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5"/>
  </p:notesMasterIdLst>
  <p:handoutMasterIdLst>
    <p:handoutMasterId r:id="rId6"/>
  </p:handoutMasterIdLst>
  <p:sldIdLst>
    <p:sldId id="684" r:id="rId2"/>
    <p:sldId id="681" r:id="rId3"/>
    <p:sldId id="683" r:id="rId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872">
          <p15:clr>
            <a:srgbClr val="A4A3A4"/>
          </p15:clr>
        </p15:guide>
        <p15:guide id="2" orient="horz" pos="4185">
          <p15:clr>
            <a:srgbClr val="A4A3A4"/>
          </p15:clr>
        </p15:guide>
        <p15:guide id="3" pos="289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CC00"/>
    <a:srgbClr val="99FF33"/>
    <a:srgbClr val="FFFF99"/>
    <a:srgbClr val="FF9933"/>
    <a:srgbClr val="0099FF"/>
    <a:srgbClr val="808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0707" autoAdjust="0"/>
    <p:restoredTop sz="94660"/>
  </p:normalViewPr>
  <p:slideViewPr>
    <p:cSldViewPr snapToGrid="0" snapToObjects="1">
      <p:cViewPr varScale="1">
        <p:scale>
          <a:sx n="69" d="100"/>
          <a:sy n="69" d="100"/>
        </p:scale>
        <p:origin x="1842" y="60"/>
      </p:cViewPr>
      <p:guideLst>
        <p:guide orient="horz" pos="1872"/>
        <p:guide orient="horz" pos="4185"/>
        <p:guide pos="2898"/>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50" d="100"/>
        <a:sy n="50" d="100"/>
      </p:scale>
      <p:origin x="0" y="1406"/>
    </p:cViewPr>
  </p:sorterViewPr>
  <p:notesViewPr>
    <p:cSldViewPr snapToGrid="0" snapToObjects="1">
      <p:cViewPr varScale="1">
        <p:scale>
          <a:sx n="30" d="100"/>
          <a:sy n="30" d="100"/>
        </p:scale>
        <p:origin x="-1046"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2FEEEA91-8904-40CA-A1C5-D87BC247F0C6}" type="datetime1">
              <a:rPr lang="en-US" altLang="en-US"/>
              <a:pPr>
                <a:defRPr/>
              </a:pPr>
              <a:t>1/22/2023</a:t>
            </a:fld>
            <a:endParaRPr lang="en-US" alt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91C059F-01B6-4A04-B05D-B886AE0B045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9E45C114-9EB2-4633-BC4B-6DAAEEBE4F07}" type="datetime1">
              <a:rPr lang="en-US" altLang="en-US"/>
              <a:pPr>
                <a:defRPr/>
              </a:pPr>
              <a:t>1/22/2023</a:t>
            </a:fld>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30BD8E49-62FE-4D27-B26E-D98B0D7F764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34"/>
          <p:cNvSpPr>
            <a:spLocks noChangeShapeType="1"/>
          </p:cNvSpPr>
          <p:nvPr/>
        </p:nvSpPr>
        <p:spPr bwMode="auto">
          <a:xfrm>
            <a:off x="369888" y="6370638"/>
            <a:ext cx="835183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5653" name="Rectangle 1029"/>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155654" name="Rectangle 1030"/>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5" name="Rectangle 1031"/>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eaLnBrk="1" hangingPunct="1">
              <a:defRPr sz="1400"/>
            </a:lvl1pPr>
          </a:lstStyle>
          <a:p>
            <a:pPr>
              <a:defRPr/>
            </a:pPr>
            <a:endParaRPr lang="en-US" altLang="en-US"/>
          </a:p>
        </p:txBody>
      </p:sp>
      <p:sp>
        <p:nvSpPr>
          <p:cNvPr id="6" name="Rectangle 1032"/>
          <p:cNvSpPr>
            <a:spLocks noGrp="1" noChangeArrowheads="1"/>
          </p:cNvSpPr>
          <p:nvPr>
            <p:ph type="ftr" sz="quarter" idx="11"/>
          </p:nvPr>
        </p:nvSpPr>
        <p:spPr bwMode="auto">
          <a:xfrm>
            <a:off x="3124200" y="6505575"/>
            <a:ext cx="2895600" cy="2000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eaLnBrk="0" hangingPunct="0">
              <a:lnSpc>
                <a:spcPct val="90000"/>
              </a:lnSpc>
              <a:defRPr sz="1200"/>
            </a:lvl1pPr>
          </a:lstStyle>
          <a:p>
            <a:pPr>
              <a:defRPr/>
            </a:pPr>
            <a:r>
              <a:rPr lang="en-US" altLang="en-US"/>
              <a:t>© Shamkant B. Navathe</a:t>
            </a:r>
          </a:p>
          <a:p>
            <a:pPr>
              <a:defRPr/>
            </a:pPr>
            <a:endParaRPr lang="en-US" altLang="en-US" sz="1400"/>
          </a:p>
        </p:txBody>
      </p:sp>
      <p:sp>
        <p:nvSpPr>
          <p:cNvPr id="7" name="Rectangle 1033"/>
          <p:cNvSpPr>
            <a:spLocks noGrp="1" noChangeArrowheads="1"/>
          </p:cNvSpPr>
          <p:nvPr>
            <p:ph type="sldNum" sz="quarter" idx="12"/>
          </p:nvPr>
        </p:nvSpPr>
        <p:spPr>
          <a:xfrm>
            <a:off x="6553200" y="6248400"/>
            <a:ext cx="1905000" cy="457200"/>
          </a:xfrm>
          <a:prstGeom prst="rect">
            <a:avLst/>
          </a:prstGeom>
          <a:extLst>
            <a:ext uri="{909E8E84-426E-40DD-AFC4-6F175D3DCCD1}">
              <a14:hiddenFill xmlns:a14="http://schemas.microsoft.com/office/drawing/2010/main">
                <a:solidFill>
                  <a:schemeClr val="accent1"/>
                </a:solidFill>
              </a14:hiddenFill>
            </a:ext>
          </a:extLst>
        </p:spPr>
        <p:txBody>
          <a:bodyPr/>
          <a:lstStyle>
            <a:lvl1pPr>
              <a:defRPr sz="1400" b="0">
                <a:solidFill>
                  <a:schemeClr val="tx1"/>
                </a:solidFill>
              </a:defRPr>
            </a:lvl1pPr>
          </a:lstStyle>
          <a:p>
            <a:pPr>
              <a:defRPr/>
            </a:pPr>
            <a:fld id="{69EB5678-62C7-42BD-8C96-B86EB74C138E}" type="slidenum">
              <a:rPr lang="en-US" altLang="en-US"/>
              <a:pPr>
                <a:defRPr/>
              </a:pPr>
              <a:t>‹#›</a:t>
            </a:fld>
            <a:endParaRPr lang="en-US" altLang="en-US"/>
          </a:p>
        </p:txBody>
      </p:sp>
    </p:spTree>
    <p:extLst>
      <p:ext uri="{BB962C8B-B14F-4D97-AF65-F5344CB8AC3E}">
        <p14:creationId xmlns:p14="http://schemas.microsoft.com/office/powerpoint/2010/main" val="405337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254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581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631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388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715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477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49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88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553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997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1284288" y="609600"/>
            <a:ext cx="71739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9"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Line 23"/>
          <p:cNvSpPr>
            <a:spLocks noChangeShapeType="1"/>
          </p:cNvSpPr>
          <p:nvPr userDrawn="1"/>
        </p:nvSpPr>
        <p:spPr bwMode="auto">
          <a:xfrm flipH="1">
            <a:off x="304800" y="6443663"/>
            <a:ext cx="8853488" cy="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cSld>
  <p:clrMap bg1="dk2" tx1="lt1" bg2="dk1" tx2="lt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0" fontAlgn="base" hangingPunct="0">
        <a:spcBef>
          <a:spcPct val="0"/>
        </a:spcBef>
        <a:spcAft>
          <a:spcPct val="0"/>
        </a:spcAft>
        <a:defRPr sz="3600" b="1" kern="1200">
          <a:solidFill>
            <a:srgbClr val="333399"/>
          </a:solidFill>
          <a:latin typeface="+mj-lt"/>
          <a:ea typeface="+mj-ea"/>
          <a:cs typeface="+mj-cs"/>
        </a:defRPr>
      </a:lvl1pPr>
      <a:lvl2pPr algn="ctr" rtl="0" eaLnBrk="0" fontAlgn="base" hangingPunct="0">
        <a:spcBef>
          <a:spcPct val="0"/>
        </a:spcBef>
        <a:spcAft>
          <a:spcPct val="0"/>
        </a:spcAft>
        <a:defRPr sz="3600" b="1">
          <a:solidFill>
            <a:srgbClr val="333399"/>
          </a:solidFill>
          <a:latin typeface="Arial" panose="020B0604020202020204" pitchFamily="34" charset="0"/>
        </a:defRPr>
      </a:lvl2pPr>
      <a:lvl3pPr algn="ctr" rtl="0" eaLnBrk="0" fontAlgn="base" hangingPunct="0">
        <a:spcBef>
          <a:spcPct val="0"/>
        </a:spcBef>
        <a:spcAft>
          <a:spcPct val="0"/>
        </a:spcAft>
        <a:defRPr sz="3600" b="1">
          <a:solidFill>
            <a:srgbClr val="333399"/>
          </a:solidFill>
          <a:latin typeface="Arial" panose="020B0604020202020204" pitchFamily="34" charset="0"/>
        </a:defRPr>
      </a:lvl3pPr>
      <a:lvl4pPr algn="ctr" rtl="0" eaLnBrk="0" fontAlgn="base" hangingPunct="0">
        <a:spcBef>
          <a:spcPct val="0"/>
        </a:spcBef>
        <a:spcAft>
          <a:spcPct val="0"/>
        </a:spcAft>
        <a:defRPr sz="3600" b="1">
          <a:solidFill>
            <a:srgbClr val="333399"/>
          </a:solidFill>
          <a:latin typeface="Arial" panose="020B0604020202020204" pitchFamily="34" charset="0"/>
        </a:defRPr>
      </a:lvl4pPr>
      <a:lvl5pPr algn="ctr" rtl="0" eaLnBrk="0" fontAlgn="base" hangingPunct="0">
        <a:spcBef>
          <a:spcPct val="0"/>
        </a:spcBef>
        <a:spcAft>
          <a:spcPct val="0"/>
        </a:spcAft>
        <a:defRPr sz="3600" b="1">
          <a:solidFill>
            <a:srgbClr val="333399"/>
          </a:solidFill>
          <a:latin typeface="Arial" panose="020B0604020202020204" pitchFamily="34" charset="0"/>
        </a:defRPr>
      </a:lvl5pPr>
      <a:lvl6pPr marL="457200" algn="ctr" rtl="0" fontAlgn="base">
        <a:spcBef>
          <a:spcPct val="0"/>
        </a:spcBef>
        <a:spcAft>
          <a:spcPct val="0"/>
        </a:spcAft>
        <a:defRPr sz="3600" b="1">
          <a:solidFill>
            <a:srgbClr val="333399"/>
          </a:solidFill>
          <a:latin typeface="Arial" panose="020B0604020202020204" pitchFamily="34" charset="0"/>
        </a:defRPr>
      </a:lvl6pPr>
      <a:lvl7pPr marL="914400" algn="ctr" rtl="0" fontAlgn="base">
        <a:spcBef>
          <a:spcPct val="0"/>
        </a:spcBef>
        <a:spcAft>
          <a:spcPct val="0"/>
        </a:spcAft>
        <a:defRPr sz="3600" b="1">
          <a:solidFill>
            <a:srgbClr val="333399"/>
          </a:solidFill>
          <a:latin typeface="Arial" panose="020B0604020202020204" pitchFamily="34" charset="0"/>
        </a:defRPr>
      </a:lvl7pPr>
      <a:lvl8pPr marL="1371600" algn="ctr" rtl="0" fontAlgn="base">
        <a:spcBef>
          <a:spcPct val="0"/>
        </a:spcBef>
        <a:spcAft>
          <a:spcPct val="0"/>
        </a:spcAft>
        <a:defRPr sz="3600" b="1">
          <a:solidFill>
            <a:srgbClr val="333399"/>
          </a:solidFill>
          <a:latin typeface="Arial" panose="020B0604020202020204" pitchFamily="34" charset="0"/>
        </a:defRPr>
      </a:lvl8pPr>
      <a:lvl9pPr marL="1828800" algn="ctr" rtl="0" fontAlgn="base">
        <a:spcBef>
          <a:spcPct val="0"/>
        </a:spcBef>
        <a:spcAft>
          <a:spcPct val="0"/>
        </a:spcAft>
        <a:defRPr sz="3600" b="1">
          <a:solidFill>
            <a:srgbClr val="333399"/>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l"/>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kern="1200">
          <a:solidFill>
            <a:schemeClr val="bg2"/>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l"/>
        <a:defRPr sz="2400" kern="1200">
          <a:solidFill>
            <a:schemeClr val="bg2"/>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Elastic Block Storage(EBS)</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EBS is accessible to </a:t>
            </a:r>
            <a:r>
              <a:rPr lang="en-US" sz="2200" b="1" dirty="0">
                <a:solidFill>
                  <a:srgbClr val="FF0066"/>
                </a:solidFill>
                <a:highlight>
                  <a:srgbClr val="FFFF00"/>
                </a:highlight>
                <a:latin typeface="Times New Roman" panose="02020603050405020304" pitchFamily="18" charset="0"/>
                <a:ea typeface="Calibri" panose="020F0502020204030204" pitchFamily="34" charset="0"/>
              </a:rPr>
              <a:t>single EC2 instance </a:t>
            </a:r>
            <a:r>
              <a:rPr lang="en-US" sz="2200" dirty="0">
                <a:latin typeface="Times New Roman" panose="02020603050405020304" pitchFamily="18" charset="0"/>
                <a:ea typeface="Calibri" panose="020F0502020204030204" pitchFamily="34" charset="0"/>
              </a:rPr>
              <a:t>only.</a:t>
            </a:r>
          </a:p>
          <a:p>
            <a:pPr algn="just" eaLnBrk="1" hangingPunct="1">
              <a:lnSpc>
                <a:spcPct val="90000"/>
              </a:lnSpc>
            </a:pPr>
            <a:r>
              <a:rPr lang="en-US" sz="2200" dirty="0">
                <a:latin typeface="Times New Roman" panose="02020603050405020304" pitchFamily="18" charset="0"/>
                <a:ea typeface="Calibri" panose="020F0502020204030204" pitchFamily="34" charset="0"/>
              </a:rPr>
              <a:t>It is a </a:t>
            </a:r>
            <a:r>
              <a:rPr lang="en-US" sz="2200" b="1" dirty="0">
                <a:solidFill>
                  <a:srgbClr val="FF0066"/>
                </a:solidFill>
                <a:highlight>
                  <a:srgbClr val="FFFF00"/>
                </a:highlight>
                <a:latin typeface="Times New Roman" panose="02020603050405020304" pitchFamily="18" charset="0"/>
                <a:ea typeface="Calibri" panose="020F0502020204030204" pitchFamily="34" charset="0"/>
              </a:rPr>
              <a:t>block storage service </a:t>
            </a:r>
            <a:r>
              <a:rPr lang="en-US" sz="2200" dirty="0">
                <a:latin typeface="Times New Roman" panose="02020603050405020304" pitchFamily="18" charset="0"/>
                <a:ea typeface="Calibri" panose="020F0502020204030204" pitchFamily="34" charset="0"/>
              </a:rPr>
              <a:t>which stores data in the form of equal size blocks.</a:t>
            </a:r>
          </a:p>
          <a:p>
            <a:pPr algn="just" eaLnBrk="1" hangingPunct="1">
              <a:lnSpc>
                <a:spcPct val="90000"/>
              </a:lnSpc>
            </a:pPr>
            <a:r>
              <a:rPr lang="en-US" sz="2200" dirty="0">
                <a:latin typeface="Times New Roman" panose="02020603050405020304" pitchFamily="18" charset="0"/>
                <a:ea typeface="Calibri" panose="020F0502020204030204" pitchFamily="34" charset="0"/>
              </a:rPr>
              <a:t>Used when we need a high-performance storage service for a single instance. </a:t>
            </a:r>
          </a:p>
          <a:p>
            <a:pPr algn="just" eaLnBrk="1" hangingPunct="1">
              <a:lnSpc>
                <a:spcPct val="90000"/>
              </a:lnSpc>
            </a:pPr>
            <a:r>
              <a:rPr lang="en-US" sz="2200" dirty="0">
                <a:latin typeface="Times New Roman" panose="02020603050405020304" pitchFamily="18" charset="0"/>
                <a:ea typeface="Calibri" panose="020F0502020204030204" pitchFamily="34" charset="0"/>
              </a:rPr>
              <a:t>Suitable for database type data that requires frequent read and write.</a:t>
            </a:r>
          </a:p>
          <a:p>
            <a:pPr algn="just" eaLnBrk="1" hangingPunct="1">
              <a:lnSpc>
                <a:spcPct val="90000"/>
              </a:lnSpc>
            </a:pPr>
            <a:r>
              <a:rPr lang="en-US" sz="2200" dirty="0">
                <a:latin typeface="Times New Roman" panose="02020603050405020304" pitchFamily="18" charset="0"/>
                <a:ea typeface="Calibri" panose="020F0502020204030204" pitchFamily="34" charset="0"/>
              </a:rPr>
              <a:t>EBS volume behave like raw, unformatted external block storage device that you can attach to your EC2 instance.</a:t>
            </a:r>
          </a:p>
          <a:p>
            <a:pPr algn="just" eaLnBrk="1" hangingPunct="1">
              <a:lnSpc>
                <a:spcPct val="90000"/>
              </a:lnSpc>
            </a:pPr>
            <a:r>
              <a:rPr lang="en-US" sz="2200" dirty="0">
                <a:solidFill>
                  <a:srgbClr val="FF0066"/>
                </a:solidFill>
                <a:highlight>
                  <a:srgbClr val="FFFF00"/>
                </a:highlight>
                <a:latin typeface="Times New Roman" panose="02020603050405020304" pitchFamily="18" charset="0"/>
                <a:ea typeface="Calibri" panose="020F0502020204030204" pitchFamily="34" charset="0"/>
              </a:rPr>
              <a:t>Both EBS volume and EC2 instance must be in the same AZ.</a:t>
            </a:r>
          </a:p>
          <a:p>
            <a:pPr algn="just" eaLnBrk="1" hangingPunct="1">
              <a:lnSpc>
                <a:spcPct val="90000"/>
              </a:lnSpc>
            </a:pPr>
            <a:r>
              <a:rPr lang="en-US" sz="2200" dirty="0">
                <a:latin typeface="Times New Roman" panose="02020603050405020304" pitchFamily="18" charset="0"/>
                <a:ea typeface="Calibri" panose="020F0502020204030204" pitchFamily="34" charset="0"/>
              </a:rPr>
              <a:t>An EBS volume data is replicated by AWS across multiple servers in the same AZ to prevent data loss resulting from single AWS component failure.</a:t>
            </a:r>
          </a:p>
          <a:p>
            <a:pPr algn="just" eaLnBrk="1" hangingPunct="1">
              <a:lnSpc>
                <a:spcPct val="90000"/>
              </a:lnSpc>
            </a:pPr>
            <a:endParaRPr lang="en-US" sz="22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340984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Storage Options</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Two types of block store devices are available for EC2 instances: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Elastic Block Storage (EBS)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Instance Storage (IS)</a:t>
            </a:r>
          </a:p>
          <a:p>
            <a:pPr algn="just" eaLnBrk="1" hangingPunct="1">
              <a:lnSpc>
                <a:spcPct val="90000"/>
              </a:lnSpc>
            </a:pPr>
            <a:r>
              <a:rPr lang="en-US" sz="1800" b="1" dirty="0">
                <a:solidFill>
                  <a:srgbClr val="FF0066"/>
                </a:solidFill>
                <a:highlight>
                  <a:srgbClr val="FFFF00"/>
                </a:highlight>
                <a:latin typeface="Times New Roman" panose="02020603050405020304" pitchFamily="18" charset="0"/>
                <a:ea typeface="Calibri" panose="020F0502020204030204" pitchFamily="34" charset="0"/>
              </a:rPr>
              <a:t>These two can be used as Root/Boot volume. But S3 can’t be used for this purpose.</a:t>
            </a:r>
          </a:p>
          <a:p>
            <a:pPr algn="just" eaLnBrk="1" hangingPunct="1">
              <a:lnSpc>
                <a:spcPct val="90000"/>
              </a:lnSpc>
            </a:pPr>
            <a:r>
              <a:rPr lang="en-US" sz="1800" dirty="0">
                <a:latin typeface="Times New Roman" panose="02020603050405020304" pitchFamily="18" charset="0"/>
                <a:ea typeface="Calibri" panose="020F0502020204030204" pitchFamily="34" charset="0"/>
              </a:rPr>
              <a:t>Root/Boot volume is the place, where OS is stored.</a:t>
            </a:r>
          </a:p>
          <a:p>
            <a:pPr algn="just" eaLnBrk="1" hangingPunct="1">
              <a:lnSpc>
                <a:spcPct val="90000"/>
              </a:lnSpc>
            </a:pPr>
            <a:r>
              <a:rPr lang="en-US" sz="1800" dirty="0">
                <a:latin typeface="Times New Roman" panose="02020603050405020304" pitchFamily="18" charset="0"/>
                <a:ea typeface="Calibri" panose="020F0502020204030204" pitchFamily="34" charset="0"/>
              </a:rPr>
              <a:t>Either EBS or IS is attached with EC2 instance as Root volume. </a:t>
            </a:r>
          </a:p>
          <a:p>
            <a:pPr algn="just" eaLnBrk="1" hangingPunct="1">
              <a:lnSpc>
                <a:spcPct val="90000"/>
              </a:lnSpc>
            </a:pPr>
            <a:r>
              <a:rPr lang="en-US" sz="1800" dirty="0">
                <a:latin typeface="Times New Roman" panose="02020603050405020304" pitchFamily="18" charset="0"/>
                <a:ea typeface="Calibri" panose="020F0502020204030204" pitchFamily="34" charset="0"/>
              </a:rPr>
              <a:t>EBS backed EC2 instance means root volume is EBS.</a:t>
            </a:r>
          </a:p>
          <a:p>
            <a:pPr algn="just" eaLnBrk="1" hangingPunct="1">
              <a:lnSpc>
                <a:spcPct val="90000"/>
              </a:lnSpc>
            </a:pPr>
            <a:r>
              <a:rPr lang="en-US" sz="1800" dirty="0">
                <a:latin typeface="Times New Roman" panose="02020603050405020304" pitchFamily="18" charset="0"/>
                <a:ea typeface="Calibri" panose="020F0502020204030204" pitchFamily="34" charset="0"/>
              </a:rPr>
              <a:t>IS backed EC2 instance means root volume is </a:t>
            </a:r>
            <a:r>
              <a:rPr lang="en-US" sz="1800" dirty="0" err="1">
                <a:latin typeface="Times New Roman" panose="02020603050405020304" pitchFamily="18" charset="0"/>
                <a:ea typeface="Calibri" panose="020F0502020204030204" pitchFamily="34" charset="0"/>
              </a:rPr>
              <a:t>IS</a:t>
            </a:r>
            <a:r>
              <a:rPr lang="en-US" sz="1800" dirty="0">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378862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Storage Options</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Instance Storage: </a:t>
            </a:r>
          </a:p>
          <a:p>
            <a:pPr lvl="1" algn="just" eaLnBrk="1" hangingPunct="1">
              <a:lnSpc>
                <a:spcPct val="90000"/>
              </a:lnSpc>
            </a:pPr>
            <a:r>
              <a:rPr lang="en-US" sz="1800" dirty="0">
                <a:ea typeface="Calibri" panose="020F0502020204030204" pitchFamily="34" charset="0"/>
              </a:rPr>
              <a:t>IS </a:t>
            </a:r>
            <a:r>
              <a:rPr lang="en-US" sz="1800" dirty="0" err="1">
                <a:ea typeface="Calibri" panose="020F0502020204030204" pitchFamily="34" charset="0"/>
              </a:rPr>
              <a:t>is</a:t>
            </a:r>
            <a:r>
              <a:rPr lang="en-US" sz="1800" dirty="0">
                <a:ea typeface="Calibri" panose="020F0502020204030204" pitchFamily="34" charset="0"/>
              </a:rPr>
              <a:t> directly attached with EC2 instance while EBS is attached with EC2 instance through a network..</a:t>
            </a:r>
          </a:p>
          <a:p>
            <a:pPr lvl="1" algn="just" eaLnBrk="1" hangingPunct="1">
              <a:lnSpc>
                <a:spcPct val="90000"/>
              </a:lnSpc>
            </a:pPr>
            <a:r>
              <a:rPr lang="en-US" sz="1800" dirty="0">
                <a:ea typeface="Calibri" panose="020F0502020204030204" pitchFamily="34" charset="0"/>
              </a:rPr>
              <a:t>IS </a:t>
            </a:r>
            <a:r>
              <a:rPr lang="en-US" sz="1800" dirty="0" err="1">
                <a:ea typeface="Calibri" panose="020F0502020204030204" pitchFamily="34" charset="0"/>
              </a:rPr>
              <a:t>is</a:t>
            </a:r>
            <a:r>
              <a:rPr lang="en-US" sz="1800" dirty="0">
                <a:ea typeface="Calibri" panose="020F0502020204030204" pitchFamily="34" charset="0"/>
              </a:rPr>
              <a:t> faster than EBS as it is directly attached with EC2 instance.</a:t>
            </a:r>
          </a:p>
          <a:p>
            <a:pPr lvl="1" algn="just" eaLnBrk="1" hangingPunct="1">
              <a:lnSpc>
                <a:spcPct val="90000"/>
              </a:lnSpc>
            </a:pPr>
            <a:r>
              <a:rPr lang="en-US" sz="1800" dirty="0">
                <a:ea typeface="Calibri" panose="020F0502020204030204" pitchFamily="34" charset="0"/>
              </a:rPr>
              <a:t>IS </a:t>
            </a:r>
            <a:r>
              <a:rPr lang="en-US" sz="1800" dirty="0" err="1">
                <a:ea typeface="Calibri" panose="020F0502020204030204" pitchFamily="34" charset="0"/>
              </a:rPr>
              <a:t>is</a:t>
            </a:r>
            <a:r>
              <a:rPr lang="en-US" sz="1800" dirty="0">
                <a:ea typeface="Calibri" panose="020F0502020204030204" pitchFamily="34" charset="0"/>
              </a:rPr>
              <a:t> limited to 10GB per device while storage capacity of EBS is much larger.</a:t>
            </a:r>
          </a:p>
          <a:p>
            <a:pPr lvl="1" algn="just" eaLnBrk="1" hangingPunct="1">
              <a:lnSpc>
                <a:spcPct val="90000"/>
              </a:lnSpc>
            </a:pPr>
            <a:r>
              <a:rPr lang="en-US" sz="1800" b="1" dirty="0">
                <a:solidFill>
                  <a:srgbClr val="FF0066"/>
                </a:solidFill>
                <a:highlight>
                  <a:srgbClr val="FFFF00"/>
                </a:highlight>
                <a:ea typeface="Calibri" panose="020F0502020204030204" pitchFamily="34" charset="0"/>
              </a:rPr>
              <a:t>IS </a:t>
            </a:r>
            <a:r>
              <a:rPr lang="en-US" sz="1800" b="1" dirty="0" err="1">
                <a:solidFill>
                  <a:srgbClr val="FF0066"/>
                </a:solidFill>
                <a:highlight>
                  <a:srgbClr val="FFFF00"/>
                </a:highlight>
                <a:ea typeface="Calibri" panose="020F0502020204030204" pitchFamily="34" charset="0"/>
              </a:rPr>
              <a:t>is</a:t>
            </a:r>
            <a:r>
              <a:rPr lang="en-US" sz="1800" b="1" dirty="0">
                <a:solidFill>
                  <a:srgbClr val="FF0066"/>
                </a:solidFill>
                <a:highlight>
                  <a:srgbClr val="FFFF00"/>
                </a:highlight>
                <a:ea typeface="Calibri" panose="020F0502020204030204" pitchFamily="34" charset="0"/>
              </a:rPr>
              <a:t> non persistent i.e., moment you terminate or stop EC2, data stored in this will be deleted while EBS is persistent storage means data stored in EBS will not be deleted by stop or reboot of EC2 instance. It get deleted only by termination of EC2 instance.</a:t>
            </a:r>
          </a:p>
          <a:p>
            <a:pPr lvl="1" algn="just" eaLnBrk="1" hangingPunct="1">
              <a:lnSpc>
                <a:spcPct val="90000"/>
              </a:lnSpc>
            </a:pPr>
            <a:r>
              <a:rPr lang="en-US" sz="1800" dirty="0">
                <a:latin typeface="Times New Roman" panose="02020603050405020304" pitchFamily="18" charset="0"/>
                <a:ea typeface="Calibri" panose="020F0502020204030204" pitchFamily="34" charset="0"/>
              </a:rPr>
              <a:t>By default, an EC2 instance termination deletes the associated root volume.</a:t>
            </a:r>
          </a:p>
        </p:txBody>
      </p:sp>
    </p:spTree>
    <p:extLst>
      <p:ext uri="{BB962C8B-B14F-4D97-AF65-F5344CB8AC3E}">
        <p14:creationId xmlns:p14="http://schemas.microsoft.com/office/powerpoint/2010/main" val="3755791177"/>
      </p:ext>
    </p:extLst>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40603</TotalTime>
  <Words>331</Words>
  <Application>Microsoft Office PowerPoint</Application>
  <PresentationFormat>On-screen Show (4:3)</PresentationFormat>
  <Paragraphs>24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Times New Roman</vt:lpstr>
      <vt:lpstr>Wingdings</vt:lpstr>
      <vt:lpstr>Soaring</vt:lpstr>
      <vt:lpstr>Elastic Block Storage(EBS)</vt:lpstr>
      <vt:lpstr>AWS EC2 Storage Options</vt:lpstr>
      <vt:lpstr>AWS EC2 Storage Options</vt:lpstr>
    </vt:vector>
  </TitlesOfParts>
  <Company>Addsion-Wesley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Shamkant B. Navathe</dc:creator>
  <cp:lastModifiedBy>Anurag Jain</cp:lastModifiedBy>
  <cp:revision>1044</cp:revision>
  <cp:lastPrinted>2001-05-28T10:10:18Z</cp:lastPrinted>
  <dcterms:created xsi:type="dcterms:W3CDTF">1998-07-18T17:10:54Z</dcterms:created>
  <dcterms:modified xsi:type="dcterms:W3CDTF">2023-01-22T09:41:13Z</dcterms:modified>
</cp:coreProperties>
</file>