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6"/>
  </p:notesMasterIdLst>
  <p:handoutMasterIdLst>
    <p:handoutMasterId r:id="rId7"/>
  </p:handoutMasterIdLst>
  <p:sldIdLst>
    <p:sldId id="675" r:id="rId2"/>
    <p:sldId id="676" r:id="rId3"/>
    <p:sldId id="710" r:id="rId4"/>
    <p:sldId id="680" r:id="rId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00"/>
    <a:srgbClr val="99FF33"/>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707" autoAdjust="0"/>
    <p:restoredTop sz="94660"/>
  </p:normalViewPr>
  <p:slideViewPr>
    <p:cSldViewPr snapToGrid="0" snapToObjects="1">
      <p:cViewPr varScale="1">
        <p:scale>
          <a:sx n="69" d="100"/>
          <a:sy n="69" d="100"/>
        </p:scale>
        <p:origin x="1842" y="60"/>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1/22/2023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1/22/2023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AWS Storage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There are five different storage services available in AWS: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Simple storage service (S3)</a:t>
            </a:r>
          </a:p>
          <a:p>
            <a:pPr lvl="1" algn="just" eaLnBrk="1" hangingPunct="1">
              <a:lnSpc>
                <a:spcPct val="90000"/>
              </a:lnSpc>
            </a:pPr>
            <a:r>
              <a:rPr lang="en-US" sz="1800" dirty="0">
                <a:latin typeface="Times New Roman" panose="02020603050405020304" pitchFamily="18" charset="0"/>
                <a:ea typeface="Calibri" panose="020F0502020204030204" pitchFamily="34" charset="0"/>
              </a:rPr>
              <a:t>Elastic Block Storage (EBS)</a:t>
            </a:r>
          </a:p>
          <a:p>
            <a:pPr lvl="1" algn="just" eaLnBrk="1" hangingPunct="1">
              <a:lnSpc>
                <a:spcPct val="90000"/>
              </a:lnSpc>
            </a:pPr>
            <a:r>
              <a:rPr lang="en-US" sz="1800" dirty="0">
                <a:ea typeface="Calibri" panose="020F0502020204030204" pitchFamily="34" charset="0"/>
              </a:rPr>
              <a:t>Elastic File Storage (EFS): This storage system is used only for </a:t>
            </a:r>
            <a:r>
              <a:rPr lang="en-US" sz="1800" dirty="0" err="1">
                <a:ea typeface="Calibri" panose="020F0502020204030204" pitchFamily="34" charset="0"/>
              </a:rPr>
              <a:t>linux</a:t>
            </a:r>
            <a:r>
              <a:rPr lang="en-US" sz="1800" dirty="0">
                <a:ea typeface="Calibri" panose="020F0502020204030204" pitchFamily="34" charset="0"/>
              </a:rPr>
              <a:t> based system.</a:t>
            </a:r>
          </a:p>
          <a:p>
            <a:pPr lvl="1" algn="just" eaLnBrk="1" hangingPunct="1">
              <a:lnSpc>
                <a:spcPct val="90000"/>
              </a:lnSpc>
            </a:pPr>
            <a:r>
              <a:rPr lang="en-US" sz="1800" dirty="0">
                <a:ea typeface="Calibri" panose="020F0502020204030204" pitchFamily="34" charset="0"/>
              </a:rPr>
              <a:t>Glacier: Its cheaper version of S3, and now no more a separate service. Now it has become part of S3. Used for storing rarely used data.</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Snowball: Used for data migration and these are portable big storage devices.</a:t>
            </a:r>
          </a:p>
        </p:txBody>
      </p:sp>
    </p:spTree>
    <p:extLst>
      <p:ext uri="{BB962C8B-B14F-4D97-AF65-F5344CB8AC3E}">
        <p14:creationId xmlns:p14="http://schemas.microsoft.com/office/powerpoint/2010/main" val="141749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Block vs Object Storage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In Block storage, we divide the file/data to be stored in evenly sized blocks before it get stored.</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does not require meta data. It just maintains the indexing information by maintaining the address of different blocks. What content is stored in those blocks does not have any significance.</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is generally used for transactional database, structured database etc.</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is used by </a:t>
            </a:r>
            <a:r>
              <a:rPr lang="en-US" sz="2200" b="1" dirty="0">
                <a:solidFill>
                  <a:srgbClr val="FF0066"/>
                </a:solidFill>
                <a:highlight>
                  <a:srgbClr val="FFFF00"/>
                </a:highlight>
                <a:latin typeface="Times New Roman" panose="02020603050405020304" pitchFamily="18" charset="0"/>
                <a:ea typeface="Calibri" panose="020F0502020204030204" pitchFamily="34" charset="0"/>
              </a:rPr>
              <a:t>AWS EBS</a:t>
            </a:r>
            <a:r>
              <a:rPr lang="en-US" sz="2200" dirty="0">
                <a:latin typeface="Times New Roman" panose="02020603050405020304" pitchFamily="18" charset="0"/>
                <a:ea typeface="Calibri" panose="020F0502020204030204" pitchFamily="34" charset="0"/>
              </a:rPr>
              <a:t>.</a:t>
            </a:r>
          </a:p>
          <a:p>
            <a:pPr marL="0" indent="0" algn="just" eaLnBrk="1" hangingPunct="1">
              <a:lnSpc>
                <a:spcPct val="90000"/>
              </a:lnSpc>
              <a:buNone/>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0672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Block vs Object Storage</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In Block storage, we divide the file/data to be stored in evenly sized blocks before it get stored.</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does not require meta data. It just maintains the indexing information by maintaining the address of different blocks. What content is stored in those blocks does not have any significance.</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is generally used for transactional database, structured database etc.</a:t>
            </a:r>
          </a:p>
          <a:p>
            <a:pPr algn="just" eaLnBrk="1" hangingPunct="1">
              <a:lnSpc>
                <a:spcPct val="90000"/>
              </a:lnSpc>
            </a:pPr>
            <a:r>
              <a:rPr lang="en-US" sz="2200" dirty="0">
                <a:latin typeface="Times New Roman" panose="02020603050405020304" pitchFamily="18" charset="0"/>
                <a:ea typeface="Calibri" panose="020F0502020204030204" pitchFamily="34" charset="0"/>
              </a:rPr>
              <a:t>Block storage is used by </a:t>
            </a:r>
            <a:r>
              <a:rPr lang="en-US" sz="2200" b="1" dirty="0">
                <a:solidFill>
                  <a:srgbClr val="FF0066"/>
                </a:solidFill>
                <a:highlight>
                  <a:srgbClr val="FFFF00"/>
                </a:highlight>
                <a:latin typeface="Times New Roman" panose="02020603050405020304" pitchFamily="18" charset="0"/>
                <a:ea typeface="Calibri" panose="020F0502020204030204" pitchFamily="34" charset="0"/>
              </a:rPr>
              <a:t>AWS EBS</a:t>
            </a:r>
            <a:r>
              <a:rPr lang="en-US" sz="2200" dirty="0">
                <a:latin typeface="Times New Roman" panose="02020603050405020304" pitchFamily="18" charset="0"/>
                <a:ea typeface="Calibri" panose="020F0502020204030204" pitchFamily="34" charset="0"/>
              </a:rPr>
              <a:t>.</a:t>
            </a:r>
          </a:p>
          <a:p>
            <a:pPr algn="just" eaLnBrk="1" hangingPunct="1">
              <a:lnSpc>
                <a:spcPct val="90000"/>
              </a:lnSpc>
            </a:pPr>
            <a:r>
              <a:rPr lang="en-US" sz="2200" dirty="0">
                <a:latin typeface="Times New Roman" panose="02020603050405020304" pitchFamily="18" charset="0"/>
                <a:ea typeface="Calibri" panose="020F0502020204030204" pitchFamily="34" charset="0"/>
              </a:rPr>
              <a:t>In object storage, we store the complete file and does not divide it.</a:t>
            </a:r>
          </a:p>
          <a:p>
            <a:pPr algn="just" eaLnBrk="1" hangingPunct="1">
              <a:lnSpc>
                <a:spcPct val="90000"/>
              </a:lnSpc>
            </a:pPr>
            <a:r>
              <a:rPr lang="en-US" sz="2200" dirty="0">
                <a:latin typeface="Times New Roman" panose="02020603050405020304" pitchFamily="18" charset="0"/>
                <a:ea typeface="Calibri" panose="020F0502020204030204" pitchFamily="34" charset="0"/>
              </a:rPr>
              <a:t>In object storage, we can store file of any type.</a:t>
            </a:r>
          </a:p>
          <a:p>
            <a:pPr algn="just" eaLnBrk="1" hangingPunct="1">
              <a:lnSpc>
                <a:spcPct val="90000"/>
              </a:lnSpc>
            </a:pPr>
            <a:r>
              <a:rPr lang="en-US" sz="2200" dirty="0">
                <a:latin typeface="Times New Roman" panose="02020603050405020304" pitchFamily="18" charset="0"/>
                <a:ea typeface="Calibri" panose="020F0502020204030204" pitchFamily="34" charset="0"/>
              </a:rPr>
              <a:t>Object can be file of any type, meta data file, object global unique id.</a:t>
            </a:r>
          </a:p>
          <a:p>
            <a:pPr algn="just" eaLnBrk="1" hangingPunct="1">
              <a:lnSpc>
                <a:spcPct val="90000"/>
              </a:lnSpc>
            </a:pPr>
            <a:r>
              <a:rPr lang="en-US" sz="2200" dirty="0">
                <a:latin typeface="Times New Roman" panose="02020603050405020304" pitchFamily="18" charset="0"/>
                <a:ea typeface="Calibri" panose="020F0502020204030204" pitchFamily="34" charset="0"/>
              </a:rPr>
              <a:t>Object storage can’t be mounted as drive. Its example are </a:t>
            </a:r>
            <a:r>
              <a:rPr lang="en-US" sz="2200" dirty="0" err="1">
                <a:latin typeface="Times New Roman" panose="02020603050405020304" pitchFamily="18" charset="0"/>
                <a:ea typeface="Calibri" panose="020F0502020204030204" pitchFamily="34" charset="0"/>
              </a:rPr>
              <a:t>dropbox</a:t>
            </a:r>
            <a:r>
              <a:rPr lang="en-US" sz="2200" dirty="0">
                <a:latin typeface="Times New Roman" panose="02020603050405020304" pitchFamily="18" charset="0"/>
                <a:ea typeface="Calibri" panose="020F0502020204030204" pitchFamily="34" charset="0"/>
              </a:rPr>
              <a:t>, </a:t>
            </a:r>
            <a:r>
              <a:rPr lang="en-US" sz="2200" dirty="0" err="1">
                <a:latin typeface="Times New Roman" panose="02020603050405020304" pitchFamily="18" charset="0"/>
                <a:ea typeface="Calibri" panose="020F0502020204030204" pitchFamily="34" charset="0"/>
              </a:rPr>
              <a:t>facebook</a:t>
            </a:r>
            <a:r>
              <a:rPr lang="en-US" sz="2200" dirty="0">
                <a:latin typeface="Times New Roman" panose="02020603050405020304" pitchFamily="18" charset="0"/>
                <a:ea typeface="Calibri" panose="020F0502020204030204" pitchFamily="34" charset="0"/>
              </a:rPr>
              <a:t> etc.</a:t>
            </a:r>
          </a:p>
          <a:p>
            <a:pPr algn="just" eaLnBrk="1" hangingPunct="1">
              <a:lnSpc>
                <a:spcPct val="90000"/>
              </a:lnSpc>
            </a:pPr>
            <a:r>
              <a:rPr lang="en-US" sz="2200" dirty="0">
                <a:latin typeface="Times New Roman" panose="02020603050405020304" pitchFamily="18" charset="0"/>
                <a:ea typeface="Calibri" panose="020F0502020204030204" pitchFamily="34" charset="0"/>
              </a:rPr>
              <a:t>Object storage is used by </a:t>
            </a:r>
            <a:r>
              <a:rPr lang="en-US" sz="2200" b="1" dirty="0">
                <a:solidFill>
                  <a:srgbClr val="FF0066"/>
                </a:solidFill>
                <a:highlight>
                  <a:srgbClr val="FFFF00"/>
                </a:highlight>
                <a:latin typeface="Times New Roman" panose="02020603050405020304" pitchFamily="18" charset="0"/>
                <a:ea typeface="Calibri" panose="020F0502020204030204" pitchFamily="34" charset="0"/>
              </a:rPr>
              <a:t>AWS S3</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7662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Simple Storage Service (S3)</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S3 is a storage for the internet.</a:t>
            </a:r>
          </a:p>
          <a:p>
            <a:pPr algn="just" eaLnBrk="1" hangingPunct="1">
              <a:lnSpc>
                <a:spcPct val="90000"/>
              </a:lnSpc>
            </a:pPr>
            <a:r>
              <a:rPr lang="en-US" sz="2200" dirty="0">
                <a:latin typeface="Times New Roman" panose="02020603050405020304" pitchFamily="18" charset="0"/>
                <a:ea typeface="Calibri" panose="020F0502020204030204" pitchFamily="34" charset="0"/>
              </a:rPr>
              <a:t>It has a simple web service interface for storing and retrieving of any amount of data anytime from any where on the internet.</a:t>
            </a:r>
          </a:p>
          <a:p>
            <a:pPr algn="just" eaLnBrk="1" hangingPunct="1">
              <a:lnSpc>
                <a:spcPct val="90000"/>
              </a:lnSpc>
            </a:pPr>
            <a:r>
              <a:rPr lang="en-US" sz="2200" dirty="0">
                <a:latin typeface="Times New Roman" panose="02020603050405020304" pitchFamily="18" charset="0"/>
                <a:ea typeface="Calibri" panose="020F0502020204030204" pitchFamily="34" charset="0"/>
              </a:rPr>
              <a:t>It is an object-based storage which can store any type of data, generally used to store unstructured data.</a:t>
            </a:r>
          </a:p>
          <a:p>
            <a:pPr algn="just" eaLnBrk="1" hangingPunct="1">
              <a:lnSpc>
                <a:spcPct val="90000"/>
              </a:lnSpc>
            </a:pPr>
            <a:r>
              <a:rPr lang="en-US" sz="2200" dirty="0">
                <a:latin typeface="Times New Roman" panose="02020603050405020304" pitchFamily="18" charset="0"/>
                <a:ea typeface="Calibri" panose="020F0502020204030204" pitchFamily="34" charset="0"/>
              </a:rPr>
              <a:t>We can’t install operating system in S3.</a:t>
            </a:r>
          </a:p>
          <a:p>
            <a:pPr algn="just" eaLnBrk="1" hangingPunct="1">
              <a:lnSpc>
                <a:spcPct val="90000"/>
              </a:lnSpc>
            </a:pPr>
            <a:r>
              <a:rPr lang="en-US" sz="2200" dirty="0">
                <a:latin typeface="Times New Roman" panose="02020603050405020304" pitchFamily="18" charset="0"/>
                <a:ea typeface="Calibri" panose="020F0502020204030204" pitchFamily="34" charset="0"/>
              </a:rPr>
              <a:t>S3 has a distributed data store architecture where objects are redundantly stored in multiple locations.</a:t>
            </a:r>
          </a:p>
          <a:p>
            <a:pPr algn="just" eaLnBrk="1" hangingPunct="1">
              <a:lnSpc>
                <a:spcPct val="90000"/>
              </a:lnSpc>
            </a:pPr>
            <a:r>
              <a:rPr lang="en-US" sz="2200" dirty="0">
                <a:latin typeface="Times New Roman" panose="02020603050405020304" pitchFamily="18" charset="0"/>
                <a:ea typeface="Calibri" panose="020F0502020204030204" pitchFamily="34" charset="0"/>
              </a:rPr>
              <a:t>Data is stored in buckets.</a:t>
            </a:r>
          </a:p>
          <a:p>
            <a:pPr algn="just" eaLnBrk="1" hangingPunct="1">
              <a:lnSpc>
                <a:spcPct val="90000"/>
              </a:lnSpc>
            </a:pPr>
            <a:r>
              <a:rPr lang="en-US" sz="2200" dirty="0">
                <a:latin typeface="Times New Roman" panose="02020603050405020304" pitchFamily="18" charset="0"/>
                <a:ea typeface="Calibri" panose="020F0502020204030204" pitchFamily="34" charset="0"/>
              </a:rPr>
              <a:t>A bucket is flat container of objects.</a:t>
            </a:r>
          </a:p>
          <a:p>
            <a:pPr algn="just" eaLnBrk="1" hangingPunct="1">
              <a:lnSpc>
                <a:spcPct val="90000"/>
              </a:lnSpc>
            </a:pPr>
            <a:r>
              <a:rPr lang="en-US" sz="2200" dirty="0">
                <a:latin typeface="Times New Roman" panose="02020603050405020304" pitchFamily="18" charset="0"/>
                <a:ea typeface="Calibri" panose="020F0502020204030204" pitchFamily="34" charset="0"/>
              </a:rPr>
              <a:t>Maximum capacity of a bucket is 5TB.</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create folders in the bucket but nesting of bucket is not possible.</a:t>
            </a:r>
          </a:p>
          <a:p>
            <a:pPr algn="just" eaLnBrk="1" hangingPunct="1">
              <a:lnSpc>
                <a:spcPct val="90000"/>
              </a:lnSpc>
            </a:pPr>
            <a:r>
              <a:rPr lang="en-US" sz="2200" dirty="0">
                <a:latin typeface="Times New Roman" panose="02020603050405020304" pitchFamily="18" charset="0"/>
                <a:ea typeface="Calibri" panose="020F0502020204030204" pitchFamily="34" charset="0"/>
              </a:rPr>
              <a:t>Bucket ownership is non-transferable.</a:t>
            </a:r>
          </a:p>
          <a:p>
            <a:pPr algn="just" eaLnBrk="1" hangingPunct="1">
              <a:lnSpc>
                <a:spcPct val="90000"/>
              </a:lnSpc>
            </a:pPr>
            <a:r>
              <a:rPr lang="en-US" sz="2200" dirty="0">
                <a:latin typeface="Times New Roman" panose="02020603050405020304" pitchFamily="18" charset="0"/>
                <a:ea typeface="Calibri" panose="020F0502020204030204" pitchFamily="34" charset="0"/>
              </a:rPr>
              <a:t>You  can have up to 100 buckets per account.</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58313153"/>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40603</TotalTime>
  <Words>451</Words>
  <Application>Microsoft Office PowerPoint</Application>
  <PresentationFormat>On-screen Show (4:3)</PresentationFormat>
  <Paragraphs>34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Times New Roman</vt:lpstr>
      <vt:lpstr>Wingdings</vt:lpstr>
      <vt:lpstr>Soaring</vt:lpstr>
      <vt:lpstr>AWS Storage</vt:lpstr>
      <vt:lpstr>Block vs Object Storage</vt:lpstr>
      <vt:lpstr>Block vs Object Storage</vt:lpstr>
      <vt:lpstr>Simple Storage Service (S3)</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Anurag Jain</cp:lastModifiedBy>
  <cp:revision>1044</cp:revision>
  <cp:lastPrinted>2001-05-28T10:10:18Z</cp:lastPrinted>
  <dcterms:created xsi:type="dcterms:W3CDTF">1998-07-18T17:10:54Z</dcterms:created>
  <dcterms:modified xsi:type="dcterms:W3CDTF">2023-01-22T10:32:51Z</dcterms:modified>
</cp:coreProperties>
</file>