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22"/>
  </p:notesMasterIdLst>
  <p:handoutMasterIdLst>
    <p:handoutMasterId r:id="rId23"/>
  </p:handoutMasterIdLst>
  <p:sldIdLst>
    <p:sldId id="695" r:id="rId2"/>
    <p:sldId id="703" r:id="rId3"/>
    <p:sldId id="743" r:id="rId4"/>
    <p:sldId id="722" r:id="rId5"/>
    <p:sldId id="704" r:id="rId6"/>
    <p:sldId id="702" r:id="rId7"/>
    <p:sldId id="723" r:id="rId8"/>
    <p:sldId id="700" r:id="rId9"/>
    <p:sldId id="705" r:id="rId10"/>
    <p:sldId id="726" r:id="rId11"/>
    <p:sldId id="727" r:id="rId12"/>
    <p:sldId id="731" r:id="rId13"/>
    <p:sldId id="728" r:id="rId14"/>
    <p:sldId id="729" r:id="rId15"/>
    <p:sldId id="730" r:id="rId16"/>
    <p:sldId id="732" r:id="rId17"/>
    <p:sldId id="733" r:id="rId18"/>
    <p:sldId id="734" r:id="rId19"/>
    <p:sldId id="724" r:id="rId20"/>
    <p:sldId id="725" r:id="rId2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872">
          <p15:clr>
            <a:srgbClr val="A4A3A4"/>
          </p15:clr>
        </p15:guide>
        <p15:guide id="2" orient="horz" pos="4185">
          <p15:clr>
            <a:srgbClr val="A4A3A4"/>
          </p15:clr>
        </p15:guide>
        <p15:guide id="3" pos="289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0000"/>
    <a:srgbClr val="00CC00"/>
    <a:srgbClr val="99FF33"/>
    <a:srgbClr val="FFFF99"/>
    <a:srgbClr val="FF9933"/>
    <a:srgbClr val="0099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707" autoAdjust="0"/>
    <p:restoredTop sz="94660"/>
  </p:normalViewPr>
  <p:slideViewPr>
    <p:cSldViewPr snapToGrid="0" snapToObjects="1">
      <p:cViewPr varScale="1">
        <p:scale>
          <a:sx n="69" d="100"/>
          <a:sy n="69" d="100"/>
        </p:scale>
        <p:origin x="1794" y="60"/>
      </p:cViewPr>
      <p:guideLst>
        <p:guide orient="horz" pos="1872"/>
        <p:guide orient="horz" pos="4185"/>
        <p:guide pos="289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50" d="100"/>
        <a:sy n="50" d="100"/>
      </p:scale>
      <p:origin x="0" y="1406"/>
    </p:cViewPr>
  </p:sorterViewPr>
  <p:notesViewPr>
    <p:cSldViewPr snapToGrid="0" snapToObjects="1">
      <p:cViewPr varScale="1">
        <p:scale>
          <a:sx n="30" d="100"/>
          <a:sy n="30" d="100"/>
        </p:scale>
        <p:origin x="-1046"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2FEEEA91-8904-40CA-A1C5-D87BC247F0C6}" type="datetime1">
              <a:rPr lang="en-US" altLang="en-US"/>
              <a:pPr>
                <a:defRPr/>
              </a:pPr>
              <a:t>1/19/2023</a:t>
            </a:fld>
            <a:endParaRPr lang="en-US" alt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D91C059F-01B6-4A04-B05D-B886AE0B0455}"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01:20:24.374"/>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01:20:32.864"/>
    </inkml:context>
    <inkml:brush xml:id="br0">
      <inkml:brushProperty name="width" value="0.05" units="cm"/>
      <inkml:brushProperty name="height" value="0.05" units="cm"/>
      <inkml:brushProperty name="color" value="#E71224"/>
    </inkml:brush>
  </inkml:definitions>
  <inkml:trace contextRef="#ctx0" brushRef="#br0">410 1 24575,'0'2'0,"-1"-1"0,1 1 0,-1-1 0,0 1 0,1-1 0,-1 1 0,0-1 0,0 1 0,0-1 0,0 0 0,0 0 0,0 1 0,-1-1 0,1 0 0,0 0 0,-1 0 0,-1 1 0,-31 19 0,25-16 0,-17 9 0,-36 29 0,53-36 0,1 0 0,0 1 0,1 0 0,0 0 0,0 1 0,0-1 0,-8 19 0,-7 16 0,2 1 0,2 1 0,2 0 0,2 2 0,2-1 0,2 2 0,2-1 0,-2 93 0,11-71 0,4 0 0,2-1 0,32 130 0,-22-121 0,-12-49 0,1 0 0,1 0 0,2-1 0,16 37 0,79 173 0,-59-129 0,-28-63 0,-2 0 0,-2 2 0,-2 0 0,-2 0 0,5 73 0,-12 246 0,-5-182 0,4-162 0,-2 1 0,0-1 0,-1 1 0,-1-1 0,-1 0 0,-1 0 0,-2-1 0,-16 41 0,11-32 0,-15 54 0,-8 21 0,27-88 0,0 0 0,0 0 0,-2 0 0,0-1 0,-25 29 0,32-42 0,0 0 0,0 0 0,0 0 0,0-1 0,-1 1 0,0-1 0,1 0 0,-1 0 0,0 0 0,0 0 0,0-1 0,0 1 0,0-1 0,0 0 0,0 0 0,-1-1 0,1 0 0,0 1 0,-1-1 0,1 0 0,0-1 0,0 1 0,-1-1 0,1 0 0,0 0 0,0 0 0,0-1 0,0 1 0,0-1 0,0 0 0,-6-5 0,4 4 0,0-1 0,0 0 0,0 0 0,1-1 0,0 1 0,0-1 0,0 0 0,1-1 0,-1 1 0,1-1 0,0 0 0,1 0 0,0 0 0,0 0 0,0-1 0,0 1 0,-2-13 0,7 10 0,7 14 0,8 17 0,0 8 0,-2 0 0,0 1 0,-2 1 0,-1 0 0,-2 0 0,-1 1 0,-2 0 0,6 57 0,-6 25 0,-9 142 0,-1-93 0,3 529 0,-3-631 0,-13 78 0,-4 53 0,20 432 0,1-292 0,0-306 0,2 0 0,0 0 0,2-1 0,1 0 0,1 0 0,1 0 0,15 32 0,-8-27 0,0-1 0,2 0 0,1-1 0,2-1 0,31 35 0,-45-57 10,1 0 0,0 0 0,1-1 0,-1 0 0,1 0 0,0-1 0,0 0 0,1 0 0,-1-1 0,1 0 0,9 2 0,-14-4-69,0 0-1,0 0 1,0 0-1,1 0 1,-1-1 0,1 0-1,-1 0 1,0 0-1,1-1 1,-1 1 0,0-1-1,0 0 1,1 0-1,-1 0 1,0-1 0,0 0-1,0 1 1,0-2-1,-1 1 1,1 0 0,0-1-1,-1 1 1,0-1-1,5-4 1,8-19-6767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01:20:37.530"/>
    </inkml:context>
    <inkml:brush xml:id="br0">
      <inkml:brushProperty name="width" value="0.05" units="cm"/>
      <inkml:brushProperty name="height" value="0.05" units="cm"/>
      <inkml:brushProperty name="color" value="#E71224"/>
    </inkml:brush>
  </inkml:definitions>
  <inkml:trace contextRef="#ctx0" brushRef="#br0">1 1 24575,'3'1'0,"1"-1"0,-1 1 0,1 1 0,-1-1 0,1 0 0,-1 1 0,0 0 0,1 0 0,-1 0 0,0 0 0,0 0 0,-1 1 0,1-1 0,0 1 0,-1-1 0,0 1 0,1 0 0,2 6 0,2 2 0,1 1 0,-2 0 0,9 21 0,143 420 0,-155-444 0,-1-1 0,2 1 0,-1-1 0,1 0 0,0 0 0,1-1 0,0 1 0,0-1 0,0 0 0,1 0 0,7 6 0,-7-9 0,0 1 0,0-1 0,1-1 0,0 1 0,0-1 0,0 0 0,0-1 0,0 1 0,0-1 0,1-1 0,-1 1 0,0-1 0,12 0 0,54-3 0,-67 2 0,-1-1 0,1 0 0,-1-1 0,0 1 0,0-1 0,0 0 0,0 0 0,0 0 0,0-1 0,9-6 0,-13 8 0,-1 1 0,1-1 0,0 0 0,0 1 0,0-1 0,0 0 0,0 0 0,-1 0 0,1 0 0,0 0 0,-1 0 0,1 0 0,-1 0 0,1 0 0,-1 0 0,0 0 0,1 0 0,-1 0 0,0-3 0,0 4 0,0-1 0,0 0 0,-1 1 0,1-1 0,0 0 0,-1 1 0,1-1 0,-1 0 0,1 1 0,0-1 0,-1 1 0,0-1 0,1 1 0,-1-1 0,1 1 0,-1-1 0,1 1 0,-1 0 0,0-1 0,1 1 0,-1 0 0,-1-1 0,-2 0 0,0 0 0,0 0 0,0 0 0,0 0 0,0 1 0,0-1 0,0 1 0,-1 0 0,-4 1 0,0 2 0,-1 0 0,1 0 0,0 1 0,-1 0 0,2 1 0,-1 0 0,0 0 0,1 1 0,0 0 0,1 1 0,-1-1 0,1 2 0,0-1 0,1 1 0,0 0 0,-9 15 0,5-8 0,2 1 0,-1 0 0,2 0 0,0 1 0,1 0 0,1 1 0,1-1 0,-4 27 0,6-5 0,3 40 0,1-54 0,-1 0 0,-2 0 0,0-1 0,-2 1 0,-7 28 0,-3 1 0,9-33 0,-1 0 0,-1 0 0,-1-1 0,-1 1 0,-11 19 0,16-36 6,0 0 0,0 0 0,0-1-1,-1 1 1,1-1 0,-1 0 0,0 0-1,0 0 1,0 0 0,-1-1 0,1 0-1,0 0 1,-1 0 0,1 0 0,-1-1-1,0 0 1,-7 2 0,-7-1-264,-1 0 1,1-1-1,-21-3 1,29 2-182,-23-1-6387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en-US" altLang="en-US"/>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E45C114-9EB2-4633-BC4B-6DAAEEBE4F07}" type="datetime1">
              <a:rPr lang="en-US" altLang="en-US"/>
              <a:pPr>
                <a:defRPr/>
              </a:pPr>
              <a:t>1/19/2023</a:t>
            </a:fld>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30BD8E49-62FE-4D27-B26E-D98B0D7F764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34"/>
          <p:cNvSpPr>
            <a:spLocks noChangeShapeType="1"/>
          </p:cNvSpPr>
          <p:nvPr/>
        </p:nvSpPr>
        <p:spPr bwMode="auto">
          <a:xfrm>
            <a:off x="369888" y="6370638"/>
            <a:ext cx="8351837"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5653" name="Rectangle 1029"/>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en-US" noProof="0"/>
              <a:t>Click to edit Master title style</a:t>
            </a:r>
          </a:p>
        </p:txBody>
      </p:sp>
      <p:sp>
        <p:nvSpPr>
          <p:cNvPr id="155654" name="Rectangle 1030"/>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 name="Rectangle 1031"/>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sz="1400"/>
            </a:lvl1pPr>
          </a:lstStyle>
          <a:p>
            <a:pPr>
              <a:defRPr/>
            </a:pPr>
            <a:endParaRPr lang="en-US" altLang="en-US"/>
          </a:p>
        </p:txBody>
      </p:sp>
      <p:sp>
        <p:nvSpPr>
          <p:cNvPr id="6" name="Rectangle 1032"/>
          <p:cNvSpPr>
            <a:spLocks noGrp="1" noChangeArrowheads="1"/>
          </p:cNvSpPr>
          <p:nvPr>
            <p:ph type="ftr" sz="quarter" idx="11"/>
          </p:nvPr>
        </p:nvSpPr>
        <p:spPr bwMode="auto">
          <a:xfrm>
            <a:off x="3124200" y="6505575"/>
            <a:ext cx="2895600" cy="2000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eaLnBrk="0" hangingPunct="0">
              <a:lnSpc>
                <a:spcPct val="90000"/>
              </a:lnSpc>
              <a:defRPr sz="1200"/>
            </a:lvl1pPr>
          </a:lstStyle>
          <a:p>
            <a:pPr>
              <a:defRPr/>
            </a:pPr>
            <a:r>
              <a:rPr lang="en-US" altLang="en-US"/>
              <a:t>© Shamkant B. Navathe</a:t>
            </a:r>
          </a:p>
          <a:p>
            <a:pPr>
              <a:defRPr/>
            </a:pPr>
            <a:endParaRPr lang="en-US" altLang="en-US" sz="1400"/>
          </a:p>
        </p:txBody>
      </p:sp>
      <p:sp>
        <p:nvSpPr>
          <p:cNvPr id="7" name="Rectangle 1033"/>
          <p:cNvSpPr>
            <a:spLocks noGrp="1" noChangeArrowheads="1"/>
          </p:cNvSpPr>
          <p:nvPr>
            <p:ph type="sldNum" sz="quarter" idx="12"/>
          </p:nvPr>
        </p:nvSpPr>
        <p:spPr>
          <a:xfrm>
            <a:off x="6553200" y="6248400"/>
            <a:ext cx="1905000" cy="457200"/>
          </a:xfrm>
          <a:prstGeom prst="rect">
            <a:avLst/>
          </a:prstGeom>
          <a:extLst>
            <a:ext uri="{909E8E84-426E-40DD-AFC4-6F175D3DCCD1}">
              <a14:hiddenFill xmlns:a14="http://schemas.microsoft.com/office/drawing/2010/main">
                <a:solidFill>
                  <a:schemeClr val="accent1"/>
                </a:solidFill>
              </a14:hiddenFill>
            </a:ext>
          </a:extLst>
        </p:spPr>
        <p:txBody>
          <a:bodyPr/>
          <a:lstStyle>
            <a:lvl1pPr>
              <a:defRPr sz="1400" b="0">
                <a:solidFill>
                  <a:schemeClr val="tx1"/>
                </a:solidFill>
              </a:defRPr>
            </a:lvl1pPr>
          </a:lstStyle>
          <a:p>
            <a:pPr>
              <a:defRPr/>
            </a:pPr>
            <a:fld id="{69EB5678-62C7-42BD-8C96-B86EB74C138E}" type="slidenum">
              <a:rPr lang="en-US" altLang="en-US"/>
              <a:pPr>
                <a:defRPr/>
              </a:pPr>
              <a:t>‹#›</a:t>
            </a:fld>
            <a:endParaRPr lang="en-US" altLang="en-US"/>
          </a:p>
        </p:txBody>
      </p:sp>
    </p:spTree>
    <p:extLst>
      <p:ext uri="{BB962C8B-B14F-4D97-AF65-F5344CB8AC3E}">
        <p14:creationId xmlns:p14="http://schemas.microsoft.com/office/powerpoint/2010/main" val="40533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254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05813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631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Tree>
    <p:extLst>
      <p:ext uri="{BB962C8B-B14F-4D97-AF65-F5344CB8AC3E}">
        <p14:creationId xmlns:p14="http://schemas.microsoft.com/office/powerpoint/2010/main" val="3538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715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477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491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88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7553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40997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bwMode="auto">
          <a:xfrm>
            <a:off x="1284288" y="609600"/>
            <a:ext cx="7173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9"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Line 23"/>
          <p:cNvSpPr>
            <a:spLocks noChangeShapeType="1"/>
          </p:cNvSpPr>
          <p:nvPr userDrawn="1"/>
        </p:nvSpPr>
        <p:spPr bwMode="auto">
          <a:xfrm flipH="1">
            <a:off x="304800" y="6443663"/>
            <a:ext cx="8853488" cy="0"/>
          </a:xfrm>
          <a:prstGeom prst="line">
            <a:avLst/>
          </a:prstGeom>
          <a:noFill/>
          <a:ln w="9525">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Tree>
  </p:cSld>
  <p:clrMap bg1="dk2" tx1="lt1" bg2="dk1" tx2="lt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3600" b="1" kern="1200">
          <a:solidFill>
            <a:srgbClr val="333399"/>
          </a:solidFill>
          <a:latin typeface="+mj-lt"/>
          <a:ea typeface="+mj-ea"/>
          <a:cs typeface="+mj-cs"/>
        </a:defRPr>
      </a:lvl1pPr>
      <a:lvl2pPr algn="ctr" rtl="0" eaLnBrk="0" fontAlgn="base" hangingPunct="0">
        <a:spcBef>
          <a:spcPct val="0"/>
        </a:spcBef>
        <a:spcAft>
          <a:spcPct val="0"/>
        </a:spcAft>
        <a:defRPr sz="3600" b="1">
          <a:solidFill>
            <a:srgbClr val="333399"/>
          </a:solidFill>
          <a:latin typeface="Arial" panose="020B0604020202020204" pitchFamily="34" charset="0"/>
        </a:defRPr>
      </a:lvl2pPr>
      <a:lvl3pPr algn="ctr" rtl="0" eaLnBrk="0" fontAlgn="base" hangingPunct="0">
        <a:spcBef>
          <a:spcPct val="0"/>
        </a:spcBef>
        <a:spcAft>
          <a:spcPct val="0"/>
        </a:spcAft>
        <a:defRPr sz="3600" b="1">
          <a:solidFill>
            <a:srgbClr val="333399"/>
          </a:solidFill>
          <a:latin typeface="Arial" panose="020B0604020202020204" pitchFamily="34" charset="0"/>
        </a:defRPr>
      </a:lvl3pPr>
      <a:lvl4pPr algn="ctr" rtl="0" eaLnBrk="0" fontAlgn="base" hangingPunct="0">
        <a:spcBef>
          <a:spcPct val="0"/>
        </a:spcBef>
        <a:spcAft>
          <a:spcPct val="0"/>
        </a:spcAft>
        <a:defRPr sz="3600" b="1">
          <a:solidFill>
            <a:srgbClr val="333399"/>
          </a:solidFill>
          <a:latin typeface="Arial" panose="020B0604020202020204" pitchFamily="34" charset="0"/>
        </a:defRPr>
      </a:lvl4pPr>
      <a:lvl5pPr algn="ctr" rtl="0" eaLnBrk="0" fontAlgn="base" hangingPunct="0">
        <a:spcBef>
          <a:spcPct val="0"/>
        </a:spcBef>
        <a:spcAft>
          <a:spcPct val="0"/>
        </a:spcAft>
        <a:defRPr sz="3600" b="1">
          <a:solidFill>
            <a:srgbClr val="333399"/>
          </a:solidFill>
          <a:latin typeface="Arial" panose="020B0604020202020204" pitchFamily="34" charset="0"/>
        </a:defRPr>
      </a:lvl5pPr>
      <a:lvl6pPr marL="457200" algn="ctr" rtl="0" fontAlgn="base">
        <a:spcBef>
          <a:spcPct val="0"/>
        </a:spcBef>
        <a:spcAft>
          <a:spcPct val="0"/>
        </a:spcAft>
        <a:defRPr sz="3600" b="1">
          <a:solidFill>
            <a:srgbClr val="333399"/>
          </a:solidFill>
          <a:latin typeface="Arial" panose="020B0604020202020204" pitchFamily="34" charset="0"/>
        </a:defRPr>
      </a:lvl6pPr>
      <a:lvl7pPr marL="914400" algn="ctr" rtl="0" fontAlgn="base">
        <a:spcBef>
          <a:spcPct val="0"/>
        </a:spcBef>
        <a:spcAft>
          <a:spcPct val="0"/>
        </a:spcAft>
        <a:defRPr sz="3600" b="1">
          <a:solidFill>
            <a:srgbClr val="333399"/>
          </a:solidFill>
          <a:latin typeface="Arial" panose="020B0604020202020204" pitchFamily="34" charset="0"/>
        </a:defRPr>
      </a:lvl7pPr>
      <a:lvl8pPr marL="1371600" algn="ctr" rtl="0" fontAlgn="base">
        <a:spcBef>
          <a:spcPct val="0"/>
        </a:spcBef>
        <a:spcAft>
          <a:spcPct val="0"/>
        </a:spcAft>
        <a:defRPr sz="3600" b="1">
          <a:solidFill>
            <a:srgbClr val="333399"/>
          </a:solidFill>
          <a:latin typeface="Arial" panose="020B0604020202020204" pitchFamily="34" charset="0"/>
        </a:defRPr>
      </a:lvl8pPr>
      <a:lvl9pPr marL="1828800" algn="ctr" rtl="0" fontAlgn="base">
        <a:spcBef>
          <a:spcPct val="0"/>
        </a:spcBef>
        <a:spcAft>
          <a:spcPct val="0"/>
        </a:spcAft>
        <a:defRPr sz="3600" b="1">
          <a:solidFill>
            <a:srgbClr val="333399"/>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FF0000"/>
        </a:buClr>
        <a:buFont typeface="Wingdings" panose="05000000000000000000" pitchFamily="2" charset="2"/>
        <a:buChar char="l"/>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lr>
          <a:srgbClr val="FF0000"/>
        </a:buClr>
        <a:buChar char="–"/>
        <a:defRPr sz="2800" kern="1200">
          <a:solidFill>
            <a:schemeClr val="bg2"/>
          </a:solidFill>
          <a:latin typeface="Times New Roman" panose="02020603050405020304" pitchFamily="18" charset="0"/>
          <a:ea typeface="+mn-ea"/>
          <a:cs typeface="+mn-cs"/>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l"/>
        <a:defRPr sz="2400" kern="1200">
          <a:solidFill>
            <a:schemeClr val="bg2"/>
          </a:solidFill>
          <a:latin typeface="Times New Roman" panose="02020603050405020304" pitchFamily="18" charset="0"/>
          <a:ea typeface="+mn-ea"/>
          <a:cs typeface="+mn-cs"/>
        </a:defRPr>
      </a:lvl3pPr>
      <a:lvl4pPr marL="16002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4pPr>
      <a:lvl5pPr marL="2057400" indent="-228600" algn="l" rtl="0" eaLnBrk="0" fontAlgn="base" hangingPunct="0">
        <a:spcBef>
          <a:spcPct val="20000"/>
        </a:spcBef>
        <a:spcAft>
          <a:spcPct val="0"/>
        </a:spcAft>
        <a:buClr>
          <a:srgbClr val="FF0000"/>
        </a:buClr>
        <a:buChar char="•"/>
        <a:defRPr sz="2000" kern="1200">
          <a:solidFill>
            <a:schemeClr val="bg2"/>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(Platform as a service)</a:t>
            </a:r>
          </a:p>
          <a:p>
            <a:pPr lvl="1" algn="just" eaLnBrk="1" hangingPunct="1">
              <a:lnSpc>
                <a:spcPct val="90000"/>
              </a:lnSpc>
            </a:pPr>
            <a:r>
              <a:rPr lang="en-US" sz="2000" dirty="0">
                <a:ea typeface="Calibri" panose="020F0502020204030204" pitchFamily="34" charset="0"/>
              </a:rPr>
              <a:t>PaaS lies directly above the IaaS layer.</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PaaS provides a platform to its users to </a:t>
            </a:r>
            <a:r>
              <a:rPr lang="en-US" sz="2000" dirty="0">
                <a:ea typeface="Calibri" panose="020F0502020204030204" pitchFamily="34" charset="0"/>
              </a:rPr>
              <a:t>design, develop, debug, test and deploy their applications.</a:t>
            </a:r>
            <a:endParaRPr lang="en-US" sz="2000" dirty="0">
              <a:latin typeface="Times New Roman" panose="02020603050405020304" pitchFamily="18" charset="0"/>
              <a:ea typeface="Calibri" panose="020F0502020204030204" pitchFamily="34" charset="0"/>
            </a:endParaRPr>
          </a:p>
          <a:p>
            <a:pPr lvl="1" algn="just" eaLnBrk="1" hangingPunct="1">
              <a:lnSpc>
                <a:spcPct val="90000"/>
              </a:lnSpc>
            </a:pPr>
            <a:r>
              <a:rPr lang="en-US" sz="2000" dirty="0">
                <a:ea typeface="Calibri" panose="020F0502020204030204" pitchFamily="34" charset="0"/>
              </a:rPr>
              <a:t>The application s/w, their license, and management is solely responsibility of the end user. </a:t>
            </a:r>
          </a:p>
          <a:p>
            <a:pPr lvl="1" algn="just" eaLnBrk="1" hangingPunct="1">
              <a:lnSpc>
                <a:spcPct val="90000"/>
              </a:lnSpc>
            </a:pPr>
            <a:r>
              <a:rPr lang="en-US" sz="2000" dirty="0">
                <a:latin typeface="Times New Roman" panose="02020603050405020304" pitchFamily="18" charset="0"/>
                <a:ea typeface="Calibri" panose="020F0502020204030204" pitchFamily="34" charset="0"/>
              </a:rPr>
              <a:t>PaaS only provides a platform or middleware to run these applications.</a:t>
            </a:r>
          </a:p>
          <a:p>
            <a:pPr lvl="1" algn="just" eaLnBrk="1" hangingPunct="1">
              <a:lnSpc>
                <a:spcPct val="90000"/>
              </a:lnSpc>
            </a:pPr>
            <a:endParaRPr lang="en-US" sz="20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12829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advantages</a:t>
            </a:r>
          </a:p>
          <a:p>
            <a:pPr lvl="1" algn="just" eaLnBrk="1" hangingPunct="1">
              <a:lnSpc>
                <a:spcPct val="90000"/>
              </a:lnSpc>
            </a:pPr>
            <a:r>
              <a:rPr lang="en-US" sz="2000" b="1" dirty="0">
                <a:solidFill>
                  <a:srgbClr val="FF0000"/>
                </a:solidFill>
                <a:ea typeface="Calibri" panose="020F0502020204030204" pitchFamily="34" charset="0"/>
              </a:rPr>
              <a:t>Cut coding time: </a:t>
            </a:r>
            <a:r>
              <a:rPr lang="en-US" sz="2000" dirty="0">
                <a:ea typeface="Calibri" panose="020F0502020204030204" pitchFamily="34" charset="0"/>
              </a:rPr>
              <a:t>PaaS development tools can cut the time it takes to code new apps with pre-coded application components built into the platform, such as workflow, directory services, security features, search, and so on.</a:t>
            </a:r>
          </a:p>
          <a:p>
            <a:pPr lvl="1" algn="just" eaLnBrk="1" hangingPunct="1">
              <a:lnSpc>
                <a:spcPct val="90000"/>
              </a:lnSpc>
            </a:pPr>
            <a:r>
              <a:rPr lang="en-US" sz="2000" b="1" dirty="0">
                <a:solidFill>
                  <a:srgbClr val="FF0000"/>
                </a:solidFill>
                <a:ea typeface="Calibri" panose="020F0502020204030204" pitchFamily="34" charset="0"/>
              </a:rPr>
              <a:t>Add development capabilities without adding staff. </a:t>
            </a:r>
            <a:r>
              <a:rPr lang="en-US" sz="2000" dirty="0">
                <a:ea typeface="Calibri" panose="020F0502020204030204" pitchFamily="34" charset="0"/>
              </a:rPr>
              <a:t>Platform as a Service components can give your development team new capabilities without your needing to add staff having the required skills.</a:t>
            </a:r>
          </a:p>
          <a:p>
            <a:pPr lvl="1" algn="just" eaLnBrk="1" hangingPunct="1">
              <a:lnSpc>
                <a:spcPct val="90000"/>
              </a:lnSpc>
            </a:pPr>
            <a:r>
              <a:rPr lang="en-US" sz="2000" b="1" dirty="0">
                <a:solidFill>
                  <a:srgbClr val="FF0000"/>
                </a:solidFill>
                <a:ea typeface="Calibri" panose="020F0502020204030204" pitchFamily="34" charset="0"/>
              </a:rPr>
              <a:t>Develop for multiple platforms</a:t>
            </a:r>
            <a:r>
              <a:rPr lang="en-US" sz="2000" dirty="0">
                <a:ea typeface="Calibri" panose="020F0502020204030204" pitchFamily="34" charset="0"/>
              </a:rPr>
              <a:t>—including mobile—more easily. Some service providers give you development options for multiple platforms, such as computers, mobile devices, and browsers making cross-platform apps quicker and easier to develop.</a:t>
            </a:r>
          </a:p>
          <a:p>
            <a:pPr lvl="1" algn="just" eaLnBrk="1" hangingPunct="1">
              <a:lnSpc>
                <a:spcPct val="90000"/>
              </a:lnSpc>
            </a:pPr>
            <a:r>
              <a:rPr lang="en-US" sz="2000" b="1" dirty="0">
                <a:solidFill>
                  <a:srgbClr val="FF0000"/>
                </a:solidFill>
                <a:ea typeface="Calibri" panose="020F0502020204030204" pitchFamily="34" charset="0"/>
              </a:rPr>
              <a:t>Use sophisticated tools affordably. </a:t>
            </a:r>
            <a:r>
              <a:rPr lang="en-US" sz="2000" dirty="0">
                <a:ea typeface="Calibri" panose="020F0502020204030204" pitchFamily="34" charset="0"/>
              </a:rPr>
              <a:t>A pay-as-you-go model makes it possible for individuals or organizations to use sophisticated development software and business intelligence and analytics tools that they could not afford to purchase outright.</a:t>
            </a:r>
          </a:p>
          <a:p>
            <a:pPr lvl="1" algn="just" eaLnBrk="1" hangingPunct="1">
              <a:lnSpc>
                <a:spcPct val="90000"/>
              </a:lnSpc>
            </a:pPr>
            <a:endParaRPr lang="en-US" sz="2000" dirty="0">
              <a:ea typeface="Calibri" panose="020F0502020204030204" pitchFamily="34" charset="0"/>
            </a:endParaRP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3382862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advantages</a:t>
            </a:r>
          </a:p>
          <a:p>
            <a:pPr lvl="1" algn="just" eaLnBrk="1" hangingPunct="1">
              <a:lnSpc>
                <a:spcPct val="90000"/>
              </a:lnSpc>
            </a:pPr>
            <a:r>
              <a:rPr lang="en-US" sz="2000" b="1" dirty="0">
                <a:solidFill>
                  <a:srgbClr val="FF0000"/>
                </a:solidFill>
                <a:ea typeface="Calibri" panose="020F0502020204030204" pitchFamily="34" charset="0"/>
              </a:rPr>
              <a:t>Support geographically distributed development teams</a:t>
            </a:r>
            <a:r>
              <a:rPr lang="en-US" sz="2000" dirty="0">
                <a:ea typeface="Calibri" panose="020F0502020204030204" pitchFamily="34" charset="0"/>
              </a:rPr>
              <a:t>. Because the development environment is accessed over the Internet, development teams can work together on projects even when team members are in remote locations.</a:t>
            </a:r>
          </a:p>
          <a:p>
            <a:pPr lvl="1" algn="just" eaLnBrk="1" hangingPunct="1">
              <a:lnSpc>
                <a:spcPct val="90000"/>
              </a:lnSpc>
            </a:pPr>
            <a:r>
              <a:rPr lang="en-US" sz="2000" b="1" dirty="0">
                <a:solidFill>
                  <a:srgbClr val="FF0000"/>
                </a:solidFill>
                <a:ea typeface="Calibri" panose="020F0502020204030204" pitchFamily="34" charset="0"/>
              </a:rPr>
              <a:t>Efficiently manage the application lifecycle</a:t>
            </a:r>
            <a:r>
              <a:rPr lang="en-US" sz="2000" dirty="0">
                <a:ea typeface="Calibri" panose="020F0502020204030204" pitchFamily="34" charset="0"/>
              </a:rPr>
              <a:t>. PaaS provides all the capabilities that you need to support the complete web application lifecycle: building, testing, deploying, managing, and updating within the same integrated environment.</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4057843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Integrated lifecycle platforms</a:t>
            </a:r>
          </a:p>
        </p:txBody>
      </p:sp>
      <p:sp>
        <p:nvSpPr>
          <p:cNvPr id="11268" name="Rectangle 3"/>
          <p:cNvSpPr>
            <a:spLocks noGrp="1" noChangeArrowheads="1"/>
          </p:cNvSpPr>
          <p:nvPr>
            <p:ph type="body" idx="1"/>
          </p:nvPr>
        </p:nvSpPr>
        <p:spPr>
          <a:xfrm>
            <a:off x="506268" y="1074882"/>
            <a:ext cx="8131464" cy="5260109"/>
          </a:xfrm>
        </p:spPr>
        <p:txBody>
          <a:bodyPr/>
          <a:lstStyle/>
          <a:p>
            <a:pPr algn="just" eaLnBrk="1" hangingPunct="1">
              <a:lnSpc>
                <a:spcPct val="90000"/>
              </a:lnSpc>
            </a:pPr>
            <a:r>
              <a:rPr lang="en-US" sz="2000" dirty="0">
                <a:latin typeface="Times New Roman" panose="02020603050405020304" pitchFamily="18" charset="0"/>
                <a:ea typeface="Calibri" panose="020F0502020204030204" pitchFamily="34" charset="0"/>
              </a:rPr>
              <a:t>Integration lifecycle platform is a set of automated tools that integrate software applications that are deployed in different environments. Large businesses that run enterprise-level systems often use it to integrate applications and data that live on premises and in both public and private clouds.</a:t>
            </a:r>
          </a:p>
          <a:p>
            <a:pPr algn="just" eaLnBrk="1" hangingPunct="1">
              <a:lnSpc>
                <a:spcPct val="90000"/>
              </a:lnSpc>
            </a:pPr>
            <a:r>
              <a:rPr lang="en-US" sz="2000" dirty="0">
                <a:latin typeface="Times New Roman" panose="02020603050405020304" pitchFamily="18" charset="0"/>
                <a:ea typeface="Calibri" panose="020F0502020204030204" pitchFamily="34" charset="0"/>
              </a:rPr>
              <a:t>Integrated PaaS often comprise the following:</a:t>
            </a:r>
          </a:p>
          <a:p>
            <a:pPr lvl="1" algn="just" eaLnBrk="1" hangingPunct="1">
              <a:lnSpc>
                <a:spcPct val="90000"/>
              </a:lnSpc>
            </a:pPr>
            <a:r>
              <a:rPr lang="en-US" sz="1600" dirty="0">
                <a:ea typeface="Calibri" panose="020F0502020204030204" pitchFamily="34" charset="0"/>
              </a:rPr>
              <a:t>Collaboration tool </a:t>
            </a:r>
          </a:p>
          <a:p>
            <a:pPr lvl="1" algn="just" eaLnBrk="1" hangingPunct="1">
              <a:lnSpc>
                <a:spcPct val="90000"/>
              </a:lnSpc>
            </a:pPr>
            <a:r>
              <a:rPr lang="en-US" sz="1600" dirty="0">
                <a:ea typeface="Calibri" panose="020F0502020204030204" pitchFamily="34" charset="0"/>
              </a:rPr>
              <a:t>Programming language </a:t>
            </a:r>
          </a:p>
          <a:p>
            <a:pPr lvl="1" algn="just" eaLnBrk="1" hangingPunct="1">
              <a:lnSpc>
                <a:spcPct val="90000"/>
              </a:lnSpc>
            </a:pPr>
            <a:r>
              <a:rPr lang="en-US" sz="1600" dirty="0">
                <a:ea typeface="Calibri" panose="020F0502020204030204" pitchFamily="34" charset="0"/>
              </a:rPr>
              <a:t>Version Control </a:t>
            </a:r>
          </a:p>
          <a:p>
            <a:pPr lvl="1" algn="just" eaLnBrk="1" hangingPunct="1">
              <a:lnSpc>
                <a:spcPct val="90000"/>
              </a:lnSpc>
            </a:pPr>
            <a:r>
              <a:rPr lang="en-US" sz="1600" dirty="0">
                <a:ea typeface="Calibri" panose="020F0502020204030204" pitchFamily="34" charset="0"/>
              </a:rPr>
              <a:t>Tools to build web interaction </a:t>
            </a:r>
          </a:p>
          <a:p>
            <a:pPr lvl="1" algn="just" eaLnBrk="1" hangingPunct="1">
              <a:lnSpc>
                <a:spcPct val="90000"/>
              </a:lnSpc>
            </a:pPr>
            <a:r>
              <a:rPr lang="en-US" sz="1600" dirty="0">
                <a:ea typeface="Calibri" panose="020F0502020204030204" pitchFamily="34" charset="0"/>
              </a:rPr>
              <a:t>Operating System</a:t>
            </a:r>
          </a:p>
          <a:p>
            <a:pPr lvl="1" algn="just" eaLnBrk="1" hangingPunct="1">
              <a:lnSpc>
                <a:spcPct val="90000"/>
              </a:lnSpc>
            </a:pPr>
            <a:r>
              <a:rPr lang="en-US" sz="1600" dirty="0">
                <a:ea typeface="Calibri" panose="020F0502020204030204" pitchFamily="34" charset="0"/>
              </a:rPr>
              <a:t>Security</a:t>
            </a:r>
          </a:p>
          <a:p>
            <a:pPr lvl="1" algn="just" eaLnBrk="1" hangingPunct="1">
              <a:lnSpc>
                <a:spcPct val="90000"/>
              </a:lnSpc>
            </a:pPr>
            <a:r>
              <a:rPr lang="en-US" sz="1600" dirty="0">
                <a:ea typeface="Calibri" panose="020F0502020204030204" pitchFamily="34" charset="0"/>
              </a:rPr>
              <a:t>Development tools</a:t>
            </a:r>
          </a:p>
          <a:p>
            <a:pPr lvl="1" algn="just" eaLnBrk="1" hangingPunct="1">
              <a:lnSpc>
                <a:spcPct val="90000"/>
              </a:lnSpc>
            </a:pPr>
            <a:r>
              <a:rPr lang="en-US" sz="1600" dirty="0">
                <a:ea typeface="Calibri" panose="020F0502020204030204" pitchFamily="34" charset="0"/>
              </a:rPr>
              <a:t>A testing environment.</a:t>
            </a:r>
          </a:p>
          <a:p>
            <a:pPr lvl="1" algn="just" eaLnBrk="1" hangingPunct="1">
              <a:lnSpc>
                <a:spcPct val="90000"/>
              </a:lnSpc>
            </a:pPr>
            <a:r>
              <a:rPr lang="en-US" sz="1600" dirty="0">
                <a:ea typeface="Calibri" panose="020F0502020204030204" pitchFamily="34" charset="0"/>
              </a:rPr>
              <a:t>An ability to integrate databases.</a:t>
            </a:r>
          </a:p>
          <a:p>
            <a:pPr lvl="1" algn="just" eaLnBrk="1" hangingPunct="1">
              <a:lnSpc>
                <a:spcPct val="90000"/>
              </a:lnSpc>
            </a:pPr>
            <a:r>
              <a:rPr lang="en-US" sz="1600" dirty="0">
                <a:ea typeface="Calibri" panose="020F0502020204030204" pitchFamily="34" charset="0"/>
              </a:rPr>
              <a:t>A workflow engine (workflow engine allocates tasks to different executors while communicating data among participants).</a:t>
            </a:r>
          </a:p>
          <a:p>
            <a:pPr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Microsoft’s Azure and Google App Engine are the two widely held samples of integrated lifecycle platforms</a:t>
            </a:r>
            <a:r>
              <a:rPr lang="en-US" sz="2400" dirty="0">
                <a:ea typeface="Calibri" panose="020F0502020204030204" pitchFamily="34" charset="0"/>
              </a:rPr>
              <a:t>.</a:t>
            </a:r>
          </a:p>
        </p:txBody>
      </p:sp>
    </p:spTree>
    <p:extLst>
      <p:ext uri="{BB962C8B-B14F-4D97-AF65-F5344CB8AC3E}">
        <p14:creationId xmlns:p14="http://schemas.microsoft.com/office/powerpoint/2010/main" val="3954561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iPaaS (integrated Platform as a Service)</a:t>
            </a:r>
          </a:p>
          <a:p>
            <a:pPr lvl="1" algn="just" eaLnBrk="1" hangingPunct="1">
              <a:lnSpc>
                <a:spcPct val="90000"/>
              </a:lnSpc>
            </a:pPr>
            <a:r>
              <a:rPr lang="en-US" sz="2000" dirty="0">
                <a:ea typeface="Calibri" panose="020F0502020204030204" pitchFamily="34" charset="0"/>
              </a:rPr>
              <a:t>iPaaS, short for integration platform as a service, is a set of cloud services/tools used to connect software applications that are deployed in different environments. </a:t>
            </a:r>
          </a:p>
          <a:p>
            <a:pPr lvl="1" algn="just" eaLnBrk="1" hangingPunct="1">
              <a:lnSpc>
                <a:spcPct val="90000"/>
              </a:lnSpc>
            </a:pPr>
            <a:endParaRPr lang="en-US" sz="2000" dirty="0">
              <a:ea typeface="Calibri" panose="020F0502020204030204" pitchFamily="34" charset="0"/>
            </a:endParaRPr>
          </a:p>
          <a:p>
            <a:pPr lvl="1" algn="just" eaLnBrk="1" hangingPunct="1">
              <a:lnSpc>
                <a:spcPct val="90000"/>
              </a:lnSpc>
            </a:pPr>
            <a:endParaRPr lang="en-US" sz="2000" dirty="0">
              <a:ea typeface="Calibri" panose="020F0502020204030204" pitchFamily="34" charset="0"/>
            </a:endParaRPr>
          </a:p>
        </p:txBody>
      </p:sp>
      <p:pic>
        <p:nvPicPr>
          <p:cNvPr id="4" name="Picture 3">
            <a:extLst>
              <a:ext uri="{FF2B5EF4-FFF2-40B4-BE49-F238E27FC236}">
                <a16:creationId xmlns:a16="http://schemas.microsoft.com/office/drawing/2014/main" id="{AA4F8DB0-C06C-DA4F-9A12-49AFAD2EA7C4}"/>
              </a:ext>
            </a:extLst>
          </p:cNvPr>
          <p:cNvPicPr>
            <a:picLocks noChangeAspect="1"/>
          </p:cNvPicPr>
          <p:nvPr/>
        </p:nvPicPr>
        <p:blipFill>
          <a:blip r:embed="rId2"/>
          <a:stretch>
            <a:fillRect/>
          </a:stretch>
        </p:blipFill>
        <p:spPr>
          <a:xfrm>
            <a:off x="879476" y="2862262"/>
            <a:ext cx="7820025" cy="3876675"/>
          </a:xfrm>
          <a:prstGeom prst="rect">
            <a:avLst/>
          </a:prstGeom>
        </p:spPr>
      </p:pic>
    </p:spTree>
    <p:extLst>
      <p:ext uri="{BB962C8B-B14F-4D97-AF65-F5344CB8AC3E}">
        <p14:creationId xmlns:p14="http://schemas.microsoft.com/office/powerpoint/2010/main" val="287276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iPaaS (integrated Platform as a Service)</a:t>
            </a:r>
          </a:p>
          <a:p>
            <a:pPr lvl="1" algn="just" eaLnBrk="1" hangingPunct="1">
              <a:lnSpc>
                <a:spcPct val="90000"/>
              </a:lnSpc>
            </a:pPr>
            <a:r>
              <a:rPr lang="en-US" sz="2000" dirty="0">
                <a:ea typeface="Calibri" panose="020F0502020204030204" pitchFamily="34" charset="0"/>
              </a:rPr>
              <a:t>This allows for faster integration and data sharing and removes barriers that IT teams normally face when new applications are added and allow for integration between cloud applications and even on-premise applications when combined with an API management solution.</a:t>
            </a:r>
          </a:p>
          <a:p>
            <a:pPr lvl="1" algn="just" eaLnBrk="1" hangingPunct="1">
              <a:lnSpc>
                <a:spcPct val="90000"/>
              </a:lnSpc>
            </a:pPr>
            <a:endParaRPr lang="en-US" sz="2000" dirty="0">
              <a:ea typeface="Calibri" panose="020F0502020204030204" pitchFamily="34" charset="0"/>
            </a:endParaRPr>
          </a:p>
          <a:p>
            <a:pPr lvl="1" algn="just" eaLnBrk="1" hangingPunct="1">
              <a:lnSpc>
                <a:spcPct val="90000"/>
              </a:lnSpc>
            </a:pPr>
            <a:endParaRPr lang="en-US" sz="2000" dirty="0">
              <a:ea typeface="Calibri" panose="020F0502020204030204" pitchFamily="34" charset="0"/>
            </a:endParaRPr>
          </a:p>
        </p:txBody>
      </p:sp>
      <p:pic>
        <p:nvPicPr>
          <p:cNvPr id="3" name="Picture 2">
            <a:extLst>
              <a:ext uri="{FF2B5EF4-FFF2-40B4-BE49-F238E27FC236}">
                <a16:creationId xmlns:a16="http://schemas.microsoft.com/office/drawing/2014/main" id="{4E95F200-3278-4DAD-1ECC-FC75853FC66A}"/>
              </a:ext>
            </a:extLst>
          </p:cNvPr>
          <p:cNvPicPr>
            <a:picLocks noChangeAspect="1"/>
          </p:cNvPicPr>
          <p:nvPr/>
        </p:nvPicPr>
        <p:blipFill>
          <a:blip r:embed="rId2"/>
          <a:stretch>
            <a:fillRect/>
          </a:stretch>
        </p:blipFill>
        <p:spPr>
          <a:xfrm>
            <a:off x="797501" y="2981325"/>
            <a:ext cx="7820025" cy="3876675"/>
          </a:xfrm>
          <a:prstGeom prst="rect">
            <a:avLst/>
          </a:prstGeom>
        </p:spPr>
      </p:pic>
    </p:spTree>
    <p:extLst>
      <p:ext uri="{BB962C8B-B14F-4D97-AF65-F5344CB8AC3E}">
        <p14:creationId xmlns:p14="http://schemas.microsoft.com/office/powerpoint/2010/main" val="218769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500" y="1473200"/>
            <a:ext cx="4266046"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iPaaS (integrated Platform as a Service)</a:t>
            </a:r>
          </a:p>
          <a:p>
            <a:pPr lvl="1" algn="just" eaLnBrk="1" hangingPunct="1">
              <a:lnSpc>
                <a:spcPct val="90000"/>
              </a:lnSpc>
            </a:pPr>
            <a:r>
              <a:rPr lang="en-US" sz="2000" dirty="0">
                <a:ea typeface="Calibri" panose="020F0502020204030204" pitchFamily="34" charset="0"/>
              </a:rPr>
              <a:t>It connects disjointed s/w to provide a one step solution. </a:t>
            </a:r>
          </a:p>
          <a:p>
            <a:pPr lvl="1" algn="just" eaLnBrk="1" hangingPunct="1">
              <a:lnSpc>
                <a:spcPct val="90000"/>
              </a:lnSpc>
            </a:pPr>
            <a:r>
              <a:rPr lang="en-US" sz="2000" dirty="0">
                <a:ea typeface="Calibri" panose="020F0502020204030204" pitchFamily="34" charset="0"/>
              </a:rPr>
              <a:t>This framework enables communication across diverse systems and facilitate integration and data sharing.</a:t>
            </a:r>
          </a:p>
          <a:p>
            <a:pPr lvl="1" algn="just" eaLnBrk="1" hangingPunct="1">
              <a:lnSpc>
                <a:spcPct val="90000"/>
              </a:lnSpc>
            </a:pPr>
            <a:endParaRPr lang="en-US" sz="2000" dirty="0">
              <a:ea typeface="Calibri" panose="020F0502020204030204" pitchFamily="34" charset="0"/>
            </a:endParaRPr>
          </a:p>
          <a:p>
            <a:pPr lvl="1" algn="just" eaLnBrk="1" hangingPunct="1">
              <a:lnSpc>
                <a:spcPct val="90000"/>
              </a:lnSpc>
            </a:pPr>
            <a:endParaRPr lang="en-US" sz="2000" dirty="0">
              <a:ea typeface="Calibri" panose="020F0502020204030204" pitchFamily="34" charset="0"/>
            </a:endParaRPr>
          </a:p>
        </p:txBody>
      </p:sp>
      <p:pic>
        <p:nvPicPr>
          <p:cNvPr id="4" name="Picture 3">
            <a:extLst>
              <a:ext uri="{FF2B5EF4-FFF2-40B4-BE49-F238E27FC236}">
                <a16:creationId xmlns:a16="http://schemas.microsoft.com/office/drawing/2014/main" id="{FB52203F-C859-58F5-144C-204FD51C42EE}"/>
              </a:ext>
            </a:extLst>
          </p:cNvPr>
          <p:cNvPicPr>
            <a:picLocks noChangeAspect="1"/>
          </p:cNvPicPr>
          <p:nvPr/>
        </p:nvPicPr>
        <p:blipFill>
          <a:blip r:embed="rId2"/>
          <a:stretch>
            <a:fillRect/>
          </a:stretch>
        </p:blipFill>
        <p:spPr>
          <a:xfrm>
            <a:off x="5140901" y="1661246"/>
            <a:ext cx="3476625" cy="4200525"/>
          </a:xfrm>
          <a:prstGeom prst="rect">
            <a:avLst/>
          </a:prstGeom>
        </p:spPr>
      </p:pic>
    </p:spTree>
    <p:extLst>
      <p:ext uri="{BB962C8B-B14F-4D97-AF65-F5344CB8AC3E}">
        <p14:creationId xmlns:p14="http://schemas.microsoft.com/office/powerpoint/2010/main" val="306550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Anchored lifecycle platforms</a:t>
            </a:r>
          </a:p>
        </p:txBody>
      </p:sp>
      <p:sp>
        <p:nvSpPr>
          <p:cNvPr id="11268" name="Rectangle 3"/>
          <p:cNvSpPr>
            <a:spLocks noGrp="1" noChangeArrowheads="1"/>
          </p:cNvSpPr>
          <p:nvPr>
            <p:ph type="body" idx="1"/>
          </p:nvPr>
        </p:nvSpPr>
        <p:spPr>
          <a:xfrm>
            <a:off x="506268" y="1254991"/>
            <a:ext cx="8131464" cy="5260109"/>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Anchored lifecycle platform is a continuous process that is used for managing an application in the major aspects of governance, development and operations throughout its life cycle. </a:t>
            </a:r>
          </a:p>
          <a:p>
            <a:pPr algn="just" eaLnBrk="1" hangingPunct="1">
              <a:lnSpc>
                <a:spcPct val="90000"/>
              </a:lnSpc>
            </a:pPr>
            <a:r>
              <a:rPr lang="en-US" sz="2200" dirty="0">
                <a:latin typeface="Times New Roman" panose="02020603050405020304" pitchFamily="18" charset="0"/>
                <a:ea typeface="Calibri" panose="020F0502020204030204" pitchFamily="34" charset="0"/>
              </a:rPr>
              <a:t>An application’s life cycle starts from the conceptualization and ends with its removal when its business value has been outgrown or is no longer relevant.</a:t>
            </a:r>
          </a:p>
          <a:p>
            <a:pPr algn="just" eaLnBrk="1" hangingPunct="1">
              <a:lnSpc>
                <a:spcPct val="90000"/>
              </a:lnSpc>
            </a:pPr>
            <a:r>
              <a:rPr lang="en-US" sz="2200" dirty="0">
                <a:latin typeface="Times New Roman" panose="02020603050405020304" pitchFamily="18" charset="0"/>
                <a:ea typeface="Calibri" panose="020F0502020204030204" pitchFamily="34" charset="0"/>
              </a:rPr>
              <a:t>Anchored platforms and integrated lifecycle platforms have almost similar characteristics, but there is a main key difference exists: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An integrated system provides a broad range of tools for integration, whereas an anchored system is based on complete development of the application.</a:t>
            </a:r>
          </a:p>
          <a:p>
            <a:pPr marL="0" indent="0" algn="just" eaLnBrk="1" hangingPunct="1">
              <a:lnSpc>
                <a:spcPct val="90000"/>
              </a:lnSpc>
              <a:buNone/>
            </a:pPr>
            <a:endParaRPr lang="en-US" sz="2200" dirty="0">
              <a:latin typeface="Times New Roman" panose="02020603050405020304" pitchFamily="18" charset="0"/>
              <a:ea typeface="Calibri" panose="020F0502020204030204" pitchFamily="34" charset="0"/>
            </a:endParaRPr>
          </a:p>
          <a:p>
            <a:pPr lvl="1" algn="just" eaLnBrk="1" hangingPunct="1">
              <a:lnSpc>
                <a:spcPct val="90000"/>
              </a:lnSpc>
            </a:pPr>
            <a:endParaRPr lang="en-US" sz="2200" dirty="0">
              <a:ea typeface="Calibri" panose="020F0502020204030204" pitchFamily="34" charset="0"/>
            </a:endParaRPr>
          </a:p>
        </p:txBody>
      </p:sp>
    </p:spTree>
    <p:extLst>
      <p:ext uri="{BB962C8B-B14F-4D97-AF65-F5344CB8AC3E}">
        <p14:creationId xmlns:p14="http://schemas.microsoft.com/office/powerpoint/2010/main" val="394067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dirty="0"/>
              <a:t>Enabling technologies as a platform </a:t>
            </a:r>
            <a:endParaRPr lang="en-US" altLang="en-US" dirty="0"/>
          </a:p>
        </p:txBody>
      </p:sp>
      <p:sp>
        <p:nvSpPr>
          <p:cNvPr id="11268" name="Rectangle 3"/>
          <p:cNvSpPr>
            <a:spLocks noGrp="1" noChangeArrowheads="1"/>
          </p:cNvSpPr>
          <p:nvPr>
            <p:ph type="body" idx="1"/>
          </p:nvPr>
        </p:nvSpPr>
        <p:spPr>
          <a:xfrm>
            <a:off x="506268" y="1254991"/>
            <a:ext cx="8131464" cy="5260109"/>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rPr>
              <a:t>Not all stack in the cloud comprises complete lifecycle environments. Some stack focus on providing specialized abilities. Some of these abilities can be a specific instrument.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Although Amazon.com offers a complete stack, IaaS also offers platform tools such as </a:t>
            </a:r>
            <a:r>
              <a:rPr lang="en-US" sz="1800" dirty="0" err="1">
                <a:latin typeface="Times New Roman" panose="02020603050405020304" pitchFamily="18" charset="0"/>
                <a:ea typeface="Calibri" panose="020F0502020204030204" pitchFamily="34" charset="0"/>
              </a:rPr>
              <a:t>SimpleDB</a:t>
            </a:r>
            <a:r>
              <a:rPr lang="en-US" sz="1800" dirty="0">
                <a:latin typeface="Times New Roman" panose="02020603050405020304" pitchFamily="18" charset="0"/>
                <a:ea typeface="Calibri" panose="020F0502020204030204" pitchFamily="34" charset="0"/>
              </a:rPr>
              <a:t> and Simple Query Service (SQS). </a:t>
            </a:r>
          </a:p>
          <a:p>
            <a:pPr lvl="1" algn="just" eaLnBrk="1" hangingPunct="1">
              <a:lnSpc>
                <a:spcPct val="90000"/>
              </a:lnSpc>
            </a:pPr>
            <a:r>
              <a:rPr lang="en-US" sz="1800" dirty="0">
                <a:latin typeface="Times New Roman" panose="02020603050405020304" pitchFamily="18" charset="0"/>
                <a:ea typeface="Calibri" panose="020F0502020204030204" pitchFamily="34" charset="0"/>
              </a:rPr>
              <a:t>Other allowing technical environments (such as </a:t>
            </a:r>
            <a:r>
              <a:rPr lang="en-US" sz="1800" dirty="0" err="1">
                <a:latin typeface="Times New Roman" panose="02020603050405020304" pitchFamily="18" charset="0"/>
                <a:ea typeface="Calibri" panose="020F0502020204030204" pitchFamily="34" charset="0"/>
              </a:rPr>
              <a:t>RightScale</a:t>
            </a:r>
            <a:r>
              <a:rPr lang="en-US" sz="1800" dirty="0">
                <a:latin typeface="Times New Roman" panose="02020603050405020304" pitchFamily="18" charset="0"/>
                <a:ea typeface="Calibri" panose="020F0502020204030204" pitchFamily="34" charset="0"/>
              </a:rPr>
              <a:t>) designed for a management stack planned for the cloud. </a:t>
            </a:r>
          </a:p>
          <a:p>
            <a:pPr lvl="1" algn="just" eaLnBrk="1" hangingPunct="1">
              <a:lnSpc>
                <a:spcPct val="90000"/>
              </a:lnSpc>
            </a:pPr>
            <a:r>
              <a:rPr lang="en-US" sz="1800" dirty="0" err="1">
                <a:latin typeface="Times New Roman" panose="02020603050405020304" pitchFamily="18" charset="0"/>
                <a:ea typeface="Calibri" panose="020F0502020204030204" pitchFamily="34" charset="0"/>
              </a:rPr>
              <a:t>Hyperic</a:t>
            </a:r>
            <a:r>
              <a:rPr lang="en-US" sz="1800" dirty="0">
                <a:latin typeface="Times New Roman" panose="02020603050405020304" pitchFamily="18" charset="0"/>
                <a:ea typeface="Calibri" panose="020F0502020204030204" pitchFamily="34" charset="0"/>
              </a:rPr>
              <a:t> is a division of spring source (an acquired VMWare), offers a cloud-based monitoring environment. </a:t>
            </a:r>
          </a:p>
          <a:p>
            <a:pPr lvl="1" algn="just" eaLnBrk="1" hangingPunct="1">
              <a:lnSpc>
                <a:spcPct val="90000"/>
              </a:lnSpc>
            </a:pPr>
            <a:r>
              <a:rPr lang="en-US" sz="1800" dirty="0" err="1">
                <a:latin typeface="Times New Roman" panose="02020603050405020304" pitchFamily="18" charset="0"/>
                <a:ea typeface="Calibri" panose="020F0502020204030204" pitchFamily="34" charset="0"/>
              </a:rPr>
              <a:t>WaveMaker</a:t>
            </a:r>
            <a:r>
              <a:rPr lang="en-US" sz="1800" dirty="0">
                <a:latin typeface="Times New Roman" panose="02020603050405020304" pitchFamily="18" charset="0"/>
                <a:ea typeface="Calibri" panose="020F0502020204030204" pitchFamily="34" charset="0"/>
              </a:rPr>
              <a:t> allows users to customize their platform and allows developers to reuse existing code within the PaaS environment. </a:t>
            </a:r>
            <a:endParaRPr lang="en-US" sz="1800" dirty="0">
              <a:ea typeface="Calibri" panose="020F0502020204030204" pitchFamily="34" charset="0"/>
            </a:endParaRPr>
          </a:p>
        </p:txBody>
      </p:sp>
    </p:spTree>
    <p:extLst>
      <p:ext uri="{BB962C8B-B14F-4D97-AF65-F5344CB8AC3E}">
        <p14:creationId xmlns:p14="http://schemas.microsoft.com/office/powerpoint/2010/main" val="373381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2FF748-09A6-60F0-2BE9-403C748413C7}"/>
              </a:ext>
            </a:extLst>
          </p:cNvPr>
          <p:cNvPicPr>
            <a:picLocks noChangeAspect="1"/>
          </p:cNvPicPr>
          <p:nvPr/>
        </p:nvPicPr>
        <p:blipFill>
          <a:blip r:embed="rId2"/>
          <a:stretch>
            <a:fillRect/>
          </a:stretch>
        </p:blipFill>
        <p:spPr>
          <a:xfrm>
            <a:off x="470621" y="996228"/>
            <a:ext cx="7546623" cy="4656427"/>
          </a:xfrm>
          <a:prstGeom prst="rect">
            <a:avLst/>
          </a:prstGeom>
        </p:spPr>
      </p:pic>
    </p:spTree>
    <p:extLst>
      <p:ext uri="{BB962C8B-B14F-4D97-AF65-F5344CB8AC3E}">
        <p14:creationId xmlns:p14="http://schemas.microsoft.com/office/powerpoint/2010/main" val="421127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IN" dirty="0"/>
              <a:t>PaaS is best suited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If multiple developers are functioning on a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growing project </a:t>
            </a:r>
            <a:r>
              <a:rPr lang="en-US" sz="2400" dirty="0">
                <a:latin typeface="Times New Roman" panose="02020603050405020304" pitchFamily="18" charset="0"/>
                <a:ea typeface="Calibri" panose="020F0502020204030204" pitchFamily="34" charset="0"/>
                <a:cs typeface="Times New Roman" panose="02020603050405020304" pitchFamily="18" charset="0"/>
              </a:rPr>
              <a:t>and if other exterior organizations want to cooperate with the development procedure, then in such situations PaaS will be extremely useful.</a:t>
            </a:r>
          </a:p>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PaaS will also be useful in situations wherein the developers desire to </a:t>
            </a:r>
            <a:r>
              <a:rPr lang="en-US" sz="24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automate deployment and testing </a:t>
            </a:r>
            <a:r>
              <a:rPr lang="en-US" sz="2400" dirty="0">
                <a:latin typeface="Times New Roman" panose="02020603050405020304" pitchFamily="18" charset="0"/>
                <a:ea typeface="Calibri" panose="020F0502020204030204" pitchFamily="34" charset="0"/>
                <a:cs typeface="Times New Roman" panose="02020603050405020304" pitchFamily="18" charset="0"/>
              </a:rPr>
              <a:t>services.</a:t>
            </a:r>
          </a:p>
        </p:txBody>
      </p:sp>
    </p:spTree>
    <p:extLst>
      <p:ext uri="{BB962C8B-B14F-4D97-AF65-F5344CB8AC3E}">
        <p14:creationId xmlns:p14="http://schemas.microsoft.com/office/powerpoint/2010/main" val="388599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Components</a:t>
            </a:r>
          </a:p>
          <a:p>
            <a:pPr lvl="1" algn="just" eaLnBrk="1" hangingPunct="1">
              <a:lnSpc>
                <a:spcPct val="90000"/>
              </a:lnSpc>
            </a:pPr>
            <a:r>
              <a:rPr lang="en-US" sz="2000" dirty="0">
                <a:ea typeface="Calibri" panose="020F0502020204030204" pitchFamily="34" charset="0"/>
              </a:rPr>
              <a:t>PaaS sublayer is sub divided into two main components:</a:t>
            </a:r>
          </a:p>
          <a:p>
            <a:pPr lvl="2" algn="just" eaLnBrk="1" hangingPunct="1">
              <a:lnSpc>
                <a:spcPct val="90000"/>
              </a:lnSpc>
            </a:pPr>
            <a:r>
              <a:rPr lang="en-US" sz="1600" dirty="0">
                <a:ea typeface="Calibri" panose="020F0502020204030204" pitchFamily="34" charset="0"/>
              </a:rPr>
              <a:t>Computing platform: Refer to an OS layer that is required to run any kind of s/w over h/w.</a:t>
            </a:r>
          </a:p>
          <a:p>
            <a:pPr lvl="2" algn="just" eaLnBrk="1" hangingPunct="1">
              <a:lnSpc>
                <a:spcPct val="90000"/>
              </a:lnSpc>
            </a:pPr>
            <a:r>
              <a:rPr lang="en-US" sz="1600" dirty="0">
                <a:ea typeface="Calibri" panose="020F0502020204030204" pitchFamily="34" charset="0"/>
              </a:rPr>
              <a:t>Middleware stack: Also known as solution stack, refer to an environment build over computing platform, to support other applications. </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9643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IN" dirty="0"/>
              <a:t>PaaS is not best suited</a:t>
            </a:r>
            <a:endParaRPr lang="en-US" altLang="en-US" dirty="0"/>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PaaS may not be the best option for few situations, examples include:</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Wherein the development process will get affected because of </a:t>
            </a:r>
            <a:r>
              <a:rPr lang="en-US" sz="20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proprietary languages</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lvl="1" algn="just" eaLnBrk="1" hangingPunct="1">
              <a:lnSpc>
                <a:spcPct val="90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In a situation wherein the application performance requires </a:t>
            </a:r>
            <a:r>
              <a:rPr lang="en-US" sz="2000" b="1" dirty="0">
                <a:solidFill>
                  <a:srgbClr val="FF0000"/>
                </a:solidFill>
                <a:highlight>
                  <a:srgbClr val="FFFF00"/>
                </a:highlight>
                <a:latin typeface="Times New Roman" panose="02020603050405020304" pitchFamily="18" charset="0"/>
                <a:ea typeface="Calibri" panose="020F0502020204030204" pitchFamily="34" charset="0"/>
                <a:cs typeface="Times New Roman" panose="02020603050405020304" pitchFamily="18" charset="0"/>
              </a:rPr>
              <a:t>customization of the underlying software and hardware</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281765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Platform services may include the following components or more:</a:t>
            </a:r>
          </a:p>
          <a:p>
            <a:pPr lvl="1" algn="just" eaLnBrk="1" hangingPunct="1">
              <a:lnSpc>
                <a:spcPct val="90000"/>
              </a:lnSpc>
            </a:pPr>
            <a:r>
              <a:rPr lang="en-US" sz="2000" dirty="0">
                <a:latin typeface="Times New Roman" panose="02020603050405020304" pitchFamily="18" charset="0"/>
                <a:ea typeface="Calibri" panose="020F0502020204030204" pitchFamily="34" charset="0"/>
              </a:rPr>
              <a:t>Operating system environment.</a:t>
            </a:r>
          </a:p>
          <a:p>
            <a:pPr lvl="1" algn="just" eaLnBrk="1" hangingPunct="1">
              <a:lnSpc>
                <a:spcPct val="90000"/>
              </a:lnSpc>
            </a:pPr>
            <a:r>
              <a:rPr lang="en-US" sz="2000" dirty="0">
                <a:latin typeface="Times New Roman" panose="02020603050405020304" pitchFamily="18" charset="0"/>
                <a:ea typeface="Calibri" panose="020F0502020204030204" pitchFamily="34" charset="0"/>
              </a:rPr>
              <a:t>A web hosting environment with the complete stack (web server, servlet container, database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Secure computing environments (with all the security protocols audited and compliance laws adhered to).</a:t>
            </a:r>
          </a:p>
          <a:p>
            <a:pPr lvl="1" algn="just" eaLnBrk="1" hangingPunct="1">
              <a:lnSpc>
                <a:spcPct val="90000"/>
              </a:lnSpc>
            </a:pPr>
            <a:r>
              <a:rPr lang="en-US" sz="2000" dirty="0">
                <a:latin typeface="Times New Roman" panose="02020603050405020304" pitchFamily="18" charset="0"/>
                <a:ea typeface="Calibri" panose="020F0502020204030204" pitchFamily="34" charset="0"/>
              </a:rPr>
              <a:t>Software version control platforms. For example, GIT, SVN, CVS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Development environments: A platform ready with all the development tools - compiler, debuggers, test scripts etc.</a:t>
            </a:r>
          </a:p>
          <a:p>
            <a:pPr lvl="1" algn="just" eaLnBrk="1" hangingPunct="1">
              <a:lnSpc>
                <a:spcPct val="90000"/>
              </a:lnSpc>
            </a:pPr>
            <a:r>
              <a:rPr lang="en-US" sz="2000" dirty="0">
                <a:latin typeface="Times New Roman" panose="02020603050405020304" pitchFamily="18" charset="0"/>
                <a:ea typeface="Calibri" panose="020F0502020204030204" pitchFamily="34" charset="0"/>
              </a:rPr>
              <a:t>Test environment with the right configuration pre-done to suit a test run</a:t>
            </a:r>
          </a:p>
          <a:p>
            <a:pPr algn="just" eaLnBrk="1" hangingPunct="1">
              <a:lnSpc>
                <a:spcPct val="90000"/>
              </a:lnSpc>
            </a:pPr>
            <a:endParaRPr lang="en-US" sz="2400" dirty="0">
              <a:latin typeface="Times New Roman" panose="02020603050405020304" pitchFamily="18" charset="0"/>
              <a:ea typeface="Calibri" panose="020F0502020204030204" pitchFamily="34" charset="0"/>
            </a:endParaRPr>
          </a:p>
          <a:p>
            <a:pPr algn="just" eaLnBrk="1" hangingPunct="1">
              <a:lnSpc>
                <a:spcPct val="90000"/>
              </a:lnSpc>
            </a:pPr>
            <a:endParaRPr lang="en-US" sz="2000" dirty="0">
              <a:ea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BBC35D5-0139-C30A-E11F-F62A0ABDB1B0}"/>
                  </a:ext>
                </a:extLst>
              </p14:cNvPr>
              <p14:cNvContentPartPr/>
              <p14:nvPr/>
            </p14:nvContentPartPr>
            <p14:xfrm>
              <a:off x="1870571" y="3505015"/>
              <a:ext cx="360" cy="360"/>
            </p14:xfrm>
          </p:contentPart>
        </mc:Choice>
        <mc:Fallback>
          <p:pic>
            <p:nvPicPr>
              <p:cNvPr id="2" name="Ink 1">
                <a:extLst>
                  <a:ext uri="{FF2B5EF4-FFF2-40B4-BE49-F238E27FC236}">
                    <a16:creationId xmlns:a16="http://schemas.microsoft.com/office/drawing/2014/main" id="{1BBC35D5-0139-C30A-E11F-F62A0ABDB1B0}"/>
                  </a:ext>
                </a:extLst>
              </p:cNvPr>
              <p:cNvPicPr/>
              <p:nvPr/>
            </p:nvPicPr>
            <p:blipFill>
              <a:blip r:embed="rId3"/>
              <a:stretch>
                <a:fillRect/>
              </a:stretch>
            </p:blipFill>
            <p:spPr>
              <a:xfrm>
                <a:off x="1861571" y="349601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30B9CE5-AA5B-74E4-C72D-CD8356A3BB34}"/>
                  </a:ext>
                </a:extLst>
              </p14:cNvPr>
              <p14:cNvContentPartPr/>
              <p14:nvPr/>
            </p14:nvContentPartPr>
            <p14:xfrm>
              <a:off x="863651" y="2673775"/>
              <a:ext cx="187200" cy="2358360"/>
            </p14:xfrm>
          </p:contentPart>
        </mc:Choice>
        <mc:Fallback>
          <p:pic>
            <p:nvPicPr>
              <p:cNvPr id="4" name="Ink 3">
                <a:extLst>
                  <a:ext uri="{FF2B5EF4-FFF2-40B4-BE49-F238E27FC236}">
                    <a16:creationId xmlns:a16="http://schemas.microsoft.com/office/drawing/2014/main" id="{830B9CE5-AA5B-74E4-C72D-CD8356A3BB34}"/>
                  </a:ext>
                </a:extLst>
              </p:cNvPr>
              <p:cNvPicPr/>
              <p:nvPr/>
            </p:nvPicPr>
            <p:blipFill>
              <a:blip r:embed="rId5"/>
              <a:stretch>
                <a:fillRect/>
              </a:stretch>
            </p:blipFill>
            <p:spPr>
              <a:xfrm>
                <a:off x="854651" y="2665135"/>
                <a:ext cx="204840" cy="237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31244B2-17D6-8679-F554-8138A8690D8A}"/>
                  </a:ext>
                </a:extLst>
              </p14:cNvPr>
              <p14:cNvContentPartPr/>
              <p14:nvPr/>
            </p14:nvContentPartPr>
            <p14:xfrm>
              <a:off x="4460771" y="2133415"/>
              <a:ext cx="206640" cy="529560"/>
            </p14:xfrm>
          </p:contentPart>
        </mc:Choice>
        <mc:Fallback>
          <p:pic>
            <p:nvPicPr>
              <p:cNvPr id="5" name="Ink 4">
                <a:extLst>
                  <a:ext uri="{FF2B5EF4-FFF2-40B4-BE49-F238E27FC236}">
                    <a16:creationId xmlns:a16="http://schemas.microsoft.com/office/drawing/2014/main" id="{931244B2-17D6-8679-F554-8138A8690D8A}"/>
                  </a:ext>
                </a:extLst>
              </p:cNvPr>
              <p:cNvPicPr/>
              <p:nvPr/>
            </p:nvPicPr>
            <p:blipFill>
              <a:blip r:embed="rId7"/>
              <a:stretch>
                <a:fillRect/>
              </a:stretch>
            </p:blipFill>
            <p:spPr>
              <a:xfrm>
                <a:off x="4452131" y="2124775"/>
                <a:ext cx="224280" cy="547200"/>
              </a:xfrm>
              <a:prstGeom prst="rect">
                <a:avLst/>
              </a:prstGeom>
            </p:spPr>
          </p:pic>
        </mc:Fallback>
      </mc:AlternateContent>
    </p:spTree>
    <p:extLst>
      <p:ext uri="{BB962C8B-B14F-4D97-AF65-F5344CB8AC3E}">
        <p14:creationId xmlns:p14="http://schemas.microsoft.com/office/powerpoint/2010/main" val="398388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IaaS vs PaaS vs SaaS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A VM for PaaS carries a pre-built VM with installed operating system and middleware ready to host user applications. Whereas in IaaS, the VM provided is a virtual hardware shell. All software starting from the OS to the level of the application must be installed by the end-user. </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Like IaaS, PaaS includes infrastructure—servers, storage, and networking—but also middleware, development tools, business intelligence (BI) services, database management systems, and more. PaaS is designed to support the complete web application lifecycle: building, testing, deploying, managing, and updating.</a:t>
            </a:r>
          </a:p>
          <a:p>
            <a:pPr algn="just" eaLnBrk="1" hangingPunct="1">
              <a:lnSpc>
                <a:spcPct val="90000"/>
              </a:lnSpc>
            </a:pPr>
            <a:r>
              <a:rPr lang="en-US" sz="2200" dirty="0">
                <a:latin typeface="Times New Roman" panose="02020603050405020304" pitchFamily="18" charset="0"/>
                <a:ea typeface="Calibri" panose="020F0502020204030204" pitchFamily="34" charset="0"/>
                <a:cs typeface="Times New Roman" panose="02020603050405020304" pitchFamily="18" charset="0"/>
              </a:rPr>
              <a:t>PaaS may often be confused with SaaS since middleware is also a software that is being provided as a service. However, the important difference here is that PaaS provides a software platform that is required to run and support other user software/applications.</a:t>
            </a:r>
          </a:p>
        </p:txBody>
      </p:sp>
    </p:spTree>
    <p:extLst>
      <p:ext uri="{BB962C8B-B14F-4D97-AF65-F5344CB8AC3E}">
        <p14:creationId xmlns:p14="http://schemas.microsoft.com/office/powerpoint/2010/main" val="26857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Things to Consider before choosing PaaS</a:t>
            </a:r>
          </a:p>
          <a:p>
            <a:pPr lvl="1" algn="just" eaLnBrk="1" hangingPunct="1">
              <a:lnSpc>
                <a:spcPct val="90000"/>
              </a:lnSpc>
            </a:pPr>
            <a:r>
              <a:rPr lang="en-US" sz="2000" dirty="0">
                <a:ea typeface="Calibri" panose="020F0502020204030204" pitchFamily="34" charset="0"/>
              </a:rPr>
              <a:t>Will it support the application which we want to run.</a:t>
            </a:r>
          </a:p>
          <a:p>
            <a:pPr lvl="1" algn="just" eaLnBrk="1" hangingPunct="1">
              <a:lnSpc>
                <a:spcPct val="90000"/>
              </a:lnSpc>
            </a:pPr>
            <a:r>
              <a:rPr lang="en-US" sz="2000" dirty="0">
                <a:ea typeface="Calibri" panose="020F0502020204030204" pitchFamily="34" charset="0"/>
              </a:rPr>
              <a:t>PaaS platform must accommodate the future enhancements of the hosted application.</a:t>
            </a:r>
          </a:p>
          <a:p>
            <a:pPr lvl="1" algn="just" eaLnBrk="1" hangingPunct="1">
              <a:lnSpc>
                <a:spcPct val="90000"/>
              </a:lnSpc>
            </a:pPr>
            <a:r>
              <a:rPr lang="en-US" sz="2000" dirty="0">
                <a:ea typeface="Calibri" panose="020F0502020204030204" pitchFamily="34" charset="0"/>
              </a:rPr>
              <a:t>CSP must provide tools that would enable easy deployment of the application to be hosted on PaaS.</a:t>
            </a:r>
          </a:p>
          <a:p>
            <a:pPr lvl="1" algn="just" eaLnBrk="1" hangingPunct="1">
              <a:lnSpc>
                <a:spcPct val="90000"/>
              </a:lnSpc>
            </a:pPr>
            <a:r>
              <a:rPr lang="en-US" sz="2000" dirty="0">
                <a:ea typeface="Calibri" panose="020F0502020204030204" pitchFamily="34" charset="0"/>
              </a:rPr>
              <a:t>A user must prefer open-standards while choosing a PaaS. This will help migration of application to other CSP due to cost/performance reasons in the future.</a:t>
            </a:r>
          </a:p>
          <a:p>
            <a:pPr lvl="1" algn="just" eaLnBrk="1" hangingPunct="1">
              <a:lnSpc>
                <a:spcPct val="90000"/>
              </a:lnSpc>
            </a:pPr>
            <a:r>
              <a:rPr lang="en-US" sz="2000" dirty="0">
                <a:ea typeface="Calibri" panose="020F0502020204030204" pitchFamily="34" charset="0"/>
              </a:rPr>
              <a:t>The user needs to check that the PaaS platform must be scalable as per the application demands. </a:t>
            </a:r>
          </a:p>
          <a:p>
            <a:pPr lvl="1" algn="just" eaLnBrk="1" hangingPunct="1">
              <a:lnSpc>
                <a:spcPct val="90000"/>
              </a:lnSpc>
            </a:pPr>
            <a:r>
              <a:rPr lang="en-US" sz="2000" dirty="0">
                <a:ea typeface="Calibri" panose="020F0502020204030204" pitchFamily="34" charset="0"/>
              </a:rPr>
              <a:t>Adequate security provisions must be there in PaaS to ensure the proper data isolation. </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152681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500" y="1473200"/>
            <a:ext cx="3185392" cy="715818"/>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Characteristics</a:t>
            </a:r>
          </a:p>
        </p:txBody>
      </p:sp>
      <p:pic>
        <p:nvPicPr>
          <p:cNvPr id="3" name="Picture 2">
            <a:extLst>
              <a:ext uri="{FF2B5EF4-FFF2-40B4-BE49-F238E27FC236}">
                <a16:creationId xmlns:a16="http://schemas.microsoft.com/office/drawing/2014/main" id="{BBC9D007-05CA-1F6D-9BB3-FC78FA6AFE7A}"/>
              </a:ext>
            </a:extLst>
          </p:cNvPr>
          <p:cNvPicPr>
            <a:picLocks noChangeAspect="1"/>
          </p:cNvPicPr>
          <p:nvPr/>
        </p:nvPicPr>
        <p:blipFill>
          <a:blip r:embed="rId2"/>
          <a:stretch>
            <a:fillRect/>
          </a:stretch>
        </p:blipFill>
        <p:spPr>
          <a:xfrm>
            <a:off x="1163782" y="2292927"/>
            <a:ext cx="7439891" cy="4038600"/>
          </a:xfrm>
          <a:prstGeom prst="rect">
            <a:avLst/>
          </a:prstGeom>
        </p:spPr>
      </p:pic>
    </p:spTree>
    <p:extLst>
      <p:ext uri="{BB962C8B-B14F-4D97-AF65-F5344CB8AC3E}">
        <p14:creationId xmlns:p14="http://schemas.microsoft.com/office/powerpoint/2010/main" val="2031006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500" y="1473200"/>
            <a:ext cx="8283864"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Characteristics</a:t>
            </a:r>
          </a:p>
          <a:p>
            <a:pPr lvl="1" algn="just" eaLnBrk="1" hangingPunct="1">
              <a:lnSpc>
                <a:spcPct val="90000"/>
              </a:lnSpc>
            </a:pPr>
            <a:r>
              <a:rPr lang="en-US" sz="2000" dirty="0">
                <a:ea typeface="Calibri" panose="020F0502020204030204" pitchFamily="34" charset="0"/>
              </a:rPr>
              <a:t>These environments need a way to </a:t>
            </a:r>
            <a:r>
              <a:rPr lang="en-US" sz="2000" b="1" dirty="0">
                <a:solidFill>
                  <a:srgbClr val="FF0000"/>
                </a:solidFill>
                <a:highlight>
                  <a:srgbClr val="FFFF00"/>
                </a:highlight>
                <a:ea typeface="Calibri" panose="020F0502020204030204" pitchFamily="34" charset="0"/>
              </a:rPr>
              <a:t>monitor and measure resource </a:t>
            </a:r>
            <a:r>
              <a:rPr lang="en-US" sz="2000" dirty="0">
                <a:ea typeface="Calibri" panose="020F0502020204030204" pitchFamily="34" charset="0"/>
              </a:rPr>
              <a:t>usage and track the overall performance of the provider platform.</a:t>
            </a:r>
          </a:p>
          <a:p>
            <a:pPr lvl="1" algn="just" eaLnBrk="1" hangingPunct="1">
              <a:lnSpc>
                <a:spcPct val="90000"/>
              </a:lnSpc>
            </a:pPr>
            <a:r>
              <a:rPr lang="en-US" sz="2000" dirty="0">
                <a:ea typeface="Calibri" panose="020F0502020204030204" pitchFamily="34" charset="0"/>
              </a:rPr>
              <a:t>PaaS must offer some kind of </a:t>
            </a:r>
            <a:r>
              <a:rPr lang="en-US" sz="2000" b="1" dirty="0">
                <a:solidFill>
                  <a:srgbClr val="FF0000"/>
                </a:solidFill>
                <a:highlight>
                  <a:srgbClr val="FFFF00"/>
                </a:highlight>
                <a:ea typeface="Calibri" panose="020F0502020204030204" pitchFamily="34" charset="0"/>
              </a:rPr>
              <a:t>development language </a:t>
            </a:r>
            <a:r>
              <a:rPr lang="en-US" sz="2000" dirty="0">
                <a:ea typeface="Calibri" panose="020F0502020204030204" pitchFamily="34" charset="0"/>
              </a:rPr>
              <a:t>so that professional developers (and in some cases common users) can add value.</a:t>
            </a:r>
          </a:p>
          <a:p>
            <a:pPr lvl="1" algn="just" eaLnBrk="1" hangingPunct="1">
              <a:lnSpc>
                <a:spcPct val="90000"/>
              </a:lnSpc>
            </a:pPr>
            <a:r>
              <a:rPr lang="en-US" sz="2000" dirty="0">
                <a:ea typeface="Calibri" panose="020F0502020204030204" pitchFamily="34" charset="0"/>
              </a:rPr>
              <a:t>Almost all PaaS platforms are based on a </a:t>
            </a:r>
            <a:r>
              <a:rPr lang="en-US" sz="2000" b="1" dirty="0">
                <a:solidFill>
                  <a:srgbClr val="FF0000"/>
                </a:solidFill>
                <a:highlight>
                  <a:srgbClr val="FFFF00"/>
                </a:highlight>
                <a:ea typeface="Calibri" panose="020F0502020204030204" pitchFamily="34" charset="0"/>
              </a:rPr>
              <a:t>multi-tenancy architecture </a:t>
            </a:r>
            <a:r>
              <a:rPr lang="en-US" sz="2000" dirty="0">
                <a:ea typeface="Calibri" panose="020F0502020204030204" pitchFamily="34" charset="0"/>
              </a:rPr>
              <a:t>(which allows multiple clients to make copies separately from each other through virtualization) so that each customer's code or data is isolated from the others</a:t>
            </a:r>
          </a:p>
        </p:txBody>
      </p:sp>
    </p:spTree>
    <p:extLst>
      <p:ext uri="{BB962C8B-B14F-4D97-AF65-F5344CB8AC3E}">
        <p14:creationId xmlns:p14="http://schemas.microsoft.com/office/powerpoint/2010/main" val="184522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example</a:t>
            </a:r>
          </a:p>
          <a:p>
            <a:pPr lvl="1" algn="just" eaLnBrk="1" hangingPunct="1">
              <a:lnSpc>
                <a:spcPct val="90000"/>
              </a:lnSpc>
            </a:pPr>
            <a:r>
              <a:rPr lang="en-US" sz="2000" dirty="0">
                <a:ea typeface="Calibri" panose="020F0502020204030204" pitchFamily="34" charset="0"/>
              </a:rPr>
              <a:t>A user wants to host a blog using </a:t>
            </a:r>
            <a:r>
              <a:rPr lang="en-US" sz="2000" dirty="0" err="1">
                <a:ea typeface="Calibri" panose="020F0502020204030204" pitchFamily="34" charset="0"/>
              </a:rPr>
              <a:t>Wordpress</a:t>
            </a:r>
            <a:r>
              <a:rPr lang="en-US" sz="2000" dirty="0">
                <a:ea typeface="Calibri" panose="020F0502020204030204" pitchFamily="34" charset="0"/>
              </a:rPr>
              <a:t>.</a:t>
            </a:r>
          </a:p>
          <a:p>
            <a:pPr lvl="1" algn="just" eaLnBrk="1" hangingPunct="1">
              <a:lnSpc>
                <a:spcPct val="90000"/>
              </a:lnSpc>
            </a:pPr>
            <a:r>
              <a:rPr lang="en-US" sz="2000" dirty="0">
                <a:ea typeface="Calibri" panose="020F0502020204030204" pitchFamily="34" charset="0"/>
              </a:rPr>
              <a:t>Basic requirement to run a </a:t>
            </a:r>
            <a:r>
              <a:rPr lang="en-US" sz="2000" dirty="0" err="1">
                <a:ea typeface="Calibri" panose="020F0502020204030204" pitchFamily="34" charset="0"/>
              </a:rPr>
              <a:t>Wordpress</a:t>
            </a:r>
            <a:r>
              <a:rPr lang="en-US" sz="2000" dirty="0">
                <a:ea typeface="Calibri" panose="020F0502020204030204" pitchFamily="34" charset="0"/>
              </a:rPr>
              <a:t> blog is LAMP (Linux, Apache, </a:t>
            </a:r>
            <a:r>
              <a:rPr lang="en-US" sz="2000" dirty="0" err="1">
                <a:ea typeface="Calibri" panose="020F0502020204030204" pitchFamily="34" charset="0"/>
              </a:rPr>
              <a:t>MySql</a:t>
            </a:r>
            <a:r>
              <a:rPr lang="en-US" sz="2000" dirty="0">
                <a:ea typeface="Calibri" panose="020F0502020204030204" pitchFamily="34" charset="0"/>
              </a:rPr>
              <a:t>, PHP and Perl) stack.</a:t>
            </a:r>
          </a:p>
          <a:p>
            <a:pPr lvl="1" algn="just" eaLnBrk="1" hangingPunct="1">
              <a:lnSpc>
                <a:spcPct val="90000"/>
              </a:lnSpc>
            </a:pPr>
            <a:r>
              <a:rPr lang="en-US" sz="2000" dirty="0">
                <a:ea typeface="Calibri" panose="020F0502020204030204" pitchFamily="34" charset="0"/>
              </a:rPr>
              <a:t>If the user wants to host it in the cloud, VM provided by cloud service provider must have a LAMP stack installed on it.</a:t>
            </a:r>
          </a:p>
          <a:p>
            <a:pPr lvl="1" algn="just" eaLnBrk="1" hangingPunct="1">
              <a:lnSpc>
                <a:spcPct val="90000"/>
              </a:lnSpc>
            </a:pPr>
            <a:r>
              <a:rPr lang="en-US" sz="2000" dirty="0">
                <a:ea typeface="Calibri" panose="020F0502020204030204" pitchFamily="34" charset="0"/>
              </a:rPr>
              <a:t>This type of VM with the required configuration is called web hosting platform and is delivered as a service. </a:t>
            </a:r>
          </a:p>
          <a:p>
            <a:pPr lvl="1" algn="just" eaLnBrk="1" hangingPunct="1">
              <a:lnSpc>
                <a:spcPct val="90000"/>
              </a:lnSpc>
            </a:pPr>
            <a:r>
              <a:rPr lang="en-US" sz="2000" dirty="0">
                <a:ea typeface="Calibri" panose="020F0502020204030204" pitchFamily="34" charset="0"/>
              </a:rPr>
              <a:t>The end user is responsible for installing </a:t>
            </a:r>
            <a:r>
              <a:rPr lang="en-US" sz="2000" dirty="0" err="1">
                <a:ea typeface="Calibri" panose="020F0502020204030204" pitchFamily="34" charset="0"/>
              </a:rPr>
              <a:t>Wordpress</a:t>
            </a:r>
            <a:r>
              <a:rPr lang="en-US" sz="2000" dirty="0">
                <a:ea typeface="Calibri" panose="020F0502020204030204" pitchFamily="34" charset="0"/>
              </a:rPr>
              <a:t> over the VM LAMP stack provided by CSP.</a:t>
            </a:r>
          </a:p>
          <a:p>
            <a:pPr lvl="1" algn="just" eaLnBrk="1" hangingPunct="1">
              <a:lnSpc>
                <a:spcPct val="90000"/>
              </a:lnSpc>
            </a:pPr>
            <a:r>
              <a:rPr lang="en-US" sz="2000" dirty="0">
                <a:ea typeface="Calibri" panose="020F0502020204030204" pitchFamily="34" charset="0"/>
              </a:rPr>
              <a:t>The user will also be responsible for maintaining and future patches and configuration of </a:t>
            </a:r>
            <a:r>
              <a:rPr lang="en-US" sz="2000" dirty="0" err="1">
                <a:ea typeface="Calibri" panose="020F0502020204030204" pitchFamily="34" charset="0"/>
              </a:rPr>
              <a:t>Wordpress</a:t>
            </a:r>
            <a:r>
              <a:rPr lang="en-US" sz="2000" dirty="0">
                <a:ea typeface="Calibri" panose="020F0502020204030204" pitchFamily="34" charset="0"/>
              </a:rPr>
              <a:t>. </a:t>
            </a:r>
          </a:p>
          <a:p>
            <a:pPr lvl="1" algn="just" eaLnBrk="1" hangingPunct="1">
              <a:lnSpc>
                <a:spcPct val="90000"/>
              </a:lnSpc>
            </a:pPr>
            <a:r>
              <a:rPr lang="en-US" sz="2000" dirty="0">
                <a:ea typeface="Calibri" panose="020F0502020204030204" pitchFamily="34" charset="0"/>
              </a:rPr>
              <a:t>CSP will maintain the VM LAMP stack as per the SLA agreed with the user.  </a:t>
            </a:r>
          </a:p>
        </p:txBody>
      </p:sp>
    </p:spTree>
    <p:extLst>
      <p:ext uri="{BB962C8B-B14F-4D97-AF65-F5344CB8AC3E}">
        <p14:creationId xmlns:p14="http://schemas.microsoft.com/office/powerpoint/2010/main" val="22941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0" y="342900"/>
            <a:ext cx="9144000" cy="889000"/>
          </a:xfrm>
        </p:spPr>
        <p:txBody>
          <a:bodyPr/>
          <a:lstStyle/>
          <a:p>
            <a:pPr eaLnBrk="1" hangingPunct="1"/>
            <a:r>
              <a:rPr lang="en-US" altLang="en-US" dirty="0"/>
              <a:t>Platform as a Service (PaaS)</a:t>
            </a:r>
          </a:p>
        </p:txBody>
      </p:sp>
      <p:sp>
        <p:nvSpPr>
          <p:cNvPr id="11268" name="Rectangle 3"/>
          <p:cNvSpPr>
            <a:spLocks noGrp="1" noChangeArrowheads="1"/>
          </p:cNvSpPr>
          <p:nvPr>
            <p:ph type="body" idx="1"/>
          </p:nvPr>
        </p:nvSpPr>
        <p:spPr>
          <a:xfrm>
            <a:off x="444499" y="1473200"/>
            <a:ext cx="8173027" cy="4876800"/>
          </a:xfrm>
        </p:spPr>
        <p:txBody>
          <a:bodyPr/>
          <a:lstStyle/>
          <a:p>
            <a:pPr algn="just" eaLnBrk="1" hangingPunct="1">
              <a:lnSpc>
                <a:spcPct val="90000"/>
              </a:lnSpc>
            </a:pPr>
            <a:r>
              <a:rPr lang="en-US" sz="2400" dirty="0">
                <a:latin typeface="Times New Roman" panose="02020603050405020304" pitchFamily="18" charset="0"/>
                <a:ea typeface="Calibri" panose="020F0502020204030204" pitchFamily="34" charset="0"/>
              </a:rPr>
              <a:t>PaaS example</a:t>
            </a:r>
          </a:p>
          <a:p>
            <a:pPr lvl="1" algn="just" eaLnBrk="1" hangingPunct="1">
              <a:lnSpc>
                <a:spcPct val="90000"/>
              </a:lnSpc>
            </a:pPr>
            <a:r>
              <a:rPr lang="en-US" sz="2000" dirty="0">
                <a:ea typeface="Calibri" panose="020F0502020204030204" pitchFamily="34" charset="0"/>
              </a:rPr>
              <a:t>force platform of the salesforce.com. Platform enables end user to build social app using social enterprise API provided by the platform.</a:t>
            </a:r>
          </a:p>
          <a:p>
            <a:pPr lvl="1" algn="just" eaLnBrk="1" hangingPunct="1">
              <a:lnSpc>
                <a:spcPct val="90000"/>
              </a:lnSpc>
            </a:pPr>
            <a:r>
              <a:rPr lang="en-US" sz="2000" dirty="0">
                <a:ea typeface="Calibri" panose="020F0502020204030204" pitchFamily="34" charset="0"/>
              </a:rPr>
              <a:t>A web hosting platform provided by yahoo on a subscription basis. The platform provide everything to host a website.</a:t>
            </a:r>
          </a:p>
          <a:p>
            <a:pPr lvl="1" algn="just" eaLnBrk="1" hangingPunct="1">
              <a:lnSpc>
                <a:spcPct val="90000"/>
              </a:lnSpc>
            </a:pPr>
            <a:endParaRPr lang="en-US" sz="2000" dirty="0">
              <a:ea typeface="Calibri" panose="020F0502020204030204" pitchFamily="34" charset="0"/>
            </a:endParaRPr>
          </a:p>
        </p:txBody>
      </p:sp>
    </p:spTree>
    <p:extLst>
      <p:ext uri="{BB962C8B-B14F-4D97-AF65-F5344CB8AC3E}">
        <p14:creationId xmlns:p14="http://schemas.microsoft.com/office/powerpoint/2010/main" val="119759361"/>
      </p:ext>
    </p:extLst>
  </p:cSld>
  <p:clrMapOvr>
    <a:masterClrMapping/>
  </p:clrMapOvr>
</p:sld>
</file>

<file path=ppt/theme/theme1.xml><?xml version="1.0" encoding="utf-8"?>
<a:theme xmlns:a="http://schemas.openxmlformats.org/drawingml/2006/main" name="Soaring">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62652</TotalTime>
  <Words>1620</Words>
  <Application>Microsoft Office PowerPoint</Application>
  <PresentationFormat>On-screen Show (4:3)</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Times New Roman</vt:lpstr>
      <vt:lpstr>Wingdings</vt:lpstr>
      <vt:lpstr>Soaring</vt:lpstr>
      <vt:lpstr>Platform as a Service (PaaS)</vt:lpstr>
      <vt:lpstr>Platform as a Service (PaaS)</vt:lpstr>
      <vt:lpstr>Platform as a Service (PaaS)</vt:lpstr>
      <vt:lpstr>IaaS vs PaaS vs SaaS</vt:lpstr>
      <vt:lpstr>Platform as a Service (PaaS)</vt:lpstr>
      <vt:lpstr>Platform as a Service (PaaS)</vt:lpstr>
      <vt:lpstr>Platform as a Service (PaaS)</vt:lpstr>
      <vt:lpstr>Platform as a Service (PaaS)</vt:lpstr>
      <vt:lpstr>Platform as a Service (PaaS)</vt:lpstr>
      <vt:lpstr>Platform as a Service (PaaS)</vt:lpstr>
      <vt:lpstr>Platform as a Service (PaaS)</vt:lpstr>
      <vt:lpstr>Integrated lifecycle platforms</vt:lpstr>
      <vt:lpstr>Platform as a Service (PaaS)</vt:lpstr>
      <vt:lpstr>Platform as a Service (PaaS)</vt:lpstr>
      <vt:lpstr>Platform as a Service (PaaS)</vt:lpstr>
      <vt:lpstr>Anchored lifecycle platforms</vt:lpstr>
      <vt:lpstr>Enabling technologies as a platform </vt:lpstr>
      <vt:lpstr>PowerPoint Presentation</vt:lpstr>
      <vt:lpstr>PaaS is best suited</vt:lpstr>
      <vt:lpstr>PaaS is not best suited</vt:lpstr>
    </vt:vector>
  </TitlesOfParts>
  <Company>Addsion-Wesley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Database Systems</dc:title>
  <dc:creator>Shamkant B. Navathe</dc:creator>
  <cp:lastModifiedBy>Anurag Jain</cp:lastModifiedBy>
  <cp:revision>1315</cp:revision>
  <cp:lastPrinted>2001-05-28T10:10:18Z</cp:lastPrinted>
  <dcterms:created xsi:type="dcterms:W3CDTF">1998-07-18T17:10:54Z</dcterms:created>
  <dcterms:modified xsi:type="dcterms:W3CDTF">2023-01-19T01:20:40Z</dcterms:modified>
</cp:coreProperties>
</file>