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21"/>
  </p:notesMasterIdLst>
  <p:handoutMasterIdLst>
    <p:handoutMasterId r:id="rId22"/>
  </p:handoutMasterIdLst>
  <p:sldIdLst>
    <p:sldId id="696" r:id="rId2"/>
    <p:sldId id="736" r:id="rId3"/>
    <p:sldId id="737" r:id="rId4"/>
    <p:sldId id="738" r:id="rId5"/>
    <p:sldId id="739" r:id="rId6"/>
    <p:sldId id="740" r:id="rId7"/>
    <p:sldId id="742" r:id="rId8"/>
    <p:sldId id="741" r:id="rId9"/>
    <p:sldId id="743" r:id="rId10"/>
    <p:sldId id="745" r:id="rId11"/>
    <p:sldId id="744" r:id="rId12"/>
    <p:sldId id="746" r:id="rId13"/>
    <p:sldId id="747" r:id="rId14"/>
    <p:sldId id="748" r:id="rId15"/>
    <p:sldId id="749" r:id="rId16"/>
    <p:sldId id="750" r:id="rId17"/>
    <p:sldId id="706" r:id="rId18"/>
    <p:sldId id="752" r:id="rId19"/>
    <p:sldId id="751"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0000"/>
    <a:srgbClr val="00CC00"/>
    <a:srgbClr val="99FF33"/>
    <a:srgbClr val="FFFF99"/>
    <a:srgbClr val="FF9933"/>
    <a:srgbClr val="0099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707" autoAdjust="0"/>
    <p:restoredTop sz="94660"/>
  </p:normalViewPr>
  <p:slideViewPr>
    <p:cSldViewPr snapToGrid="0" snapToObjects="1">
      <p:cViewPr varScale="1">
        <p:scale>
          <a:sx n="69" d="100"/>
          <a:sy n="69" d="100"/>
        </p:scale>
        <p:origin x="1794" y="60"/>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1/20/2023</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1/20/2023</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alesforce.com/in/crm/what-is-crm/#what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Software as a Service</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SaaS (Software as a service)</a:t>
            </a:r>
          </a:p>
          <a:p>
            <a:pPr lvl="1" algn="just" eaLnBrk="1" hangingPunct="1">
              <a:lnSpc>
                <a:spcPct val="90000"/>
              </a:lnSpc>
            </a:pPr>
            <a:r>
              <a:rPr lang="en-US" sz="2000" dirty="0">
                <a:ea typeface="Calibri" panose="020F0502020204030204" pitchFamily="34" charset="0"/>
              </a:rPr>
              <a:t>SaaS provides an internet-based access to s/w applications.</a:t>
            </a:r>
          </a:p>
          <a:p>
            <a:pPr lvl="1" algn="just" eaLnBrk="1" hangingPunct="1">
              <a:lnSpc>
                <a:spcPct val="90000"/>
              </a:lnSpc>
            </a:pPr>
            <a:r>
              <a:rPr lang="en-US" sz="2000" dirty="0">
                <a:ea typeface="Calibri" panose="020F0502020204030204" pitchFamily="34" charset="0"/>
              </a:rPr>
              <a:t>No inhouse h/w, s/w required to host the application.</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The user is relived of maintaining any licenses, patches for the provided software. </a:t>
            </a:r>
          </a:p>
          <a:p>
            <a:pPr lvl="1" algn="just" eaLnBrk="1" hangingPunct="1">
              <a:lnSpc>
                <a:spcPct val="90000"/>
              </a:lnSpc>
            </a:pPr>
            <a:r>
              <a:rPr lang="en-US" sz="2000" dirty="0">
                <a:ea typeface="Calibri" panose="020F0502020204030204" pitchFamily="34" charset="0"/>
              </a:rPr>
              <a:t>The user can use the s/w on the subscription basis and pay for only the duration it was used.</a:t>
            </a:r>
          </a:p>
          <a:p>
            <a:pPr lvl="1" algn="just" eaLnBrk="1" hangingPunct="1">
              <a:lnSpc>
                <a:spcPct val="90000"/>
              </a:lnSpc>
            </a:pPr>
            <a:r>
              <a:rPr lang="en-US" sz="2000" dirty="0">
                <a:latin typeface="Times New Roman" panose="02020603050405020304" pitchFamily="18" charset="0"/>
                <a:ea typeface="Calibri" panose="020F0502020204030204" pitchFamily="34" charset="0"/>
              </a:rPr>
              <a:t>Licensing cost of the s/w can be optimized by increasing the average utilization of licensed s/w.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No Patch management required or other complexities of maintaining software.</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1268994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Hurdles in SaaS</a:t>
            </a:r>
          </a:p>
          <a:p>
            <a:pPr lvl="1" algn="just" eaLnBrk="1" hangingPunct="1">
              <a:lnSpc>
                <a:spcPct val="90000"/>
              </a:lnSpc>
            </a:pPr>
            <a:r>
              <a:rPr lang="en-US" sz="2000" dirty="0">
                <a:ea typeface="Calibri" panose="020F0502020204030204" pitchFamily="34" charset="0"/>
              </a:rPr>
              <a:t>The </a:t>
            </a:r>
            <a:r>
              <a:rPr lang="en-US" sz="2000" b="1" dirty="0">
                <a:solidFill>
                  <a:srgbClr val="FF0000"/>
                </a:solidFill>
                <a:highlight>
                  <a:srgbClr val="FFFF00"/>
                </a:highlight>
                <a:ea typeface="Calibri" panose="020F0502020204030204" pitchFamily="34" charset="0"/>
              </a:rPr>
              <a:t>initial cost or capital investment </a:t>
            </a:r>
            <a:r>
              <a:rPr lang="en-US" sz="2000" dirty="0">
                <a:ea typeface="Calibri" panose="020F0502020204030204" pitchFamily="34" charset="0"/>
              </a:rPr>
              <a:t>to build the type of data center and applications that can scale to support millions of individual users or thousands of companies.</a:t>
            </a:r>
          </a:p>
          <a:p>
            <a:pPr lvl="1" algn="just" eaLnBrk="1" hangingPunct="1">
              <a:lnSpc>
                <a:spcPct val="90000"/>
              </a:lnSpc>
            </a:pPr>
            <a:r>
              <a:rPr lang="en-US" sz="2000" dirty="0">
                <a:ea typeface="Calibri" panose="020F0502020204030204" pitchFamily="34" charset="0"/>
              </a:rPr>
              <a:t>To convert to a </a:t>
            </a:r>
            <a:r>
              <a:rPr lang="en-US" sz="2000" b="1" dirty="0">
                <a:solidFill>
                  <a:srgbClr val="FF0000"/>
                </a:solidFill>
                <a:highlight>
                  <a:srgbClr val="FFFF00"/>
                </a:highlight>
                <a:ea typeface="Calibri" panose="020F0502020204030204" pitchFamily="34" charset="0"/>
              </a:rPr>
              <a:t>long-term contract for a free one-month trial</a:t>
            </a:r>
            <a:r>
              <a:rPr lang="en-US" sz="2000" dirty="0">
                <a:ea typeface="Calibri" panose="020F0502020204030204" pitchFamily="34" charset="0"/>
              </a:rPr>
              <a:t>, a great deal of time and effort is required. </a:t>
            </a:r>
            <a:endParaRPr lang="en-US" sz="1600" dirty="0">
              <a:ea typeface="Calibri" panose="020F0502020204030204" pitchFamily="34" charset="0"/>
            </a:endParaRPr>
          </a:p>
        </p:txBody>
      </p:sp>
    </p:spTree>
    <p:extLst>
      <p:ext uri="{BB962C8B-B14F-4D97-AF65-F5344CB8AC3E}">
        <p14:creationId xmlns:p14="http://schemas.microsoft.com/office/powerpoint/2010/main" val="292398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Types of SaaS platform</a:t>
            </a:r>
          </a:p>
          <a:p>
            <a:pPr lvl="1" algn="just" eaLnBrk="1" hangingPunct="1">
              <a:lnSpc>
                <a:spcPct val="90000"/>
              </a:lnSpc>
            </a:pPr>
            <a:r>
              <a:rPr lang="en-US" sz="2000" dirty="0">
                <a:ea typeface="Calibri" panose="020F0502020204030204" pitchFamily="34" charset="0"/>
              </a:rPr>
              <a:t>Packaged software</a:t>
            </a:r>
          </a:p>
          <a:p>
            <a:pPr lvl="1" algn="just" eaLnBrk="1" hangingPunct="1">
              <a:lnSpc>
                <a:spcPct val="90000"/>
              </a:lnSpc>
            </a:pPr>
            <a:r>
              <a:rPr lang="en-US" sz="2000" dirty="0">
                <a:ea typeface="Calibri" panose="020F0502020204030204" pitchFamily="34" charset="0"/>
              </a:rPr>
              <a:t>Collaborative software</a:t>
            </a:r>
          </a:p>
          <a:p>
            <a:pPr lvl="1" algn="just" eaLnBrk="1" hangingPunct="1">
              <a:lnSpc>
                <a:spcPct val="90000"/>
              </a:lnSpc>
            </a:pPr>
            <a:r>
              <a:rPr lang="en-US" sz="2000" dirty="0">
                <a:ea typeface="Calibri" panose="020F0502020204030204" pitchFamily="34" charset="0"/>
              </a:rPr>
              <a:t>Enabling and management tools</a:t>
            </a:r>
          </a:p>
        </p:txBody>
      </p:sp>
    </p:spTree>
    <p:extLst>
      <p:ext uri="{BB962C8B-B14F-4D97-AF65-F5344CB8AC3E}">
        <p14:creationId xmlns:p14="http://schemas.microsoft.com/office/powerpoint/2010/main" val="99099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Packaged software</a:t>
            </a:r>
          </a:p>
          <a:p>
            <a:pPr lvl="1" algn="just" eaLnBrk="1" hangingPunct="1">
              <a:lnSpc>
                <a:spcPct val="90000"/>
              </a:lnSpc>
            </a:pPr>
            <a:r>
              <a:rPr lang="en-US" sz="2000" dirty="0">
                <a:ea typeface="Calibri" panose="020F0502020204030204" pitchFamily="34" charset="0"/>
              </a:rPr>
              <a:t>The packaged software is designed with specifically integrated </a:t>
            </a:r>
            <a:r>
              <a:rPr lang="en-US" sz="2000" b="1" dirty="0">
                <a:solidFill>
                  <a:srgbClr val="FF0000"/>
                </a:solidFill>
                <a:highlight>
                  <a:srgbClr val="FFFF00"/>
                </a:highlight>
                <a:ea typeface="Calibri" panose="020F0502020204030204" pitchFamily="34" charset="0"/>
              </a:rPr>
              <a:t>business processes</a:t>
            </a:r>
            <a:r>
              <a:rPr lang="en-US" sz="2000" dirty="0">
                <a:ea typeface="Calibri" panose="020F0502020204030204" pitchFamily="34" charset="0"/>
              </a:rPr>
              <a:t> that customers can customize. </a:t>
            </a:r>
          </a:p>
          <a:p>
            <a:pPr lvl="1" algn="just" eaLnBrk="1" hangingPunct="1">
              <a:lnSpc>
                <a:spcPct val="90000"/>
              </a:lnSpc>
            </a:pPr>
            <a:r>
              <a:rPr lang="en-US" sz="2000" dirty="0">
                <a:ea typeface="Calibri" panose="020F0502020204030204" pitchFamily="34" charset="0"/>
              </a:rPr>
              <a:t>Packaged software is </a:t>
            </a:r>
            <a:r>
              <a:rPr lang="en-US" sz="2000" b="1" dirty="0">
                <a:solidFill>
                  <a:srgbClr val="FF0000"/>
                </a:solidFill>
                <a:highlight>
                  <a:srgbClr val="FFFF00"/>
                </a:highlight>
                <a:ea typeface="Calibri" panose="020F0502020204030204" pitchFamily="34" charset="0"/>
              </a:rPr>
              <a:t>the largest area in the SaaS market</a:t>
            </a:r>
            <a:r>
              <a:rPr lang="en-US" sz="2000" dirty="0">
                <a:ea typeface="Calibri" panose="020F0502020204030204" pitchFamily="34" charset="0"/>
              </a:rPr>
              <a:t>.</a:t>
            </a:r>
          </a:p>
          <a:p>
            <a:pPr lvl="1" algn="just" eaLnBrk="1" hangingPunct="1">
              <a:lnSpc>
                <a:spcPct val="90000"/>
              </a:lnSpc>
            </a:pPr>
            <a:r>
              <a:rPr lang="en-US" sz="2000" dirty="0">
                <a:ea typeface="Calibri" panose="020F0502020204030204" pitchFamily="34" charset="0"/>
              </a:rPr>
              <a:t>Packaged software is available in several forms, such as human resources, financial management, customer relationship management, supply chain management, etc. </a:t>
            </a:r>
          </a:p>
          <a:p>
            <a:pPr lvl="1"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72479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Collaborative software</a:t>
            </a:r>
          </a:p>
          <a:p>
            <a:pPr lvl="1" algn="just" eaLnBrk="1" hangingPunct="1">
              <a:lnSpc>
                <a:spcPct val="90000"/>
              </a:lnSpc>
            </a:pPr>
            <a:r>
              <a:rPr lang="en-US" sz="2000" dirty="0">
                <a:ea typeface="Calibri" panose="020F0502020204030204" pitchFamily="34" charset="0"/>
              </a:rPr>
              <a:t>This type of SaaS software focuses on all types of </a:t>
            </a:r>
            <a:r>
              <a:rPr lang="en-US" sz="2000" b="1" dirty="0">
                <a:solidFill>
                  <a:srgbClr val="FF0000"/>
                </a:solidFill>
                <a:highlight>
                  <a:srgbClr val="FFFF00"/>
                </a:highlight>
                <a:ea typeface="Calibri" panose="020F0502020204030204" pitchFamily="34" charset="0"/>
              </a:rPr>
              <a:t>collaborative activities</a:t>
            </a:r>
            <a:r>
              <a:rPr lang="en-US" sz="2000" dirty="0">
                <a:ea typeface="Calibri" panose="020F0502020204030204" pitchFamily="34" charset="0"/>
              </a:rPr>
              <a:t>. </a:t>
            </a:r>
          </a:p>
          <a:p>
            <a:pPr lvl="1" algn="just" eaLnBrk="1" hangingPunct="1">
              <a:lnSpc>
                <a:spcPct val="90000"/>
              </a:lnSpc>
            </a:pPr>
            <a:r>
              <a:rPr lang="en-US" sz="2000" dirty="0">
                <a:ea typeface="Calibri" panose="020F0502020204030204" pitchFamily="34" charset="0"/>
              </a:rPr>
              <a:t>It includes project planning, instant messaging, web conferencing, document collaboration and even e-mail. </a:t>
            </a:r>
          </a:p>
          <a:p>
            <a:pPr lvl="1" algn="just" eaLnBrk="1" hangingPunct="1">
              <a:lnSpc>
                <a:spcPct val="90000"/>
              </a:lnSpc>
            </a:pPr>
            <a:r>
              <a:rPr lang="en-US" sz="2000" dirty="0">
                <a:ea typeface="Calibri" panose="020F0502020204030204" pitchFamily="34" charset="0"/>
              </a:rPr>
              <a:t>Since, teams are located all over the world, collaborative software is increasingly attractive on the market and is driven by Internet availability around the world. </a:t>
            </a:r>
          </a:p>
          <a:p>
            <a:pPr lvl="1" algn="just" eaLnBrk="1" hangingPunct="1">
              <a:lnSpc>
                <a:spcPct val="90000"/>
              </a:lnSpc>
            </a:pPr>
            <a:r>
              <a:rPr lang="en-US" sz="2000" dirty="0">
                <a:ea typeface="Calibri" panose="020F0502020204030204" pitchFamily="34" charset="0"/>
              </a:rPr>
              <a:t>The following are few companies which are focused on collaboration as a service:</a:t>
            </a:r>
          </a:p>
          <a:p>
            <a:pPr lvl="2" algn="just" eaLnBrk="1" hangingPunct="1">
              <a:lnSpc>
                <a:spcPct val="90000"/>
              </a:lnSpc>
            </a:pPr>
            <a:r>
              <a:rPr lang="en-US" sz="1600" dirty="0">
                <a:ea typeface="Calibri" panose="020F0502020204030204" pitchFamily="34" charset="0"/>
              </a:rPr>
              <a:t>Lotus Live is IBM’s collaborative environment.</a:t>
            </a:r>
          </a:p>
          <a:p>
            <a:pPr lvl="2" algn="just" eaLnBrk="1" hangingPunct="1">
              <a:lnSpc>
                <a:spcPct val="90000"/>
              </a:lnSpc>
            </a:pPr>
            <a:r>
              <a:rPr lang="en-US" sz="1600" dirty="0">
                <a:ea typeface="Calibri" panose="020F0502020204030204" pitchFamily="34" charset="0"/>
              </a:rPr>
              <a:t>Microsoft Live is Microsoft's collaborative environment.</a:t>
            </a:r>
          </a:p>
          <a:p>
            <a:pPr lvl="2" algn="just" eaLnBrk="1" hangingPunct="1">
              <a:lnSpc>
                <a:spcPct val="90000"/>
              </a:lnSpc>
            </a:pPr>
            <a:r>
              <a:rPr lang="en-US" sz="1600" dirty="0">
                <a:ea typeface="Calibri" panose="020F0502020204030204" pitchFamily="34" charset="0"/>
              </a:rPr>
              <a:t>Cisco Webex collaboration platform.</a:t>
            </a:r>
          </a:p>
          <a:p>
            <a:pPr lvl="2" algn="just" eaLnBrk="1" hangingPunct="1">
              <a:lnSpc>
                <a:spcPct val="90000"/>
              </a:lnSpc>
            </a:pPr>
            <a:r>
              <a:rPr lang="en-US" sz="1600" dirty="0">
                <a:ea typeface="Calibri" panose="020F0502020204030204" pitchFamily="34" charset="0"/>
              </a:rPr>
              <a:t>Google Apps of Google.</a:t>
            </a:r>
          </a:p>
          <a:p>
            <a:pPr lvl="2" algn="just" eaLnBrk="1" hangingPunct="1">
              <a:lnSpc>
                <a:spcPct val="90000"/>
              </a:lnSpc>
            </a:pPr>
            <a:r>
              <a:rPr lang="en-US" sz="1600" dirty="0" err="1">
                <a:ea typeface="Calibri" panose="020F0502020204030204" pitchFamily="34" charset="0"/>
              </a:rPr>
              <a:t>Zoho</a:t>
            </a:r>
            <a:r>
              <a:rPr lang="en-US" sz="1600" dirty="0">
                <a:ea typeface="Calibri" panose="020F0502020204030204" pitchFamily="34" charset="0"/>
              </a:rPr>
              <a:t>, an open source collaboration platform.</a:t>
            </a:r>
          </a:p>
          <a:p>
            <a:pPr lvl="2" algn="just" eaLnBrk="1" hangingPunct="1">
              <a:lnSpc>
                <a:spcPct val="90000"/>
              </a:lnSpc>
            </a:pPr>
            <a:r>
              <a:rPr lang="en-US" sz="1600" dirty="0">
                <a:ea typeface="Calibri" panose="020F0502020204030204" pitchFamily="34" charset="0"/>
              </a:rPr>
              <a:t>Citrix GoToMeeting</a:t>
            </a:r>
          </a:p>
        </p:txBody>
      </p:sp>
    </p:spTree>
    <p:extLst>
      <p:ext uri="{BB962C8B-B14F-4D97-AF65-F5344CB8AC3E}">
        <p14:creationId xmlns:p14="http://schemas.microsoft.com/office/powerpoint/2010/main" val="177337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Enabling and management tools</a:t>
            </a:r>
          </a:p>
          <a:p>
            <a:pPr lvl="1" algn="just" eaLnBrk="1" hangingPunct="1">
              <a:lnSpc>
                <a:spcPct val="90000"/>
              </a:lnSpc>
            </a:pPr>
            <a:r>
              <a:rPr lang="en-US" sz="2000" dirty="0">
                <a:ea typeface="Calibri" panose="020F0502020204030204" pitchFamily="34" charset="0"/>
              </a:rPr>
              <a:t>Enabling and management tools handles the following kind of SaaS:</a:t>
            </a:r>
          </a:p>
          <a:p>
            <a:pPr lvl="2" algn="just" eaLnBrk="1" hangingPunct="1">
              <a:lnSpc>
                <a:spcPct val="90000"/>
              </a:lnSpc>
            </a:pPr>
            <a:r>
              <a:rPr lang="en-US" sz="1600" dirty="0">
                <a:ea typeface="Calibri" panose="020F0502020204030204" pitchFamily="34" charset="0"/>
              </a:rPr>
              <a:t>Support the</a:t>
            </a:r>
            <a:r>
              <a:rPr lang="en-US" sz="1600" b="1" dirty="0">
                <a:solidFill>
                  <a:srgbClr val="FF0000"/>
                </a:solidFill>
                <a:highlight>
                  <a:srgbClr val="FFFF00"/>
                </a:highlight>
                <a:ea typeface="Calibri" panose="020F0502020204030204" pitchFamily="34" charset="0"/>
              </a:rPr>
              <a:t> implementation and development</a:t>
            </a:r>
            <a:r>
              <a:rPr lang="en-US" sz="1600" dirty="0">
                <a:ea typeface="Calibri" panose="020F0502020204030204" pitchFamily="34" charset="0"/>
              </a:rPr>
              <a:t> of SaaS. </a:t>
            </a:r>
          </a:p>
          <a:p>
            <a:pPr lvl="2" algn="just" eaLnBrk="1" hangingPunct="1">
              <a:lnSpc>
                <a:spcPct val="90000"/>
              </a:lnSpc>
            </a:pPr>
            <a:r>
              <a:rPr lang="en-US" sz="1600" dirty="0">
                <a:ea typeface="Calibri" panose="020F0502020204030204" pitchFamily="34" charset="0"/>
              </a:rPr>
              <a:t>When creating and expanding a SaaS platform, developers also need to think about the </a:t>
            </a:r>
            <a:r>
              <a:rPr lang="en-US" sz="1600" b="1" dirty="0">
                <a:solidFill>
                  <a:srgbClr val="FF0000"/>
                </a:solidFill>
                <a:highlight>
                  <a:srgbClr val="FFFF00"/>
                </a:highlight>
                <a:ea typeface="Calibri" panose="020F0502020204030204" pitchFamily="34" charset="0"/>
              </a:rPr>
              <a:t>measurement, testing and monitoring</a:t>
            </a:r>
            <a:r>
              <a:rPr lang="en-US" sz="1600" dirty="0">
                <a:ea typeface="Calibri" panose="020F0502020204030204" pitchFamily="34" charset="0"/>
              </a:rPr>
              <a:t> required by a customer and the developer. </a:t>
            </a:r>
          </a:p>
          <a:p>
            <a:pPr lvl="2" algn="just" eaLnBrk="1" hangingPunct="1">
              <a:lnSpc>
                <a:spcPct val="90000"/>
              </a:lnSpc>
            </a:pPr>
            <a:r>
              <a:rPr lang="en-US" sz="1600" dirty="0">
                <a:ea typeface="Calibri" panose="020F0502020204030204" pitchFamily="34" charset="0"/>
              </a:rPr>
              <a:t>Developer also need to think also about </a:t>
            </a:r>
            <a:r>
              <a:rPr lang="en-US" sz="1600" b="1" dirty="0">
                <a:solidFill>
                  <a:srgbClr val="FF0000"/>
                </a:solidFill>
                <a:highlight>
                  <a:srgbClr val="FFFF00"/>
                </a:highlight>
                <a:ea typeface="Calibri" panose="020F0502020204030204" pitchFamily="34" charset="0"/>
              </a:rPr>
              <a:t>compliance issues </a:t>
            </a:r>
            <a:r>
              <a:rPr lang="en-US" sz="1600" dirty="0">
                <a:ea typeface="Calibri" panose="020F0502020204030204" pitchFamily="34" charset="0"/>
              </a:rPr>
              <a:t>involved in using this type of software in the real-world scenario. </a:t>
            </a:r>
          </a:p>
          <a:p>
            <a:pPr lvl="1"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242363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Enabling and management tools</a:t>
            </a:r>
          </a:p>
          <a:p>
            <a:pPr lvl="1" algn="just" eaLnBrk="1" hangingPunct="1">
              <a:lnSpc>
                <a:spcPct val="90000"/>
              </a:lnSpc>
            </a:pPr>
            <a:r>
              <a:rPr lang="en-US" sz="2000" dirty="0">
                <a:ea typeface="Calibri" panose="020F0502020204030204" pitchFamily="34" charset="0"/>
              </a:rPr>
              <a:t>The five main different services area, namely:</a:t>
            </a:r>
          </a:p>
          <a:p>
            <a:pPr lvl="2" algn="just" eaLnBrk="1" hangingPunct="1">
              <a:lnSpc>
                <a:spcPct val="90000"/>
              </a:lnSpc>
            </a:pPr>
            <a:r>
              <a:rPr lang="en-US" sz="1600" dirty="0">
                <a:ea typeface="Calibri" panose="020F0502020204030204" pitchFamily="34" charset="0"/>
              </a:rPr>
              <a:t>Testing as a service.</a:t>
            </a:r>
          </a:p>
          <a:p>
            <a:pPr lvl="2" algn="just" eaLnBrk="1" hangingPunct="1">
              <a:lnSpc>
                <a:spcPct val="90000"/>
              </a:lnSpc>
            </a:pPr>
            <a:r>
              <a:rPr lang="en-US" sz="1600" dirty="0">
                <a:ea typeface="Calibri" panose="020F0502020204030204" pitchFamily="34" charset="0"/>
              </a:rPr>
              <a:t>Monitoring and management as a service.</a:t>
            </a:r>
          </a:p>
          <a:p>
            <a:pPr lvl="2" algn="just" eaLnBrk="1" hangingPunct="1">
              <a:lnSpc>
                <a:spcPct val="90000"/>
              </a:lnSpc>
            </a:pPr>
            <a:r>
              <a:rPr lang="en-US" sz="1600" dirty="0">
                <a:ea typeface="Calibri" panose="020F0502020204030204" pitchFamily="34" charset="0"/>
              </a:rPr>
              <a:t>Development as a service.</a:t>
            </a:r>
          </a:p>
          <a:p>
            <a:pPr lvl="2" algn="just" eaLnBrk="1" hangingPunct="1">
              <a:lnSpc>
                <a:spcPct val="90000"/>
              </a:lnSpc>
            </a:pPr>
            <a:r>
              <a:rPr lang="en-US" sz="1600" dirty="0">
                <a:ea typeface="Calibri" panose="020F0502020204030204" pitchFamily="34" charset="0"/>
              </a:rPr>
              <a:t>Security as a service.</a:t>
            </a:r>
          </a:p>
          <a:p>
            <a:pPr lvl="2" algn="just" eaLnBrk="1" hangingPunct="1">
              <a:lnSpc>
                <a:spcPct val="90000"/>
              </a:lnSpc>
            </a:pPr>
            <a:r>
              <a:rPr lang="en-US" sz="1600" dirty="0">
                <a:ea typeface="Calibri" panose="020F0502020204030204" pitchFamily="34" charset="0"/>
              </a:rPr>
              <a:t>Compliance and governance as a service.</a:t>
            </a:r>
          </a:p>
        </p:txBody>
      </p:sp>
      <p:pic>
        <p:nvPicPr>
          <p:cNvPr id="3" name="Picture 2">
            <a:extLst>
              <a:ext uri="{FF2B5EF4-FFF2-40B4-BE49-F238E27FC236}">
                <a16:creationId xmlns:a16="http://schemas.microsoft.com/office/drawing/2014/main" id="{0574D035-9845-8B82-042A-8672034EB445}"/>
              </a:ext>
            </a:extLst>
          </p:cNvPr>
          <p:cNvPicPr>
            <a:picLocks noChangeAspect="1"/>
          </p:cNvPicPr>
          <p:nvPr/>
        </p:nvPicPr>
        <p:blipFill>
          <a:blip r:embed="rId2"/>
          <a:stretch>
            <a:fillRect/>
          </a:stretch>
        </p:blipFill>
        <p:spPr>
          <a:xfrm>
            <a:off x="1069760" y="3579094"/>
            <a:ext cx="7059899" cy="2867891"/>
          </a:xfrm>
          <a:prstGeom prst="rect">
            <a:avLst/>
          </a:prstGeom>
        </p:spPr>
      </p:pic>
    </p:spTree>
    <p:extLst>
      <p:ext uri="{BB962C8B-B14F-4D97-AF65-F5344CB8AC3E}">
        <p14:creationId xmlns:p14="http://schemas.microsoft.com/office/powerpoint/2010/main" val="184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Enabling and management tools</a:t>
            </a:r>
          </a:p>
        </p:txBody>
      </p:sp>
      <p:pic>
        <p:nvPicPr>
          <p:cNvPr id="4" name="Picture 3">
            <a:extLst>
              <a:ext uri="{FF2B5EF4-FFF2-40B4-BE49-F238E27FC236}">
                <a16:creationId xmlns:a16="http://schemas.microsoft.com/office/drawing/2014/main" id="{2C99A623-3781-4703-28C3-F16A89C84C97}"/>
              </a:ext>
            </a:extLst>
          </p:cNvPr>
          <p:cNvPicPr>
            <a:picLocks noChangeAspect="1"/>
          </p:cNvPicPr>
          <p:nvPr/>
        </p:nvPicPr>
        <p:blipFill>
          <a:blip r:embed="rId2"/>
          <a:stretch>
            <a:fillRect/>
          </a:stretch>
        </p:blipFill>
        <p:spPr>
          <a:xfrm>
            <a:off x="914400" y="2157779"/>
            <a:ext cx="7950200" cy="4357321"/>
          </a:xfrm>
          <a:prstGeom prst="rect">
            <a:avLst/>
          </a:prstGeom>
        </p:spPr>
      </p:pic>
    </p:spTree>
    <p:extLst>
      <p:ext uri="{BB962C8B-B14F-4D97-AF65-F5344CB8AC3E}">
        <p14:creationId xmlns:p14="http://schemas.microsoft.com/office/powerpoint/2010/main" val="152246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SaaS (Software as a service) offering companies</a:t>
            </a:r>
          </a:p>
          <a:p>
            <a:pPr lvl="1" algn="just" eaLnBrk="1" hangingPunct="1">
              <a:lnSpc>
                <a:spcPct val="90000"/>
              </a:lnSpc>
            </a:pPr>
            <a:r>
              <a:rPr lang="en-US" sz="2000" dirty="0" err="1">
                <a:ea typeface="Calibri" panose="020F0502020204030204" pitchFamily="34" charset="0"/>
              </a:rPr>
              <a:t>Netsuite</a:t>
            </a:r>
            <a:r>
              <a:rPr lang="en-US" sz="2000" dirty="0">
                <a:ea typeface="Calibri" panose="020F0502020204030204" pitchFamily="34" charset="0"/>
              </a:rPr>
              <a:t>: offers a CRM base just like Salesforce.com</a:t>
            </a:r>
          </a:p>
          <a:p>
            <a:pPr lvl="1" algn="just" eaLnBrk="1" hangingPunct="1">
              <a:lnSpc>
                <a:spcPct val="90000"/>
              </a:lnSpc>
            </a:pPr>
            <a:r>
              <a:rPr lang="en-US" sz="2000" dirty="0">
                <a:ea typeface="Calibri" panose="020F0502020204030204" pitchFamily="34" charset="0"/>
              </a:rPr>
              <a:t>Intuit: offers a series of financial services products that support accounting services for small and medium enterprises.</a:t>
            </a:r>
          </a:p>
          <a:p>
            <a:pPr lvl="1" algn="just" eaLnBrk="1" hangingPunct="1">
              <a:lnSpc>
                <a:spcPct val="90000"/>
              </a:lnSpc>
            </a:pPr>
            <a:r>
              <a:rPr lang="en-US" sz="2000" dirty="0">
                <a:ea typeface="Calibri" panose="020F0502020204030204" pitchFamily="34" charset="0"/>
              </a:rPr>
              <a:t>RightNow: offers a set of CRM products, consisting of sales, marketing and various industrial solutions.</a:t>
            </a:r>
          </a:p>
          <a:p>
            <a:pPr lvl="1" algn="just" eaLnBrk="1" hangingPunct="1">
              <a:lnSpc>
                <a:spcPct val="90000"/>
              </a:lnSpc>
            </a:pPr>
            <a:r>
              <a:rPr lang="en-US" sz="2000" dirty="0" err="1">
                <a:ea typeface="Calibri" panose="020F0502020204030204" pitchFamily="34" charset="0"/>
              </a:rPr>
              <a:t>Taleo</a:t>
            </a:r>
            <a:r>
              <a:rPr lang="en-US" sz="2000" dirty="0">
                <a:ea typeface="Calibri" panose="020F0502020204030204" pitchFamily="34" charset="0"/>
              </a:rPr>
              <a:t>: attentions on talent organization jobs</a:t>
            </a:r>
          </a:p>
          <a:p>
            <a:pPr lvl="1" algn="just" eaLnBrk="1" hangingPunct="1">
              <a:lnSpc>
                <a:spcPct val="90000"/>
              </a:lnSpc>
            </a:pPr>
            <a:r>
              <a:rPr lang="en-US" sz="2000" dirty="0">
                <a:ea typeface="Calibri" panose="020F0502020204030204" pitchFamily="34" charset="0"/>
              </a:rPr>
              <a:t>SugarCRM: CRM platform</a:t>
            </a:r>
          </a:p>
          <a:p>
            <a:pPr lvl="1" algn="just" eaLnBrk="1" hangingPunct="1">
              <a:lnSpc>
                <a:spcPct val="90000"/>
              </a:lnSpc>
            </a:pPr>
            <a:r>
              <a:rPr lang="en-US" sz="2000" dirty="0">
                <a:ea typeface="Calibri" panose="020F0502020204030204" pitchFamily="34" charset="0"/>
              </a:rPr>
              <a:t>Webroot: SaaS security provider mainly e-mail filtering service</a:t>
            </a:r>
          </a:p>
          <a:p>
            <a:pPr lvl="1" algn="just" eaLnBrk="1" hangingPunct="1">
              <a:lnSpc>
                <a:spcPct val="90000"/>
              </a:lnSpc>
            </a:pPr>
            <a:r>
              <a:rPr lang="en-US" sz="2000" dirty="0">
                <a:ea typeface="Calibri" panose="020F0502020204030204" pitchFamily="34" charset="0"/>
              </a:rPr>
              <a:t>Atlanta technologies: Offers Data recovery solutions</a:t>
            </a:r>
          </a:p>
          <a:p>
            <a:pPr lvl="1" algn="just" eaLnBrk="1" hangingPunct="1">
              <a:lnSpc>
                <a:spcPct val="90000"/>
              </a:lnSpc>
            </a:pPr>
            <a:r>
              <a:rPr lang="en-US" sz="2000" dirty="0">
                <a:ea typeface="Calibri" panose="020F0502020204030204" pitchFamily="34" charset="0"/>
              </a:rPr>
              <a:t>Citrix online: offers an online remote assistance application.</a:t>
            </a:r>
          </a:p>
          <a:p>
            <a:pPr lvl="1" algn="just" eaLnBrk="1" hangingPunct="1">
              <a:lnSpc>
                <a:spcPct val="90000"/>
              </a:lnSpc>
            </a:pPr>
            <a:r>
              <a:rPr lang="en-US" sz="2000" dirty="0">
                <a:ea typeface="Calibri" panose="020F0502020204030204" pitchFamily="34" charset="0"/>
              </a:rPr>
              <a:t>SAP.</a:t>
            </a:r>
          </a:p>
          <a:p>
            <a:pPr marL="0" indent="0" algn="just" eaLnBrk="1" hangingPunct="1">
              <a:lnSpc>
                <a:spcPct val="90000"/>
              </a:lnSpc>
              <a:buNone/>
            </a:pPr>
            <a:endParaRPr lang="en-US" sz="2000" dirty="0">
              <a:ea typeface="Calibri" panose="020F0502020204030204" pitchFamily="34" charset="0"/>
            </a:endParaRPr>
          </a:p>
        </p:txBody>
      </p:sp>
    </p:spTree>
    <p:extLst>
      <p:ext uri="{BB962C8B-B14F-4D97-AF65-F5344CB8AC3E}">
        <p14:creationId xmlns:p14="http://schemas.microsoft.com/office/powerpoint/2010/main" val="4024124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SaaS will be the best option when </a:t>
            </a:r>
          </a:p>
          <a:p>
            <a:pPr lvl="1" algn="just" eaLnBrk="1" hangingPunct="1">
              <a:lnSpc>
                <a:spcPct val="90000"/>
              </a:lnSpc>
            </a:pPr>
            <a:r>
              <a:rPr lang="en-US" sz="2000" dirty="0">
                <a:ea typeface="Calibri" panose="020F0502020204030204" pitchFamily="34" charset="0"/>
              </a:rPr>
              <a:t>Applications in which there is a </a:t>
            </a:r>
            <a:r>
              <a:rPr lang="en-US" sz="2000" b="1" dirty="0">
                <a:solidFill>
                  <a:srgbClr val="FF0000"/>
                </a:solidFill>
                <a:highlight>
                  <a:srgbClr val="FFFF00"/>
                </a:highlight>
                <a:ea typeface="Calibri" panose="020F0502020204030204" pitchFamily="34" charset="0"/>
              </a:rPr>
              <a:t>significant interaction between the organization and the outside world</a:t>
            </a:r>
            <a:r>
              <a:rPr lang="en-US" sz="2000" dirty="0">
                <a:ea typeface="Calibri" panose="020F0502020204030204" pitchFamily="34" charset="0"/>
              </a:rPr>
              <a:t>. For example, the campaign newsletter software via e-mail.</a:t>
            </a:r>
          </a:p>
          <a:p>
            <a:pPr lvl="1" algn="just" eaLnBrk="1" hangingPunct="1">
              <a:lnSpc>
                <a:spcPct val="90000"/>
              </a:lnSpc>
            </a:pPr>
            <a:r>
              <a:rPr lang="en-US" sz="2000" dirty="0">
                <a:ea typeface="Calibri" panose="020F0502020204030204" pitchFamily="34" charset="0"/>
              </a:rPr>
              <a:t>Applications that have a great </a:t>
            </a:r>
            <a:r>
              <a:rPr lang="en-US" sz="2000" b="1" dirty="0">
                <a:solidFill>
                  <a:srgbClr val="FF0000"/>
                </a:solidFill>
                <a:highlight>
                  <a:srgbClr val="FFFF00"/>
                </a:highlight>
                <a:ea typeface="Calibri" panose="020F0502020204030204" pitchFamily="34" charset="0"/>
              </a:rPr>
              <a:t>need for web or mobile access</a:t>
            </a:r>
            <a:r>
              <a:rPr lang="en-US" sz="2000" dirty="0">
                <a:ea typeface="Calibri" panose="020F0502020204030204" pitchFamily="34" charset="0"/>
              </a:rPr>
              <a:t>. An example would be mobile sales management software.</a:t>
            </a:r>
          </a:p>
          <a:p>
            <a:pPr lvl="1" algn="just" eaLnBrk="1" hangingPunct="1">
              <a:lnSpc>
                <a:spcPct val="90000"/>
              </a:lnSpc>
            </a:pPr>
            <a:r>
              <a:rPr lang="en-US" sz="2000" dirty="0">
                <a:ea typeface="Calibri" panose="020F0502020204030204" pitchFamily="34" charset="0"/>
              </a:rPr>
              <a:t>Software that will be used only for </a:t>
            </a:r>
            <a:r>
              <a:rPr lang="en-US" sz="2000" b="1" dirty="0">
                <a:solidFill>
                  <a:srgbClr val="FF0000"/>
                </a:solidFill>
                <a:highlight>
                  <a:srgbClr val="FFFF00"/>
                </a:highlight>
                <a:ea typeface="Calibri" panose="020F0502020204030204" pitchFamily="34" charset="0"/>
              </a:rPr>
              <a:t>short-term needs</a:t>
            </a:r>
            <a:r>
              <a:rPr lang="en-US" sz="2000" dirty="0">
                <a:ea typeface="Calibri" panose="020F0502020204030204" pitchFamily="34" charset="0"/>
              </a:rPr>
              <a:t>. An example would be collaboration software for a specific project.</a:t>
            </a:r>
          </a:p>
          <a:p>
            <a:pPr lvl="1" algn="just" eaLnBrk="1" hangingPunct="1">
              <a:lnSpc>
                <a:spcPct val="90000"/>
              </a:lnSpc>
            </a:pPr>
            <a:r>
              <a:rPr lang="en-US" sz="2000" dirty="0">
                <a:ea typeface="Calibri" panose="020F0502020204030204" pitchFamily="34" charset="0"/>
              </a:rPr>
              <a:t>Software where the </a:t>
            </a:r>
            <a:r>
              <a:rPr lang="en-US" sz="2000" b="1" dirty="0">
                <a:solidFill>
                  <a:srgbClr val="FF0000"/>
                </a:solidFill>
                <a:highlight>
                  <a:srgbClr val="FFFF00"/>
                </a:highlight>
                <a:ea typeface="Calibri" panose="020F0502020204030204" pitchFamily="34" charset="0"/>
              </a:rPr>
              <a:t>demand increases significantly</a:t>
            </a:r>
            <a:r>
              <a:rPr lang="en-US" sz="2000" dirty="0">
                <a:ea typeface="Calibri" panose="020F0502020204030204" pitchFamily="34" charset="0"/>
              </a:rPr>
              <a:t>, such as billing or billing software that is used once a month.</a:t>
            </a:r>
          </a:p>
        </p:txBody>
      </p:sp>
    </p:spTree>
    <p:extLst>
      <p:ext uri="{BB962C8B-B14F-4D97-AF65-F5344CB8AC3E}">
        <p14:creationId xmlns:p14="http://schemas.microsoft.com/office/powerpoint/2010/main" val="204790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SaaS may not be the best option when </a:t>
            </a:r>
          </a:p>
          <a:p>
            <a:pPr lvl="1" algn="just" eaLnBrk="1" hangingPunct="1">
              <a:lnSpc>
                <a:spcPct val="90000"/>
              </a:lnSpc>
            </a:pPr>
            <a:r>
              <a:rPr lang="en-US" sz="2000" dirty="0">
                <a:ea typeface="Calibri" panose="020F0502020204030204" pitchFamily="34" charset="0"/>
              </a:rPr>
              <a:t>Applications where extremely </a:t>
            </a:r>
            <a:r>
              <a:rPr lang="en-US" sz="2000" b="1" dirty="0">
                <a:solidFill>
                  <a:srgbClr val="FF0000"/>
                </a:solidFill>
                <a:highlight>
                  <a:srgbClr val="FFFF00"/>
                </a:highlight>
                <a:ea typeface="Calibri" panose="020F0502020204030204" pitchFamily="34" charset="0"/>
              </a:rPr>
              <a:t>fast data processing </a:t>
            </a:r>
            <a:r>
              <a:rPr lang="en-US" sz="2000" dirty="0">
                <a:ea typeface="Calibri" panose="020F0502020204030204" pitchFamily="34" charset="0"/>
              </a:rPr>
              <a:t>is required in real time.</a:t>
            </a:r>
          </a:p>
          <a:p>
            <a:pPr lvl="1" algn="just" eaLnBrk="1" hangingPunct="1">
              <a:lnSpc>
                <a:spcPct val="90000"/>
              </a:lnSpc>
            </a:pPr>
            <a:r>
              <a:rPr lang="en-US" sz="2000" dirty="0">
                <a:ea typeface="Calibri" panose="020F0502020204030204" pitchFamily="34" charset="0"/>
              </a:rPr>
              <a:t>Applications where legislation or other </a:t>
            </a:r>
            <a:r>
              <a:rPr lang="en-US" sz="2000" b="1" dirty="0">
                <a:solidFill>
                  <a:srgbClr val="FF0000"/>
                </a:solidFill>
                <a:highlight>
                  <a:srgbClr val="FFFF00"/>
                </a:highlight>
                <a:ea typeface="Calibri" panose="020F0502020204030204" pitchFamily="34" charset="0"/>
              </a:rPr>
              <a:t>regulations do not allow data to be hosted externall</a:t>
            </a:r>
            <a:r>
              <a:rPr lang="en-US" sz="2000" dirty="0">
                <a:ea typeface="Calibri" panose="020F0502020204030204" pitchFamily="34" charset="0"/>
              </a:rPr>
              <a:t>y.</a:t>
            </a:r>
          </a:p>
          <a:p>
            <a:pPr lvl="1" algn="just" eaLnBrk="1" hangingPunct="1">
              <a:lnSpc>
                <a:spcPct val="90000"/>
              </a:lnSpc>
            </a:pPr>
            <a:r>
              <a:rPr lang="en-US" sz="2000" dirty="0">
                <a:ea typeface="Calibri" panose="020F0502020204030204" pitchFamily="34" charset="0"/>
              </a:rPr>
              <a:t>Applications in which an </a:t>
            </a:r>
            <a:r>
              <a:rPr lang="en-US" sz="2000" b="1" dirty="0">
                <a:solidFill>
                  <a:srgbClr val="FF0000"/>
                </a:solidFill>
                <a:highlight>
                  <a:srgbClr val="FFFF00"/>
                </a:highlight>
                <a:ea typeface="Calibri" panose="020F0502020204030204" pitchFamily="34" charset="0"/>
              </a:rPr>
              <a:t>existing local solution meets all the needs </a:t>
            </a:r>
            <a:r>
              <a:rPr lang="en-US" sz="2000" dirty="0">
                <a:ea typeface="Calibri" panose="020F0502020204030204" pitchFamily="34" charset="0"/>
              </a:rPr>
              <a:t>of the organization.</a:t>
            </a:r>
          </a:p>
          <a:p>
            <a:pPr marL="0" indent="0" algn="just" eaLnBrk="1" hangingPunct="1">
              <a:lnSpc>
                <a:spcPct val="90000"/>
              </a:lnSpc>
              <a:buNone/>
            </a:pPr>
            <a:endParaRPr lang="en-US" sz="2000" dirty="0">
              <a:ea typeface="Calibri" panose="020F0502020204030204" pitchFamily="34" charset="0"/>
            </a:endParaRPr>
          </a:p>
        </p:txBody>
      </p:sp>
    </p:spTree>
    <p:extLst>
      <p:ext uri="{BB962C8B-B14F-4D97-AF65-F5344CB8AC3E}">
        <p14:creationId xmlns:p14="http://schemas.microsoft.com/office/powerpoint/2010/main" val="195602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Software as a Service</a:t>
            </a:r>
          </a:p>
        </p:txBody>
      </p:sp>
      <p:sp>
        <p:nvSpPr>
          <p:cNvPr id="11268" name="Rectangle 3"/>
          <p:cNvSpPr>
            <a:spLocks noGrp="1" noChangeArrowheads="1"/>
          </p:cNvSpPr>
          <p:nvPr>
            <p:ph type="body" idx="1"/>
          </p:nvPr>
        </p:nvSpPr>
        <p:spPr>
          <a:xfrm>
            <a:off x="444499" y="1436254"/>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SaaS Origin &amp; Evolution</a:t>
            </a:r>
          </a:p>
          <a:p>
            <a:pPr lvl="1" algn="just" eaLnBrk="1" hangingPunct="1">
              <a:lnSpc>
                <a:spcPct val="90000"/>
              </a:lnSpc>
            </a:pPr>
            <a:r>
              <a:rPr lang="en-US" sz="2000" dirty="0">
                <a:ea typeface="Calibri" panose="020F0502020204030204" pitchFamily="34" charset="0"/>
              </a:rPr>
              <a:t>While many people think of SaaS as a modern business model, it dates to the 1960s. Early SaaS systems relied on “dumb” terminals (monitors and keyboards without a processor) connected to a mainframe. Small enterprises, academic institutions, and government organizations could use this technique.</a:t>
            </a:r>
          </a:p>
          <a:p>
            <a:pPr lvl="1" algn="just" eaLnBrk="1" hangingPunct="1">
              <a:lnSpc>
                <a:spcPct val="90000"/>
              </a:lnSpc>
            </a:pPr>
            <a:r>
              <a:rPr lang="en-US" sz="2000" dirty="0">
                <a:ea typeface="Calibri" panose="020F0502020204030204" pitchFamily="34" charset="0"/>
              </a:rPr>
              <a:t>Emergence of internet has boost up the SaaS.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In 1999, Salesforce jumped in with the </a:t>
            </a:r>
            <a:r>
              <a:rPr lang="en-US" sz="2000" b="1" dirty="0">
                <a:solidFill>
                  <a:srgbClr val="FF0000"/>
                </a:solidFill>
                <a:highlight>
                  <a:srgbClr val="FFFF00"/>
                </a:highlight>
                <a:latin typeface="Times New Roman" panose="02020603050405020304" pitchFamily="18" charset="0"/>
                <a:ea typeface="Calibri" panose="020F0502020204030204" pitchFamily="34" charset="0"/>
              </a:rPr>
              <a:t>customer relationship management (CRM</a:t>
            </a:r>
            <a:r>
              <a:rPr lang="en-US" sz="2000" dirty="0">
                <a:latin typeface="Times New Roman" panose="02020603050405020304" pitchFamily="18" charset="0"/>
                <a:ea typeface="Calibri" panose="020F0502020204030204" pitchFamily="34" charset="0"/>
              </a:rPr>
              <a:t>) platform as the first SaaS solution built from scratch &amp; succeeded over time. Salesforce led the way to prove that SaaS is the future of software delivery.</a:t>
            </a:r>
          </a:p>
          <a:p>
            <a:pPr lvl="1" algn="just" eaLnBrk="1" hangingPunct="1">
              <a:lnSpc>
                <a:spcPct val="90000"/>
              </a:lnSpc>
            </a:pPr>
            <a:r>
              <a:rPr lang="en-US" sz="2000" b="1" dirty="0">
                <a:solidFill>
                  <a:srgbClr val="FF0000"/>
                </a:solidFill>
                <a:highlight>
                  <a:srgbClr val="FFFF00"/>
                </a:highlight>
                <a:latin typeface="Times New Roman" panose="02020603050405020304" pitchFamily="18" charset="0"/>
                <a:ea typeface="Calibri" panose="020F0502020204030204" pitchFamily="34" charset="0"/>
              </a:rPr>
              <a:t>Customer relationship management (CRM) </a:t>
            </a:r>
            <a:r>
              <a:rPr lang="en-US" sz="2000" dirty="0">
                <a:latin typeface="Times New Roman" panose="02020603050405020304" pitchFamily="18" charset="0"/>
                <a:ea typeface="Calibri" panose="020F0502020204030204" pitchFamily="34" charset="0"/>
              </a:rPr>
              <a:t>is a technology for managing all your company’s relationships and interactions with customers and potential clients. The goal is simple: Improve business relationships. A CRM system helps companies stay connected to customers, streamline processes, and improve profitability.</a:t>
            </a:r>
            <a:endParaRPr lang="en-US" sz="2000" dirty="0">
              <a:ea typeface="Calibri" panose="020F0502020204030204" pitchFamily="34" charset="0"/>
            </a:endParaRPr>
          </a:p>
          <a:p>
            <a:pPr lvl="1" algn="just" eaLnBrk="1" hangingPunct="1">
              <a:lnSpc>
                <a:spcPct val="90000"/>
              </a:lnSpc>
            </a:pPr>
            <a:r>
              <a:rPr lang="en-US" sz="2000" dirty="0">
                <a:latin typeface="Times New Roman" panose="02020603050405020304" pitchFamily="18" charset="0"/>
                <a:ea typeface="Calibri" panose="020F0502020204030204" pitchFamily="34" charset="0"/>
                <a:hlinkClick r:id="rId2"/>
              </a:rPr>
              <a:t>https://www.salesforce.com/in/crm/what-is-crm/#whatis</a:t>
            </a:r>
            <a:r>
              <a:rPr lang="en-US" sz="2000" dirty="0">
                <a:latin typeface="Times New Roman" panose="02020603050405020304" pitchFamily="18" charset="0"/>
                <a:ea typeface="Calibri" panose="020F0502020204030204" pitchFamily="34" charset="0"/>
              </a:rPr>
              <a:t> </a:t>
            </a:r>
          </a:p>
          <a:p>
            <a:pPr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321908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Software as a Service</a:t>
            </a:r>
          </a:p>
        </p:txBody>
      </p:sp>
      <p:sp>
        <p:nvSpPr>
          <p:cNvPr id="11268" name="Rectangle 3"/>
          <p:cNvSpPr>
            <a:spLocks noGrp="1" noChangeArrowheads="1"/>
          </p:cNvSpPr>
          <p:nvPr>
            <p:ph type="body" idx="1"/>
          </p:nvPr>
        </p:nvSpPr>
        <p:spPr>
          <a:xfrm>
            <a:off x="444499" y="1436254"/>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SaaS Origin &amp; Evolution</a:t>
            </a:r>
          </a:p>
          <a:p>
            <a:pPr lvl="1" algn="just" eaLnBrk="1" hangingPunct="1">
              <a:lnSpc>
                <a:spcPct val="90000"/>
              </a:lnSpc>
            </a:pPr>
            <a:r>
              <a:rPr lang="en-US" sz="2000" dirty="0">
                <a:latin typeface="Times New Roman" panose="02020603050405020304" pitchFamily="18" charset="0"/>
                <a:ea typeface="Calibri" panose="020F0502020204030204" pitchFamily="34" charset="0"/>
              </a:rPr>
              <a:t>Initially, the SaaS model was identified as built for </a:t>
            </a:r>
            <a:r>
              <a:rPr lang="en-US" sz="2000" b="1" dirty="0">
                <a:solidFill>
                  <a:srgbClr val="FF0000"/>
                </a:solidFill>
                <a:highlight>
                  <a:srgbClr val="FFFF00"/>
                </a:highlight>
                <a:latin typeface="Times New Roman" panose="02020603050405020304" pitchFamily="18" charset="0"/>
                <a:ea typeface="Calibri" panose="020F0502020204030204" pitchFamily="34" charset="0"/>
              </a:rPr>
              <a:t>startups and small businesses</a:t>
            </a:r>
            <a:r>
              <a:rPr lang="en-US" sz="2000" dirty="0">
                <a:latin typeface="Times New Roman" panose="02020603050405020304" pitchFamily="18" charset="0"/>
                <a:ea typeface="Calibri" panose="020F0502020204030204" pitchFamily="34" charset="0"/>
              </a:rPr>
              <a:t>, just a fad or not stable enough to manage larger business applications.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But over the next several years, it made a revolutionary success through a wide adoption rate. The exponential growth of SaaS and limitless functionality made it a valid option even for enterprise-level businesses. Businesses started moving away from single-use or perpetual licenses to subscription-based licenses due to low upfront costs and better scalability.</a:t>
            </a:r>
          </a:p>
          <a:p>
            <a:pPr lvl="1" algn="just" eaLnBrk="1" hangingPunct="1">
              <a:lnSpc>
                <a:spcPct val="90000"/>
              </a:lnSpc>
            </a:pPr>
            <a:r>
              <a:rPr lang="en-US" sz="2000" dirty="0">
                <a:latin typeface="Times New Roman" panose="02020603050405020304" pitchFamily="18" charset="0"/>
                <a:ea typeface="Calibri" panose="020F0502020204030204" pitchFamily="34" charset="0"/>
              </a:rPr>
              <a:t>After the emergence of COVID, remote work has become a part of life. Businesses that can’ go on with physical offices and had to rely more &amp; more on such online solutions for tackling the rapid surge in demand for remote services and higher agility to adapt to swiftly fluctuating market circumstance</a:t>
            </a:r>
          </a:p>
          <a:p>
            <a:pPr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347065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98C9E1-89B0-E367-BAAD-649E2972C7AF}"/>
              </a:ext>
            </a:extLst>
          </p:cNvPr>
          <p:cNvPicPr>
            <a:picLocks noChangeAspect="1"/>
          </p:cNvPicPr>
          <p:nvPr/>
        </p:nvPicPr>
        <p:blipFill>
          <a:blip r:embed="rId2"/>
          <a:stretch>
            <a:fillRect/>
          </a:stretch>
        </p:blipFill>
        <p:spPr>
          <a:xfrm>
            <a:off x="471054" y="498764"/>
            <a:ext cx="8201892" cy="5791199"/>
          </a:xfrm>
          <a:prstGeom prst="rect">
            <a:avLst/>
          </a:prstGeom>
        </p:spPr>
      </p:pic>
    </p:spTree>
    <p:extLst>
      <p:ext uri="{BB962C8B-B14F-4D97-AF65-F5344CB8AC3E}">
        <p14:creationId xmlns:p14="http://schemas.microsoft.com/office/powerpoint/2010/main" val="84847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Software as a Service</a:t>
            </a:r>
          </a:p>
        </p:txBody>
      </p:sp>
      <p:sp>
        <p:nvSpPr>
          <p:cNvPr id="11268" name="Rectangle 3"/>
          <p:cNvSpPr>
            <a:spLocks noGrp="1" noChangeArrowheads="1"/>
          </p:cNvSpPr>
          <p:nvPr>
            <p:ph type="body" idx="1"/>
          </p:nvPr>
        </p:nvSpPr>
        <p:spPr>
          <a:xfrm>
            <a:off x="444499" y="1436254"/>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Salesforce.com Approach: S/w environment of salesforce.com have the following list of components</a:t>
            </a:r>
            <a:r>
              <a:rPr lang="en-US" sz="2000" dirty="0">
                <a:latin typeface="Times New Roman" panose="02020603050405020304" pitchFamily="18" charset="0"/>
                <a:ea typeface="Calibri" panose="020F0502020204030204" pitchFamily="34" charset="0"/>
              </a:rPr>
              <a:t>:</a:t>
            </a:r>
          </a:p>
          <a:p>
            <a:pPr lvl="1" algn="just" eaLnBrk="1" hangingPunct="1">
              <a:lnSpc>
                <a:spcPct val="90000"/>
              </a:lnSpc>
            </a:pPr>
            <a:r>
              <a:rPr lang="en-US" sz="2000" dirty="0">
                <a:latin typeface="Times New Roman" panose="02020603050405020304" pitchFamily="18" charset="0"/>
                <a:ea typeface="Calibri" panose="020F0502020204030204" pitchFamily="34" charset="0"/>
              </a:rPr>
              <a:t>Multi-tenancy foundation: Every user’s private code is stored in a separate </a:t>
            </a:r>
            <a:r>
              <a:rPr lang="en-US" sz="2000" b="1" dirty="0">
                <a:solidFill>
                  <a:srgbClr val="FF0000"/>
                </a:solidFill>
                <a:highlight>
                  <a:srgbClr val="FFFF00"/>
                </a:highlight>
                <a:latin typeface="Times New Roman" panose="02020603050405020304" pitchFamily="18" charset="0"/>
                <a:ea typeface="Calibri" panose="020F0502020204030204" pitchFamily="34" charset="0"/>
              </a:rPr>
              <a:t>container</a:t>
            </a:r>
            <a:r>
              <a:rPr lang="en-US" sz="2000" dirty="0">
                <a:latin typeface="Times New Roman" panose="02020603050405020304" pitchFamily="18" charset="0"/>
                <a:ea typeface="Calibri" panose="020F0502020204030204" pitchFamily="34" charset="0"/>
              </a:rPr>
              <a:t>, and it is isolated from other containers within a multi-tenant architecture.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Metadata: It allows every users </a:t>
            </a:r>
            <a:r>
              <a:rPr lang="en-US" sz="2000" b="1" dirty="0">
                <a:solidFill>
                  <a:srgbClr val="FF0000"/>
                </a:solidFill>
                <a:highlight>
                  <a:srgbClr val="FFFF00"/>
                </a:highlight>
                <a:latin typeface="Times New Roman" panose="02020603050405020304" pitchFamily="18" charset="0"/>
                <a:ea typeface="Calibri" panose="020F0502020204030204" pitchFamily="34" charset="0"/>
              </a:rPr>
              <a:t>data</a:t>
            </a:r>
            <a:r>
              <a:rPr lang="en-US" sz="2000" dirty="0">
                <a:latin typeface="Times New Roman" panose="02020603050405020304" pitchFamily="18" charset="0"/>
                <a:ea typeface="Calibri" panose="020F0502020204030204" pitchFamily="34" charset="0"/>
              </a:rPr>
              <a:t> and </a:t>
            </a:r>
            <a:r>
              <a:rPr lang="en-US" sz="2000" b="1" dirty="0">
                <a:solidFill>
                  <a:srgbClr val="FF0000"/>
                </a:solidFill>
                <a:highlight>
                  <a:srgbClr val="FFFF00"/>
                </a:highlight>
                <a:latin typeface="Times New Roman" panose="02020603050405020304" pitchFamily="18" charset="0"/>
                <a:ea typeface="Calibri" panose="020F0502020204030204" pitchFamily="34" charset="0"/>
              </a:rPr>
              <a:t>customized logic</a:t>
            </a:r>
            <a:r>
              <a:rPr lang="en-US" sz="2000" dirty="0">
                <a:latin typeface="Times New Roman" panose="02020603050405020304" pitchFamily="18" charset="0"/>
                <a:ea typeface="Calibri" panose="020F0502020204030204" pitchFamily="34" charset="0"/>
              </a:rPr>
              <a:t> to be managed separately, it is an architectural approach.</a:t>
            </a:r>
          </a:p>
          <a:p>
            <a:pPr lvl="1" algn="just" eaLnBrk="1" hangingPunct="1">
              <a:lnSpc>
                <a:spcPct val="90000"/>
              </a:lnSpc>
            </a:pPr>
            <a:r>
              <a:rPr lang="en-US" sz="2000" dirty="0">
                <a:latin typeface="Times New Roman" panose="02020603050405020304" pitchFamily="18" charset="0"/>
                <a:ea typeface="Calibri" panose="020F0502020204030204" pitchFamily="34" charset="0"/>
              </a:rPr>
              <a:t>Infrastructure: The Salesforce.com application environment is based on </a:t>
            </a:r>
            <a:r>
              <a:rPr lang="en-US" sz="2000" b="1" dirty="0">
                <a:solidFill>
                  <a:srgbClr val="FF0000"/>
                </a:solidFill>
                <a:highlight>
                  <a:srgbClr val="FFFF00"/>
                </a:highlight>
                <a:latin typeface="Times New Roman" panose="02020603050405020304" pitchFamily="18" charset="0"/>
                <a:ea typeface="Calibri" panose="020F0502020204030204" pitchFamily="34" charset="0"/>
              </a:rPr>
              <a:t>infrastructure data center environment</a:t>
            </a:r>
            <a:r>
              <a:rPr lang="en-US" sz="2000" dirty="0">
                <a:latin typeface="Times New Roman" panose="02020603050405020304" pitchFamily="18" charset="0"/>
                <a:ea typeface="Calibri" panose="020F0502020204030204" pitchFamily="34" charset="0"/>
              </a:rPr>
              <a:t>. This includes capabilities namely middleware, database management, performance monitoring and management, security, etc.</a:t>
            </a:r>
          </a:p>
          <a:p>
            <a:pPr lvl="1" algn="just" eaLnBrk="1" hangingPunct="1">
              <a:lnSpc>
                <a:spcPct val="90000"/>
              </a:lnSpc>
            </a:pPr>
            <a:r>
              <a:rPr lang="en-US" sz="2000" dirty="0">
                <a:latin typeface="Times New Roman" panose="02020603050405020304" pitchFamily="18" charset="0"/>
                <a:ea typeface="Calibri" panose="020F0502020204030204" pitchFamily="34" charset="0"/>
              </a:rPr>
              <a:t>Database: On the top of oracle database there is a set of database services. These database services includes ways to </a:t>
            </a:r>
            <a:r>
              <a:rPr lang="en-US" sz="2000" b="1" dirty="0">
                <a:solidFill>
                  <a:srgbClr val="FF0000"/>
                </a:solidFill>
                <a:highlight>
                  <a:srgbClr val="FFFF00"/>
                </a:highlight>
                <a:latin typeface="Times New Roman" panose="02020603050405020304" pitchFamily="18" charset="0"/>
                <a:ea typeface="Calibri" panose="020F0502020204030204" pitchFamily="34" charset="0"/>
              </a:rPr>
              <a:t>manage documents that are used by Salesforce.com application, data objects and data fields</a:t>
            </a:r>
            <a:r>
              <a:rPr lang="en-US" sz="2000" dirty="0">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160195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Software as a Service</a:t>
            </a:r>
          </a:p>
        </p:txBody>
      </p:sp>
      <p:sp>
        <p:nvSpPr>
          <p:cNvPr id="11268" name="Rectangle 3"/>
          <p:cNvSpPr>
            <a:spLocks noGrp="1" noChangeArrowheads="1"/>
          </p:cNvSpPr>
          <p:nvPr>
            <p:ph type="body" idx="1"/>
          </p:nvPr>
        </p:nvSpPr>
        <p:spPr>
          <a:xfrm>
            <a:off x="444499" y="1436254"/>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Salesforce.com Approach: S/w environment of salesforce.com have the following list of components</a:t>
            </a:r>
            <a:r>
              <a:rPr lang="en-US" sz="2000" dirty="0">
                <a:latin typeface="Times New Roman" panose="02020603050405020304" pitchFamily="18" charset="0"/>
                <a:ea typeface="Calibri" panose="020F0502020204030204" pitchFamily="34" charset="0"/>
              </a:rPr>
              <a:t>:</a:t>
            </a:r>
          </a:p>
          <a:p>
            <a:pPr lvl="1" algn="just" eaLnBrk="1" hangingPunct="1">
              <a:lnSpc>
                <a:spcPct val="90000"/>
              </a:lnSpc>
            </a:pPr>
            <a:r>
              <a:rPr lang="en-US" sz="2000" dirty="0">
                <a:latin typeface="Times New Roman" panose="02020603050405020304" pitchFamily="18" charset="0"/>
                <a:ea typeface="Calibri" panose="020F0502020204030204" pitchFamily="34" charset="0"/>
              </a:rPr>
              <a:t>Integration: This set of standardized web services APIs enables applications to have a common approach to access information from one application to another (as well as data from other enterprise applications). If there is a </a:t>
            </a:r>
            <a:r>
              <a:rPr lang="en-US" sz="2000" b="1" dirty="0">
                <a:solidFill>
                  <a:srgbClr val="FF0000"/>
                </a:solidFill>
                <a:highlight>
                  <a:srgbClr val="FFFF00"/>
                </a:highlight>
                <a:latin typeface="Times New Roman" panose="02020603050405020304" pitchFamily="18" charset="0"/>
                <a:ea typeface="Calibri" panose="020F0502020204030204" pitchFamily="34" charset="0"/>
              </a:rPr>
              <a:t>standardized way to link one SaaS application to another service</a:t>
            </a:r>
            <a:r>
              <a:rPr lang="en-US" sz="2000" dirty="0">
                <a:latin typeface="Times New Roman" panose="02020603050405020304" pitchFamily="18" charset="0"/>
                <a:ea typeface="Calibri" panose="020F0502020204030204" pitchFamily="34" charset="0"/>
              </a:rPr>
              <a:t>, customers or implementers don’t have to resort to custom coding.</a:t>
            </a:r>
          </a:p>
          <a:p>
            <a:pPr lvl="1" algn="just" eaLnBrk="1" hangingPunct="1">
              <a:lnSpc>
                <a:spcPct val="90000"/>
              </a:lnSpc>
            </a:pPr>
            <a:r>
              <a:rPr lang="en-US" sz="2000" dirty="0">
                <a:latin typeface="Times New Roman" panose="02020603050405020304" pitchFamily="18" charset="0"/>
                <a:ea typeface="Calibri" panose="020F0502020204030204" pitchFamily="34" charset="0"/>
              </a:rPr>
              <a:t>Logic: This component includes services that create business processes (such as workflow, approval processes, and so on.) that the application uses.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User interface: This includes a framework and tools to build the way the application appears to the customer.</a:t>
            </a:r>
          </a:p>
          <a:p>
            <a:pPr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289633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Desirable Characteristics in Software as a Service</a:t>
            </a:r>
          </a:p>
          <a:p>
            <a:pPr lvl="1" algn="just" eaLnBrk="1" hangingPunct="1">
              <a:lnSpc>
                <a:spcPct val="90000"/>
              </a:lnSpc>
            </a:pPr>
            <a:r>
              <a:rPr lang="en-US" sz="2000" dirty="0">
                <a:ea typeface="Calibri" panose="020F0502020204030204" pitchFamily="34" charset="0"/>
              </a:rPr>
              <a:t>SaaS application must include </a:t>
            </a:r>
            <a:r>
              <a:rPr lang="en-US" sz="2000" b="1" dirty="0">
                <a:solidFill>
                  <a:srgbClr val="FF0000"/>
                </a:solidFill>
                <a:highlight>
                  <a:srgbClr val="FFFF00"/>
                </a:highlight>
                <a:ea typeface="Calibri" panose="020F0502020204030204" pitchFamily="34" charset="0"/>
              </a:rPr>
              <a:t>measuring and monitoring </a:t>
            </a:r>
            <a:r>
              <a:rPr lang="en-US" sz="2000" dirty="0">
                <a:ea typeface="Calibri" panose="020F0502020204030204" pitchFamily="34" charset="0"/>
              </a:rPr>
              <a:t>so that consumers can make real use.</a:t>
            </a:r>
          </a:p>
          <a:p>
            <a:pPr lvl="1" algn="just" eaLnBrk="1" hangingPunct="1">
              <a:lnSpc>
                <a:spcPct val="90000"/>
              </a:lnSpc>
            </a:pPr>
            <a:r>
              <a:rPr lang="en-US" sz="2000" dirty="0">
                <a:ea typeface="Calibri" panose="020F0502020204030204" pitchFamily="34" charset="0"/>
              </a:rPr>
              <a:t>A SaaS application must have </a:t>
            </a:r>
            <a:r>
              <a:rPr lang="en-US" sz="2000" b="1" dirty="0">
                <a:solidFill>
                  <a:srgbClr val="FF0000"/>
                </a:solidFill>
                <a:highlight>
                  <a:srgbClr val="FFFF00"/>
                </a:highlight>
                <a:ea typeface="Calibri" panose="020F0502020204030204" pitchFamily="34" charset="0"/>
              </a:rPr>
              <a:t>built-in billing service</a:t>
            </a:r>
            <a:r>
              <a:rPr lang="en-US" sz="2000" dirty="0">
                <a:ea typeface="Calibri" panose="020F0502020204030204" pitchFamily="34" charset="0"/>
              </a:rPr>
              <a:t>.</a:t>
            </a:r>
          </a:p>
          <a:p>
            <a:pPr lvl="1" algn="just" eaLnBrk="1" hangingPunct="1">
              <a:lnSpc>
                <a:spcPct val="90000"/>
              </a:lnSpc>
            </a:pPr>
            <a:r>
              <a:rPr lang="en-US" sz="2000" dirty="0">
                <a:ea typeface="Calibri" panose="020F0502020204030204" pitchFamily="34" charset="0"/>
              </a:rPr>
              <a:t>The SaaS application should be </a:t>
            </a:r>
            <a:r>
              <a:rPr lang="en-US" sz="2000" b="1" dirty="0">
                <a:solidFill>
                  <a:srgbClr val="FF0000"/>
                </a:solidFill>
                <a:highlight>
                  <a:srgbClr val="FFFF00"/>
                </a:highlight>
                <a:ea typeface="Calibri" panose="020F0502020204030204" pitchFamily="34" charset="0"/>
              </a:rPr>
              <a:t>quite simple</a:t>
            </a:r>
            <a:r>
              <a:rPr lang="en-US" sz="2000" dirty="0">
                <a:ea typeface="Calibri" panose="020F0502020204030204" pitchFamily="34" charset="0"/>
              </a:rPr>
              <a:t> so that most consumers are interested in the service.</a:t>
            </a:r>
          </a:p>
          <a:p>
            <a:pPr lvl="1" algn="just" eaLnBrk="1" hangingPunct="1">
              <a:lnSpc>
                <a:spcPct val="90000"/>
              </a:lnSpc>
            </a:pPr>
            <a:r>
              <a:rPr lang="en-US" sz="2000" dirty="0">
                <a:ea typeface="Calibri" panose="020F0502020204030204" pitchFamily="34" charset="0"/>
              </a:rPr>
              <a:t>Advanced </a:t>
            </a:r>
            <a:r>
              <a:rPr lang="en-US" sz="2000" b="1" dirty="0">
                <a:solidFill>
                  <a:srgbClr val="FF0000"/>
                </a:solidFill>
                <a:highlight>
                  <a:srgbClr val="FFFF00"/>
                </a:highlight>
                <a:ea typeface="Calibri" panose="020F0502020204030204" pitchFamily="34" charset="0"/>
              </a:rPr>
              <a:t>navigation and ease of use </a:t>
            </a:r>
            <a:r>
              <a:rPr lang="en-US" sz="2000" dirty="0">
                <a:ea typeface="Calibri" panose="020F0502020204030204" pitchFamily="34" charset="0"/>
              </a:rPr>
              <a:t>for SaaS applications.</a:t>
            </a:r>
          </a:p>
          <a:p>
            <a:pPr lvl="1" algn="just" eaLnBrk="1" hangingPunct="1">
              <a:lnSpc>
                <a:spcPct val="90000"/>
              </a:lnSpc>
            </a:pPr>
            <a:r>
              <a:rPr lang="en-US" sz="2000" dirty="0">
                <a:ea typeface="Calibri" panose="020F0502020204030204" pitchFamily="34" charset="0"/>
              </a:rPr>
              <a:t>SaaS application must be </a:t>
            </a:r>
            <a:r>
              <a:rPr lang="en-US" sz="2000" b="1" dirty="0">
                <a:solidFill>
                  <a:srgbClr val="FF0000"/>
                </a:solidFill>
                <a:highlight>
                  <a:srgbClr val="FFFF00"/>
                </a:highlight>
                <a:ea typeface="Calibri" panose="020F0502020204030204" pitchFamily="34" charset="0"/>
              </a:rPr>
              <a:t>modular</a:t>
            </a:r>
            <a:r>
              <a:rPr lang="en-US" sz="2000" dirty="0">
                <a:ea typeface="Calibri" panose="020F0502020204030204" pitchFamily="34" charset="0"/>
              </a:rPr>
              <a:t>.</a:t>
            </a:r>
          </a:p>
          <a:p>
            <a:pPr lvl="1" algn="just" eaLnBrk="1" hangingPunct="1">
              <a:lnSpc>
                <a:spcPct val="90000"/>
              </a:lnSpc>
            </a:pPr>
            <a:r>
              <a:rPr lang="en-US" sz="2000" dirty="0">
                <a:ea typeface="Calibri" panose="020F0502020204030204" pitchFamily="34" charset="0"/>
              </a:rPr>
              <a:t>The </a:t>
            </a:r>
            <a:r>
              <a:rPr lang="en-US" sz="2000" b="1" dirty="0">
                <a:solidFill>
                  <a:srgbClr val="FF0000"/>
                </a:solidFill>
                <a:highlight>
                  <a:srgbClr val="FFFF00"/>
                </a:highlight>
                <a:ea typeface="Calibri" panose="020F0502020204030204" pitchFamily="34" charset="0"/>
              </a:rPr>
              <a:t>integrity of customer data </a:t>
            </a:r>
            <a:r>
              <a:rPr lang="en-US" sz="2000" dirty="0">
                <a:ea typeface="Calibri" panose="020F0502020204030204" pitchFamily="34" charset="0"/>
              </a:rPr>
              <a:t>need to be protected by SaaS applications.</a:t>
            </a:r>
          </a:p>
          <a:p>
            <a:pPr lvl="1" algn="just" eaLnBrk="1" hangingPunct="1">
              <a:lnSpc>
                <a:spcPct val="90000"/>
              </a:lnSpc>
            </a:pPr>
            <a:r>
              <a:rPr lang="en-US" sz="2000" dirty="0">
                <a:ea typeface="Calibri" panose="020F0502020204030204" pitchFamily="34" charset="0"/>
              </a:rPr>
              <a:t>Fast releases of </a:t>
            </a:r>
            <a:r>
              <a:rPr lang="en-US" sz="2000" b="1" dirty="0">
                <a:solidFill>
                  <a:srgbClr val="FF0000"/>
                </a:solidFill>
                <a:highlight>
                  <a:srgbClr val="FFFF00"/>
                </a:highlight>
                <a:ea typeface="Calibri" panose="020F0502020204030204" pitchFamily="34" charset="0"/>
              </a:rPr>
              <a:t>new features and new capabilities </a:t>
            </a:r>
            <a:r>
              <a:rPr lang="en-US" sz="2000" dirty="0">
                <a:ea typeface="Calibri" panose="020F0502020204030204" pitchFamily="34" charset="0"/>
              </a:rPr>
              <a:t>are needed to be provided by SaaS applications constantly.</a:t>
            </a:r>
          </a:p>
          <a:p>
            <a:pPr marL="0" indent="0" algn="just" eaLnBrk="1" hangingPunct="1">
              <a:lnSpc>
                <a:spcPct val="90000"/>
              </a:lnSpc>
              <a:buNone/>
            </a:pPr>
            <a:endParaRPr lang="en-US" sz="2000" dirty="0">
              <a:ea typeface="Calibri" panose="020F0502020204030204" pitchFamily="34" charset="0"/>
            </a:endParaRPr>
          </a:p>
        </p:txBody>
      </p:sp>
    </p:spTree>
    <p:extLst>
      <p:ext uri="{BB962C8B-B14F-4D97-AF65-F5344CB8AC3E}">
        <p14:creationId xmlns:p14="http://schemas.microsoft.com/office/powerpoint/2010/main" val="32896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SalesForce.com ecosystem</a:t>
            </a:r>
          </a:p>
          <a:p>
            <a:pPr lvl="1" algn="just" eaLnBrk="1" hangingPunct="1">
              <a:lnSpc>
                <a:spcPct val="90000"/>
              </a:lnSpc>
            </a:pPr>
            <a:r>
              <a:rPr lang="en-US" sz="2000" b="1" dirty="0">
                <a:solidFill>
                  <a:srgbClr val="FF0000"/>
                </a:solidFill>
                <a:highlight>
                  <a:srgbClr val="FFFF00"/>
                </a:highlight>
                <a:ea typeface="Calibri" panose="020F0502020204030204" pitchFamily="34" charset="0"/>
              </a:rPr>
              <a:t>Ecosystem</a:t>
            </a:r>
            <a:r>
              <a:rPr lang="en-US" sz="2000" dirty="0">
                <a:ea typeface="Calibri" panose="020F0502020204030204" pitchFamily="34" charset="0"/>
              </a:rPr>
              <a:t> means technical and marketing partner of a SaaS provider.</a:t>
            </a:r>
          </a:p>
          <a:p>
            <a:pPr lvl="1" algn="just" eaLnBrk="1" hangingPunct="1">
              <a:lnSpc>
                <a:spcPct val="90000"/>
              </a:lnSpc>
            </a:pPr>
            <a:r>
              <a:rPr lang="en-US" sz="2000" dirty="0" err="1">
                <a:ea typeface="Calibri" panose="020F0502020204030204" pitchFamily="34" charset="0"/>
              </a:rPr>
              <a:t>Salesforce.com’s</a:t>
            </a:r>
            <a:r>
              <a:rPr lang="en-US" sz="2000" dirty="0">
                <a:ea typeface="Calibri" panose="020F0502020204030204" pitchFamily="34" charset="0"/>
              </a:rPr>
              <a:t>  ecosystem is </a:t>
            </a:r>
            <a:r>
              <a:rPr lang="en-US" sz="2000" b="1" dirty="0">
                <a:solidFill>
                  <a:srgbClr val="FF0000"/>
                </a:solidFill>
                <a:highlight>
                  <a:srgbClr val="FFFF00"/>
                </a:highlight>
                <a:ea typeface="Calibri" panose="020F0502020204030204" pitchFamily="34" charset="0"/>
              </a:rPr>
              <a:t>Force.com</a:t>
            </a:r>
            <a:r>
              <a:rPr lang="en-US" sz="2000" dirty="0">
                <a:ea typeface="Calibri" panose="020F0502020204030204" pitchFamily="34" charset="0"/>
              </a:rPr>
              <a:t>. </a:t>
            </a:r>
          </a:p>
          <a:p>
            <a:pPr lvl="1" algn="just" eaLnBrk="1" hangingPunct="1">
              <a:lnSpc>
                <a:spcPct val="90000"/>
              </a:lnSpc>
            </a:pPr>
            <a:r>
              <a:rPr lang="en-US" sz="2000" dirty="0">
                <a:ea typeface="Calibri" panose="020F0502020204030204" pitchFamily="34" charset="0"/>
              </a:rPr>
              <a:t>Force.com is a Platform as a Service (PaaS) product designed to simplify the development and deployment of cloud-based applications and websites. </a:t>
            </a:r>
          </a:p>
          <a:p>
            <a:pPr lvl="1" algn="just" eaLnBrk="1" hangingPunct="1">
              <a:lnSpc>
                <a:spcPct val="90000"/>
              </a:lnSpc>
            </a:pPr>
            <a:r>
              <a:rPr lang="en-US" sz="2000" dirty="0">
                <a:ea typeface="Calibri" panose="020F0502020204030204" pitchFamily="34" charset="0"/>
              </a:rPr>
              <a:t>Developers can create apps and websites through the cloud IDE (integrated development environment) and deploy them quickly to </a:t>
            </a:r>
            <a:r>
              <a:rPr lang="en-US" sz="2000" dirty="0" err="1">
                <a:ea typeface="Calibri" panose="020F0502020204030204" pitchFamily="34" charset="0"/>
              </a:rPr>
              <a:t>Force.com's</a:t>
            </a:r>
            <a:r>
              <a:rPr lang="en-US" sz="2000" dirty="0">
                <a:ea typeface="Calibri" panose="020F0502020204030204" pitchFamily="34" charset="0"/>
              </a:rPr>
              <a:t> multi-tenant servers.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Ecosystems is an essential part of the SaaS business model.</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52029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Software as a Service (SaaS)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SaaS economics</a:t>
            </a:r>
          </a:p>
          <a:p>
            <a:pPr lvl="1" algn="just" eaLnBrk="1" hangingPunct="1">
              <a:lnSpc>
                <a:spcPct val="90000"/>
              </a:lnSpc>
            </a:pPr>
            <a:r>
              <a:rPr lang="en-US" sz="2000" dirty="0">
                <a:ea typeface="Calibri" panose="020F0502020204030204" pitchFamily="34" charset="0"/>
              </a:rPr>
              <a:t>The traditional and still existing license software model economics is different to the economics of the SaaS market.</a:t>
            </a:r>
          </a:p>
          <a:p>
            <a:pPr lvl="2" algn="just" eaLnBrk="1" hangingPunct="1">
              <a:lnSpc>
                <a:spcPct val="90000"/>
              </a:lnSpc>
            </a:pPr>
            <a:r>
              <a:rPr lang="en-US" sz="1600" dirty="0">
                <a:ea typeface="Calibri" panose="020F0502020204030204" pitchFamily="34" charset="0"/>
              </a:rPr>
              <a:t>The consumer gives the whole charge of authorizing to the software and give the additional charge to shelter conservation and provision per year in the existing and traditional license model. </a:t>
            </a:r>
          </a:p>
          <a:p>
            <a:pPr lvl="2" algn="just" eaLnBrk="1" hangingPunct="1">
              <a:lnSpc>
                <a:spcPct val="90000"/>
              </a:lnSpc>
            </a:pPr>
            <a:r>
              <a:rPr lang="en-US" sz="1600" dirty="0">
                <a:ea typeface="Calibri" panose="020F0502020204030204" pitchFamily="34" charset="0"/>
              </a:rPr>
              <a:t>With the traditional license model approach, the maintenance can be as less as 10 percent or even as high as 25 percent of the purchase price.</a:t>
            </a:r>
          </a:p>
          <a:p>
            <a:pPr lvl="2" algn="just" eaLnBrk="1" hangingPunct="1">
              <a:lnSpc>
                <a:spcPct val="90000"/>
              </a:lnSpc>
            </a:pPr>
            <a:r>
              <a:rPr lang="en-US" sz="1600" dirty="0">
                <a:ea typeface="Calibri" panose="020F0502020204030204" pitchFamily="34" charset="0"/>
              </a:rPr>
              <a:t>IT costs which includes support services and hardware renewal and so on. </a:t>
            </a:r>
          </a:p>
          <a:p>
            <a:pPr lvl="2" algn="just" eaLnBrk="1" hangingPunct="1">
              <a:lnSpc>
                <a:spcPct val="90000"/>
              </a:lnSpc>
            </a:pPr>
            <a:r>
              <a:rPr lang="en-US" sz="1600" dirty="0">
                <a:ea typeface="Calibri" panose="020F0502020204030204" pitchFamily="34" charset="0"/>
              </a:rPr>
              <a:t>Purchase cost + maintenance cost + IT cost (h/w cost, training cost, s/w renewal cost, another s/w required to run that s/w)</a:t>
            </a:r>
          </a:p>
          <a:p>
            <a:pPr lvl="1" algn="just" eaLnBrk="1" hangingPunct="1">
              <a:lnSpc>
                <a:spcPct val="90000"/>
              </a:lnSpc>
            </a:pPr>
            <a:r>
              <a:rPr lang="en-US" sz="2000" dirty="0">
                <a:ea typeface="Calibri" panose="020F0502020204030204" pitchFamily="34" charset="0"/>
              </a:rPr>
              <a:t>In case of SaaS, model is based on subscription price. </a:t>
            </a:r>
          </a:p>
          <a:p>
            <a:pPr lvl="2" algn="just" eaLnBrk="1" hangingPunct="1">
              <a:lnSpc>
                <a:spcPct val="90000"/>
              </a:lnSpc>
            </a:pPr>
            <a:r>
              <a:rPr lang="en-US" sz="1600" dirty="0">
                <a:ea typeface="Calibri" panose="020F0502020204030204" pitchFamily="34" charset="0"/>
              </a:rPr>
              <a:t>Subscription price is calculated based on initial investment in SaaS development, ecosystem, number of present subscribers, and maximum number of subscribers which can be accommodated, and the number of years in which company is expecting to get the profit.</a:t>
            </a:r>
          </a:p>
        </p:txBody>
      </p:sp>
    </p:spTree>
    <p:extLst>
      <p:ext uri="{BB962C8B-B14F-4D97-AF65-F5344CB8AC3E}">
        <p14:creationId xmlns:p14="http://schemas.microsoft.com/office/powerpoint/2010/main" val="3868858390"/>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62908</TotalTime>
  <Words>1752</Words>
  <Application>Microsoft Office PowerPoint</Application>
  <PresentationFormat>On-screen Show (4:3)</PresentationFormat>
  <Paragraphs>121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Wingdings</vt:lpstr>
      <vt:lpstr>Soaring</vt:lpstr>
      <vt:lpstr>Software as a Service</vt:lpstr>
      <vt:lpstr>Software as a Service</vt:lpstr>
      <vt:lpstr>Software as a Service</vt:lpstr>
      <vt:lpstr>PowerPoint Presentation</vt:lpstr>
      <vt:lpstr>Software as a Service</vt:lpstr>
      <vt:lpstr>Software as a Service</vt:lpstr>
      <vt:lpstr>Software as a Service (SaaS)</vt:lpstr>
      <vt:lpstr>Software as a Service (SaaS)</vt:lpstr>
      <vt:lpstr>Software as a Service (SaaS)</vt:lpstr>
      <vt:lpstr>Software as a Service (SaaS)</vt:lpstr>
      <vt:lpstr>Software as a Service (SaaS)</vt:lpstr>
      <vt:lpstr>Software as a Service (SaaS)</vt:lpstr>
      <vt:lpstr>Software as a Service (SaaS)</vt:lpstr>
      <vt:lpstr>Software as a Service (SaaS)</vt:lpstr>
      <vt:lpstr>Software as a Service (SaaS)</vt:lpstr>
      <vt:lpstr>Software as a Service (SaaS)</vt:lpstr>
      <vt:lpstr>Software as a Service (SaaS)</vt:lpstr>
      <vt:lpstr>Software as a Service (SaaS)</vt:lpstr>
      <vt:lpstr>Software as a Service (SaaS)</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Anurag Jain</cp:lastModifiedBy>
  <cp:revision>1358</cp:revision>
  <cp:lastPrinted>2001-05-28T10:10:18Z</cp:lastPrinted>
  <dcterms:created xsi:type="dcterms:W3CDTF">1998-07-18T17:10:54Z</dcterms:created>
  <dcterms:modified xsi:type="dcterms:W3CDTF">2023-01-20T06:40:31Z</dcterms:modified>
</cp:coreProperties>
</file>