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405"/>
  </p:normalViewPr>
  <p:slideViewPr>
    <p:cSldViewPr snapToGrid="0" snapToObjects="1">
      <p:cViewPr varScale="1">
        <p:scale>
          <a:sx n="121" d="100"/>
          <a:sy n="121"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384834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295237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934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1996299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515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3901418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1272127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115390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93832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50857C-6BA1-8E45-A944-584606A62CA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284588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B50857C-6BA1-8E45-A944-584606A62CA1}"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195174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B50857C-6BA1-8E45-A944-584606A62CA1}" type="datetimeFigureOut">
              <a:rPr lang="en-US" smtClean="0"/>
              <a:t>1/31/22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282233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B50857C-6BA1-8E45-A944-584606A62CA1}" type="datetimeFigureOut">
              <a:rPr lang="en-US" smtClean="0"/>
              <a:t>1/31/22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264078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0857C-6BA1-8E45-A944-584606A62CA1}" type="datetimeFigureOut">
              <a:rPr lang="en-US" smtClean="0"/>
              <a:t>1/31/22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127734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B50857C-6BA1-8E45-A944-584606A62CA1}"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262403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B50857C-6BA1-8E45-A944-584606A62CA1}"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A9E89-4221-2245-B8B2-645129C6F795}" type="slidenum">
              <a:rPr lang="en-US" smtClean="0"/>
              <a:t>‹#›</a:t>
            </a:fld>
            <a:endParaRPr lang="en-US"/>
          </a:p>
        </p:txBody>
      </p:sp>
    </p:spTree>
    <p:extLst>
      <p:ext uri="{BB962C8B-B14F-4D97-AF65-F5344CB8AC3E}">
        <p14:creationId xmlns:p14="http://schemas.microsoft.com/office/powerpoint/2010/main" val="388693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50857C-6BA1-8E45-A944-584606A62CA1}" type="datetimeFigureOut">
              <a:rPr lang="en-US" smtClean="0"/>
              <a:t>1/31/22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1A9E89-4221-2245-B8B2-645129C6F795}" type="slidenum">
              <a:rPr lang="en-US" smtClean="0"/>
              <a:t>‹#›</a:t>
            </a:fld>
            <a:endParaRPr lang="en-US"/>
          </a:p>
        </p:txBody>
      </p:sp>
    </p:spTree>
    <p:extLst>
      <p:ext uri="{BB962C8B-B14F-4D97-AF65-F5344CB8AC3E}">
        <p14:creationId xmlns:p14="http://schemas.microsoft.com/office/powerpoint/2010/main" val="202531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6AB5-F369-BA43-8ADB-8F367A3C380D}"/>
              </a:ext>
            </a:extLst>
          </p:cNvPr>
          <p:cNvSpPr>
            <a:spLocks noGrp="1"/>
          </p:cNvSpPr>
          <p:nvPr>
            <p:ph type="ctrTitle"/>
          </p:nvPr>
        </p:nvSpPr>
        <p:spPr/>
        <p:txBody>
          <a:bodyPr/>
          <a:lstStyle/>
          <a:p>
            <a:r>
              <a:rPr lang="en-US" dirty="0"/>
              <a:t>Cloud Deployment Models</a:t>
            </a:r>
          </a:p>
        </p:txBody>
      </p:sp>
      <p:sp>
        <p:nvSpPr>
          <p:cNvPr id="3" name="Subtitle 2">
            <a:extLst>
              <a:ext uri="{FF2B5EF4-FFF2-40B4-BE49-F238E27FC236}">
                <a16:creationId xmlns:a16="http://schemas.microsoft.com/office/drawing/2014/main" id="{F949983F-1AF7-9F46-88F8-7F93958030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2012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7BF4-BF54-0943-939D-0467FFC48140}"/>
              </a:ext>
            </a:extLst>
          </p:cNvPr>
          <p:cNvSpPr>
            <a:spLocks noGrp="1"/>
          </p:cNvSpPr>
          <p:nvPr>
            <p:ph type="title"/>
          </p:nvPr>
        </p:nvSpPr>
        <p:spPr/>
        <p:txBody>
          <a:bodyPr/>
          <a:lstStyle/>
          <a:p>
            <a:r>
              <a:rPr lang="en-US" dirty="0"/>
              <a:t>Community Cloud</a:t>
            </a:r>
          </a:p>
        </p:txBody>
      </p:sp>
      <p:sp>
        <p:nvSpPr>
          <p:cNvPr id="3" name="Content Placeholder 2">
            <a:extLst>
              <a:ext uri="{FF2B5EF4-FFF2-40B4-BE49-F238E27FC236}">
                <a16:creationId xmlns:a16="http://schemas.microsoft.com/office/drawing/2014/main" id="{137BF236-AA3E-F843-8643-E275E43C162A}"/>
              </a:ext>
            </a:extLst>
          </p:cNvPr>
          <p:cNvSpPr>
            <a:spLocks noGrp="1"/>
          </p:cNvSpPr>
          <p:nvPr>
            <p:ph idx="1"/>
          </p:nvPr>
        </p:nvSpPr>
        <p:spPr/>
        <p:txBody>
          <a:bodyPr/>
          <a:lstStyle/>
          <a:p>
            <a:pPr algn="just"/>
            <a:r>
              <a:rPr lang="en-IN" dirty="0"/>
              <a:t>It allows systems and services to be accessible by a group of organizations. </a:t>
            </a:r>
          </a:p>
          <a:p>
            <a:pPr algn="just"/>
            <a:endParaRPr lang="en-IN" dirty="0"/>
          </a:p>
          <a:p>
            <a:pPr algn="just"/>
            <a:r>
              <a:rPr lang="en-IN" dirty="0"/>
              <a:t>It is a distributed system that is created by integrating the services of different clouds to address the specific needs of a community, industry, or business. </a:t>
            </a:r>
          </a:p>
          <a:p>
            <a:pPr algn="just"/>
            <a:endParaRPr lang="en-IN" dirty="0"/>
          </a:p>
          <a:p>
            <a:pPr algn="just"/>
            <a:r>
              <a:rPr lang="en-IN" dirty="0"/>
              <a:t>The infrastructure of the community could be share between the organization which has shared concerns or tasks. </a:t>
            </a:r>
          </a:p>
          <a:p>
            <a:pPr algn="just"/>
            <a:endParaRPr lang="en-IN" dirty="0"/>
          </a:p>
          <a:p>
            <a:pPr algn="just"/>
            <a:r>
              <a:rPr lang="en-IN" dirty="0"/>
              <a:t>It is generally managed by a third party or by the combination of one or more organizations in the community.</a:t>
            </a:r>
            <a:endParaRPr lang="en-US" dirty="0"/>
          </a:p>
        </p:txBody>
      </p:sp>
    </p:spTree>
    <p:extLst>
      <p:ext uri="{BB962C8B-B14F-4D97-AF65-F5344CB8AC3E}">
        <p14:creationId xmlns:p14="http://schemas.microsoft.com/office/powerpoint/2010/main" val="409334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9C41-CA36-7745-9DD8-5923EA9C8CEE}"/>
              </a:ext>
            </a:extLst>
          </p:cNvPr>
          <p:cNvSpPr>
            <a:spLocks noGrp="1"/>
          </p:cNvSpPr>
          <p:nvPr>
            <p:ph type="title"/>
          </p:nvPr>
        </p:nvSpPr>
        <p:spPr/>
        <p:txBody>
          <a:bodyPr/>
          <a:lstStyle/>
          <a:p>
            <a:r>
              <a:rPr lang="en-US" dirty="0"/>
              <a:t>Advantages of Community Cloud</a:t>
            </a:r>
          </a:p>
        </p:txBody>
      </p:sp>
      <p:sp>
        <p:nvSpPr>
          <p:cNvPr id="3" name="Content Placeholder 2">
            <a:extLst>
              <a:ext uri="{FF2B5EF4-FFF2-40B4-BE49-F238E27FC236}">
                <a16:creationId xmlns:a16="http://schemas.microsoft.com/office/drawing/2014/main" id="{555C63E0-D5A3-C942-9F4F-914B956C680B}"/>
              </a:ext>
            </a:extLst>
          </p:cNvPr>
          <p:cNvSpPr>
            <a:spLocks noGrp="1"/>
          </p:cNvSpPr>
          <p:nvPr>
            <p:ph idx="1"/>
          </p:nvPr>
        </p:nvSpPr>
        <p:spPr/>
        <p:txBody>
          <a:bodyPr/>
          <a:lstStyle/>
          <a:p>
            <a:pPr algn="just" fontAlgn="base"/>
            <a:r>
              <a:rPr lang="en-IN" b="1" dirty="0"/>
              <a:t>Cost Effective: </a:t>
            </a:r>
            <a:r>
              <a:rPr lang="en-IN" dirty="0"/>
              <a:t>It is cost-effective</a:t>
            </a:r>
            <a:r>
              <a:rPr lang="en-IN" b="1" dirty="0"/>
              <a:t> </a:t>
            </a:r>
            <a:r>
              <a:rPr lang="en-IN" dirty="0"/>
              <a:t>because the cloud is shared by multiple organizations or communities.</a:t>
            </a:r>
          </a:p>
          <a:p>
            <a:pPr algn="just" fontAlgn="base"/>
            <a:endParaRPr lang="en-IN" b="1" dirty="0"/>
          </a:p>
          <a:p>
            <a:pPr algn="just" fontAlgn="base"/>
            <a:r>
              <a:rPr lang="en-IN" b="1" dirty="0"/>
              <a:t>Security:</a:t>
            </a:r>
            <a:r>
              <a:rPr lang="en-IN" dirty="0"/>
              <a:t> Community cloud provides better security.</a:t>
            </a:r>
          </a:p>
          <a:p>
            <a:pPr algn="just" fontAlgn="base"/>
            <a:endParaRPr lang="en-IN" b="1" dirty="0"/>
          </a:p>
          <a:p>
            <a:pPr algn="just" fontAlgn="base"/>
            <a:r>
              <a:rPr lang="en-IN" b="1" dirty="0"/>
              <a:t>Shared resources: </a:t>
            </a:r>
            <a:r>
              <a:rPr lang="en-IN" dirty="0"/>
              <a:t>It allows you to share resources, infrastructure, etc. with multiple organizations.</a:t>
            </a:r>
          </a:p>
          <a:p>
            <a:pPr algn="just" fontAlgn="base"/>
            <a:endParaRPr lang="en-IN" b="1" dirty="0"/>
          </a:p>
          <a:p>
            <a:pPr algn="just" fontAlgn="base"/>
            <a:r>
              <a:rPr lang="en-IN" b="1" dirty="0"/>
              <a:t>Collaboration and data sharing: </a:t>
            </a:r>
            <a:r>
              <a:rPr lang="en-IN" dirty="0"/>
              <a:t>It is suitable for both collaboration and data sharing.</a:t>
            </a:r>
          </a:p>
          <a:p>
            <a:pPr marL="0" indent="0" algn="just">
              <a:buNone/>
            </a:pPr>
            <a:endParaRPr lang="en-US" dirty="0"/>
          </a:p>
        </p:txBody>
      </p:sp>
    </p:spTree>
    <p:extLst>
      <p:ext uri="{BB962C8B-B14F-4D97-AF65-F5344CB8AC3E}">
        <p14:creationId xmlns:p14="http://schemas.microsoft.com/office/powerpoint/2010/main" val="572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2018-D5A9-2D43-9EF0-1294A2AF4E0C}"/>
              </a:ext>
            </a:extLst>
          </p:cNvPr>
          <p:cNvSpPr>
            <a:spLocks noGrp="1"/>
          </p:cNvSpPr>
          <p:nvPr>
            <p:ph type="title"/>
          </p:nvPr>
        </p:nvSpPr>
        <p:spPr/>
        <p:txBody>
          <a:bodyPr/>
          <a:lstStyle/>
          <a:p>
            <a:r>
              <a:rPr lang="en-US" dirty="0"/>
              <a:t>Multi-Cloud</a:t>
            </a:r>
          </a:p>
        </p:txBody>
      </p:sp>
      <p:sp>
        <p:nvSpPr>
          <p:cNvPr id="3" name="Content Placeholder 2">
            <a:extLst>
              <a:ext uri="{FF2B5EF4-FFF2-40B4-BE49-F238E27FC236}">
                <a16:creationId xmlns:a16="http://schemas.microsoft.com/office/drawing/2014/main" id="{0F02A1CF-39A5-EE45-8771-78EA1A15195D}"/>
              </a:ext>
            </a:extLst>
          </p:cNvPr>
          <p:cNvSpPr>
            <a:spLocks noGrp="1"/>
          </p:cNvSpPr>
          <p:nvPr>
            <p:ph idx="1"/>
          </p:nvPr>
        </p:nvSpPr>
        <p:spPr/>
        <p:txBody>
          <a:bodyPr/>
          <a:lstStyle/>
          <a:p>
            <a:pPr algn="just"/>
            <a:r>
              <a:rPr lang="en-IN" dirty="0"/>
              <a:t>We’re talking about employing multiple cloud providers at the same time under this paradigm, as the name implies. </a:t>
            </a:r>
          </a:p>
          <a:p>
            <a:pPr algn="just"/>
            <a:endParaRPr lang="en-IN" dirty="0"/>
          </a:p>
          <a:p>
            <a:pPr algn="just"/>
            <a:r>
              <a:rPr lang="en-IN" dirty="0"/>
              <a:t>It’s similar to the hybrid cloud deployment approach, which combines public and private cloud resources. </a:t>
            </a:r>
          </a:p>
          <a:p>
            <a:pPr algn="just"/>
            <a:endParaRPr lang="en-IN" dirty="0"/>
          </a:p>
          <a:p>
            <a:pPr algn="just"/>
            <a:r>
              <a:rPr lang="en-IN" dirty="0"/>
              <a:t>Instead of merging private and public clouds, multi-cloud uses many public clouds. </a:t>
            </a:r>
          </a:p>
          <a:p>
            <a:pPr algn="just"/>
            <a:endParaRPr lang="en-IN" dirty="0"/>
          </a:p>
          <a:p>
            <a:pPr algn="just"/>
            <a:r>
              <a:rPr lang="en-IN" dirty="0"/>
              <a:t>Although public cloud providers provide numerous tools to improve the reliability of their services, mishaps still occur.</a:t>
            </a:r>
            <a:endParaRPr lang="en-US" dirty="0"/>
          </a:p>
        </p:txBody>
      </p:sp>
    </p:spTree>
    <p:extLst>
      <p:ext uri="{BB962C8B-B14F-4D97-AF65-F5344CB8AC3E}">
        <p14:creationId xmlns:p14="http://schemas.microsoft.com/office/powerpoint/2010/main" val="44202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190F-B669-9644-AD56-FFDF757DD5C3}"/>
              </a:ext>
            </a:extLst>
          </p:cNvPr>
          <p:cNvSpPr>
            <a:spLocks noGrp="1"/>
          </p:cNvSpPr>
          <p:nvPr>
            <p:ph type="title"/>
          </p:nvPr>
        </p:nvSpPr>
        <p:spPr/>
        <p:txBody>
          <a:bodyPr/>
          <a:lstStyle/>
          <a:p>
            <a:r>
              <a:rPr lang="en-US" dirty="0"/>
              <a:t>Advantages of Multi-Cloud</a:t>
            </a:r>
          </a:p>
        </p:txBody>
      </p:sp>
      <p:sp>
        <p:nvSpPr>
          <p:cNvPr id="3" name="Content Placeholder 2">
            <a:extLst>
              <a:ext uri="{FF2B5EF4-FFF2-40B4-BE49-F238E27FC236}">
                <a16:creationId xmlns:a16="http://schemas.microsoft.com/office/drawing/2014/main" id="{8114D875-8DC6-CE40-A9CB-90438C0897F2}"/>
              </a:ext>
            </a:extLst>
          </p:cNvPr>
          <p:cNvSpPr>
            <a:spLocks noGrp="1"/>
          </p:cNvSpPr>
          <p:nvPr>
            <p:ph idx="1"/>
          </p:nvPr>
        </p:nvSpPr>
        <p:spPr/>
        <p:txBody>
          <a:bodyPr/>
          <a:lstStyle/>
          <a:p>
            <a:pPr algn="just" fontAlgn="base"/>
            <a:r>
              <a:rPr lang="en-IN" dirty="0"/>
              <a:t>You can mix and match the best features of each cloud provider’s services to suit the demands of your apps, workloads, and business by choosing different cloud providers. </a:t>
            </a:r>
          </a:p>
          <a:p>
            <a:pPr algn="just" fontAlgn="base"/>
            <a:endParaRPr lang="en-IN" b="1" dirty="0"/>
          </a:p>
          <a:p>
            <a:pPr algn="just" fontAlgn="base"/>
            <a:r>
              <a:rPr lang="en-IN" b="1" dirty="0"/>
              <a:t>Reduced Latency:</a:t>
            </a:r>
            <a:r>
              <a:rPr lang="en-IN" dirty="0"/>
              <a:t> To reduce latency and improve user experience, you can choose cloud regions and zones that are close to your clients. </a:t>
            </a:r>
          </a:p>
          <a:p>
            <a:pPr algn="just" fontAlgn="base"/>
            <a:endParaRPr lang="en-IN" b="1" dirty="0"/>
          </a:p>
          <a:p>
            <a:pPr algn="just" fontAlgn="base"/>
            <a:r>
              <a:rPr lang="en-IN" b="1" dirty="0"/>
              <a:t>High availability of service:</a:t>
            </a:r>
            <a:r>
              <a:rPr lang="en-IN" dirty="0"/>
              <a:t> It’s quite rare that two distinct clouds would have an incident at the same moment. So, the multi-cloud deployment improves the high availability of your services. </a:t>
            </a:r>
          </a:p>
          <a:p>
            <a:pPr algn="just"/>
            <a:endParaRPr lang="en-US" dirty="0"/>
          </a:p>
        </p:txBody>
      </p:sp>
    </p:spTree>
    <p:extLst>
      <p:ext uri="{BB962C8B-B14F-4D97-AF65-F5344CB8AC3E}">
        <p14:creationId xmlns:p14="http://schemas.microsoft.com/office/powerpoint/2010/main" val="390489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06F9-843A-6344-9CE0-146D04ADEE59}"/>
              </a:ext>
            </a:extLst>
          </p:cNvPr>
          <p:cNvSpPr>
            <a:spLocks noGrp="1"/>
          </p:cNvSpPr>
          <p:nvPr>
            <p:ph type="title"/>
          </p:nvPr>
        </p:nvSpPr>
        <p:spPr/>
        <p:txBody>
          <a:bodyPr/>
          <a:lstStyle/>
          <a:p>
            <a:r>
              <a:rPr lang="en-US" dirty="0"/>
              <a:t>Comparison</a:t>
            </a:r>
          </a:p>
        </p:txBody>
      </p:sp>
      <p:pic>
        <p:nvPicPr>
          <p:cNvPr id="5" name="Content Placeholder 4">
            <a:extLst>
              <a:ext uri="{FF2B5EF4-FFF2-40B4-BE49-F238E27FC236}">
                <a16:creationId xmlns:a16="http://schemas.microsoft.com/office/drawing/2014/main" id="{8C05A7BE-2B67-C34F-89B1-103D3D3C57DE}"/>
              </a:ext>
            </a:extLst>
          </p:cNvPr>
          <p:cNvPicPr>
            <a:picLocks noGrp="1" noChangeAspect="1"/>
          </p:cNvPicPr>
          <p:nvPr>
            <p:ph idx="1"/>
          </p:nvPr>
        </p:nvPicPr>
        <p:blipFill>
          <a:blip r:embed="rId2"/>
          <a:stretch>
            <a:fillRect/>
          </a:stretch>
        </p:blipFill>
        <p:spPr>
          <a:xfrm>
            <a:off x="677863" y="2454136"/>
            <a:ext cx="8596312" cy="3294340"/>
          </a:xfrm>
        </p:spPr>
      </p:pic>
    </p:spTree>
    <p:extLst>
      <p:ext uri="{BB962C8B-B14F-4D97-AF65-F5344CB8AC3E}">
        <p14:creationId xmlns:p14="http://schemas.microsoft.com/office/powerpoint/2010/main" val="250486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3676-3E31-0040-93AF-DB563DBA34E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0CD3512-DB8F-1D4C-BA04-D2BCC7C46C7E}"/>
              </a:ext>
            </a:extLst>
          </p:cNvPr>
          <p:cNvSpPr>
            <a:spLocks noGrp="1"/>
          </p:cNvSpPr>
          <p:nvPr>
            <p:ph idx="1"/>
          </p:nvPr>
        </p:nvSpPr>
        <p:spPr/>
        <p:txBody>
          <a:bodyPr>
            <a:normAutofit lnSpcReduction="10000"/>
          </a:bodyPr>
          <a:lstStyle/>
          <a:p>
            <a:pPr algn="just"/>
            <a:r>
              <a:rPr lang="en-IN" dirty="0"/>
              <a:t>The cloud deployment model identifies the specific type of cloud environment based on ownership, scale, and access, as well as the cloud’s nature and purpose. </a:t>
            </a:r>
          </a:p>
          <a:p>
            <a:pPr algn="just"/>
            <a:endParaRPr lang="en-IN" dirty="0"/>
          </a:p>
          <a:p>
            <a:pPr algn="just"/>
            <a:r>
              <a:rPr lang="en-IN" dirty="0"/>
              <a:t>The location of the servers you’re utilizing and who controls them are defined by a cloud deployment model. </a:t>
            </a:r>
          </a:p>
          <a:p>
            <a:pPr algn="just"/>
            <a:endParaRPr lang="en-IN" dirty="0"/>
          </a:p>
          <a:p>
            <a:pPr algn="just"/>
            <a:r>
              <a:rPr lang="en-IN" dirty="0"/>
              <a:t>It specifies how your cloud infrastructure will look, what you can change, and whether you will be given services or will have to create everything yourself. </a:t>
            </a:r>
          </a:p>
          <a:p>
            <a:pPr algn="just"/>
            <a:endParaRPr lang="en-IN" dirty="0"/>
          </a:p>
          <a:p>
            <a:pPr algn="just"/>
            <a:r>
              <a:rPr lang="en-IN" dirty="0"/>
              <a:t>Relationships between the infrastructure and your users are also defined by cloud deployment types. </a:t>
            </a:r>
            <a:endParaRPr lang="en-US" dirty="0"/>
          </a:p>
        </p:txBody>
      </p:sp>
    </p:spTree>
    <p:extLst>
      <p:ext uri="{BB962C8B-B14F-4D97-AF65-F5344CB8AC3E}">
        <p14:creationId xmlns:p14="http://schemas.microsoft.com/office/powerpoint/2010/main" val="37813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4FD3-A71B-7940-B1DC-7F08067FEF5F}"/>
              </a:ext>
            </a:extLst>
          </p:cNvPr>
          <p:cNvSpPr>
            <a:spLocks noGrp="1"/>
          </p:cNvSpPr>
          <p:nvPr>
            <p:ph type="title"/>
          </p:nvPr>
        </p:nvSpPr>
        <p:spPr/>
        <p:txBody>
          <a:bodyPr/>
          <a:lstStyle/>
          <a:p>
            <a:r>
              <a:rPr lang="en-IN" dirty="0"/>
              <a:t>Types of cloud computing deployment models</a:t>
            </a:r>
            <a:endParaRPr lang="en-US" dirty="0"/>
          </a:p>
        </p:txBody>
      </p:sp>
      <p:sp>
        <p:nvSpPr>
          <p:cNvPr id="3" name="Content Placeholder 2">
            <a:extLst>
              <a:ext uri="{FF2B5EF4-FFF2-40B4-BE49-F238E27FC236}">
                <a16:creationId xmlns:a16="http://schemas.microsoft.com/office/drawing/2014/main" id="{95669B7E-0432-B941-BB53-8DAD26EB5B5E}"/>
              </a:ext>
            </a:extLst>
          </p:cNvPr>
          <p:cNvSpPr>
            <a:spLocks noGrp="1"/>
          </p:cNvSpPr>
          <p:nvPr>
            <p:ph idx="1"/>
          </p:nvPr>
        </p:nvSpPr>
        <p:spPr/>
        <p:txBody>
          <a:bodyPr/>
          <a:lstStyle/>
          <a:p>
            <a:pPr fontAlgn="base"/>
            <a:r>
              <a:rPr lang="en-IN" dirty="0"/>
              <a:t>Public cloud </a:t>
            </a:r>
          </a:p>
          <a:p>
            <a:pPr fontAlgn="base"/>
            <a:r>
              <a:rPr lang="en-IN" dirty="0"/>
              <a:t>Private cloud</a:t>
            </a:r>
          </a:p>
          <a:p>
            <a:pPr fontAlgn="base"/>
            <a:r>
              <a:rPr lang="en-IN" dirty="0"/>
              <a:t>Hybrid cloud</a:t>
            </a:r>
          </a:p>
          <a:p>
            <a:pPr fontAlgn="base"/>
            <a:r>
              <a:rPr lang="en-IN" dirty="0"/>
              <a:t>Community cloud</a:t>
            </a:r>
          </a:p>
          <a:p>
            <a:pPr fontAlgn="base"/>
            <a:r>
              <a:rPr lang="en-IN" dirty="0"/>
              <a:t>Multi-cloud </a:t>
            </a:r>
          </a:p>
          <a:p>
            <a:endParaRPr lang="en-US" dirty="0"/>
          </a:p>
        </p:txBody>
      </p:sp>
    </p:spTree>
    <p:extLst>
      <p:ext uri="{BB962C8B-B14F-4D97-AF65-F5344CB8AC3E}">
        <p14:creationId xmlns:p14="http://schemas.microsoft.com/office/powerpoint/2010/main" val="204289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1367-C72A-DE44-A758-7DDE8418BBB3}"/>
              </a:ext>
            </a:extLst>
          </p:cNvPr>
          <p:cNvSpPr>
            <a:spLocks noGrp="1"/>
          </p:cNvSpPr>
          <p:nvPr>
            <p:ph type="title"/>
          </p:nvPr>
        </p:nvSpPr>
        <p:spPr/>
        <p:txBody>
          <a:bodyPr/>
          <a:lstStyle/>
          <a:p>
            <a:r>
              <a:rPr lang="en-US" dirty="0"/>
              <a:t>Public Cloud</a:t>
            </a:r>
          </a:p>
        </p:txBody>
      </p:sp>
      <p:sp>
        <p:nvSpPr>
          <p:cNvPr id="3" name="Content Placeholder 2">
            <a:extLst>
              <a:ext uri="{FF2B5EF4-FFF2-40B4-BE49-F238E27FC236}">
                <a16:creationId xmlns:a16="http://schemas.microsoft.com/office/drawing/2014/main" id="{52C4E740-D960-0344-B607-7F0E7F82C5C8}"/>
              </a:ext>
            </a:extLst>
          </p:cNvPr>
          <p:cNvSpPr>
            <a:spLocks noGrp="1"/>
          </p:cNvSpPr>
          <p:nvPr>
            <p:ph idx="1"/>
          </p:nvPr>
        </p:nvSpPr>
        <p:spPr/>
        <p:txBody>
          <a:bodyPr/>
          <a:lstStyle/>
          <a:p>
            <a:pPr algn="just"/>
            <a:r>
              <a:rPr lang="en-IN" dirty="0"/>
              <a:t>The public cloud makes it possible for anybody to access systems and services. The public cloud may be less secure as it is open for everyone. </a:t>
            </a:r>
          </a:p>
          <a:p>
            <a:pPr algn="just"/>
            <a:endParaRPr lang="en-IN" dirty="0"/>
          </a:p>
          <a:p>
            <a:pPr algn="just"/>
            <a:r>
              <a:rPr lang="en-IN" dirty="0"/>
              <a:t>The public cloud is one in which cloud infrastructure services are provided over the internet to the general people or major industry groups. The infrastructure in this cloud model is owned by the entity that delivers the cloud services, not by the consumer. </a:t>
            </a:r>
          </a:p>
          <a:p>
            <a:pPr algn="just"/>
            <a:endParaRPr lang="en-IN" dirty="0"/>
          </a:p>
          <a:p>
            <a:pPr algn="just"/>
            <a:r>
              <a:rPr lang="en-IN" dirty="0"/>
              <a:t>It is a type of cloud hosting that allows customers and users to easily access systems and services. </a:t>
            </a:r>
            <a:endParaRPr lang="en-US" dirty="0"/>
          </a:p>
        </p:txBody>
      </p:sp>
    </p:spTree>
    <p:extLst>
      <p:ext uri="{BB962C8B-B14F-4D97-AF65-F5344CB8AC3E}">
        <p14:creationId xmlns:p14="http://schemas.microsoft.com/office/powerpoint/2010/main" val="293408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B8DA-FD3F-7345-A245-25A95890C73E}"/>
              </a:ext>
            </a:extLst>
          </p:cNvPr>
          <p:cNvSpPr>
            <a:spLocks noGrp="1"/>
          </p:cNvSpPr>
          <p:nvPr>
            <p:ph type="title"/>
          </p:nvPr>
        </p:nvSpPr>
        <p:spPr/>
        <p:txBody>
          <a:bodyPr/>
          <a:lstStyle/>
          <a:p>
            <a:r>
              <a:rPr lang="en-US" dirty="0"/>
              <a:t>Advantages of Public Cloud</a:t>
            </a:r>
          </a:p>
        </p:txBody>
      </p:sp>
      <p:sp>
        <p:nvSpPr>
          <p:cNvPr id="3" name="Content Placeholder 2">
            <a:extLst>
              <a:ext uri="{FF2B5EF4-FFF2-40B4-BE49-F238E27FC236}">
                <a16:creationId xmlns:a16="http://schemas.microsoft.com/office/drawing/2014/main" id="{87831E7E-492F-6842-8743-58408B3BF206}"/>
              </a:ext>
            </a:extLst>
          </p:cNvPr>
          <p:cNvSpPr>
            <a:spLocks noGrp="1"/>
          </p:cNvSpPr>
          <p:nvPr>
            <p:ph idx="1"/>
          </p:nvPr>
        </p:nvSpPr>
        <p:spPr/>
        <p:txBody>
          <a:bodyPr>
            <a:normAutofit fontScale="85000" lnSpcReduction="10000"/>
          </a:bodyPr>
          <a:lstStyle/>
          <a:p>
            <a:pPr algn="just" fontAlgn="base"/>
            <a:r>
              <a:rPr lang="en-IN" b="1" dirty="0"/>
              <a:t>Minimal Investment: </a:t>
            </a:r>
            <a:r>
              <a:rPr lang="en-IN" dirty="0"/>
              <a:t>Because it is a pay-per-use service, there is no substantial upfront fee, making it excellent for enterprises that require immediate access to resources.</a:t>
            </a:r>
          </a:p>
          <a:p>
            <a:pPr algn="just" fontAlgn="base"/>
            <a:endParaRPr lang="en-IN" b="1" dirty="0"/>
          </a:p>
          <a:p>
            <a:pPr algn="just" fontAlgn="base"/>
            <a:r>
              <a:rPr lang="en-IN" b="1" dirty="0"/>
              <a:t>No setup cost:</a:t>
            </a:r>
            <a:r>
              <a:rPr lang="en-IN" dirty="0"/>
              <a:t> The entire infrastructure is fully subsidized by the cloud service providers, thus there is no need to set up any hardware.</a:t>
            </a:r>
          </a:p>
          <a:p>
            <a:pPr algn="just" fontAlgn="base"/>
            <a:endParaRPr lang="en-IN" b="1" dirty="0"/>
          </a:p>
          <a:p>
            <a:pPr algn="just" fontAlgn="base"/>
            <a:r>
              <a:rPr lang="en-IN" b="1" dirty="0"/>
              <a:t>Infrastructure Management is not required: </a:t>
            </a:r>
            <a:r>
              <a:rPr lang="en-IN" dirty="0"/>
              <a:t>Using the public cloud does not necessitate infrastructure management.</a:t>
            </a:r>
          </a:p>
          <a:p>
            <a:pPr algn="just" fontAlgn="base"/>
            <a:endParaRPr lang="en-IN" b="1" dirty="0"/>
          </a:p>
          <a:p>
            <a:pPr algn="just" fontAlgn="base"/>
            <a:r>
              <a:rPr lang="en-IN" b="1" dirty="0"/>
              <a:t>No maintenance: </a:t>
            </a:r>
            <a:r>
              <a:rPr lang="en-IN" dirty="0"/>
              <a:t>The maintenance work is done by the service provider (Not users).</a:t>
            </a:r>
          </a:p>
          <a:p>
            <a:pPr algn="just" fontAlgn="base"/>
            <a:endParaRPr lang="en-IN" b="1" dirty="0"/>
          </a:p>
          <a:p>
            <a:pPr algn="just" fontAlgn="base"/>
            <a:r>
              <a:rPr lang="en-IN" b="1" dirty="0"/>
              <a:t>Dynamic Scalability:</a:t>
            </a:r>
            <a:r>
              <a:rPr lang="en-IN" dirty="0"/>
              <a:t> To fulfil your company’s needs, on-demand resources are accessible. </a:t>
            </a:r>
          </a:p>
        </p:txBody>
      </p:sp>
    </p:spTree>
    <p:extLst>
      <p:ext uri="{BB962C8B-B14F-4D97-AF65-F5344CB8AC3E}">
        <p14:creationId xmlns:p14="http://schemas.microsoft.com/office/powerpoint/2010/main" val="1041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77A0-775D-5445-992E-994158597119}"/>
              </a:ext>
            </a:extLst>
          </p:cNvPr>
          <p:cNvSpPr>
            <a:spLocks noGrp="1"/>
          </p:cNvSpPr>
          <p:nvPr>
            <p:ph type="title"/>
          </p:nvPr>
        </p:nvSpPr>
        <p:spPr/>
        <p:txBody>
          <a:bodyPr/>
          <a:lstStyle/>
          <a:p>
            <a:r>
              <a:rPr lang="en-US" dirty="0"/>
              <a:t>Private Cloud</a:t>
            </a:r>
          </a:p>
        </p:txBody>
      </p:sp>
      <p:sp>
        <p:nvSpPr>
          <p:cNvPr id="3" name="Content Placeholder 2">
            <a:extLst>
              <a:ext uri="{FF2B5EF4-FFF2-40B4-BE49-F238E27FC236}">
                <a16:creationId xmlns:a16="http://schemas.microsoft.com/office/drawing/2014/main" id="{99B75486-D365-1245-8302-94F279193546}"/>
              </a:ext>
            </a:extLst>
          </p:cNvPr>
          <p:cNvSpPr>
            <a:spLocks noGrp="1"/>
          </p:cNvSpPr>
          <p:nvPr>
            <p:ph idx="1"/>
          </p:nvPr>
        </p:nvSpPr>
        <p:spPr/>
        <p:txBody>
          <a:bodyPr>
            <a:normAutofit lnSpcReduction="10000"/>
          </a:bodyPr>
          <a:lstStyle/>
          <a:p>
            <a:pPr algn="just"/>
            <a:r>
              <a:rPr lang="en-IN" dirty="0"/>
              <a:t>The private cloud deployment model is the exact opposite of the public cloud deployment model. It’s a one-on-one environment for a single user (customer). </a:t>
            </a:r>
          </a:p>
          <a:p>
            <a:pPr algn="just"/>
            <a:endParaRPr lang="en-IN" dirty="0"/>
          </a:p>
          <a:p>
            <a:pPr algn="just"/>
            <a:r>
              <a:rPr lang="en-IN" dirty="0"/>
              <a:t>There is no need to share your hardware with anyone else. The distinction between private and public cloud is in how you handle all of the hardware. It is also called the “internal cloud” &amp; it refers to the ability to access systems and services within a given border or organization. </a:t>
            </a:r>
          </a:p>
          <a:p>
            <a:pPr algn="just"/>
            <a:endParaRPr lang="en-IN" dirty="0"/>
          </a:p>
          <a:p>
            <a:pPr algn="just"/>
            <a:r>
              <a:rPr lang="en-IN" dirty="0"/>
              <a:t>The cloud platform is implemented in a cloud-based secure environment that is protected by powerful firewalls and under the supervision of an organization’s IT department</a:t>
            </a:r>
            <a:endParaRPr lang="en-US" dirty="0"/>
          </a:p>
        </p:txBody>
      </p:sp>
    </p:spTree>
    <p:extLst>
      <p:ext uri="{BB962C8B-B14F-4D97-AF65-F5344CB8AC3E}">
        <p14:creationId xmlns:p14="http://schemas.microsoft.com/office/powerpoint/2010/main" val="174064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631F-1D4E-7843-A786-B4F733FB5C8F}"/>
              </a:ext>
            </a:extLst>
          </p:cNvPr>
          <p:cNvSpPr>
            <a:spLocks noGrp="1"/>
          </p:cNvSpPr>
          <p:nvPr>
            <p:ph type="title"/>
          </p:nvPr>
        </p:nvSpPr>
        <p:spPr/>
        <p:txBody>
          <a:bodyPr/>
          <a:lstStyle/>
          <a:p>
            <a:r>
              <a:rPr lang="en-US" dirty="0"/>
              <a:t>Advantages of Private Cloud</a:t>
            </a:r>
          </a:p>
        </p:txBody>
      </p:sp>
      <p:sp>
        <p:nvSpPr>
          <p:cNvPr id="3" name="Content Placeholder 2">
            <a:extLst>
              <a:ext uri="{FF2B5EF4-FFF2-40B4-BE49-F238E27FC236}">
                <a16:creationId xmlns:a16="http://schemas.microsoft.com/office/drawing/2014/main" id="{04D195F8-7AD9-9C4D-AB95-4DCB387CAB1B}"/>
              </a:ext>
            </a:extLst>
          </p:cNvPr>
          <p:cNvSpPr>
            <a:spLocks noGrp="1"/>
          </p:cNvSpPr>
          <p:nvPr>
            <p:ph idx="1"/>
          </p:nvPr>
        </p:nvSpPr>
        <p:spPr/>
        <p:txBody>
          <a:bodyPr>
            <a:normAutofit fontScale="92500" lnSpcReduction="10000"/>
          </a:bodyPr>
          <a:lstStyle/>
          <a:p>
            <a:pPr algn="just" fontAlgn="base"/>
            <a:r>
              <a:rPr lang="en-IN" b="1" dirty="0"/>
              <a:t>Better Control: </a:t>
            </a:r>
            <a:r>
              <a:rPr lang="en-IN" dirty="0"/>
              <a:t>You are the sole owner of the property. You gain complete command over service integration, IT operations, policies, and user behaviour. </a:t>
            </a:r>
          </a:p>
          <a:p>
            <a:pPr algn="just" fontAlgn="base"/>
            <a:endParaRPr lang="en-IN" b="1" dirty="0"/>
          </a:p>
          <a:p>
            <a:pPr algn="just" fontAlgn="base"/>
            <a:r>
              <a:rPr lang="en-IN" b="1" dirty="0"/>
              <a:t>Data Security and Privacy:</a:t>
            </a:r>
            <a:r>
              <a:rPr lang="en-IN" dirty="0"/>
              <a:t> It’s suitable for storing corporate information to which only authorized staff have access. By segmenting resources within the same infrastructure, improved access and security can be achieved.</a:t>
            </a:r>
          </a:p>
          <a:p>
            <a:pPr algn="just" fontAlgn="base"/>
            <a:endParaRPr lang="en-IN" b="1" dirty="0"/>
          </a:p>
          <a:p>
            <a:pPr algn="just" fontAlgn="base"/>
            <a:r>
              <a:rPr lang="en-IN" b="1" dirty="0"/>
              <a:t>Supports Legacy Systems:</a:t>
            </a:r>
            <a:r>
              <a:rPr lang="en-IN" dirty="0"/>
              <a:t> This approach is designed to work with legacy systems that are unable to access the public cloud. </a:t>
            </a:r>
          </a:p>
          <a:p>
            <a:pPr algn="just" fontAlgn="base"/>
            <a:endParaRPr lang="en-IN" b="1" dirty="0"/>
          </a:p>
          <a:p>
            <a:pPr algn="just" fontAlgn="base"/>
            <a:r>
              <a:rPr lang="en-IN" b="1" dirty="0"/>
              <a:t>Customization: </a:t>
            </a:r>
            <a:r>
              <a:rPr lang="en-IN" dirty="0"/>
              <a:t>Unlike a public cloud deployment, a private cloud allows a company to tailor its solution to meet its specific needs.</a:t>
            </a:r>
          </a:p>
        </p:txBody>
      </p:sp>
    </p:spTree>
    <p:extLst>
      <p:ext uri="{BB962C8B-B14F-4D97-AF65-F5344CB8AC3E}">
        <p14:creationId xmlns:p14="http://schemas.microsoft.com/office/powerpoint/2010/main" val="181018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B846-D884-7E4D-A175-AC3B4D0BF53F}"/>
              </a:ext>
            </a:extLst>
          </p:cNvPr>
          <p:cNvSpPr>
            <a:spLocks noGrp="1"/>
          </p:cNvSpPr>
          <p:nvPr>
            <p:ph type="title"/>
          </p:nvPr>
        </p:nvSpPr>
        <p:spPr/>
        <p:txBody>
          <a:bodyPr/>
          <a:lstStyle/>
          <a:p>
            <a:r>
              <a:rPr lang="en-US" dirty="0"/>
              <a:t>Hybrid Cloud</a:t>
            </a:r>
          </a:p>
        </p:txBody>
      </p:sp>
      <p:sp>
        <p:nvSpPr>
          <p:cNvPr id="3" name="Content Placeholder 2">
            <a:extLst>
              <a:ext uri="{FF2B5EF4-FFF2-40B4-BE49-F238E27FC236}">
                <a16:creationId xmlns:a16="http://schemas.microsoft.com/office/drawing/2014/main" id="{51701C08-90BA-2F4A-9759-FC523CD56D2A}"/>
              </a:ext>
            </a:extLst>
          </p:cNvPr>
          <p:cNvSpPr>
            <a:spLocks noGrp="1"/>
          </p:cNvSpPr>
          <p:nvPr>
            <p:ph idx="1"/>
          </p:nvPr>
        </p:nvSpPr>
        <p:spPr/>
        <p:txBody>
          <a:bodyPr/>
          <a:lstStyle/>
          <a:p>
            <a:pPr algn="just"/>
            <a:r>
              <a:rPr lang="en-IN" dirty="0"/>
              <a:t>By bridging the public and private worlds with a layer of proprietary software, hybrid cloud computing gives the best of both worlds. </a:t>
            </a:r>
          </a:p>
          <a:p>
            <a:pPr algn="just"/>
            <a:endParaRPr lang="en-IN" dirty="0"/>
          </a:p>
          <a:p>
            <a:pPr algn="just"/>
            <a:r>
              <a:rPr lang="en-IN" dirty="0"/>
              <a:t>With a hybrid solution, you may host the app in a safe environment while taking advantage of the public cloud’s cost savings. </a:t>
            </a:r>
          </a:p>
          <a:p>
            <a:pPr algn="just"/>
            <a:endParaRPr lang="en-IN" dirty="0"/>
          </a:p>
          <a:p>
            <a:pPr algn="just"/>
            <a:r>
              <a:rPr lang="en-IN" dirty="0"/>
              <a:t>Organizations can move data and applications between different clouds using a combination of two or more cloud deployment methods, depending on their needs</a:t>
            </a:r>
            <a:endParaRPr lang="en-US" dirty="0"/>
          </a:p>
        </p:txBody>
      </p:sp>
    </p:spTree>
    <p:extLst>
      <p:ext uri="{BB962C8B-B14F-4D97-AF65-F5344CB8AC3E}">
        <p14:creationId xmlns:p14="http://schemas.microsoft.com/office/powerpoint/2010/main" val="418736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E5A0-8156-C240-853B-E8EFA16B5E9A}"/>
              </a:ext>
            </a:extLst>
          </p:cNvPr>
          <p:cNvSpPr>
            <a:spLocks noGrp="1"/>
          </p:cNvSpPr>
          <p:nvPr>
            <p:ph type="title"/>
          </p:nvPr>
        </p:nvSpPr>
        <p:spPr/>
        <p:txBody>
          <a:bodyPr/>
          <a:lstStyle/>
          <a:p>
            <a:r>
              <a:rPr lang="en-US" dirty="0"/>
              <a:t>Advantages of Hybrid Cloud</a:t>
            </a:r>
          </a:p>
        </p:txBody>
      </p:sp>
      <p:sp>
        <p:nvSpPr>
          <p:cNvPr id="3" name="Content Placeholder 2">
            <a:extLst>
              <a:ext uri="{FF2B5EF4-FFF2-40B4-BE49-F238E27FC236}">
                <a16:creationId xmlns:a16="http://schemas.microsoft.com/office/drawing/2014/main" id="{3BA34BA9-5B81-9A46-8941-28917D5FC952}"/>
              </a:ext>
            </a:extLst>
          </p:cNvPr>
          <p:cNvSpPr>
            <a:spLocks noGrp="1"/>
          </p:cNvSpPr>
          <p:nvPr>
            <p:ph idx="1"/>
          </p:nvPr>
        </p:nvSpPr>
        <p:spPr/>
        <p:txBody>
          <a:bodyPr/>
          <a:lstStyle/>
          <a:p>
            <a:pPr algn="just" fontAlgn="base"/>
            <a:r>
              <a:rPr lang="en-IN" b="1" dirty="0"/>
              <a:t>Flexibility and control: </a:t>
            </a:r>
            <a:r>
              <a:rPr lang="en-IN" dirty="0"/>
              <a:t>Businesses with more flexibility can design personalized solutions that meet their particular needs.</a:t>
            </a:r>
          </a:p>
          <a:p>
            <a:pPr algn="just" fontAlgn="base"/>
            <a:endParaRPr lang="en-IN" b="1" dirty="0"/>
          </a:p>
          <a:p>
            <a:pPr algn="just" fontAlgn="base"/>
            <a:r>
              <a:rPr lang="en-IN" b="1" dirty="0"/>
              <a:t>Cost:</a:t>
            </a:r>
            <a:r>
              <a:rPr lang="en-IN" dirty="0"/>
              <a:t> Because public clouds provide for scalability, you’ll only be responsible for paying for the extra capacity if you require it.</a:t>
            </a:r>
          </a:p>
          <a:p>
            <a:pPr algn="just" fontAlgn="base"/>
            <a:endParaRPr lang="en-IN" b="1" dirty="0"/>
          </a:p>
          <a:p>
            <a:pPr algn="just" fontAlgn="base"/>
            <a:r>
              <a:rPr lang="en-IN" b="1" dirty="0"/>
              <a:t>Security: </a:t>
            </a:r>
            <a:r>
              <a:rPr lang="en-IN" dirty="0"/>
              <a:t>Because data is properly separated, the chances of data theft by attackers are considerably reduced. </a:t>
            </a:r>
          </a:p>
          <a:p>
            <a:pPr algn="just"/>
            <a:endParaRPr lang="en-US" dirty="0"/>
          </a:p>
        </p:txBody>
      </p:sp>
    </p:spTree>
    <p:extLst>
      <p:ext uri="{BB962C8B-B14F-4D97-AF65-F5344CB8AC3E}">
        <p14:creationId xmlns:p14="http://schemas.microsoft.com/office/powerpoint/2010/main" val="38530329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{59A8D90C-0560-2D4C-81B6-8BE955F92CA3}tf10001060</Template>
  <TotalTime>13</TotalTime>
  <Words>986</Words>
  <Application>Microsoft Macintosh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Cloud Deployment Models</vt:lpstr>
      <vt:lpstr>Introduction</vt:lpstr>
      <vt:lpstr>Types of cloud computing deployment models</vt:lpstr>
      <vt:lpstr>Public Cloud</vt:lpstr>
      <vt:lpstr>Advantages of Public Cloud</vt:lpstr>
      <vt:lpstr>Private Cloud</vt:lpstr>
      <vt:lpstr>Advantages of Private Cloud</vt:lpstr>
      <vt:lpstr>Hybrid Cloud</vt:lpstr>
      <vt:lpstr>Advantages of Hybrid Cloud</vt:lpstr>
      <vt:lpstr>Community Cloud</vt:lpstr>
      <vt:lpstr>Advantages of Community Cloud</vt:lpstr>
      <vt:lpstr>Multi-Cloud</vt:lpstr>
      <vt:lpstr>Advantages of Multi-Cloud</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Deployment Models</dc:title>
  <dc:creator>Abhirup Khanna</dc:creator>
  <cp:lastModifiedBy>Abhirup Khanna</cp:lastModifiedBy>
  <cp:revision>1</cp:revision>
  <dcterms:created xsi:type="dcterms:W3CDTF">2022-01-31T07:42:27Z</dcterms:created>
  <dcterms:modified xsi:type="dcterms:W3CDTF">2022-01-31T07:55:29Z</dcterms:modified>
</cp:coreProperties>
</file>