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71" r:id="rId13"/>
    <p:sldId id="267" r:id="rId14"/>
    <p:sldId id="279" r:id="rId15"/>
    <p:sldId id="280" r:id="rId16"/>
    <p:sldId id="268" r:id="rId17"/>
    <p:sldId id="269" r:id="rId18"/>
    <p:sldId id="270" r:id="rId19"/>
    <p:sldId id="272" r:id="rId20"/>
    <p:sldId id="274" r:id="rId21"/>
    <p:sldId id="273" r:id="rId22"/>
    <p:sldId id="276" r:id="rId23"/>
    <p:sldId id="277" r:id="rId24"/>
    <p:sldId id="278"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593A-16B1-AAB2-A646-411947A8B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2CF04D-F403-126F-8D3B-73266A07F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51B2CE-208A-BC25-B070-6F12794857AD}"/>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5" name="Footer Placeholder 4">
            <a:extLst>
              <a:ext uri="{FF2B5EF4-FFF2-40B4-BE49-F238E27FC236}">
                <a16:creationId xmlns:a16="http://schemas.microsoft.com/office/drawing/2014/main" id="{B38781D9-31D4-6D90-79D0-BC186682A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A8959-CBD8-9935-F2AB-EDB5F8530BC0}"/>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64819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053B-3171-DE0D-9800-4010F30EE0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DDFFD5-4D4F-6B74-3FB1-61C8EDA6B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67A3A2-7AFC-2EBF-6093-232F4A73AF18}"/>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5" name="Footer Placeholder 4">
            <a:extLst>
              <a:ext uri="{FF2B5EF4-FFF2-40B4-BE49-F238E27FC236}">
                <a16:creationId xmlns:a16="http://schemas.microsoft.com/office/drawing/2014/main" id="{375E65D8-2469-3E8E-6A40-F8469C05C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01517-E844-89C3-38E4-15D5EF29ABD1}"/>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175439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888951-CA0E-F566-CE24-27795D4FEE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ACA735-A8C9-697E-A707-0451BDC672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C69D38-0E3E-1F11-DBAA-A0BE09A416BE}"/>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5" name="Footer Placeholder 4">
            <a:extLst>
              <a:ext uri="{FF2B5EF4-FFF2-40B4-BE49-F238E27FC236}">
                <a16:creationId xmlns:a16="http://schemas.microsoft.com/office/drawing/2014/main" id="{4C6234C1-043D-5C77-3B34-9DB3BE603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F0233-BDD1-9D3B-D78E-370CBD6F96A3}"/>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8811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8162-1CEA-1193-032E-59793B3535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5433E0-662B-2290-94F3-D8B66C327F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153BF-7201-C658-8ACF-BB653A82317C}"/>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5" name="Footer Placeholder 4">
            <a:extLst>
              <a:ext uri="{FF2B5EF4-FFF2-40B4-BE49-F238E27FC236}">
                <a16:creationId xmlns:a16="http://schemas.microsoft.com/office/drawing/2014/main" id="{ABDEB0E2-8469-B4AB-07A3-D03AB13039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737E4-19CC-1C3B-F32A-E26016D086CC}"/>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153190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985C-5774-BA14-F231-AE1AFDD744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F6D440-4F00-51A0-5668-FF09BE4E4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23EF84-498B-5F11-9785-7EEBF45752BF}"/>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5" name="Footer Placeholder 4">
            <a:extLst>
              <a:ext uri="{FF2B5EF4-FFF2-40B4-BE49-F238E27FC236}">
                <a16:creationId xmlns:a16="http://schemas.microsoft.com/office/drawing/2014/main" id="{7BFF9D80-9344-0DE0-1C57-CF6A777DA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F521E5-77EC-4FC0-AAFF-D6E8D6B2431E}"/>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3707800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EE82-5771-B914-6513-C40AC2E1C0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7406B1-C420-38A7-FD4B-B17AC9DCD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1F27BF-0317-9570-0E56-F61DD45106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3A4DB6-5D64-DA72-4921-404A2A229D36}"/>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6" name="Footer Placeholder 5">
            <a:extLst>
              <a:ext uri="{FF2B5EF4-FFF2-40B4-BE49-F238E27FC236}">
                <a16:creationId xmlns:a16="http://schemas.microsoft.com/office/drawing/2014/main" id="{A81EAE26-B017-C327-C284-3945D5F6E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551165-9127-FD5F-A407-BA49C501D384}"/>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300953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8AA2-6F9D-6077-6196-76484033BC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4423AF-C847-8080-5843-8C67E72829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67F33B-F169-860F-0FE6-57D2CC66DE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9A0442-E85B-3B2A-9E16-589350E1F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C4385-732A-8B58-1EAF-833CCCF61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A4E33-A29D-1CB4-433B-38779BE7526C}"/>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8" name="Footer Placeholder 7">
            <a:extLst>
              <a:ext uri="{FF2B5EF4-FFF2-40B4-BE49-F238E27FC236}">
                <a16:creationId xmlns:a16="http://schemas.microsoft.com/office/drawing/2014/main" id="{AB548C77-98A5-EF31-9535-03C5CAE4B0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63B96C-04F0-0B60-4B86-31796FEF30BB}"/>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87391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CB75-3726-6B3D-101F-CC5EB13782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30052C-FB98-E004-C6E9-4EDF53DD671A}"/>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4" name="Footer Placeholder 3">
            <a:extLst>
              <a:ext uri="{FF2B5EF4-FFF2-40B4-BE49-F238E27FC236}">
                <a16:creationId xmlns:a16="http://schemas.microsoft.com/office/drawing/2014/main" id="{B3A24CD2-A942-1899-5100-5C6E77A3C8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0FCB38-0139-2627-BA8B-FBC0993858A0}"/>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229085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23FE17-FA3C-D926-6E33-6018ACAE8D2C}"/>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3" name="Footer Placeholder 2">
            <a:extLst>
              <a:ext uri="{FF2B5EF4-FFF2-40B4-BE49-F238E27FC236}">
                <a16:creationId xmlns:a16="http://schemas.microsoft.com/office/drawing/2014/main" id="{8740B1A2-5A3B-9265-A010-4F63A7130F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DC8790-ECEA-49D4-7326-35351B9432FF}"/>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34813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06E4-D889-9147-001E-E315BD55A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D73E6B-7BAA-3F45-F4B5-78420C1FA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5F2887-9086-4362-C0A3-E800696FD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CA31E-6DB9-32A9-65B2-FEFDB4DEC94E}"/>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6" name="Footer Placeholder 5">
            <a:extLst>
              <a:ext uri="{FF2B5EF4-FFF2-40B4-BE49-F238E27FC236}">
                <a16:creationId xmlns:a16="http://schemas.microsoft.com/office/drawing/2014/main" id="{D5990C90-C3A9-A318-0AD8-91D2C1C74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0ABE5-D0B5-5880-DC5E-D9345B6E99D7}"/>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414129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145D-286F-E2FB-07DE-153939A6A0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33FC2C-0012-6347-09D7-0E2D64B0B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9632DE-635F-4C0D-C477-9AD88E0AF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1EBED-E7F7-824F-3001-B869C4C83774}"/>
              </a:ext>
            </a:extLst>
          </p:cNvPr>
          <p:cNvSpPr>
            <a:spLocks noGrp="1"/>
          </p:cNvSpPr>
          <p:nvPr>
            <p:ph type="dt" sz="half" idx="10"/>
          </p:nvPr>
        </p:nvSpPr>
        <p:spPr/>
        <p:txBody>
          <a:bodyPr/>
          <a:lstStyle/>
          <a:p>
            <a:fld id="{28F12740-3067-49FC-9B42-BEE604A97714}" type="datetimeFigureOut">
              <a:rPr lang="en-IN" smtClean="0"/>
              <a:t>16-01-2023</a:t>
            </a:fld>
            <a:endParaRPr lang="en-IN"/>
          </a:p>
        </p:txBody>
      </p:sp>
      <p:sp>
        <p:nvSpPr>
          <p:cNvPr id="6" name="Footer Placeholder 5">
            <a:extLst>
              <a:ext uri="{FF2B5EF4-FFF2-40B4-BE49-F238E27FC236}">
                <a16:creationId xmlns:a16="http://schemas.microsoft.com/office/drawing/2014/main" id="{7A8D48E5-C443-4B3C-3FC0-326571E4FB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6E28B0-B6BE-3A4A-9A10-5C9A112B0DB4}"/>
              </a:ext>
            </a:extLst>
          </p:cNvPr>
          <p:cNvSpPr>
            <a:spLocks noGrp="1"/>
          </p:cNvSpPr>
          <p:nvPr>
            <p:ph type="sldNum" sz="quarter" idx="12"/>
          </p:nvPr>
        </p:nvSpPr>
        <p:spPr/>
        <p:txBody>
          <a:bodyPr/>
          <a:lstStyle/>
          <a:p>
            <a:fld id="{B958D2ED-E09C-42AD-B8CB-319BD705E668}" type="slidenum">
              <a:rPr lang="en-IN" smtClean="0"/>
              <a:t>‹#›</a:t>
            </a:fld>
            <a:endParaRPr lang="en-IN"/>
          </a:p>
        </p:txBody>
      </p:sp>
    </p:spTree>
    <p:extLst>
      <p:ext uri="{BB962C8B-B14F-4D97-AF65-F5344CB8AC3E}">
        <p14:creationId xmlns:p14="http://schemas.microsoft.com/office/powerpoint/2010/main" val="420895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955BCE-78AD-F05A-83E3-0A6731B39D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C8D618-C4ED-29D5-9BFC-2F7774B95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B05F3-F903-5360-55EE-85E67B4E5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12740-3067-49FC-9B42-BEE604A97714}" type="datetimeFigureOut">
              <a:rPr lang="en-IN" smtClean="0"/>
              <a:t>16-01-2023</a:t>
            </a:fld>
            <a:endParaRPr lang="en-IN"/>
          </a:p>
        </p:txBody>
      </p:sp>
      <p:sp>
        <p:nvSpPr>
          <p:cNvPr id="5" name="Footer Placeholder 4">
            <a:extLst>
              <a:ext uri="{FF2B5EF4-FFF2-40B4-BE49-F238E27FC236}">
                <a16:creationId xmlns:a16="http://schemas.microsoft.com/office/drawing/2014/main" id="{24A4C240-77CE-93B6-DE25-E656E3EE9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2357BE-4A29-E387-3F45-A6F4A9A13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8D2ED-E09C-42AD-B8CB-319BD705E668}" type="slidenum">
              <a:rPr lang="en-IN" smtClean="0"/>
              <a:t>‹#›</a:t>
            </a:fld>
            <a:endParaRPr lang="en-IN"/>
          </a:p>
        </p:txBody>
      </p:sp>
    </p:spTree>
    <p:extLst>
      <p:ext uri="{BB962C8B-B14F-4D97-AF65-F5344CB8AC3E}">
        <p14:creationId xmlns:p14="http://schemas.microsoft.com/office/powerpoint/2010/main" val="49723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F0A9-8517-360B-9D1C-84E55C9908F0}"/>
              </a:ext>
            </a:extLst>
          </p:cNvPr>
          <p:cNvSpPr>
            <a:spLocks noGrp="1"/>
          </p:cNvSpPr>
          <p:nvPr>
            <p:ph type="ctrTitle"/>
          </p:nvPr>
        </p:nvSpPr>
        <p:spPr/>
        <p:txBody>
          <a:bodyPr/>
          <a:lstStyle/>
          <a:p>
            <a:r>
              <a:rPr lang="en-IN" dirty="0"/>
              <a:t>Video Display Devices</a:t>
            </a:r>
          </a:p>
        </p:txBody>
      </p:sp>
      <p:sp>
        <p:nvSpPr>
          <p:cNvPr id="3" name="Subtitle 2">
            <a:extLst>
              <a:ext uri="{FF2B5EF4-FFF2-40B4-BE49-F238E27FC236}">
                <a16:creationId xmlns:a16="http://schemas.microsoft.com/office/drawing/2014/main" id="{63E7FE42-765A-C932-4D0A-E977EABB0013}"/>
              </a:ext>
            </a:extLst>
          </p:cNvPr>
          <p:cNvSpPr>
            <a:spLocks noGrp="1"/>
          </p:cNvSpPr>
          <p:nvPr>
            <p:ph type="subTitle" idx="1"/>
          </p:nvPr>
        </p:nvSpPr>
        <p:spPr/>
        <p:txBody>
          <a:bodyPr/>
          <a:lstStyle/>
          <a:p>
            <a:r>
              <a:rPr lang="en-IN" dirty="0" err="1"/>
              <a:t>Dr.</a:t>
            </a:r>
            <a:r>
              <a:rPr lang="en-IN" dirty="0"/>
              <a:t> Aditya Raj</a:t>
            </a:r>
          </a:p>
        </p:txBody>
      </p:sp>
    </p:spTree>
    <p:extLst>
      <p:ext uri="{BB962C8B-B14F-4D97-AF65-F5344CB8AC3E}">
        <p14:creationId xmlns:p14="http://schemas.microsoft.com/office/powerpoint/2010/main" val="272951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2DDE-B9AC-2C90-D8BA-43F169247BAD}"/>
              </a:ext>
            </a:extLst>
          </p:cNvPr>
          <p:cNvSpPr>
            <a:spLocks noGrp="1"/>
          </p:cNvSpPr>
          <p:nvPr>
            <p:ph type="title"/>
          </p:nvPr>
        </p:nvSpPr>
        <p:spPr/>
        <p:txBody>
          <a:bodyPr/>
          <a:lstStyle/>
          <a:p>
            <a:r>
              <a:rPr lang="en-IN" dirty="0"/>
              <a:t>Refresh Cathode-Ray Tubes</a:t>
            </a:r>
          </a:p>
        </p:txBody>
      </p:sp>
      <p:sp>
        <p:nvSpPr>
          <p:cNvPr id="3" name="Content Placeholder 2">
            <a:extLst>
              <a:ext uri="{FF2B5EF4-FFF2-40B4-BE49-F238E27FC236}">
                <a16:creationId xmlns:a16="http://schemas.microsoft.com/office/drawing/2014/main" id="{1875EF03-5BC8-E4A2-ABC8-09BB8898A442}"/>
              </a:ext>
            </a:extLst>
          </p:cNvPr>
          <p:cNvSpPr>
            <a:spLocks noGrp="1"/>
          </p:cNvSpPr>
          <p:nvPr>
            <p:ph idx="1"/>
          </p:nvPr>
        </p:nvSpPr>
        <p:spPr>
          <a:xfrm>
            <a:off x="838200" y="1825625"/>
            <a:ext cx="10515600" cy="4294956"/>
          </a:xfrm>
        </p:spPr>
        <p:txBody>
          <a:bodyPr>
            <a:normAutofit/>
          </a:bodyPr>
          <a:lstStyle/>
          <a:p>
            <a:r>
              <a:rPr lang="en-US" dirty="0"/>
              <a:t>Two adjacent spots will appear distinct as long as their separation is greater than the diameter at which each spot has an intensity of about </a:t>
            </a:r>
            <a:r>
              <a:rPr lang="en-US" b="1" dirty="0">
                <a:solidFill>
                  <a:srgbClr val="FF0000"/>
                </a:solidFill>
              </a:rPr>
              <a:t>60 percent </a:t>
            </a:r>
            <a:r>
              <a:rPr lang="en-US" dirty="0"/>
              <a:t>of that at the center of the spot.</a:t>
            </a:r>
          </a:p>
          <a:p>
            <a:r>
              <a:rPr lang="en-US" b="1" dirty="0">
                <a:solidFill>
                  <a:srgbClr val="0070C0"/>
                </a:solidFill>
              </a:rPr>
              <a:t>Spot size </a:t>
            </a:r>
            <a:r>
              <a:rPr lang="en-US" dirty="0"/>
              <a:t>also depends on intensity.</a:t>
            </a:r>
          </a:p>
          <a:p>
            <a:r>
              <a:rPr lang="en-US" dirty="0"/>
              <a:t>As more electrons are accelerated toward the phosphor per second, the diameters of the CRT beam and the illuminated spot increase.</a:t>
            </a:r>
          </a:p>
          <a:p>
            <a:r>
              <a:rPr lang="en-US" b="1" dirty="0">
                <a:solidFill>
                  <a:srgbClr val="0070C0"/>
                </a:solidFill>
              </a:rPr>
              <a:t>Resolution</a:t>
            </a:r>
            <a:r>
              <a:rPr lang="en-US" dirty="0"/>
              <a:t> of a CRT is dependent on the type of phosphor, the intensity to be displayed, and the focusing and deflection systems. </a:t>
            </a:r>
          </a:p>
          <a:p>
            <a:r>
              <a:rPr lang="en-US" dirty="0"/>
              <a:t>Typical resolution on high-quality systems is 1280 by 1024.</a:t>
            </a:r>
          </a:p>
          <a:p>
            <a:endParaRPr lang="en-US" dirty="0"/>
          </a:p>
        </p:txBody>
      </p:sp>
    </p:spTree>
    <p:extLst>
      <p:ext uri="{BB962C8B-B14F-4D97-AF65-F5344CB8AC3E}">
        <p14:creationId xmlns:p14="http://schemas.microsoft.com/office/powerpoint/2010/main" val="297870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D55A-B2AF-C71C-C05C-C5B149EF694D}"/>
              </a:ext>
            </a:extLst>
          </p:cNvPr>
          <p:cNvSpPr>
            <a:spLocks noGrp="1"/>
          </p:cNvSpPr>
          <p:nvPr>
            <p:ph type="title"/>
          </p:nvPr>
        </p:nvSpPr>
        <p:spPr/>
        <p:txBody>
          <a:bodyPr/>
          <a:lstStyle/>
          <a:p>
            <a:r>
              <a:rPr lang="en-IN" dirty="0"/>
              <a:t>Raster scan display</a:t>
            </a:r>
          </a:p>
        </p:txBody>
      </p:sp>
      <p:pic>
        <p:nvPicPr>
          <p:cNvPr id="7" name="Picture 6">
            <a:extLst>
              <a:ext uri="{FF2B5EF4-FFF2-40B4-BE49-F238E27FC236}">
                <a16:creationId xmlns:a16="http://schemas.microsoft.com/office/drawing/2014/main" id="{A6486B14-901D-B7B8-A508-78ECD122D602}"/>
              </a:ext>
            </a:extLst>
          </p:cNvPr>
          <p:cNvPicPr>
            <a:picLocks noChangeAspect="1"/>
          </p:cNvPicPr>
          <p:nvPr/>
        </p:nvPicPr>
        <p:blipFill>
          <a:blip r:embed="rId2"/>
          <a:stretch>
            <a:fillRect/>
          </a:stretch>
        </p:blipFill>
        <p:spPr>
          <a:xfrm>
            <a:off x="3095206" y="1690688"/>
            <a:ext cx="6001588" cy="4391638"/>
          </a:xfrm>
          <a:prstGeom prst="rect">
            <a:avLst/>
          </a:prstGeom>
        </p:spPr>
      </p:pic>
    </p:spTree>
    <p:extLst>
      <p:ext uri="{BB962C8B-B14F-4D97-AF65-F5344CB8AC3E}">
        <p14:creationId xmlns:p14="http://schemas.microsoft.com/office/powerpoint/2010/main" val="398033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D55A-B2AF-C71C-C05C-C5B149EF694D}"/>
              </a:ext>
            </a:extLst>
          </p:cNvPr>
          <p:cNvSpPr>
            <a:spLocks noGrp="1"/>
          </p:cNvSpPr>
          <p:nvPr>
            <p:ph type="title"/>
          </p:nvPr>
        </p:nvSpPr>
        <p:spPr/>
        <p:txBody>
          <a:bodyPr/>
          <a:lstStyle/>
          <a:p>
            <a:r>
              <a:rPr lang="en-IN" dirty="0"/>
              <a:t>Raster scan display (</a:t>
            </a:r>
            <a:r>
              <a:rPr lang="en-IN" dirty="0" err="1"/>
              <a:t>contd</a:t>
            </a:r>
            <a:r>
              <a:rPr lang="en-IN" dirty="0"/>
              <a:t>…)</a:t>
            </a:r>
          </a:p>
        </p:txBody>
      </p:sp>
      <p:sp>
        <p:nvSpPr>
          <p:cNvPr id="3" name="Content Placeholder 2">
            <a:extLst>
              <a:ext uri="{FF2B5EF4-FFF2-40B4-BE49-F238E27FC236}">
                <a16:creationId xmlns:a16="http://schemas.microsoft.com/office/drawing/2014/main" id="{74157B0E-E54F-22DF-A891-5C1332FDA53F}"/>
              </a:ext>
            </a:extLst>
          </p:cNvPr>
          <p:cNvSpPr>
            <a:spLocks noGrp="1"/>
          </p:cNvSpPr>
          <p:nvPr>
            <p:ph idx="1"/>
          </p:nvPr>
        </p:nvSpPr>
        <p:spPr/>
        <p:txBody>
          <a:bodyPr>
            <a:normAutofit fontScale="92500" lnSpcReduction="10000"/>
          </a:bodyPr>
          <a:lstStyle/>
          <a:p>
            <a:r>
              <a:rPr lang="en-IN" dirty="0"/>
              <a:t>Deploys CRT technique.</a:t>
            </a:r>
          </a:p>
          <a:p>
            <a:r>
              <a:rPr lang="en-US" dirty="0"/>
              <a:t>The electron beam is swept across the screen, one row at a time, from top to bottom – Each row is called </a:t>
            </a:r>
            <a:r>
              <a:rPr lang="en-US" b="1" dirty="0">
                <a:solidFill>
                  <a:srgbClr val="0070C0"/>
                </a:solidFill>
              </a:rPr>
              <a:t>Scan line</a:t>
            </a:r>
            <a:r>
              <a:rPr lang="en-US" dirty="0"/>
              <a:t>.</a:t>
            </a:r>
          </a:p>
          <a:p>
            <a:r>
              <a:rPr lang="en-US" dirty="0"/>
              <a:t>As the electron beam moves across a scan line, the beam intensity is turned on and off (or set to some intermediate value) to create a pattern of illuminated spots.</a:t>
            </a:r>
          </a:p>
          <a:p>
            <a:r>
              <a:rPr lang="en-US" b="1" dirty="0">
                <a:solidFill>
                  <a:srgbClr val="0070C0"/>
                </a:solidFill>
              </a:rPr>
              <a:t>Refresh buffer or frame buffer or color buffer </a:t>
            </a:r>
            <a:r>
              <a:rPr lang="en-US" dirty="0"/>
              <a:t>– memory location where picture definition is stored.</a:t>
            </a:r>
          </a:p>
          <a:p>
            <a:r>
              <a:rPr lang="en-US" b="1" dirty="0">
                <a:solidFill>
                  <a:srgbClr val="0070C0"/>
                </a:solidFill>
              </a:rPr>
              <a:t>Frame</a:t>
            </a:r>
            <a:r>
              <a:rPr lang="en-US" dirty="0"/>
              <a:t> – is the total screen area.</a:t>
            </a:r>
          </a:p>
          <a:p>
            <a:r>
              <a:rPr lang="en-US" b="1" dirty="0">
                <a:solidFill>
                  <a:srgbClr val="0070C0"/>
                </a:solidFill>
              </a:rPr>
              <a:t>Pixel or pel (picture element)</a:t>
            </a:r>
            <a:r>
              <a:rPr lang="en-US" dirty="0"/>
              <a:t> – each screen spot that is illuminated by electron beam.</a:t>
            </a:r>
            <a:endParaRPr lang="en-IN" dirty="0"/>
          </a:p>
        </p:txBody>
      </p:sp>
    </p:spTree>
    <p:extLst>
      <p:ext uri="{BB962C8B-B14F-4D97-AF65-F5344CB8AC3E}">
        <p14:creationId xmlns:p14="http://schemas.microsoft.com/office/powerpoint/2010/main" val="6570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D55A-B2AF-C71C-C05C-C5B149EF694D}"/>
              </a:ext>
            </a:extLst>
          </p:cNvPr>
          <p:cNvSpPr>
            <a:spLocks noGrp="1"/>
          </p:cNvSpPr>
          <p:nvPr>
            <p:ph type="title"/>
          </p:nvPr>
        </p:nvSpPr>
        <p:spPr/>
        <p:txBody>
          <a:bodyPr/>
          <a:lstStyle/>
          <a:p>
            <a:r>
              <a:rPr lang="en-IN" dirty="0"/>
              <a:t>Raster scan display (</a:t>
            </a:r>
            <a:r>
              <a:rPr lang="en-IN" dirty="0" err="1"/>
              <a:t>contd</a:t>
            </a:r>
            <a:r>
              <a:rPr lang="en-IN"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157B0E-E54F-22DF-A891-5C1332FDA53F}"/>
                  </a:ext>
                </a:extLst>
              </p:cNvPr>
              <p:cNvSpPr>
                <a:spLocks noGrp="1"/>
              </p:cNvSpPr>
              <p:nvPr>
                <p:ph idx="1"/>
              </p:nvPr>
            </p:nvSpPr>
            <p:spPr/>
            <p:txBody>
              <a:bodyPr>
                <a:normAutofit fontScale="92500" lnSpcReduction="20000"/>
              </a:bodyPr>
              <a:lstStyle/>
              <a:p>
                <a:r>
                  <a:rPr lang="en-IN" dirty="0"/>
                  <a:t>Information stored on picture buffer: </a:t>
                </a:r>
                <a:r>
                  <a:rPr lang="en-IN" dirty="0" err="1"/>
                  <a:t>color</a:t>
                </a:r>
                <a:r>
                  <a:rPr lang="en-IN" dirty="0"/>
                  <a:t> values for screen points, picture definition and other information.</a:t>
                </a:r>
              </a:p>
              <a:p>
                <a:r>
                  <a:rPr lang="en-IN" dirty="0"/>
                  <a:t>E.g. </a:t>
                </a:r>
                <a:r>
                  <a:rPr lang="en-US" dirty="0"/>
                  <a:t>Home television sets and printers.</a:t>
                </a:r>
              </a:p>
              <a:p>
                <a:r>
                  <a:rPr lang="en-US" b="1" dirty="0">
                    <a:solidFill>
                      <a:srgbClr val="0070C0"/>
                    </a:solidFill>
                  </a:rPr>
                  <a:t>Resolution of raster systems</a:t>
                </a:r>
                <a:r>
                  <a:rPr lang="en-US" dirty="0"/>
                  <a:t>: number of pixel positions that can be plotted.</a:t>
                </a:r>
              </a:p>
              <a:p>
                <a:r>
                  <a:rPr lang="en-US" b="1" dirty="0">
                    <a:solidFill>
                      <a:srgbClr val="0070C0"/>
                    </a:solidFill>
                  </a:rPr>
                  <a:t>Aspect ratio</a:t>
                </a:r>
                <a:r>
                  <a:rPr lang="en-US" dirty="0"/>
                  <a:t>: the number of pixel columns divided by the number of scan lines that can be displayed by the system.</a:t>
                </a:r>
              </a:p>
              <a:p>
                <a:r>
                  <a:rPr lang="en-US" dirty="0"/>
                  <a:t>Aspect ratio of 4/3: a horizontal line plotted with four points has the same length as a vertical line plotted with three points.</a:t>
                </a:r>
              </a:p>
              <a:p>
                <a:r>
                  <a:rPr lang="en-US" dirty="0"/>
                  <a:t>Aspect ration of any rectangle = </a:t>
                </a:r>
                <a14:m>
                  <m:oMath xmlns:m="http://schemas.openxmlformats.org/officeDocument/2006/math">
                    <m:f>
                      <m:fPr>
                        <m:ctrlPr>
                          <a:rPr lang="en-US" i="1" smtClean="0">
                            <a:latin typeface="Cambria Math" panose="02040503050406030204" pitchFamily="18" charset="0"/>
                          </a:rPr>
                        </m:ctrlPr>
                      </m:fPr>
                      <m:num>
                        <m:r>
                          <a:rPr lang="en-IN" b="0" i="1" smtClean="0">
                            <a:latin typeface="Cambria Math" panose="02040503050406030204" pitchFamily="18" charset="0"/>
                          </a:rPr>
                          <m:t>𝑤𝑖𝑑𝑡h</m:t>
                        </m:r>
                      </m:num>
                      <m:den>
                        <m:r>
                          <a:rPr lang="en-IN" b="0" i="1" smtClean="0">
                            <a:latin typeface="Cambria Math" panose="02040503050406030204" pitchFamily="18" charset="0"/>
                          </a:rPr>
                          <m:t>h𝑒𝑖𝑔h𝑡</m:t>
                        </m:r>
                      </m:den>
                    </m:f>
                  </m:oMath>
                </a14:m>
                <a:endParaRPr lang="en-IN" dirty="0"/>
              </a:p>
              <a:p>
                <a:r>
                  <a:rPr lang="en-US" dirty="0"/>
                  <a:t>common film aspect ratios used in cinemas are 1.85:1 and 2.39:1.</a:t>
                </a:r>
                <a:endParaRPr lang="en-IN" dirty="0"/>
              </a:p>
            </p:txBody>
          </p:sp>
        </mc:Choice>
        <mc:Fallback xmlns="">
          <p:sp>
            <p:nvSpPr>
              <p:cNvPr id="3" name="Content Placeholder 2">
                <a:extLst>
                  <a:ext uri="{FF2B5EF4-FFF2-40B4-BE49-F238E27FC236}">
                    <a16:creationId xmlns:a16="http://schemas.microsoft.com/office/drawing/2014/main" id="{74157B0E-E54F-22DF-A891-5C1332FDA53F}"/>
                  </a:ext>
                </a:extLst>
              </p:cNvPr>
              <p:cNvSpPr>
                <a:spLocks noGrp="1" noRot="1" noChangeAspect="1" noMove="1" noResize="1" noEditPoints="1" noAdjustHandles="1" noChangeArrowheads="1" noChangeShapeType="1" noTextEdit="1"/>
              </p:cNvSpPr>
              <p:nvPr>
                <p:ph idx="1"/>
              </p:nvPr>
            </p:nvSpPr>
            <p:spPr>
              <a:blipFill>
                <a:blip r:embed="rId2"/>
                <a:stretch>
                  <a:fillRect l="-928" t="-3501" r="-1159"/>
                </a:stretch>
              </a:blipFill>
            </p:spPr>
            <p:txBody>
              <a:bodyPr/>
              <a:lstStyle/>
              <a:p>
                <a:r>
                  <a:rPr lang="en-IN">
                    <a:noFill/>
                  </a:rPr>
                  <a:t> </a:t>
                </a:r>
              </a:p>
            </p:txBody>
          </p:sp>
        </mc:Fallback>
      </mc:AlternateContent>
    </p:spTree>
    <p:extLst>
      <p:ext uri="{BB962C8B-B14F-4D97-AF65-F5344CB8AC3E}">
        <p14:creationId xmlns:p14="http://schemas.microsoft.com/office/powerpoint/2010/main" val="189877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D55A-B2AF-C71C-C05C-C5B149EF694D}"/>
              </a:ext>
            </a:extLst>
          </p:cNvPr>
          <p:cNvSpPr>
            <a:spLocks noGrp="1"/>
          </p:cNvSpPr>
          <p:nvPr>
            <p:ph type="title"/>
          </p:nvPr>
        </p:nvSpPr>
        <p:spPr/>
        <p:txBody>
          <a:bodyPr/>
          <a:lstStyle/>
          <a:p>
            <a:r>
              <a:rPr lang="en-IN" dirty="0"/>
              <a:t>Raster scan display (</a:t>
            </a:r>
            <a:r>
              <a:rPr lang="en-IN" dirty="0" err="1"/>
              <a:t>contd</a:t>
            </a:r>
            <a:r>
              <a:rPr lang="en-IN" dirty="0"/>
              <a:t>…)</a:t>
            </a:r>
          </a:p>
        </p:txBody>
      </p:sp>
      <p:graphicFrame>
        <p:nvGraphicFramePr>
          <p:cNvPr id="4" name="Table 4">
            <a:extLst>
              <a:ext uri="{FF2B5EF4-FFF2-40B4-BE49-F238E27FC236}">
                <a16:creationId xmlns:a16="http://schemas.microsoft.com/office/drawing/2014/main" id="{F8BC4703-94B8-111B-CAD7-BD3F51B2F365}"/>
              </a:ext>
            </a:extLst>
          </p:cNvPr>
          <p:cNvGraphicFramePr>
            <a:graphicFrameLocks noGrp="1"/>
          </p:cNvGraphicFramePr>
          <p:nvPr>
            <p:ph idx="1"/>
            <p:extLst>
              <p:ext uri="{D42A27DB-BD31-4B8C-83A1-F6EECF244321}">
                <p14:modId xmlns:p14="http://schemas.microsoft.com/office/powerpoint/2010/main" val="1981150936"/>
              </p:ext>
            </p:extLst>
          </p:nvPr>
        </p:nvGraphicFramePr>
        <p:xfrm>
          <a:off x="1131938" y="3005495"/>
          <a:ext cx="9928124" cy="2645104"/>
        </p:xfrm>
        <a:graphic>
          <a:graphicData uri="http://schemas.openxmlformats.org/drawingml/2006/table">
            <a:tbl>
              <a:tblPr firstRow="1" bandRow="1">
                <a:tableStyleId>{5940675A-B579-460E-94D1-54222C63F5DA}</a:tableStyleId>
              </a:tblPr>
              <a:tblGrid>
                <a:gridCol w="4964062">
                  <a:extLst>
                    <a:ext uri="{9D8B030D-6E8A-4147-A177-3AD203B41FA5}">
                      <a16:colId xmlns:a16="http://schemas.microsoft.com/office/drawing/2014/main" val="4201470077"/>
                    </a:ext>
                  </a:extLst>
                </a:gridCol>
                <a:gridCol w="4964062">
                  <a:extLst>
                    <a:ext uri="{9D8B030D-6E8A-4147-A177-3AD203B41FA5}">
                      <a16:colId xmlns:a16="http://schemas.microsoft.com/office/drawing/2014/main" val="826438695"/>
                    </a:ext>
                  </a:extLst>
                </a:gridCol>
              </a:tblGrid>
              <a:tr h="501685">
                <a:tc>
                  <a:txBody>
                    <a:bodyPr/>
                    <a:lstStyle/>
                    <a:p>
                      <a:endParaRPr lang="en-IN" sz="2800" dirty="0"/>
                    </a:p>
                  </a:txBody>
                  <a:tcPr/>
                </a:tc>
                <a:tc>
                  <a:txBody>
                    <a:bodyPr/>
                    <a:lstStyle/>
                    <a:p>
                      <a:r>
                        <a:rPr lang="en-US" sz="2800" dirty="0"/>
                        <a:t>Common aspect ratio</a:t>
                      </a:r>
                      <a:endParaRPr lang="en-IN" sz="2800" dirty="0"/>
                    </a:p>
                  </a:txBody>
                  <a:tcPr/>
                </a:tc>
                <a:extLst>
                  <a:ext uri="{0D108BD9-81ED-4DB2-BD59-A6C34878D82A}">
                    <a16:rowId xmlns:a16="http://schemas.microsoft.com/office/drawing/2014/main" val="3601446227"/>
                  </a:ext>
                </a:extLst>
              </a:tr>
              <a:tr h="501685">
                <a:tc>
                  <a:txBody>
                    <a:bodyPr/>
                    <a:lstStyle/>
                    <a:p>
                      <a:r>
                        <a:rPr lang="en-US" sz="2800" dirty="0"/>
                        <a:t>Cinemas</a:t>
                      </a:r>
                      <a:endParaRPr lang="en-IN" sz="2800" dirty="0"/>
                    </a:p>
                  </a:txBody>
                  <a:tcPr/>
                </a:tc>
                <a:tc>
                  <a:txBody>
                    <a:bodyPr/>
                    <a:lstStyle/>
                    <a:p>
                      <a:r>
                        <a:rPr lang="en-US" sz="2800" dirty="0"/>
                        <a:t>1.85:1 or 2.39:1</a:t>
                      </a:r>
                      <a:endParaRPr lang="en-IN" sz="2800" dirty="0"/>
                    </a:p>
                  </a:txBody>
                  <a:tcPr/>
                </a:tc>
                <a:extLst>
                  <a:ext uri="{0D108BD9-81ED-4DB2-BD59-A6C34878D82A}">
                    <a16:rowId xmlns:a16="http://schemas.microsoft.com/office/drawing/2014/main" val="2393876876"/>
                  </a:ext>
                </a:extLst>
              </a:tr>
              <a:tr h="501685">
                <a:tc>
                  <a:txBody>
                    <a:bodyPr/>
                    <a:lstStyle/>
                    <a:p>
                      <a:r>
                        <a:rPr lang="en-US" sz="2800" dirty="0"/>
                        <a:t>Videography </a:t>
                      </a:r>
                      <a:endParaRPr lang="en-IN" sz="2800" dirty="0"/>
                    </a:p>
                  </a:txBody>
                  <a:tcPr/>
                </a:tc>
                <a:tc>
                  <a:txBody>
                    <a:bodyPr/>
                    <a:lstStyle/>
                    <a:p>
                      <a:r>
                        <a:rPr lang="en-US" sz="2800" dirty="0"/>
                        <a:t>4:3 or 1.33:1</a:t>
                      </a:r>
                      <a:endParaRPr lang="en-IN" sz="2800" dirty="0"/>
                    </a:p>
                  </a:txBody>
                  <a:tcPr/>
                </a:tc>
                <a:extLst>
                  <a:ext uri="{0D108BD9-81ED-4DB2-BD59-A6C34878D82A}">
                    <a16:rowId xmlns:a16="http://schemas.microsoft.com/office/drawing/2014/main" val="1270564622"/>
                  </a:ext>
                </a:extLst>
              </a:tr>
              <a:tr h="572464">
                <a:tc>
                  <a:txBody>
                    <a:bodyPr/>
                    <a:lstStyle/>
                    <a:p>
                      <a:r>
                        <a:rPr lang="en-US" sz="2800" dirty="0"/>
                        <a:t>TV photography</a:t>
                      </a:r>
                      <a:endParaRPr lang="en-IN" sz="2800" dirty="0"/>
                    </a:p>
                  </a:txBody>
                  <a:tcPr/>
                </a:tc>
                <a:tc>
                  <a:txBody>
                    <a:bodyPr/>
                    <a:lstStyle/>
                    <a:p>
                      <a:r>
                        <a:rPr lang="en-US" sz="2800" dirty="0"/>
                        <a:t>4:3 (universal) or 16:9 (HD TV)</a:t>
                      </a:r>
                      <a:endParaRPr lang="en-IN" sz="2800" dirty="0"/>
                    </a:p>
                  </a:txBody>
                  <a:tcPr/>
                </a:tc>
                <a:extLst>
                  <a:ext uri="{0D108BD9-81ED-4DB2-BD59-A6C34878D82A}">
                    <a16:rowId xmlns:a16="http://schemas.microsoft.com/office/drawing/2014/main" val="3386923177"/>
                  </a:ext>
                </a:extLst>
              </a:tr>
              <a:tr h="501685">
                <a:tc>
                  <a:txBody>
                    <a:bodyPr/>
                    <a:lstStyle/>
                    <a:p>
                      <a:r>
                        <a:rPr lang="en-US" sz="2800" dirty="0"/>
                        <a:t>Still camera photography</a:t>
                      </a:r>
                      <a:endParaRPr lang="en-IN" sz="2800" dirty="0"/>
                    </a:p>
                  </a:txBody>
                  <a:tcPr/>
                </a:tc>
                <a:tc>
                  <a:txBody>
                    <a:bodyPr/>
                    <a:lstStyle/>
                    <a:p>
                      <a:r>
                        <a:rPr lang="en-US" sz="2800" dirty="0"/>
                        <a:t>4:3 or 3:2</a:t>
                      </a:r>
                      <a:endParaRPr lang="en-IN" sz="2800" dirty="0"/>
                    </a:p>
                  </a:txBody>
                  <a:tcPr/>
                </a:tc>
                <a:extLst>
                  <a:ext uri="{0D108BD9-81ED-4DB2-BD59-A6C34878D82A}">
                    <a16:rowId xmlns:a16="http://schemas.microsoft.com/office/drawing/2014/main" val="3518810209"/>
                  </a:ext>
                </a:extLst>
              </a:tr>
            </a:tbl>
          </a:graphicData>
        </a:graphic>
      </p:graphicFrame>
      <p:sp>
        <p:nvSpPr>
          <p:cNvPr id="5" name="TextBox 4">
            <a:extLst>
              <a:ext uri="{FF2B5EF4-FFF2-40B4-BE49-F238E27FC236}">
                <a16:creationId xmlns:a16="http://schemas.microsoft.com/office/drawing/2014/main" id="{D4ED0C75-1236-41CA-522F-DFC2EEFF946B}"/>
              </a:ext>
            </a:extLst>
          </p:cNvPr>
          <p:cNvSpPr txBox="1"/>
          <p:nvPr/>
        </p:nvSpPr>
        <p:spPr>
          <a:xfrm>
            <a:off x="1283110" y="1690688"/>
            <a:ext cx="9468464" cy="954107"/>
          </a:xfrm>
          <a:prstGeom prst="rect">
            <a:avLst/>
          </a:prstGeom>
          <a:noFill/>
        </p:spPr>
        <p:txBody>
          <a:bodyPr wrap="square" rtlCol="0">
            <a:spAutoFit/>
          </a:bodyPr>
          <a:lstStyle/>
          <a:p>
            <a:r>
              <a:rPr lang="en-US" sz="2800" dirty="0"/>
              <a:t>For the x:y aspect ratio, the image is x units wide and y units high.</a:t>
            </a:r>
            <a:endParaRPr lang="en-IN" sz="2800" dirty="0"/>
          </a:p>
        </p:txBody>
      </p:sp>
    </p:spTree>
    <p:extLst>
      <p:ext uri="{BB962C8B-B14F-4D97-AF65-F5344CB8AC3E}">
        <p14:creationId xmlns:p14="http://schemas.microsoft.com/office/powerpoint/2010/main" val="77254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D55A-B2AF-C71C-C05C-C5B149EF694D}"/>
              </a:ext>
            </a:extLst>
          </p:cNvPr>
          <p:cNvSpPr>
            <a:spLocks noGrp="1"/>
          </p:cNvSpPr>
          <p:nvPr>
            <p:ph type="title"/>
          </p:nvPr>
        </p:nvSpPr>
        <p:spPr/>
        <p:txBody>
          <a:bodyPr>
            <a:normAutofit/>
          </a:bodyPr>
          <a:lstStyle/>
          <a:p>
            <a:r>
              <a:rPr lang="en-IN" sz="5400" dirty="0"/>
              <a:t>Raster scan display (</a:t>
            </a:r>
            <a:r>
              <a:rPr lang="en-IN" sz="5400" dirty="0" err="1"/>
              <a:t>contd</a:t>
            </a:r>
            <a:r>
              <a:rPr lang="en-IN" sz="5400" dirty="0"/>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ED0C75-1236-41CA-522F-DFC2EEFF946B}"/>
                  </a:ext>
                </a:extLst>
              </p:cNvPr>
              <p:cNvSpPr txBox="1"/>
              <p:nvPr/>
            </p:nvSpPr>
            <p:spPr>
              <a:xfrm>
                <a:off x="1131937" y="1690688"/>
                <a:ext cx="9928123" cy="3256982"/>
              </a:xfrm>
              <a:prstGeom prst="rect">
                <a:avLst/>
              </a:prstGeom>
              <a:noFill/>
            </p:spPr>
            <p:txBody>
              <a:bodyPr wrap="square" rtlCol="0">
                <a:spAutoFit/>
              </a:bodyPr>
              <a:lstStyle/>
              <a:p>
                <a:pPr marL="457200" indent="-457200">
                  <a:buFont typeface="Arial" panose="020B0604020202020204" pitchFamily="34" charset="0"/>
                  <a:buChar char="•"/>
                </a:pPr>
                <a:r>
                  <a:rPr lang="en-US" sz="4000" dirty="0"/>
                  <a:t>screen specifications are given by their diagonal length.</a:t>
                </a:r>
              </a:p>
              <a:p>
                <a:pPr marL="457200" indent="-457200">
                  <a:buFont typeface="Arial" panose="020B0604020202020204" pitchFamily="34" charset="0"/>
                  <a:buChar char="•"/>
                </a:pPr>
                <a14:m>
                  <m:oMath xmlns:m="http://schemas.openxmlformats.org/officeDocument/2006/math">
                    <m:r>
                      <a:rPr lang="en-US" sz="4000" b="0" i="1" smtClean="0">
                        <a:latin typeface="Cambria Math" panose="02040503050406030204" pitchFamily="18" charset="0"/>
                      </a:rPr>
                      <m:t>𝐴𝑠𝑝𝑒𝑐𝑡</m:t>
                    </m:r>
                    <m:r>
                      <a:rPr lang="en-US" sz="4000" b="0" i="1" smtClean="0">
                        <a:latin typeface="Cambria Math" panose="02040503050406030204" pitchFamily="18" charset="0"/>
                      </a:rPr>
                      <m:t> </m:t>
                    </m:r>
                    <m:r>
                      <a:rPr lang="en-US" sz="4000" b="0" i="1" smtClean="0">
                        <a:latin typeface="Cambria Math" panose="02040503050406030204" pitchFamily="18" charset="0"/>
                      </a:rPr>
                      <m:t>𝑟𝑎𝑡𝑖𝑜</m:t>
                    </m:r>
                    <m:r>
                      <a:rPr lang="en-US" sz="4000" b="0" i="1" smtClean="0">
                        <a:latin typeface="Cambria Math" panose="02040503050406030204" pitchFamily="18" charset="0"/>
                      </a:rPr>
                      <m:t>=</m:t>
                    </m:r>
                    <m:f>
                      <m:fPr>
                        <m:type m:val="skw"/>
                        <m:ctrlPr>
                          <a:rPr lang="en-US" sz="4000" b="0" i="1" smtClean="0">
                            <a:latin typeface="Cambria Math" panose="02040503050406030204" pitchFamily="18" charset="0"/>
                          </a:rPr>
                        </m:ctrlPr>
                      </m:fPr>
                      <m:num>
                        <m:r>
                          <a:rPr lang="en-US" sz="4000" b="0" i="1" smtClean="0">
                            <a:latin typeface="Cambria Math" panose="02040503050406030204" pitchFamily="18" charset="0"/>
                          </a:rPr>
                          <m:t>𝑤𝑖𝑑𝑡h</m:t>
                        </m:r>
                      </m:num>
                      <m:den>
                        <m:r>
                          <a:rPr lang="en-US" sz="4000" b="0" i="1" smtClean="0">
                            <a:latin typeface="Cambria Math" panose="02040503050406030204" pitchFamily="18" charset="0"/>
                          </a:rPr>
                          <m:t>h𝑒𝑖𝑔h𝑡</m:t>
                        </m:r>
                      </m:den>
                    </m:f>
                  </m:oMath>
                </a14:m>
                <a:endParaRPr lang="en-IN" sz="4000" dirty="0"/>
              </a:p>
              <a:p>
                <a:pPr marL="457200" indent="-457200">
                  <a:buFont typeface="Arial" panose="020B0604020202020204" pitchFamily="34" charset="0"/>
                  <a:buChar char="•"/>
                </a:pPr>
                <a14:m>
                  <m:oMath xmlns:m="http://schemas.openxmlformats.org/officeDocument/2006/math">
                    <m:sSup>
                      <m:sSupPr>
                        <m:ctrlPr>
                          <a:rPr lang="en-IN" sz="4000" i="1" smtClean="0">
                            <a:latin typeface="Cambria Math" panose="02040503050406030204" pitchFamily="18" charset="0"/>
                          </a:rPr>
                        </m:ctrlPr>
                      </m:sSupPr>
                      <m:e>
                        <m:r>
                          <a:rPr lang="en-US" sz="4000" b="0" i="1" smtClean="0">
                            <a:latin typeface="Cambria Math" panose="02040503050406030204" pitchFamily="18" charset="0"/>
                          </a:rPr>
                          <m:t>𝑑𝑖𝑎𝑔𝑜𝑛𝑎𝑙</m:t>
                        </m:r>
                      </m:e>
                      <m:sup>
                        <m:r>
                          <a:rPr lang="en-US" sz="4000" b="0" i="1" smtClean="0">
                            <a:latin typeface="Cambria Math" panose="02040503050406030204" pitchFamily="18" charset="0"/>
                          </a:rPr>
                          <m:t>2</m:t>
                        </m:r>
                      </m:sup>
                    </m:sSup>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h𝑒𝑖𝑔h𝑡</m:t>
                        </m:r>
                      </m:e>
                      <m:sup>
                        <m:r>
                          <a:rPr lang="en-US" sz="4000" b="0" i="1" smtClean="0">
                            <a:latin typeface="Cambria Math" panose="02040503050406030204" pitchFamily="18" charset="0"/>
                          </a:rPr>
                          <m:t>2</m:t>
                        </m:r>
                      </m:sup>
                    </m:sSup>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𝑤𝑖𝑑𝑡h</m:t>
                        </m:r>
                      </m:e>
                      <m:sup>
                        <m:r>
                          <a:rPr lang="en-US" sz="4000" b="0" i="1" smtClean="0">
                            <a:latin typeface="Cambria Math" panose="02040503050406030204" pitchFamily="18" charset="0"/>
                          </a:rPr>
                          <m:t>2</m:t>
                        </m:r>
                      </m:sup>
                    </m:sSup>
                  </m:oMath>
                </a14:m>
                <a:endParaRPr lang="en-IN" sz="4000" dirty="0"/>
              </a:p>
              <a:p>
                <a:pPr marL="457200" indent="-457200">
                  <a:buFont typeface="Arial" panose="020B0604020202020204" pitchFamily="34" charset="0"/>
                  <a:buChar char="•"/>
                </a:pPr>
                <a14:m>
                  <m:oMath xmlns:m="http://schemas.openxmlformats.org/officeDocument/2006/math">
                    <m:r>
                      <a:rPr lang="en-US" sz="4000" b="0" i="1" smtClean="0">
                        <a:latin typeface="Cambria Math" panose="02040503050406030204" pitchFamily="18" charset="0"/>
                      </a:rPr>
                      <m:t>𝐴𝑟𝑒𝑎</m:t>
                    </m:r>
                    <m:r>
                      <a:rPr lang="en-US" sz="4000" b="0" i="1" smtClean="0">
                        <a:latin typeface="Cambria Math" panose="02040503050406030204" pitchFamily="18" charset="0"/>
                      </a:rPr>
                      <m:t>=</m:t>
                    </m:r>
                    <m:r>
                      <a:rPr lang="en-US" sz="4000" b="0" i="1" smtClean="0">
                        <a:latin typeface="Cambria Math" panose="02040503050406030204" pitchFamily="18" charset="0"/>
                      </a:rPr>
                      <m:t>𝑤𝑖𝑑𝑡h</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h𝑒𝑖𝑔h𝑡</m:t>
                    </m:r>
                  </m:oMath>
                </a14:m>
                <a:endParaRPr lang="en-IN" sz="4000" dirty="0"/>
              </a:p>
            </p:txBody>
          </p:sp>
        </mc:Choice>
        <mc:Fallback xmlns="">
          <p:sp>
            <p:nvSpPr>
              <p:cNvPr id="5" name="TextBox 4">
                <a:extLst>
                  <a:ext uri="{FF2B5EF4-FFF2-40B4-BE49-F238E27FC236}">
                    <a16:creationId xmlns:a16="http://schemas.microsoft.com/office/drawing/2014/main" id="{D4ED0C75-1236-41CA-522F-DFC2EEFF946B}"/>
                  </a:ext>
                </a:extLst>
              </p:cNvPr>
              <p:cNvSpPr txBox="1">
                <a:spLocks noRot="1" noChangeAspect="1" noMove="1" noResize="1" noEditPoints="1" noAdjustHandles="1" noChangeArrowheads="1" noChangeShapeType="1" noTextEdit="1"/>
              </p:cNvSpPr>
              <p:nvPr/>
            </p:nvSpPr>
            <p:spPr>
              <a:xfrm>
                <a:off x="1131937" y="1690688"/>
                <a:ext cx="9928123" cy="3256982"/>
              </a:xfrm>
              <a:prstGeom prst="rect">
                <a:avLst/>
              </a:prstGeom>
              <a:blipFill>
                <a:blip r:embed="rId2"/>
                <a:stretch>
                  <a:fillRect l="-1966" t="-3364"/>
                </a:stretch>
              </a:blipFill>
            </p:spPr>
            <p:txBody>
              <a:bodyPr/>
              <a:lstStyle/>
              <a:p>
                <a:r>
                  <a:rPr lang="en-IN">
                    <a:noFill/>
                  </a:rPr>
                  <a:t> </a:t>
                </a:r>
              </a:p>
            </p:txBody>
          </p:sp>
        </mc:Fallback>
      </mc:AlternateContent>
    </p:spTree>
    <p:extLst>
      <p:ext uri="{BB962C8B-B14F-4D97-AF65-F5344CB8AC3E}">
        <p14:creationId xmlns:p14="http://schemas.microsoft.com/office/powerpoint/2010/main" val="184864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D55A-B2AF-C71C-C05C-C5B149EF694D}"/>
              </a:ext>
            </a:extLst>
          </p:cNvPr>
          <p:cNvSpPr>
            <a:spLocks noGrp="1"/>
          </p:cNvSpPr>
          <p:nvPr>
            <p:ph type="title"/>
          </p:nvPr>
        </p:nvSpPr>
        <p:spPr/>
        <p:txBody>
          <a:bodyPr/>
          <a:lstStyle/>
          <a:p>
            <a:r>
              <a:rPr lang="en-IN" dirty="0"/>
              <a:t>Raster scan display (</a:t>
            </a:r>
            <a:r>
              <a:rPr lang="en-IN" dirty="0" err="1"/>
              <a:t>contd</a:t>
            </a:r>
            <a:r>
              <a:rPr lang="en-IN" dirty="0"/>
              <a:t>…)</a:t>
            </a:r>
          </a:p>
        </p:txBody>
      </p:sp>
      <p:sp>
        <p:nvSpPr>
          <p:cNvPr id="3" name="Content Placeholder 2">
            <a:extLst>
              <a:ext uri="{FF2B5EF4-FFF2-40B4-BE49-F238E27FC236}">
                <a16:creationId xmlns:a16="http://schemas.microsoft.com/office/drawing/2014/main" id="{74157B0E-E54F-22DF-A891-5C1332FDA53F}"/>
              </a:ext>
            </a:extLst>
          </p:cNvPr>
          <p:cNvSpPr>
            <a:spLocks noGrp="1"/>
          </p:cNvSpPr>
          <p:nvPr>
            <p:ph idx="1"/>
          </p:nvPr>
        </p:nvSpPr>
        <p:spPr/>
        <p:txBody>
          <a:bodyPr>
            <a:normAutofit lnSpcReduction="10000"/>
          </a:bodyPr>
          <a:lstStyle/>
          <a:p>
            <a:r>
              <a:rPr lang="en-US" b="1" dirty="0">
                <a:solidFill>
                  <a:schemeClr val="accent4">
                    <a:lumMod val="50000"/>
                  </a:schemeClr>
                </a:solidFill>
              </a:rPr>
              <a:t>Range of colors or shades </a:t>
            </a:r>
            <a:r>
              <a:rPr lang="en-US" dirty="0"/>
              <a:t>of gray displayed: depends on both the types of phosphor used in the CRT and the number of bits per pixel available in the frame buffer.</a:t>
            </a:r>
          </a:p>
          <a:p>
            <a:r>
              <a:rPr lang="en-US" b="1" dirty="0">
                <a:solidFill>
                  <a:schemeClr val="accent4">
                    <a:lumMod val="50000"/>
                  </a:schemeClr>
                </a:solidFill>
              </a:rPr>
              <a:t>Black and white system</a:t>
            </a:r>
            <a:r>
              <a:rPr lang="en-US" dirty="0"/>
              <a:t>: each screen point is either on or off, so only 1 bit per pixel is required to control the intensity.</a:t>
            </a:r>
          </a:p>
          <a:p>
            <a:r>
              <a:rPr lang="en-US" dirty="0"/>
              <a:t>Up to 24 bits per pixel are included in high-quality systems.</a:t>
            </a:r>
          </a:p>
          <a:p>
            <a:r>
              <a:rPr lang="en-US" dirty="0"/>
              <a:t>E.g. A system with 24 bits per pixel and screen resolution of 1024 by 1024 require how much storage of frame buffer?</a:t>
            </a:r>
          </a:p>
          <a:p>
            <a:r>
              <a:rPr lang="en-US" b="1" dirty="0">
                <a:solidFill>
                  <a:schemeClr val="accent4">
                    <a:lumMod val="50000"/>
                  </a:schemeClr>
                </a:solidFill>
              </a:rPr>
              <a:t>Depth of the buffer area</a:t>
            </a:r>
            <a:r>
              <a:rPr lang="en-US" dirty="0"/>
              <a:t>: number of bits per pixel in a frame buffer.</a:t>
            </a:r>
          </a:p>
          <a:p>
            <a:r>
              <a:rPr lang="en-US" b="1" dirty="0">
                <a:solidFill>
                  <a:schemeClr val="accent4">
                    <a:lumMod val="50000"/>
                  </a:schemeClr>
                </a:solidFill>
              </a:rPr>
              <a:t>Bitmap</a:t>
            </a:r>
            <a:r>
              <a:rPr lang="en-US" dirty="0"/>
              <a:t>: A frame buffer with 1 bit per pixel.</a:t>
            </a:r>
          </a:p>
        </p:txBody>
      </p:sp>
    </p:spTree>
    <p:extLst>
      <p:ext uri="{BB962C8B-B14F-4D97-AF65-F5344CB8AC3E}">
        <p14:creationId xmlns:p14="http://schemas.microsoft.com/office/powerpoint/2010/main" val="1020342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D55A-B2AF-C71C-C05C-C5B149EF694D}"/>
              </a:ext>
            </a:extLst>
          </p:cNvPr>
          <p:cNvSpPr>
            <a:spLocks noGrp="1"/>
          </p:cNvSpPr>
          <p:nvPr>
            <p:ph type="title"/>
          </p:nvPr>
        </p:nvSpPr>
        <p:spPr/>
        <p:txBody>
          <a:bodyPr/>
          <a:lstStyle/>
          <a:p>
            <a:r>
              <a:rPr lang="en-IN" dirty="0"/>
              <a:t>Raster scan display (</a:t>
            </a:r>
            <a:r>
              <a:rPr lang="en-IN" dirty="0" err="1"/>
              <a:t>contd</a:t>
            </a:r>
            <a:r>
              <a:rPr lang="en-IN" dirty="0"/>
              <a:t>…)</a:t>
            </a:r>
          </a:p>
        </p:txBody>
      </p:sp>
      <p:sp>
        <p:nvSpPr>
          <p:cNvPr id="3" name="Content Placeholder 2">
            <a:extLst>
              <a:ext uri="{FF2B5EF4-FFF2-40B4-BE49-F238E27FC236}">
                <a16:creationId xmlns:a16="http://schemas.microsoft.com/office/drawing/2014/main" id="{74157B0E-E54F-22DF-A891-5C1332FDA53F}"/>
              </a:ext>
            </a:extLst>
          </p:cNvPr>
          <p:cNvSpPr>
            <a:spLocks noGrp="1"/>
          </p:cNvSpPr>
          <p:nvPr>
            <p:ph idx="1"/>
          </p:nvPr>
        </p:nvSpPr>
        <p:spPr/>
        <p:txBody>
          <a:bodyPr>
            <a:normAutofit lnSpcReduction="10000"/>
          </a:bodyPr>
          <a:lstStyle/>
          <a:p>
            <a:r>
              <a:rPr lang="en-US" b="1" dirty="0" err="1">
                <a:solidFill>
                  <a:srgbClr val="0070C0"/>
                </a:solidFill>
              </a:rPr>
              <a:t>Pixmap</a:t>
            </a:r>
            <a:r>
              <a:rPr lang="en-US" dirty="0"/>
              <a:t>: a frame buffer with multiple bits per pixel.</a:t>
            </a:r>
          </a:p>
          <a:p>
            <a:r>
              <a:rPr lang="en-US" b="1" dirty="0">
                <a:solidFill>
                  <a:srgbClr val="0070C0"/>
                </a:solidFill>
              </a:rPr>
              <a:t>Screen refreshing </a:t>
            </a:r>
            <a:r>
              <a:rPr lang="en-US" dirty="0"/>
              <a:t>=&gt; We see each frame as smooth continuation of patterns in previous frame.</a:t>
            </a:r>
          </a:p>
          <a:p>
            <a:r>
              <a:rPr lang="en-US" dirty="0"/>
              <a:t>Less than 24 frames/second: Flickering.</a:t>
            </a:r>
          </a:p>
          <a:p>
            <a:r>
              <a:rPr lang="en-US" dirty="0"/>
              <a:t>current raster-scan displays – Refreshing @ 60 to 80 frames per second (or 60 to 80 Hertz).</a:t>
            </a:r>
          </a:p>
          <a:p>
            <a:r>
              <a:rPr lang="en-US" b="1" dirty="0">
                <a:solidFill>
                  <a:srgbClr val="0070C0"/>
                </a:solidFill>
              </a:rPr>
              <a:t>Horizontal retrace </a:t>
            </a:r>
            <a:r>
              <a:rPr lang="en-US" dirty="0"/>
              <a:t>of beam: The return of electron beam to the left of the screen at the end of each scan line.</a:t>
            </a:r>
          </a:p>
          <a:p>
            <a:r>
              <a:rPr lang="en-US" b="1" dirty="0">
                <a:solidFill>
                  <a:srgbClr val="0070C0"/>
                </a:solidFill>
              </a:rPr>
              <a:t>Vertical retrace</a:t>
            </a:r>
            <a:r>
              <a:rPr lang="en-US" dirty="0"/>
              <a:t>: at the end of each frame, the electron beam returns to the upper-left corner of the screen to start the new frame.</a:t>
            </a:r>
          </a:p>
        </p:txBody>
      </p:sp>
    </p:spTree>
    <p:extLst>
      <p:ext uri="{BB962C8B-B14F-4D97-AF65-F5344CB8AC3E}">
        <p14:creationId xmlns:p14="http://schemas.microsoft.com/office/powerpoint/2010/main" val="1077546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D55A-B2AF-C71C-C05C-C5B149EF694D}"/>
              </a:ext>
            </a:extLst>
          </p:cNvPr>
          <p:cNvSpPr>
            <a:spLocks noGrp="1"/>
          </p:cNvSpPr>
          <p:nvPr>
            <p:ph type="title"/>
          </p:nvPr>
        </p:nvSpPr>
        <p:spPr/>
        <p:txBody>
          <a:bodyPr/>
          <a:lstStyle/>
          <a:p>
            <a:r>
              <a:rPr lang="en-IN" dirty="0"/>
              <a:t>Raster scan display (</a:t>
            </a:r>
            <a:r>
              <a:rPr lang="en-IN" dirty="0" err="1"/>
              <a:t>contd</a:t>
            </a:r>
            <a:r>
              <a:rPr lang="en-IN" dirty="0"/>
              <a:t>…)</a:t>
            </a:r>
          </a:p>
        </p:txBody>
      </p:sp>
      <p:pic>
        <p:nvPicPr>
          <p:cNvPr id="5" name="Picture 4">
            <a:extLst>
              <a:ext uri="{FF2B5EF4-FFF2-40B4-BE49-F238E27FC236}">
                <a16:creationId xmlns:a16="http://schemas.microsoft.com/office/drawing/2014/main" id="{530510D9-FF01-16E3-6EA9-407B9395AFE6}"/>
              </a:ext>
            </a:extLst>
          </p:cNvPr>
          <p:cNvPicPr>
            <a:picLocks noChangeAspect="1"/>
          </p:cNvPicPr>
          <p:nvPr/>
        </p:nvPicPr>
        <p:blipFill>
          <a:blip r:embed="rId2"/>
          <a:stretch>
            <a:fillRect/>
          </a:stretch>
        </p:blipFill>
        <p:spPr>
          <a:xfrm>
            <a:off x="6637888" y="2281136"/>
            <a:ext cx="5025851" cy="3440315"/>
          </a:xfrm>
          <a:prstGeom prst="rect">
            <a:avLst/>
          </a:prstGeom>
        </p:spPr>
      </p:pic>
      <p:sp>
        <p:nvSpPr>
          <p:cNvPr id="3" name="Content Placeholder 2">
            <a:extLst>
              <a:ext uri="{FF2B5EF4-FFF2-40B4-BE49-F238E27FC236}">
                <a16:creationId xmlns:a16="http://schemas.microsoft.com/office/drawing/2014/main" id="{74157B0E-E54F-22DF-A891-5C1332FDA53F}"/>
              </a:ext>
            </a:extLst>
          </p:cNvPr>
          <p:cNvSpPr>
            <a:spLocks noGrp="1"/>
          </p:cNvSpPr>
          <p:nvPr>
            <p:ph idx="1"/>
          </p:nvPr>
        </p:nvSpPr>
        <p:spPr>
          <a:xfrm>
            <a:off x="838200" y="1825625"/>
            <a:ext cx="6211529" cy="4351338"/>
          </a:xfrm>
        </p:spPr>
        <p:txBody>
          <a:bodyPr>
            <a:normAutofit lnSpcReduction="10000"/>
          </a:bodyPr>
          <a:lstStyle/>
          <a:p>
            <a:r>
              <a:rPr lang="en-US" b="1" dirty="0">
                <a:solidFill>
                  <a:srgbClr val="0070C0"/>
                </a:solidFill>
              </a:rPr>
              <a:t>Interlaced refresh procedure</a:t>
            </a:r>
            <a:r>
              <a:rPr lang="en-US" dirty="0"/>
              <a:t>: First, all points on the even-numbered (solid) scan lines are displayed; then all points along the odd-numbered (dashed) lines are displayed.</a:t>
            </a:r>
          </a:p>
          <a:p>
            <a:r>
              <a:rPr lang="en-US" dirty="0"/>
              <a:t>allows us to see the entire screen displayed in half the time.</a:t>
            </a:r>
          </a:p>
          <a:p>
            <a:r>
              <a:rPr lang="en-US" dirty="0"/>
              <a:t>an effective technique for avoiding flicker—provided that adjacent scan lines contain similar display information.</a:t>
            </a:r>
          </a:p>
        </p:txBody>
      </p:sp>
    </p:spTree>
    <p:extLst>
      <p:ext uri="{BB962C8B-B14F-4D97-AF65-F5344CB8AC3E}">
        <p14:creationId xmlns:p14="http://schemas.microsoft.com/office/powerpoint/2010/main" val="370929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667D-2888-A08D-F0C2-F29246EEDF0A}"/>
              </a:ext>
            </a:extLst>
          </p:cNvPr>
          <p:cNvSpPr>
            <a:spLocks noGrp="1"/>
          </p:cNvSpPr>
          <p:nvPr>
            <p:ph type="title"/>
          </p:nvPr>
        </p:nvSpPr>
        <p:spPr/>
        <p:txBody>
          <a:bodyPr/>
          <a:lstStyle/>
          <a:p>
            <a:r>
              <a:rPr lang="en-IN" dirty="0"/>
              <a:t>Random scan display (</a:t>
            </a:r>
            <a:r>
              <a:rPr lang="en-IN" dirty="0" err="1"/>
              <a:t>contd</a:t>
            </a:r>
            <a:r>
              <a:rPr lang="en-IN" dirty="0"/>
              <a:t>…)</a:t>
            </a:r>
          </a:p>
        </p:txBody>
      </p:sp>
      <p:pic>
        <p:nvPicPr>
          <p:cNvPr id="6" name="Picture 5" descr="Diagram&#10;&#10;Description automatically generated">
            <a:extLst>
              <a:ext uri="{FF2B5EF4-FFF2-40B4-BE49-F238E27FC236}">
                <a16:creationId xmlns:a16="http://schemas.microsoft.com/office/drawing/2014/main" id="{A9C02303-1632-2E26-F960-922A82A14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16" y="1878501"/>
            <a:ext cx="8154368" cy="4463305"/>
          </a:xfrm>
          <a:prstGeom prst="rect">
            <a:avLst/>
          </a:prstGeom>
        </p:spPr>
      </p:pic>
    </p:spTree>
    <p:extLst>
      <p:ext uri="{BB962C8B-B14F-4D97-AF65-F5344CB8AC3E}">
        <p14:creationId xmlns:p14="http://schemas.microsoft.com/office/powerpoint/2010/main" val="136774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D3E4-1EC0-EC17-4224-DF6A4419F3AB}"/>
              </a:ext>
            </a:extLst>
          </p:cNvPr>
          <p:cNvSpPr>
            <a:spLocks noGrp="1"/>
          </p:cNvSpPr>
          <p:nvPr>
            <p:ph type="title"/>
          </p:nvPr>
        </p:nvSpPr>
        <p:spPr/>
        <p:txBody>
          <a:bodyPr/>
          <a:lstStyle/>
          <a:p>
            <a:r>
              <a:rPr lang="en-IN" dirty="0"/>
              <a:t>Video display devices</a:t>
            </a:r>
          </a:p>
        </p:txBody>
      </p:sp>
      <p:sp>
        <p:nvSpPr>
          <p:cNvPr id="3" name="Content Placeholder 2">
            <a:extLst>
              <a:ext uri="{FF2B5EF4-FFF2-40B4-BE49-F238E27FC236}">
                <a16:creationId xmlns:a16="http://schemas.microsoft.com/office/drawing/2014/main" id="{CBB3D5D6-183D-40A8-772B-320C1BBF5E91}"/>
              </a:ext>
            </a:extLst>
          </p:cNvPr>
          <p:cNvSpPr>
            <a:spLocks noGrp="1"/>
          </p:cNvSpPr>
          <p:nvPr>
            <p:ph idx="1"/>
          </p:nvPr>
        </p:nvSpPr>
        <p:spPr>
          <a:xfrm>
            <a:off x="838200" y="1825625"/>
            <a:ext cx="10515600" cy="1325563"/>
          </a:xfrm>
        </p:spPr>
        <p:txBody>
          <a:bodyPr/>
          <a:lstStyle/>
          <a:p>
            <a:r>
              <a:rPr lang="en-IN" dirty="0"/>
              <a:t>Historically - cathode-ray tube (CRT) design.</a:t>
            </a:r>
          </a:p>
          <a:p>
            <a:r>
              <a:rPr lang="en-IN" dirty="0"/>
              <a:t>Recently - flat-panel displays.</a:t>
            </a:r>
          </a:p>
          <a:p>
            <a:endParaRPr lang="en-IN" dirty="0"/>
          </a:p>
        </p:txBody>
      </p:sp>
      <p:pic>
        <p:nvPicPr>
          <p:cNvPr id="5" name="Picture 4" descr="A picture containing text, electronics, monitor, display&#10;&#10;Description automatically generated">
            <a:extLst>
              <a:ext uri="{FF2B5EF4-FFF2-40B4-BE49-F238E27FC236}">
                <a16:creationId xmlns:a16="http://schemas.microsoft.com/office/drawing/2014/main" id="{C2032E0E-3CFA-4476-D2B5-391B68B3D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6446" y="170202"/>
            <a:ext cx="3362018" cy="3258798"/>
          </a:xfrm>
          <a:prstGeom prst="rect">
            <a:avLst/>
          </a:prstGeom>
        </p:spPr>
      </p:pic>
      <p:pic>
        <p:nvPicPr>
          <p:cNvPr id="7" name="Picture 6" descr="A picture containing text, display, electronics&#10;&#10;Description automatically generated">
            <a:extLst>
              <a:ext uri="{FF2B5EF4-FFF2-40B4-BE49-F238E27FC236}">
                <a16:creationId xmlns:a16="http://schemas.microsoft.com/office/drawing/2014/main" id="{B908D39F-9B00-A38B-13BA-CC3CC2043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210" y="2966422"/>
            <a:ext cx="3645310" cy="3645310"/>
          </a:xfrm>
          <a:prstGeom prst="rect">
            <a:avLst/>
          </a:prstGeom>
        </p:spPr>
      </p:pic>
      <p:pic>
        <p:nvPicPr>
          <p:cNvPr id="9" name="Picture 8" descr="A picture containing text, electronics, display, computer&#10;&#10;Description automatically generated">
            <a:extLst>
              <a:ext uri="{FF2B5EF4-FFF2-40B4-BE49-F238E27FC236}">
                <a16:creationId xmlns:a16="http://schemas.microsoft.com/office/drawing/2014/main" id="{5514D315-4027-D45E-6889-DC4EAC7767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482" y="3286125"/>
            <a:ext cx="4796935" cy="2695268"/>
          </a:xfrm>
          <a:prstGeom prst="rect">
            <a:avLst/>
          </a:prstGeom>
        </p:spPr>
      </p:pic>
    </p:spTree>
    <p:extLst>
      <p:ext uri="{BB962C8B-B14F-4D97-AF65-F5344CB8AC3E}">
        <p14:creationId xmlns:p14="http://schemas.microsoft.com/office/powerpoint/2010/main" val="2938178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667D-2888-A08D-F0C2-F29246EEDF0A}"/>
              </a:ext>
            </a:extLst>
          </p:cNvPr>
          <p:cNvSpPr>
            <a:spLocks noGrp="1"/>
          </p:cNvSpPr>
          <p:nvPr>
            <p:ph type="title"/>
          </p:nvPr>
        </p:nvSpPr>
        <p:spPr/>
        <p:txBody>
          <a:bodyPr/>
          <a:lstStyle/>
          <a:p>
            <a:r>
              <a:rPr lang="en-IN" dirty="0"/>
              <a:t>Random scan display (</a:t>
            </a:r>
            <a:r>
              <a:rPr lang="en-IN" dirty="0" err="1"/>
              <a:t>contd</a:t>
            </a:r>
            <a:r>
              <a:rPr lang="en-IN" dirty="0"/>
              <a:t>…)</a:t>
            </a:r>
          </a:p>
        </p:txBody>
      </p:sp>
      <p:sp>
        <p:nvSpPr>
          <p:cNvPr id="3" name="Content Placeholder 2">
            <a:extLst>
              <a:ext uri="{FF2B5EF4-FFF2-40B4-BE49-F238E27FC236}">
                <a16:creationId xmlns:a16="http://schemas.microsoft.com/office/drawing/2014/main" id="{184FAED0-5B94-0B18-CC2F-401B9281A986}"/>
              </a:ext>
            </a:extLst>
          </p:cNvPr>
          <p:cNvSpPr>
            <a:spLocks noGrp="1"/>
          </p:cNvSpPr>
          <p:nvPr>
            <p:ph idx="1"/>
          </p:nvPr>
        </p:nvSpPr>
        <p:spPr>
          <a:xfrm>
            <a:off x="838200" y="1825625"/>
            <a:ext cx="6653981" cy="4351338"/>
          </a:xfrm>
        </p:spPr>
        <p:txBody>
          <a:bodyPr>
            <a:normAutofit fontScale="92500"/>
          </a:bodyPr>
          <a:lstStyle/>
          <a:p>
            <a:r>
              <a:rPr lang="en-US" dirty="0"/>
              <a:t>Here the CRT has the electron beam directed only to those parts of the screen where a picture is to be displayed.</a:t>
            </a:r>
          </a:p>
          <a:p>
            <a:r>
              <a:rPr lang="en-US" dirty="0"/>
              <a:t>Also referred to as vector displays (or stroke-writing displays or calligraphic displays).</a:t>
            </a:r>
          </a:p>
          <a:p>
            <a:r>
              <a:rPr lang="en-US" dirty="0"/>
              <a:t>Refreshing is done in any specified order.</a:t>
            </a:r>
          </a:p>
          <a:p>
            <a:r>
              <a:rPr lang="en-US" dirty="0"/>
              <a:t>E.g. Pen plotter.</a:t>
            </a:r>
          </a:p>
          <a:p>
            <a:r>
              <a:rPr lang="en-US" dirty="0"/>
              <a:t>Refresh rate on a random-scan system depends on the number of lines to be displayed on that system.</a:t>
            </a:r>
            <a:endParaRPr lang="en-IN" dirty="0"/>
          </a:p>
        </p:txBody>
      </p:sp>
      <p:pic>
        <p:nvPicPr>
          <p:cNvPr id="5" name="Picture 4" descr="Diagram&#10;&#10;Description automatically generated">
            <a:extLst>
              <a:ext uri="{FF2B5EF4-FFF2-40B4-BE49-F238E27FC236}">
                <a16:creationId xmlns:a16="http://schemas.microsoft.com/office/drawing/2014/main" id="{660B98BD-8D12-CA09-191F-32F6D40FD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121" y="2288330"/>
            <a:ext cx="3935139" cy="2974233"/>
          </a:xfrm>
          <a:prstGeom prst="rect">
            <a:avLst/>
          </a:prstGeom>
        </p:spPr>
      </p:pic>
    </p:spTree>
    <p:extLst>
      <p:ext uri="{BB962C8B-B14F-4D97-AF65-F5344CB8AC3E}">
        <p14:creationId xmlns:p14="http://schemas.microsoft.com/office/powerpoint/2010/main" val="393492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667D-2888-A08D-F0C2-F29246EEDF0A}"/>
              </a:ext>
            </a:extLst>
          </p:cNvPr>
          <p:cNvSpPr>
            <a:spLocks noGrp="1"/>
          </p:cNvSpPr>
          <p:nvPr>
            <p:ph type="title"/>
          </p:nvPr>
        </p:nvSpPr>
        <p:spPr/>
        <p:txBody>
          <a:bodyPr/>
          <a:lstStyle/>
          <a:p>
            <a:r>
              <a:rPr lang="en-IN" dirty="0"/>
              <a:t>Random scan display (</a:t>
            </a:r>
            <a:r>
              <a:rPr lang="en-IN" dirty="0" err="1"/>
              <a:t>contd</a:t>
            </a:r>
            <a:r>
              <a:rPr lang="en-IN" dirty="0"/>
              <a:t>…)</a:t>
            </a:r>
          </a:p>
        </p:txBody>
      </p:sp>
      <p:sp>
        <p:nvSpPr>
          <p:cNvPr id="3" name="Content Placeholder 2">
            <a:extLst>
              <a:ext uri="{FF2B5EF4-FFF2-40B4-BE49-F238E27FC236}">
                <a16:creationId xmlns:a16="http://schemas.microsoft.com/office/drawing/2014/main" id="{184FAED0-5B94-0B18-CC2F-401B9281A986}"/>
              </a:ext>
            </a:extLst>
          </p:cNvPr>
          <p:cNvSpPr>
            <a:spLocks noGrp="1"/>
          </p:cNvSpPr>
          <p:nvPr>
            <p:ph idx="1"/>
          </p:nvPr>
        </p:nvSpPr>
        <p:spPr>
          <a:xfrm>
            <a:off x="838200" y="1825625"/>
            <a:ext cx="10355826" cy="4351338"/>
          </a:xfrm>
        </p:spPr>
        <p:txBody>
          <a:bodyPr>
            <a:normAutofit/>
          </a:bodyPr>
          <a:lstStyle/>
          <a:p>
            <a:r>
              <a:rPr lang="en-US" dirty="0"/>
              <a:t>Picture definition is stored as a set of line-drawing commands in an area of memory referred to as the display list/refresh display file/ vector file/display program.</a:t>
            </a:r>
          </a:p>
          <a:p>
            <a:r>
              <a:rPr lang="en-US" dirty="0"/>
              <a:t>After all line-drawing commands have been processed, the system cycles back to the first line command in the list.</a:t>
            </a:r>
          </a:p>
          <a:p>
            <a:r>
              <a:rPr lang="en-IN" dirty="0"/>
              <a:t>Application of such systems: line-drawing applications.</a:t>
            </a:r>
          </a:p>
          <a:p>
            <a:r>
              <a:rPr lang="en-US" dirty="0"/>
              <a:t>Have higher resolutions than raster systems.</a:t>
            </a:r>
          </a:p>
          <a:p>
            <a:r>
              <a:rPr lang="en-IN" dirty="0"/>
              <a:t>produce smooth line </a:t>
            </a:r>
            <a:r>
              <a:rPr lang="en-US" dirty="0"/>
              <a:t>drawings, as opposed to raster system, because the CRT beam directly follows the line path.</a:t>
            </a:r>
            <a:endParaRPr lang="en-IN" dirty="0"/>
          </a:p>
        </p:txBody>
      </p:sp>
    </p:spTree>
    <p:extLst>
      <p:ext uri="{BB962C8B-B14F-4D97-AF65-F5344CB8AC3E}">
        <p14:creationId xmlns:p14="http://schemas.microsoft.com/office/powerpoint/2010/main" val="41930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8DD3-9CE0-0435-F912-45BB4B941607}"/>
              </a:ext>
            </a:extLst>
          </p:cNvPr>
          <p:cNvSpPr>
            <a:spLocks noGrp="1"/>
          </p:cNvSpPr>
          <p:nvPr>
            <p:ph type="title"/>
          </p:nvPr>
        </p:nvSpPr>
        <p:spPr/>
        <p:txBody>
          <a:bodyPr/>
          <a:lstStyle/>
          <a:p>
            <a:r>
              <a:rPr lang="en-IN" dirty="0" err="1"/>
              <a:t>Color</a:t>
            </a:r>
            <a:r>
              <a:rPr lang="en-IN" dirty="0"/>
              <a:t> CRT Monitors</a:t>
            </a:r>
          </a:p>
        </p:txBody>
      </p:sp>
      <p:sp>
        <p:nvSpPr>
          <p:cNvPr id="3" name="Content Placeholder 2">
            <a:extLst>
              <a:ext uri="{FF2B5EF4-FFF2-40B4-BE49-F238E27FC236}">
                <a16:creationId xmlns:a16="http://schemas.microsoft.com/office/drawing/2014/main" id="{B81AFF09-0C37-E3DC-5084-C3941EBFC596}"/>
              </a:ext>
            </a:extLst>
          </p:cNvPr>
          <p:cNvSpPr>
            <a:spLocks noGrp="1"/>
          </p:cNvSpPr>
          <p:nvPr>
            <p:ph idx="1"/>
          </p:nvPr>
        </p:nvSpPr>
        <p:spPr/>
        <p:txBody>
          <a:bodyPr>
            <a:normAutofit fontScale="92500" lnSpcReduction="20000"/>
          </a:bodyPr>
          <a:lstStyle/>
          <a:p>
            <a:r>
              <a:rPr lang="en-US" dirty="0"/>
              <a:t>displays color pictures by using a combination of phosphors that emit different-colored light.</a:t>
            </a:r>
          </a:p>
          <a:p>
            <a:r>
              <a:rPr lang="en-US" dirty="0"/>
              <a:t>The emitted light from the different phosphors merges to form a single perceived color, which depends on the particular set of phosphors that have been excited.</a:t>
            </a:r>
          </a:p>
          <a:p>
            <a:r>
              <a:rPr lang="en-IN" dirty="0"/>
              <a:t>B</a:t>
            </a:r>
            <a:r>
              <a:rPr lang="en-IN"/>
              <a:t>eam-penetration </a:t>
            </a:r>
            <a:r>
              <a:rPr lang="en-IN" dirty="0"/>
              <a:t>method:</a:t>
            </a:r>
          </a:p>
          <a:p>
            <a:pPr lvl="1"/>
            <a:r>
              <a:rPr lang="en-US" dirty="0"/>
              <a:t>coat the screen with layers of different colored phosphors.</a:t>
            </a:r>
          </a:p>
          <a:p>
            <a:pPr lvl="1"/>
            <a:r>
              <a:rPr lang="en-US" dirty="0"/>
              <a:t>emitted color depends on how far the electron beam penetrates into the phosphor layers.</a:t>
            </a:r>
          </a:p>
          <a:p>
            <a:pPr lvl="1"/>
            <a:r>
              <a:rPr lang="en-US" dirty="0"/>
              <a:t>typically used only two phosphor layers: red and green.</a:t>
            </a:r>
          </a:p>
          <a:p>
            <a:pPr lvl="1"/>
            <a:r>
              <a:rPr lang="en-US" dirty="0"/>
              <a:t>Beam of slow electrons: excites outer red layer.</a:t>
            </a:r>
          </a:p>
          <a:p>
            <a:pPr lvl="1"/>
            <a:r>
              <a:rPr lang="en-US" dirty="0"/>
              <a:t>Beam of very fast electrons: excites both red and green layer.</a:t>
            </a:r>
          </a:p>
          <a:p>
            <a:pPr lvl="1"/>
            <a:r>
              <a:rPr lang="en-US" dirty="0"/>
              <a:t>Intermediate speed???</a:t>
            </a:r>
            <a:endParaRPr lang="en-IN" dirty="0"/>
          </a:p>
        </p:txBody>
      </p:sp>
    </p:spTree>
    <p:extLst>
      <p:ext uri="{BB962C8B-B14F-4D97-AF65-F5344CB8AC3E}">
        <p14:creationId xmlns:p14="http://schemas.microsoft.com/office/powerpoint/2010/main" val="232312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8DD3-9CE0-0435-F912-45BB4B941607}"/>
              </a:ext>
            </a:extLst>
          </p:cNvPr>
          <p:cNvSpPr>
            <a:spLocks noGrp="1"/>
          </p:cNvSpPr>
          <p:nvPr>
            <p:ph type="title"/>
          </p:nvPr>
        </p:nvSpPr>
        <p:spPr/>
        <p:txBody>
          <a:bodyPr/>
          <a:lstStyle/>
          <a:p>
            <a:r>
              <a:rPr lang="en-IN" dirty="0" err="1"/>
              <a:t>Color</a:t>
            </a:r>
            <a:r>
              <a:rPr lang="en-IN" dirty="0"/>
              <a:t> CRT Monitors</a:t>
            </a:r>
          </a:p>
        </p:txBody>
      </p:sp>
      <p:pic>
        <p:nvPicPr>
          <p:cNvPr id="5" name="Picture 4">
            <a:extLst>
              <a:ext uri="{FF2B5EF4-FFF2-40B4-BE49-F238E27FC236}">
                <a16:creationId xmlns:a16="http://schemas.microsoft.com/office/drawing/2014/main" id="{A1AA39A7-B76B-1100-BC25-A4115606D6DC}"/>
              </a:ext>
            </a:extLst>
          </p:cNvPr>
          <p:cNvPicPr>
            <a:picLocks noChangeAspect="1"/>
          </p:cNvPicPr>
          <p:nvPr/>
        </p:nvPicPr>
        <p:blipFill>
          <a:blip r:embed="rId2"/>
          <a:stretch>
            <a:fillRect/>
          </a:stretch>
        </p:blipFill>
        <p:spPr>
          <a:xfrm>
            <a:off x="6717116" y="3429000"/>
            <a:ext cx="5474884" cy="3421626"/>
          </a:xfrm>
          <a:prstGeom prst="rect">
            <a:avLst/>
          </a:prstGeom>
        </p:spPr>
      </p:pic>
      <p:sp>
        <p:nvSpPr>
          <p:cNvPr id="3" name="Content Placeholder 2">
            <a:extLst>
              <a:ext uri="{FF2B5EF4-FFF2-40B4-BE49-F238E27FC236}">
                <a16:creationId xmlns:a16="http://schemas.microsoft.com/office/drawing/2014/main" id="{B81AFF09-0C37-E3DC-5084-C3941EBFC596}"/>
              </a:ext>
            </a:extLst>
          </p:cNvPr>
          <p:cNvSpPr>
            <a:spLocks noGrp="1"/>
          </p:cNvSpPr>
          <p:nvPr>
            <p:ph idx="1"/>
          </p:nvPr>
        </p:nvSpPr>
        <p:spPr>
          <a:xfrm>
            <a:off x="838200" y="1825625"/>
            <a:ext cx="7140677" cy="4667250"/>
          </a:xfrm>
        </p:spPr>
        <p:txBody>
          <a:bodyPr>
            <a:normAutofit/>
          </a:bodyPr>
          <a:lstStyle/>
          <a:p>
            <a:pPr lvl="1"/>
            <a:r>
              <a:rPr lang="en-US" dirty="0"/>
              <a:t>Screen color at any point </a:t>
            </a:r>
            <a:r>
              <a:rPr lang="en-US" dirty="0">
                <a:sym typeface="Wingdings" panose="05000000000000000000" pitchFamily="2" charset="2"/>
              </a:rPr>
              <a:t> </a:t>
            </a:r>
            <a:r>
              <a:rPr lang="en-US" dirty="0"/>
              <a:t>Speed of electron: controlled by beam acceleration voltage. </a:t>
            </a:r>
          </a:p>
          <a:p>
            <a:pPr lvl="1"/>
            <a:r>
              <a:rPr lang="en-US" dirty="0"/>
              <a:t>Advantage: Inexpensive method.</a:t>
            </a:r>
          </a:p>
          <a:p>
            <a:pPr lvl="1"/>
            <a:r>
              <a:rPr lang="en-US" dirty="0"/>
              <a:t>Disadvantage: limited possible color, poor quality picture</a:t>
            </a:r>
          </a:p>
          <a:p>
            <a:r>
              <a:rPr lang="en-US" dirty="0"/>
              <a:t>Shadow mask method:</a:t>
            </a:r>
          </a:p>
          <a:p>
            <a:pPr lvl="1"/>
            <a:r>
              <a:rPr lang="en-US" dirty="0"/>
              <a:t>Wide range of colors produced.</a:t>
            </a:r>
          </a:p>
          <a:p>
            <a:pPr lvl="1"/>
            <a:r>
              <a:rPr lang="en-US" dirty="0"/>
              <a:t>uses three phosphor color dots at each pixel position, each for RGB light.</a:t>
            </a:r>
          </a:p>
          <a:p>
            <a:pPr lvl="1"/>
            <a:r>
              <a:rPr lang="en-US" dirty="0"/>
              <a:t>CRT has three electron guns, one for each color dot, and a shadow-mask grid just behind the phosphor-coated screen.</a:t>
            </a:r>
            <a:endParaRPr lang="en-IN" dirty="0"/>
          </a:p>
        </p:txBody>
      </p:sp>
    </p:spTree>
    <p:extLst>
      <p:ext uri="{BB962C8B-B14F-4D97-AF65-F5344CB8AC3E}">
        <p14:creationId xmlns:p14="http://schemas.microsoft.com/office/powerpoint/2010/main" val="2608033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8DD3-9CE0-0435-F912-45BB4B941607}"/>
              </a:ext>
            </a:extLst>
          </p:cNvPr>
          <p:cNvSpPr>
            <a:spLocks noGrp="1"/>
          </p:cNvSpPr>
          <p:nvPr>
            <p:ph type="title"/>
          </p:nvPr>
        </p:nvSpPr>
        <p:spPr/>
        <p:txBody>
          <a:bodyPr/>
          <a:lstStyle/>
          <a:p>
            <a:r>
              <a:rPr lang="en-IN" dirty="0" err="1"/>
              <a:t>Color</a:t>
            </a:r>
            <a:r>
              <a:rPr lang="en-IN" dirty="0"/>
              <a:t> CRT Monitors</a:t>
            </a:r>
          </a:p>
        </p:txBody>
      </p:sp>
      <p:sp>
        <p:nvSpPr>
          <p:cNvPr id="3" name="Content Placeholder 2">
            <a:extLst>
              <a:ext uri="{FF2B5EF4-FFF2-40B4-BE49-F238E27FC236}">
                <a16:creationId xmlns:a16="http://schemas.microsoft.com/office/drawing/2014/main" id="{B81AFF09-0C37-E3DC-5084-C3941EBFC596}"/>
              </a:ext>
            </a:extLst>
          </p:cNvPr>
          <p:cNvSpPr>
            <a:spLocks noGrp="1"/>
          </p:cNvSpPr>
          <p:nvPr>
            <p:ph idx="1"/>
          </p:nvPr>
        </p:nvSpPr>
        <p:spPr>
          <a:xfrm>
            <a:off x="838200" y="1690688"/>
            <a:ext cx="10341077" cy="4916589"/>
          </a:xfrm>
        </p:spPr>
        <p:txBody>
          <a:bodyPr>
            <a:normAutofit fontScale="92500"/>
          </a:bodyPr>
          <a:lstStyle/>
          <a:p>
            <a:pPr lvl="1">
              <a:lnSpc>
                <a:spcPct val="150000"/>
              </a:lnSpc>
            </a:pPr>
            <a:r>
              <a:rPr lang="en-US" dirty="0"/>
              <a:t>Three electron guns, aligned with the triangular color-dot patterns on the screen, are directed to each dot triangle by a shadow mask.</a:t>
            </a:r>
          </a:p>
          <a:p>
            <a:pPr lvl="1">
              <a:lnSpc>
                <a:spcPct val="150000"/>
              </a:lnSpc>
            </a:pPr>
            <a:r>
              <a:rPr lang="en-US" dirty="0"/>
              <a:t>The three electron beams are deflected and focused as a group onto the shadow mask, which contains a series of holes aligned with the phosphor-dot patterns.</a:t>
            </a:r>
          </a:p>
          <a:p>
            <a:pPr lvl="1">
              <a:lnSpc>
                <a:spcPct val="150000"/>
              </a:lnSpc>
            </a:pPr>
            <a:r>
              <a:rPr lang="en-US" dirty="0"/>
              <a:t>The phosphor dots in the triangles are arranged so that each electron beam can activate only its corresponding color dot when it passes through the shadow mask.</a:t>
            </a:r>
          </a:p>
          <a:p>
            <a:pPr lvl="1">
              <a:lnSpc>
                <a:spcPct val="150000"/>
              </a:lnSpc>
            </a:pPr>
            <a:r>
              <a:rPr lang="en-US" b="1" dirty="0">
                <a:solidFill>
                  <a:srgbClr val="FF0000"/>
                </a:solidFill>
              </a:rPr>
              <a:t>Color variations</a:t>
            </a:r>
            <a:r>
              <a:rPr lang="en-US" dirty="0"/>
              <a:t> in a shadow-mask CRT by varying the intensity levels of the three electron beams.</a:t>
            </a:r>
            <a:endParaRPr lang="en-IN" dirty="0"/>
          </a:p>
        </p:txBody>
      </p:sp>
    </p:spTree>
    <p:extLst>
      <p:ext uri="{BB962C8B-B14F-4D97-AF65-F5344CB8AC3E}">
        <p14:creationId xmlns:p14="http://schemas.microsoft.com/office/powerpoint/2010/main" val="36708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21CF-001F-010A-86C0-42492F9DBA9F}"/>
              </a:ext>
            </a:extLst>
          </p:cNvPr>
          <p:cNvSpPr>
            <a:spLocks noGrp="1"/>
          </p:cNvSpPr>
          <p:nvPr>
            <p:ph type="title"/>
          </p:nvPr>
        </p:nvSpPr>
        <p:spPr>
          <a:xfrm>
            <a:off x="838200" y="365125"/>
            <a:ext cx="5257800" cy="1325563"/>
          </a:xfrm>
        </p:spPr>
        <p:txBody>
          <a:bodyPr/>
          <a:lstStyle/>
          <a:p>
            <a:r>
              <a:rPr lang="en-IN" dirty="0"/>
              <a:t>Other output devices</a:t>
            </a:r>
          </a:p>
        </p:txBody>
      </p:sp>
      <p:sp>
        <p:nvSpPr>
          <p:cNvPr id="3" name="Content Placeholder 2">
            <a:extLst>
              <a:ext uri="{FF2B5EF4-FFF2-40B4-BE49-F238E27FC236}">
                <a16:creationId xmlns:a16="http://schemas.microsoft.com/office/drawing/2014/main" id="{28D18F01-8098-0511-9F8C-C46516DF7543}"/>
              </a:ext>
            </a:extLst>
          </p:cNvPr>
          <p:cNvSpPr>
            <a:spLocks noGrp="1"/>
          </p:cNvSpPr>
          <p:nvPr>
            <p:ph idx="1"/>
          </p:nvPr>
        </p:nvSpPr>
        <p:spPr>
          <a:xfrm>
            <a:off x="838200" y="1825625"/>
            <a:ext cx="4014019" cy="2112194"/>
          </a:xfrm>
        </p:spPr>
        <p:txBody>
          <a:bodyPr/>
          <a:lstStyle/>
          <a:p>
            <a:r>
              <a:rPr lang="en-IN" dirty="0"/>
              <a:t>Flat panel displays</a:t>
            </a:r>
          </a:p>
          <a:p>
            <a:r>
              <a:rPr lang="en-IN" dirty="0"/>
              <a:t>3-D viewing displays</a:t>
            </a:r>
          </a:p>
          <a:p>
            <a:r>
              <a:rPr lang="en-IN" dirty="0"/>
              <a:t>Virtual Reality systems</a:t>
            </a:r>
          </a:p>
        </p:txBody>
      </p:sp>
      <p:sp>
        <p:nvSpPr>
          <p:cNvPr id="4" name="Title 1">
            <a:extLst>
              <a:ext uri="{FF2B5EF4-FFF2-40B4-BE49-F238E27FC236}">
                <a16:creationId xmlns:a16="http://schemas.microsoft.com/office/drawing/2014/main" id="{73105AFC-9C91-57D5-ED30-298A6C357752}"/>
              </a:ext>
            </a:extLst>
          </p:cNvPr>
          <p:cNvSpPr txBox="1">
            <a:spLocks/>
          </p:cNvSpPr>
          <p:nvPr/>
        </p:nvSpPr>
        <p:spPr>
          <a:xfrm>
            <a:off x="6096000" y="437893"/>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dirty="0"/>
              <a:t>Input devices</a:t>
            </a:r>
          </a:p>
        </p:txBody>
      </p:sp>
      <p:sp>
        <p:nvSpPr>
          <p:cNvPr id="5" name="Content Placeholder 2">
            <a:extLst>
              <a:ext uri="{FF2B5EF4-FFF2-40B4-BE49-F238E27FC236}">
                <a16:creationId xmlns:a16="http://schemas.microsoft.com/office/drawing/2014/main" id="{E88DD16B-2A7B-3705-D34B-DF30E93DBC2C}"/>
              </a:ext>
            </a:extLst>
          </p:cNvPr>
          <p:cNvSpPr txBox="1">
            <a:spLocks/>
          </p:cNvSpPr>
          <p:nvPr/>
        </p:nvSpPr>
        <p:spPr>
          <a:xfrm>
            <a:off x="7339781" y="1690688"/>
            <a:ext cx="4014019" cy="4164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Keyboard</a:t>
            </a:r>
          </a:p>
          <a:p>
            <a:r>
              <a:rPr lang="en-IN" dirty="0"/>
              <a:t>Button boxes</a:t>
            </a:r>
          </a:p>
          <a:p>
            <a:r>
              <a:rPr lang="en-IN" dirty="0"/>
              <a:t>Space-balls</a:t>
            </a:r>
          </a:p>
          <a:p>
            <a:r>
              <a:rPr lang="en-IN" dirty="0"/>
              <a:t>Joysticks</a:t>
            </a:r>
          </a:p>
          <a:p>
            <a:r>
              <a:rPr lang="en-IN" dirty="0"/>
              <a:t>Data gloves</a:t>
            </a:r>
          </a:p>
          <a:p>
            <a:r>
              <a:rPr lang="en-IN" dirty="0"/>
              <a:t>Light pens</a:t>
            </a:r>
          </a:p>
          <a:p>
            <a:r>
              <a:rPr lang="en-IN" dirty="0"/>
              <a:t>Touch panels</a:t>
            </a:r>
          </a:p>
        </p:txBody>
      </p:sp>
      <p:pic>
        <p:nvPicPr>
          <p:cNvPr id="7" name="Picture 6" descr="A black video game controller&#10;&#10;Description automatically generated with low confidence">
            <a:extLst>
              <a:ext uri="{FF2B5EF4-FFF2-40B4-BE49-F238E27FC236}">
                <a16:creationId xmlns:a16="http://schemas.microsoft.com/office/drawing/2014/main" id="{010CCE09-9446-50F4-DE11-B916C893E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5431" y="1944688"/>
            <a:ext cx="2143125" cy="214312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53B3BA5-D51C-4674-B73F-39904AA2B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5431" y="3937819"/>
            <a:ext cx="2351549" cy="2362047"/>
          </a:xfrm>
          <a:prstGeom prst="rect">
            <a:avLst/>
          </a:prstGeom>
        </p:spPr>
      </p:pic>
      <p:pic>
        <p:nvPicPr>
          <p:cNvPr id="11" name="Picture 10" descr="A pair of black sunglasses&#10;&#10;Description automatically generated with medium confidence">
            <a:extLst>
              <a:ext uri="{FF2B5EF4-FFF2-40B4-BE49-F238E27FC236}">
                <a16:creationId xmlns:a16="http://schemas.microsoft.com/office/drawing/2014/main" id="{D3B926E8-E62E-6CD0-84EE-51950C8FF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497" y="4121560"/>
            <a:ext cx="2638425" cy="1733550"/>
          </a:xfrm>
          <a:prstGeom prst="rect">
            <a:avLst/>
          </a:prstGeom>
        </p:spPr>
      </p:pic>
      <p:pic>
        <p:nvPicPr>
          <p:cNvPr id="13" name="Picture 12" descr="A close-up of a camera&#10;&#10;Description automatically generated with medium confidence">
            <a:extLst>
              <a:ext uri="{FF2B5EF4-FFF2-40B4-BE49-F238E27FC236}">
                <a16:creationId xmlns:a16="http://schemas.microsoft.com/office/drawing/2014/main" id="{436420D8-6810-9BA9-2165-18E17140B7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0656" y="3904943"/>
            <a:ext cx="2315344" cy="2315344"/>
          </a:xfrm>
          <a:prstGeom prst="rect">
            <a:avLst/>
          </a:prstGeom>
        </p:spPr>
      </p:pic>
    </p:spTree>
    <p:extLst>
      <p:ext uri="{BB962C8B-B14F-4D97-AF65-F5344CB8AC3E}">
        <p14:creationId xmlns:p14="http://schemas.microsoft.com/office/powerpoint/2010/main" val="428003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BFFA-410F-824D-235E-ADAB10E78B71}"/>
              </a:ext>
            </a:extLst>
          </p:cNvPr>
          <p:cNvSpPr>
            <a:spLocks noGrp="1"/>
          </p:cNvSpPr>
          <p:nvPr>
            <p:ph type="title"/>
          </p:nvPr>
        </p:nvSpPr>
        <p:spPr/>
        <p:txBody>
          <a:bodyPr/>
          <a:lstStyle/>
          <a:p>
            <a:r>
              <a:rPr lang="en-IN" dirty="0"/>
              <a:t>Refresh Cathode-Ray Tubes</a:t>
            </a:r>
          </a:p>
        </p:txBody>
      </p:sp>
      <p:pic>
        <p:nvPicPr>
          <p:cNvPr id="5" name="Content Placeholder 4" descr="Diagram&#10;&#10;Description automatically generated">
            <a:extLst>
              <a:ext uri="{FF2B5EF4-FFF2-40B4-BE49-F238E27FC236}">
                <a16:creationId xmlns:a16="http://schemas.microsoft.com/office/drawing/2014/main" id="{A04A52E9-A89D-70A2-696E-C26C1B97C2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632" y="1690688"/>
            <a:ext cx="7996736" cy="4683510"/>
          </a:xfrm>
        </p:spPr>
      </p:pic>
    </p:spTree>
    <p:extLst>
      <p:ext uri="{BB962C8B-B14F-4D97-AF65-F5344CB8AC3E}">
        <p14:creationId xmlns:p14="http://schemas.microsoft.com/office/powerpoint/2010/main" val="38689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2DDE-B9AC-2C90-D8BA-43F169247BAD}"/>
              </a:ext>
            </a:extLst>
          </p:cNvPr>
          <p:cNvSpPr>
            <a:spLocks noGrp="1"/>
          </p:cNvSpPr>
          <p:nvPr>
            <p:ph type="title"/>
          </p:nvPr>
        </p:nvSpPr>
        <p:spPr/>
        <p:txBody>
          <a:bodyPr/>
          <a:lstStyle/>
          <a:p>
            <a:r>
              <a:rPr lang="en-IN" dirty="0"/>
              <a:t>Refresh Cathode-Ray Tubes</a:t>
            </a:r>
          </a:p>
        </p:txBody>
      </p:sp>
      <p:sp>
        <p:nvSpPr>
          <p:cNvPr id="3" name="Content Placeholder 2">
            <a:extLst>
              <a:ext uri="{FF2B5EF4-FFF2-40B4-BE49-F238E27FC236}">
                <a16:creationId xmlns:a16="http://schemas.microsoft.com/office/drawing/2014/main" id="{1875EF03-5BC8-E4A2-ABC8-09BB8898A442}"/>
              </a:ext>
            </a:extLst>
          </p:cNvPr>
          <p:cNvSpPr>
            <a:spLocks noGrp="1"/>
          </p:cNvSpPr>
          <p:nvPr>
            <p:ph idx="1"/>
          </p:nvPr>
        </p:nvSpPr>
        <p:spPr>
          <a:xfrm>
            <a:off x="838200" y="1825625"/>
            <a:ext cx="10515600" cy="4667250"/>
          </a:xfrm>
        </p:spPr>
        <p:txBody>
          <a:bodyPr>
            <a:normAutofit/>
          </a:bodyPr>
          <a:lstStyle/>
          <a:p>
            <a:r>
              <a:rPr lang="en-US" dirty="0"/>
              <a:t>A beam of electrons (cathode rays), emitted by an electron gun, passes through focusing and deflection systems that direct the beam toward specified positions on the phosphor-coated screen.</a:t>
            </a:r>
          </a:p>
          <a:p>
            <a:r>
              <a:rPr lang="en-US" dirty="0"/>
              <a:t>The phosphor then emits a small spot of light at each position contacted by the electron beam.</a:t>
            </a:r>
          </a:p>
          <a:p>
            <a:r>
              <a:rPr lang="en-US" b="1" dirty="0">
                <a:solidFill>
                  <a:srgbClr val="00B050"/>
                </a:solidFill>
              </a:rPr>
              <a:t>Need for maintaining the screen picture</a:t>
            </a:r>
            <a:r>
              <a:rPr lang="en-US" dirty="0"/>
              <a:t>, as the light emitted by phosphor-coated screen fades away.</a:t>
            </a:r>
          </a:p>
          <a:p>
            <a:r>
              <a:rPr lang="en-US" dirty="0"/>
              <a:t>Two way:</a:t>
            </a:r>
          </a:p>
          <a:p>
            <a:pPr lvl="1"/>
            <a:r>
              <a:rPr lang="en-US" dirty="0"/>
              <a:t>store the picture information as a charge distribution within the CRT.</a:t>
            </a:r>
          </a:p>
          <a:p>
            <a:pPr lvl="1"/>
            <a:r>
              <a:rPr lang="en-US" dirty="0"/>
              <a:t>redraw the picture repeatedly by quickly directing the electron beam back over the same screen points.</a:t>
            </a:r>
            <a:endParaRPr lang="en-IN" dirty="0"/>
          </a:p>
        </p:txBody>
      </p:sp>
    </p:spTree>
    <p:extLst>
      <p:ext uri="{BB962C8B-B14F-4D97-AF65-F5344CB8AC3E}">
        <p14:creationId xmlns:p14="http://schemas.microsoft.com/office/powerpoint/2010/main" val="87204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2DDE-B9AC-2C90-D8BA-43F169247BAD}"/>
              </a:ext>
            </a:extLst>
          </p:cNvPr>
          <p:cNvSpPr>
            <a:spLocks noGrp="1"/>
          </p:cNvSpPr>
          <p:nvPr>
            <p:ph type="title"/>
          </p:nvPr>
        </p:nvSpPr>
        <p:spPr/>
        <p:txBody>
          <a:bodyPr/>
          <a:lstStyle/>
          <a:p>
            <a:r>
              <a:rPr lang="en-IN" dirty="0"/>
              <a:t>Refresh Cathode-Ray Tubes</a:t>
            </a:r>
          </a:p>
        </p:txBody>
      </p:sp>
      <p:sp>
        <p:nvSpPr>
          <p:cNvPr id="3" name="Content Placeholder 2">
            <a:extLst>
              <a:ext uri="{FF2B5EF4-FFF2-40B4-BE49-F238E27FC236}">
                <a16:creationId xmlns:a16="http://schemas.microsoft.com/office/drawing/2014/main" id="{1875EF03-5BC8-E4A2-ABC8-09BB8898A442}"/>
              </a:ext>
            </a:extLst>
          </p:cNvPr>
          <p:cNvSpPr>
            <a:spLocks noGrp="1"/>
          </p:cNvSpPr>
          <p:nvPr>
            <p:ph idx="1"/>
          </p:nvPr>
        </p:nvSpPr>
        <p:spPr>
          <a:xfrm>
            <a:off x="838200" y="1825625"/>
            <a:ext cx="10515600" cy="4667250"/>
          </a:xfrm>
        </p:spPr>
        <p:txBody>
          <a:bodyPr>
            <a:normAutofit fontScale="92500" lnSpcReduction="20000"/>
          </a:bodyPr>
          <a:lstStyle/>
          <a:p>
            <a:r>
              <a:rPr lang="en-IN" dirty="0"/>
              <a:t>Such device are called a refresh CRT.</a:t>
            </a:r>
          </a:p>
          <a:p>
            <a:r>
              <a:rPr lang="en-IN" b="1" dirty="0">
                <a:solidFill>
                  <a:srgbClr val="0070C0"/>
                </a:solidFill>
              </a:rPr>
              <a:t>Refresh rate</a:t>
            </a:r>
            <a:r>
              <a:rPr lang="en-IN" dirty="0"/>
              <a:t>: </a:t>
            </a:r>
            <a:r>
              <a:rPr lang="en-US" dirty="0"/>
              <a:t>frequency at which a picture is redrawn on the screen.</a:t>
            </a:r>
          </a:p>
          <a:p>
            <a:r>
              <a:rPr lang="en-US" b="1" dirty="0">
                <a:solidFill>
                  <a:schemeClr val="accent2">
                    <a:lumMod val="75000"/>
                  </a:schemeClr>
                </a:solidFill>
              </a:rPr>
              <a:t>Primary components of an electron gun </a:t>
            </a:r>
            <a:r>
              <a:rPr lang="en-US" dirty="0"/>
              <a:t>in a CRT: the heated metal cathode and a control grid.</a:t>
            </a:r>
          </a:p>
          <a:p>
            <a:r>
              <a:rPr lang="en-US" dirty="0"/>
              <a:t>Heat is supplied to the cathode by directing a current through a coil of wire, called the filament, inside the cylindrical cathode structure. </a:t>
            </a:r>
          </a:p>
          <a:p>
            <a:r>
              <a:rPr lang="en-US" dirty="0"/>
              <a:t>This causes electrons to be “boiled off” the hot cathode surface.</a:t>
            </a:r>
          </a:p>
          <a:p>
            <a:r>
              <a:rPr lang="en-US" dirty="0"/>
              <a:t>In the vacuum inside the CRT envelope, the free, negatively charged electrons are then accelerated toward the phosphor coating by a high positive voltage. </a:t>
            </a:r>
          </a:p>
          <a:p>
            <a:r>
              <a:rPr lang="en-US" dirty="0"/>
              <a:t>The </a:t>
            </a:r>
            <a:r>
              <a:rPr lang="en-US" b="1" dirty="0">
                <a:solidFill>
                  <a:srgbClr val="002060"/>
                </a:solidFill>
              </a:rPr>
              <a:t>accelerating voltage </a:t>
            </a:r>
            <a:r>
              <a:rPr lang="en-US" dirty="0"/>
              <a:t>can be generated with a positively charged metal coating on the inside of the CRT envelope near the phosphor screen, or an accelerating anode</a:t>
            </a:r>
            <a:r>
              <a:rPr lang="en-IN" dirty="0"/>
              <a:t>.</a:t>
            </a:r>
            <a:endParaRPr lang="en-US" dirty="0"/>
          </a:p>
        </p:txBody>
      </p:sp>
    </p:spTree>
    <p:extLst>
      <p:ext uri="{BB962C8B-B14F-4D97-AF65-F5344CB8AC3E}">
        <p14:creationId xmlns:p14="http://schemas.microsoft.com/office/powerpoint/2010/main" val="180757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2DDE-B9AC-2C90-D8BA-43F169247BAD}"/>
              </a:ext>
            </a:extLst>
          </p:cNvPr>
          <p:cNvSpPr>
            <a:spLocks noGrp="1"/>
          </p:cNvSpPr>
          <p:nvPr>
            <p:ph type="title"/>
          </p:nvPr>
        </p:nvSpPr>
        <p:spPr/>
        <p:txBody>
          <a:bodyPr/>
          <a:lstStyle/>
          <a:p>
            <a:r>
              <a:rPr lang="en-IN" dirty="0"/>
              <a:t>Refresh Cathode-Ray Tubes</a:t>
            </a:r>
          </a:p>
        </p:txBody>
      </p:sp>
      <p:sp>
        <p:nvSpPr>
          <p:cNvPr id="3" name="Content Placeholder 2">
            <a:extLst>
              <a:ext uri="{FF2B5EF4-FFF2-40B4-BE49-F238E27FC236}">
                <a16:creationId xmlns:a16="http://schemas.microsoft.com/office/drawing/2014/main" id="{1875EF03-5BC8-E4A2-ABC8-09BB8898A442}"/>
              </a:ext>
            </a:extLst>
          </p:cNvPr>
          <p:cNvSpPr>
            <a:spLocks noGrp="1"/>
          </p:cNvSpPr>
          <p:nvPr>
            <p:ph idx="1"/>
          </p:nvPr>
        </p:nvSpPr>
        <p:spPr>
          <a:xfrm>
            <a:off x="838200" y="1690688"/>
            <a:ext cx="10515600" cy="4802187"/>
          </a:xfrm>
        </p:spPr>
        <p:txBody>
          <a:bodyPr>
            <a:normAutofit lnSpcReduction="10000"/>
          </a:bodyPr>
          <a:lstStyle/>
          <a:p>
            <a:r>
              <a:rPr lang="en-US" b="1" dirty="0">
                <a:solidFill>
                  <a:srgbClr val="0070C0"/>
                </a:solidFill>
              </a:rPr>
              <a:t>Intensity</a:t>
            </a:r>
            <a:r>
              <a:rPr lang="en-US" dirty="0"/>
              <a:t> of the electron beam is controlled by the voltage at the control grid.</a:t>
            </a:r>
          </a:p>
          <a:p>
            <a:r>
              <a:rPr lang="en-US" dirty="0"/>
              <a:t>Since the amount of light emitted by the phosphor coating depends on the number of electrons striking the screen, the brightness of a display point is controlled by varying the voltage on the control grid.</a:t>
            </a:r>
          </a:p>
          <a:p>
            <a:r>
              <a:rPr lang="en-US" b="1" dirty="0">
                <a:solidFill>
                  <a:srgbClr val="002060"/>
                </a:solidFill>
              </a:rPr>
              <a:t>Focusing system </a:t>
            </a:r>
            <a:r>
              <a:rPr lang="en-US" dirty="0"/>
              <a:t>in a CRT forces the electron beam to converge to a small cross section as it strikes the phosphor.</a:t>
            </a:r>
          </a:p>
          <a:p>
            <a:r>
              <a:rPr lang="en-US" dirty="0"/>
              <a:t>Focusing is accomplished with either electric or magnetic fields.</a:t>
            </a:r>
          </a:p>
          <a:p>
            <a:r>
              <a:rPr lang="en-US" dirty="0"/>
              <a:t>The distance that the electron beam must travel to different points on the screen varies because the radius of curvature for most CRTs is greater than the distance from the focusing system to the screen center.</a:t>
            </a:r>
          </a:p>
        </p:txBody>
      </p:sp>
    </p:spTree>
    <p:extLst>
      <p:ext uri="{BB962C8B-B14F-4D97-AF65-F5344CB8AC3E}">
        <p14:creationId xmlns:p14="http://schemas.microsoft.com/office/powerpoint/2010/main" val="255667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2DDE-B9AC-2C90-D8BA-43F169247BAD}"/>
              </a:ext>
            </a:extLst>
          </p:cNvPr>
          <p:cNvSpPr>
            <a:spLocks noGrp="1"/>
          </p:cNvSpPr>
          <p:nvPr>
            <p:ph type="title"/>
          </p:nvPr>
        </p:nvSpPr>
        <p:spPr/>
        <p:txBody>
          <a:bodyPr/>
          <a:lstStyle/>
          <a:p>
            <a:r>
              <a:rPr lang="en-IN" dirty="0"/>
              <a:t>Refresh Cathode-Ray Tubes</a:t>
            </a:r>
          </a:p>
        </p:txBody>
      </p:sp>
      <p:sp>
        <p:nvSpPr>
          <p:cNvPr id="3" name="Content Placeholder 2">
            <a:extLst>
              <a:ext uri="{FF2B5EF4-FFF2-40B4-BE49-F238E27FC236}">
                <a16:creationId xmlns:a16="http://schemas.microsoft.com/office/drawing/2014/main" id="{1875EF03-5BC8-E4A2-ABC8-09BB8898A442}"/>
              </a:ext>
            </a:extLst>
          </p:cNvPr>
          <p:cNvSpPr>
            <a:spLocks noGrp="1"/>
          </p:cNvSpPr>
          <p:nvPr>
            <p:ph idx="1"/>
          </p:nvPr>
        </p:nvSpPr>
        <p:spPr>
          <a:xfrm>
            <a:off x="838200" y="1825625"/>
            <a:ext cx="5257800" cy="4667250"/>
          </a:xfrm>
        </p:spPr>
        <p:txBody>
          <a:bodyPr>
            <a:normAutofit/>
          </a:bodyPr>
          <a:lstStyle/>
          <a:p>
            <a:r>
              <a:rPr lang="en-US" dirty="0"/>
              <a:t>As the beam moves to the outer edges of the screen, displayed images become blurred.</a:t>
            </a:r>
          </a:p>
          <a:p>
            <a:r>
              <a:rPr lang="en-US" b="1" dirty="0">
                <a:solidFill>
                  <a:srgbClr val="002060"/>
                </a:solidFill>
              </a:rPr>
              <a:t>Deflection of the electron beam </a:t>
            </a:r>
            <a:r>
              <a:rPr lang="en-US" dirty="0"/>
              <a:t>can be controlled with either electric or magnetic fields</a:t>
            </a:r>
          </a:p>
          <a:p>
            <a:r>
              <a:rPr lang="en-US" dirty="0"/>
              <a:t>Cathode-ray tubes are now commonly constructed with magnetic-deflection coils mounted on the outside of the CRT envelope.</a:t>
            </a:r>
          </a:p>
          <a:p>
            <a:endParaRPr lang="en-US" dirty="0"/>
          </a:p>
        </p:txBody>
      </p:sp>
      <p:pic>
        <p:nvPicPr>
          <p:cNvPr id="5" name="Picture 4">
            <a:extLst>
              <a:ext uri="{FF2B5EF4-FFF2-40B4-BE49-F238E27FC236}">
                <a16:creationId xmlns:a16="http://schemas.microsoft.com/office/drawing/2014/main" id="{0E2E4D09-1AEB-999C-2920-2D8211B142DF}"/>
              </a:ext>
            </a:extLst>
          </p:cNvPr>
          <p:cNvPicPr>
            <a:picLocks noChangeAspect="1"/>
          </p:cNvPicPr>
          <p:nvPr/>
        </p:nvPicPr>
        <p:blipFill>
          <a:blip r:embed="rId2"/>
          <a:stretch>
            <a:fillRect/>
          </a:stretch>
        </p:blipFill>
        <p:spPr>
          <a:xfrm>
            <a:off x="5855109" y="2353391"/>
            <a:ext cx="6336891" cy="2976563"/>
          </a:xfrm>
          <a:prstGeom prst="rect">
            <a:avLst/>
          </a:prstGeom>
        </p:spPr>
      </p:pic>
    </p:spTree>
    <p:extLst>
      <p:ext uri="{BB962C8B-B14F-4D97-AF65-F5344CB8AC3E}">
        <p14:creationId xmlns:p14="http://schemas.microsoft.com/office/powerpoint/2010/main" val="108592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2DDE-B9AC-2C90-D8BA-43F169247BAD}"/>
              </a:ext>
            </a:extLst>
          </p:cNvPr>
          <p:cNvSpPr>
            <a:spLocks noGrp="1"/>
          </p:cNvSpPr>
          <p:nvPr>
            <p:ph type="title"/>
          </p:nvPr>
        </p:nvSpPr>
        <p:spPr/>
        <p:txBody>
          <a:bodyPr/>
          <a:lstStyle/>
          <a:p>
            <a:r>
              <a:rPr lang="en-IN" dirty="0"/>
              <a:t>Refresh Cathode-Ray Tubes</a:t>
            </a:r>
          </a:p>
        </p:txBody>
      </p:sp>
      <p:sp>
        <p:nvSpPr>
          <p:cNvPr id="3" name="Content Placeholder 2">
            <a:extLst>
              <a:ext uri="{FF2B5EF4-FFF2-40B4-BE49-F238E27FC236}">
                <a16:creationId xmlns:a16="http://schemas.microsoft.com/office/drawing/2014/main" id="{1875EF03-5BC8-E4A2-ABC8-09BB8898A442}"/>
              </a:ext>
            </a:extLst>
          </p:cNvPr>
          <p:cNvSpPr>
            <a:spLocks noGrp="1"/>
          </p:cNvSpPr>
          <p:nvPr>
            <p:ph idx="1"/>
          </p:nvPr>
        </p:nvSpPr>
        <p:spPr>
          <a:xfrm>
            <a:off x="838200" y="1825625"/>
            <a:ext cx="10515600" cy="4667250"/>
          </a:xfrm>
        </p:spPr>
        <p:txBody>
          <a:bodyPr>
            <a:normAutofit/>
          </a:bodyPr>
          <a:lstStyle/>
          <a:p>
            <a:r>
              <a:rPr lang="en-US" dirty="0"/>
              <a:t>One pair of coils is mounted on the top and bottom of the CRT neck, and the other pair is mounted on opposite sides of the neck.</a:t>
            </a:r>
          </a:p>
          <a:p>
            <a:r>
              <a:rPr lang="en-US" dirty="0"/>
              <a:t>Result: transverse deflection force that is perpendicular to both the direction of the magnetic field and the direction of travel of the electron beam.</a:t>
            </a:r>
          </a:p>
          <a:p>
            <a:r>
              <a:rPr lang="en-US" dirty="0"/>
              <a:t>Similar arrangement of plates in case of electrostatic.</a:t>
            </a:r>
          </a:p>
          <a:p>
            <a:r>
              <a:rPr lang="en-US" b="1" dirty="0">
                <a:solidFill>
                  <a:srgbClr val="0070C0"/>
                </a:solidFill>
              </a:rPr>
              <a:t>Properties of phosphorus</a:t>
            </a:r>
            <a:r>
              <a:rPr lang="en-US" dirty="0"/>
              <a:t>: Color and Persistence.</a:t>
            </a:r>
          </a:p>
          <a:p>
            <a:r>
              <a:rPr lang="en-US" dirty="0"/>
              <a:t>The </a:t>
            </a:r>
            <a:r>
              <a:rPr lang="en-US" b="1" dirty="0">
                <a:solidFill>
                  <a:srgbClr val="0070C0"/>
                </a:solidFill>
              </a:rPr>
              <a:t>frequency (or color) of the light </a:t>
            </a:r>
            <a:r>
              <a:rPr lang="en-US" dirty="0"/>
              <a:t>emitted by the phosphor is in proportion to the energy difference between the excited quantum state and the ground state.</a:t>
            </a:r>
          </a:p>
        </p:txBody>
      </p:sp>
    </p:spTree>
    <p:extLst>
      <p:ext uri="{BB962C8B-B14F-4D97-AF65-F5344CB8AC3E}">
        <p14:creationId xmlns:p14="http://schemas.microsoft.com/office/powerpoint/2010/main" val="234594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2DDE-B9AC-2C90-D8BA-43F169247BAD}"/>
              </a:ext>
            </a:extLst>
          </p:cNvPr>
          <p:cNvSpPr>
            <a:spLocks noGrp="1"/>
          </p:cNvSpPr>
          <p:nvPr>
            <p:ph type="title"/>
          </p:nvPr>
        </p:nvSpPr>
        <p:spPr/>
        <p:txBody>
          <a:bodyPr/>
          <a:lstStyle/>
          <a:p>
            <a:r>
              <a:rPr lang="en-IN" dirty="0"/>
              <a:t>Refresh Cathode-Ray Tubes</a:t>
            </a:r>
          </a:p>
        </p:txBody>
      </p:sp>
      <p:pic>
        <p:nvPicPr>
          <p:cNvPr id="5" name="Picture 4">
            <a:extLst>
              <a:ext uri="{FF2B5EF4-FFF2-40B4-BE49-F238E27FC236}">
                <a16:creationId xmlns:a16="http://schemas.microsoft.com/office/drawing/2014/main" id="{F7E3505A-2F93-BE7B-408F-4CEBF439F546}"/>
              </a:ext>
            </a:extLst>
          </p:cNvPr>
          <p:cNvPicPr>
            <a:picLocks noChangeAspect="1"/>
          </p:cNvPicPr>
          <p:nvPr/>
        </p:nvPicPr>
        <p:blipFill>
          <a:blip r:embed="rId2"/>
          <a:stretch>
            <a:fillRect/>
          </a:stretch>
        </p:blipFill>
        <p:spPr>
          <a:xfrm>
            <a:off x="6633587" y="5310330"/>
            <a:ext cx="2141030" cy="1182545"/>
          </a:xfrm>
          <a:prstGeom prst="rect">
            <a:avLst/>
          </a:prstGeom>
        </p:spPr>
      </p:pic>
      <p:sp>
        <p:nvSpPr>
          <p:cNvPr id="3" name="Content Placeholder 2">
            <a:extLst>
              <a:ext uri="{FF2B5EF4-FFF2-40B4-BE49-F238E27FC236}">
                <a16:creationId xmlns:a16="http://schemas.microsoft.com/office/drawing/2014/main" id="{1875EF03-5BC8-E4A2-ABC8-09BB8898A442}"/>
              </a:ext>
            </a:extLst>
          </p:cNvPr>
          <p:cNvSpPr>
            <a:spLocks noGrp="1"/>
          </p:cNvSpPr>
          <p:nvPr>
            <p:ph idx="1"/>
          </p:nvPr>
        </p:nvSpPr>
        <p:spPr>
          <a:xfrm>
            <a:off x="838200" y="1825625"/>
            <a:ext cx="10515600" cy="4667250"/>
          </a:xfrm>
        </p:spPr>
        <p:txBody>
          <a:bodyPr>
            <a:normAutofit/>
          </a:bodyPr>
          <a:lstStyle/>
          <a:p>
            <a:r>
              <a:rPr lang="en-US" b="1" dirty="0">
                <a:solidFill>
                  <a:srgbClr val="0070C0"/>
                </a:solidFill>
              </a:rPr>
              <a:t>Persistence</a:t>
            </a:r>
            <a:r>
              <a:rPr lang="en-US" dirty="0"/>
              <a:t> of phosphor coating is defined as the time that it takes the emitted light from the screen to decay to one-tenth of its original intensity.</a:t>
            </a:r>
          </a:p>
          <a:p>
            <a:r>
              <a:rPr lang="en-US" dirty="0"/>
              <a:t>Lower-persistence phosphors require higher refresh rates to maintain a picture on the screen without flicker. Application: Animation.</a:t>
            </a:r>
          </a:p>
          <a:p>
            <a:r>
              <a:rPr lang="en-US" dirty="0"/>
              <a:t>High-persistence phosphors are better suited for displaying highly complex, static pictures.</a:t>
            </a:r>
          </a:p>
          <a:p>
            <a:r>
              <a:rPr lang="en-US" b="1" dirty="0">
                <a:solidFill>
                  <a:srgbClr val="0070C0"/>
                </a:solidFill>
              </a:rPr>
              <a:t>Resolution</a:t>
            </a:r>
            <a:r>
              <a:rPr lang="en-US" dirty="0"/>
              <a:t> – the number of points per centimeter that can be plotted horizontally and vertically.</a:t>
            </a:r>
          </a:p>
          <a:p>
            <a:r>
              <a:rPr lang="en-US" dirty="0"/>
              <a:t>Spot intensity has a Gaussian distribution</a:t>
            </a:r>
          </a:p>
        </p:txBody>
      </p:sp>
    </p:spTree>
    <p:extLst>
      <p:ext uri="{BB962C8B-B14F-4D97-AF65-F5344CB8AC3E}">
        <p14:creationId xmlns:p14="http://schemas.microsoft.com/office/powerpoint/2010/main" val="2048079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1863</Words>
  <Application>Microsoft Office PowerPoint</Application>
  <PresentationFormat>Widescreen</PresentationFormat>
  <Paragraphs>147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Video Display Devices</vt:lpstr>
      <vt:lpstr>Video display devices</vt:lpstr>
      <vt:lpstr>Refresh Cathode-Ray Tubes</vt:lpstr>
      <vt:lpstr>Refresh Cathode-Ray Tubes</vt:lpstr>
      <vt:lpstr>Refresh Cathode-Ray Tubes</vt:lpstr>
      <vt:lpstr>Refresh Cathode-Ray Tubes</vt:lpstr>
      <vt:lpstr>Refresh Cathode-Ray Tubes</vt:lpstr>
      <vt:lpstr>Refresh Cathode-Ray Tubes</vt:lpstr>
      <vt:lpstr>Refresh Cathode-Ray Tubes</vt:lpstr>
      <vt:lpstr>Refresh Cathode-Ray Tubes</vt:lpstr>
      <vt:lpstr>Raster scan display</vt:lpstr>
      <vt:lpstr>Raster scan display (contd…)</vt:lpstr>
      <vt:lpstr>Raster scan display (contd…)</vt:lpstr>
      <vt:lpstr>Raster scan display (contd…)</vt:lpstr>
      <vt:lpstr>Raster scan display (contd…)</vt:lpstr>
      <vt:lpstr>Raster scan display (contd…)</vt:lpstr>
      <vt:lpstr>Raster scan display (contd…)</vt:lpstr>
      <vt:lpstr>Raster scan display (contd…)</vt:lpstr>
      <vt:lpstr>Random scan display (contd…)</vt:lpstr>
      <vt:lpstr>Random scan display (contd…)</vt:lpstr>
      <vt:lpstr>Random scan display (contd…)</vt:lpstr>
      <vt:lpstr>Color CRT Monitors</vt:lpstr>
      <vt:lpstr>Color CRT Monitors</vt:lpstr>
      <vt:lpstr>Color CRT Monitors</vt:lpstr>
      <vt:lpstr>Other output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Display Devices</dc:title>
  <dc:creator>Aditya Raj</dc:creator>
  <cp:lastModifiedBy>Aditya Raj</cp:lastModifiedBy>
  <cp:revision>12</cp:revision>
  <dcterms:created xsi:type="dcterms:W3CDTF">2023-01-10T12:58:55Z</dcterms:created>
  <dcterms:modified xsi:type="dcterms:W3CDTF">2023-01-16T10:14:57Z</dcterms:modified>
</cp:coreProperties>
</file>