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555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tendra Sisodia" userId="4be9c58b-cc19-4efc-bc91-412831d4d91e" providerId="ADAL" clId="{FD83A898-9092-4398-AAD8-5A02CEE21061}"/>
    <pc:docChg chg="modSld">
      <pc:chgData name="Hitendra Sisodia" userId="4be9c58b-cc19-4efc-bc91-412831d4d91e" providerId="ADAL" clId="{FD83A898-9092-4398-AAD8-5A02CEE21061}" dt="2023-01-24T14:45:40.989" v="0" actId="20577"/>
      <pc:docMkLst>
        <pc:docMk/>
      </pc:docMkLst>
      <pc:sldChg chg="modSp mod">
        <pc:chgData name="Hitendra Sisodia" userId="4be9c58b-cc19-4efc-bc91-412831d4d91e" providerId="ADAL" clId="{FD83A898-9092-4398-AAD8-5A02CEE21061}" dt="2023-01-24T14:45:40.989" v="0" actId="20577"/>
        <pc:sldMkLst>
          <pc:docMk/>
          <pc:sldMk cId="0" sldId="291"/>
        </pc:sldMkLst>
        <pc:spChg chg="mod">
          <ac:chgData name="Hitendra Sisodia" userId="4be9c58b-cc19-4efc-bc91-412831d4d91e" providerId="ADAL" clId="{FD83A898-9092-4398-AAD8-5A02CEE21061}" dt="2023-01-24T14:45:40.989" v="0" actId="20577"/>
          <ac:spMkLst>
            <pc:docMk/>
            <pc:sldMk cId="0" sldId="291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6939" y="1689608"/>
            <a:ext cx="3849370" cy="4561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755396"/>
            <a:ext cx="646112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8303" y="1441703"/>
            <a:ext cx="8250555" cy="5415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0202" y="1740344"/>
            <a:ext cx="324802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66520" algn="l"/>
              </a:tabLst>
            </a:pPr>
            <a:r>
              <a:rPr sz="6000" spc="-10" dirty="0"/>
              <a:t>SQ</a:t>
            </a:r>
            <a:r>
              <a:rPr sz="6000" dirty="0"/>
              <a:t>L	</a:t>
            </a:r>
            <a:r>
              <a:rPr sz="6000" spc="-10" dirty="0"/>
              <a:t>Basics</a:t>
            </a:r>
            <a:endParaRPr sz="6000"/>
          </a:p>
        </p:txBody>
      </p:sp>
      <p:sp>
        <p:nvSpPr>
          <p:cNvPr id="3" name="object 3"/>
          <p:cNvSpPr txBox="1"/>
          <p:nvPr/>
        </p:nvSpPr>
        <p:spPr>
          <a:xfrm>
            <a:off x="1526539" y="4778929"/>
            <a:ext cx="3416935" cy="1025345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3200" spc="-110" dirty="0">
                <a:solidFill>
                  <a:srgbClr val="0070BF"/>
                </a:solidFill>
                <a:latin typeface="Calibri"/>
                <a:cs typeface="Calibri"/>
              </a:rPr>
              <a:t>Dr.</a:t>
            </a:r>
            <a:r>
              <a:rPr sz="3200" spc="-20" dirty="0">
                <a:solidFill>
                  <a:srgbClr val="0070BF"/>
                </a:solidFill>
                <a:latin typeface="Calibri"/>
                <a:cs typeface="Calibri"/>
              </a:rPr>
              <a:t> </a:t>
            </a:r>
            <a:r>
              <a:rPr lang="en-US" sz="3200" spc="-5" dirty="0">
                <a:solidFill>
                  <a:srgbClr val="0070BF"/>
                </a:solidFill>
                <a:latin typeface="Calibri"/>
                <a:cs typeface="Calibri"/>
              </a:rPr>
              <a:t>Naina Yadav</a:t>
            </a:r>
            <a:endParaRPr sz="3200" dirty="0">
              <a:latin typeface="Calibri"/>
              <a:cs typeface="Calibri"/>
            </a:endParaRPr>
          </a:p>
          <a:p>
            <a:pPr marL="12700" marR="5080">
              <a:lnSpc>
                <a:spcPct val="120000"/>
              </a:lnSpc>
              <a:spcBef>
                <a:spcPts val="45"/>
              </a:spcBef>
            </a:pPr>
            <a:r>
              <a:rPr lang="en-US" sz="2400" spc="-5" dirty="0">
                <a:solidFill>
                  <a:srgbClr val="0070BF"/>
                </a:solidFill>
                <a:latin typeface="Calibri"/>
                <a:cs typeface="Calibri"/>
              </a:rPr>
              <a:t>UPES Dehradun 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Data</a:t>
            </a:r>
            <a:r>
              <a:rPr spc="-50" dirty="0"/>
              <a:t> </a:t>
            </a:r>
            <a:r>
              <a:rPr spc="-10" dirty="0"/>
              <a:t>Definition</a:t>
            </a:r>
            <a:r>
              <a:rPr spc="-20" dirty="0"/>
              <a:t> </a:t>
            </a:r>
            <a:r>
              <a:rPr spc="-10" dirty="0"/>
              <a:t>Language</a:t>
            </a:r>
            <a:r>
              <a:rPr spc="-30" dirty="0"/>
              <a:t> </a:t>
            </a:r>
            <a:r>
              <a:rPr spc="-10" dirty="0"/>
              <a:t>(DDL)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81760"/>
            <a:ext cx="8112125" cy="4996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76884" marR="5080" indent="-4648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76884" algn="l"/>
                <a:tab pos="477520" algn="l"/>
              </a:tabLst>
            </a:pPr>
            <a:r>
              <a:rPr sz="2800" spc="-10" dirty="0">
                <a:latin typeface="Calibri"/>
                <a:cs typeface="Calibri"/>
              </a:rPr>
              <a:t>DDL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changes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structure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table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like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creating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2800" spc="-6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table,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 deleting</a:t>
            </a:r>
            <a:r>
              <a:rPr sz="2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table,</a:t>
            </a:r>
            <a:r>
              <a:rPr sz="2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altering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a table</a:t>
            </a:r>
            <a:r>
              <a:rPr sz="2800" spc="-5" dirty="0">
                <a:latin typeface="Calibri"/>
                <a:cs typeface="Calibri"/>
              </a:rPr>
              <a:t>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etc.</a:t>
            </a:r>
            <a:endParaRPr sz="2800">
              <a:latin typeface="Calibri"/>
              <a:cs typeface="Calibri"/>
            </a:endParaRPr>
          </a:p>
          <a:p>
            <a:pPr marL="476884" marR="476884" indent="-464820">
              <a:lnSpc>
                <a:spcPct val="100000"/>
              </a:lnSpc>
              <a:spcBef>
                <a:spcPts val="2185"/>
              </a:spcBef>
              <a:buFont typeface="Arial MT"/>
              <a:buChar char="•"/>
              <a:tabLst>
                <a:tab pos="476884" algn="l"/>
                <a:tab pos="477520" algn="l"/>
              </a:tabLst>
            </a:pPr>
            <a:r>
              <a:rPr sz="2800" spc="-10" dirty="0">
                <a:latin typeface="Calibri"/>
                <a:cs typeface="Calibri"/>
              </a:rPr>
              <a:t>All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command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DDL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auto-committed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that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means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permanently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save</a:t>
            </a:r>
            <a:r>
              <a:rPr sz="2800" spc="-5" dirty="0">
                <a:latin typeface="Calibri"/>
                <a:cs typeface="Calibri"/>
              </a:rPr>
              <a:t> all</a:t>
            </a:r>
            <a:r>
              <a:rPr sz="2800" spc="-10" dirty="0">
                <a:latin typeface="Calibri"/>
                <a:cs typeface="Calibri"/>
              </a:rPr>
              <a:t> 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changes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database.</a:t>
            </a:r>
            <a:endParaRPr sz="2800">
              <a:latin typeface="Calibri"/>
              <a:cs typeface="Calibri"/>
            </a:endParaRPr>
          </a:p>
          <a:p>
            <a:pPr marL="477520" indent="-464820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476884" algn="l"/>
                <a:tab pos="477520" algn="l"/>
              </a:tabLst>
            </a:pPr>
            <a:r>
              <a:rPr sz="2800" spc="-15" dirty="0">
                <a:latin typeface="Calibri"/>
                <a:cs typeface="Calibri"/>
              </a:rPr>
              <a:t>Here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some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commands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that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under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DDL:</a:t>
            </a:r>
            <a:endParaRPr sz="2800">
              <a:latin typeface="Calibri"/>
              <a:cs typeface="Calibri"/>
            </a:endParaRPr>
          </a:p>
          <a:p>
            <a:pPr marL="927100" lvl="1" indent="-450215">
              <a:lnSpc>
                <a:spcPct val="100000"/>
              </a:lnSpc>
              <a:spcBef>
                <a:spcPts val="670"/>
              </a:spcBef>
              <a:buFont typeface="Wingdings"/>
              <a:buChar char=""/>
              <a:tabLst>
                <a:tab pos="926465" algn="l"/>
                <a:tab pos="927100" algn="l"/>
              </a:tabLst>
            </a:pPr>
            <a:r>
              <a:rPr sz="2800" spc="-45" dirty="0">
                <a:latin typeface="Calibri"/>
                <a:cs typeface="Calibri"/>
              </a:rPr>
              <a:t>CREATE</a:t>
            </a:r>
            <a:endParaRPr sz="2800">
              <a:latin typeface="Calibri"/>
              <a:cs typeface="Calibri"/>
            </a:endParaRPr>
          </a:p>
          <a:p>
            <a:pPr marL="927100" lvl="1" indent="-450215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926465" algn="l"/>
                <a:tab pos="927100" algn="l"/>
              </a:tabLst>
            </a:pPr>
            <a:r>
              <a:rPr sz="2800" spc="-50" dirty="0">
                <a:latin typeface="Calibri"/>
                <a:cs typeface="Calibri"/>
              </a:rPr>
              <a:t>ALTER</a:t>
            </a:r>
            <a:endParaRPr sz="2800">
              <a:latin typeface="Calibri"/>
              <a:cs typeface="Calibri"/>
            </a:endParaRPr>
          </a:p>
          <a:p>
            <a:pPr marL="927100" lvl="1" indent="-450215">
              <a:lnSpc>
                <a:spcPct val="100000"/>
              </a:lnSpc>
              <a:spcBef>
                <a:spcPts val="670"/>
              </a:spcBef>
              <a:buFont typeface="Wingdings"/>
              <a:buChar char=""/>
              <a:tabLst>
                <a:tab pos="926465" algn="l"/>
                <a:tab pos="927100" algn="l"/>
              </a:tabLst>
            </a:pPr>
            <a:r>
              <a:rPr sz="2800" spc="-10" dirty="0">
                <a:latin typeface="Calibri"/>
                <a:cs typeface="Calibri"/>
              </a:rPr>
              <a:t>DROP</a:t>
            </a:r>
            <a:endParaRPr sz="2800">
              <a:latin typeface="Calibri"/>
              <a:cs typeface="Calibri"/>
            </a:endParaRPr>
          </a:p>
          <a:p>
            <a:pPr marL="927100" lvl="1" indent="-450215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926465" algn="l"/>
                <a:tab pos="927100" algn="l"/>
              </a:tabLst>
            </a:pPr>
            <a:r>
              <a:rPr sz="2800" spc="-35" dirty="0">
                <a:latin typeface="Calibri"/>
                <a:cs typeface="Calibri"/>
              </a:rPr>
              <a:t>TRUNCATE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55396"/>
            <a:ext cx="82759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Data</a:t>
            </a:r>
            <a:r>
              <a:rPr spc="-50" dirty="0"/>
              <a:t> </a:t>
            </a:r>
            <a:r>
              <a:rPr spc="-10" dirty="0"/>
              <a:t>Definition</a:t>
            </a:r>
            <a:r>
              <a:rPr spc="-15" dirty="0"/>
              <a:t> </a:t>
            </a:r>
            <a:r>
              <a:rPr spc="-10" dirty="0"/>
              <a:t>Language</a:t>
            </a:r>
            <a:r>
              <a:rPr spc="-20" dirty="0"/>
              <a:t> </a:t>
            </a:r>
            <a:r>
              <a:rPr dirty="0"/>
              <a:t>(DDL)-</a:t>
            </a:r>
            <a:r>
              <a:rPr spc="-5" dirty="0"/>
              <a:t> </a:t>
            </a:r>
            <a:r>
              <a:rPr spc="-65" dirty="0">
                <a:solidFill>
                  <a:srgbClr val="000000"/>
                </a:solidFill>
              </a:rPr>
              <a:t>CREATE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686560"/>
            <a:ext cx="8276590" cy="3454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0" dirty="0">
                <a:latin typeface="Calibri"/>
                <a:cs typeface="Calibri"/>
              </a:rPr>
              <a:t>CREATE</a:t>
            </a:r>
            <a:r>
              <a:rPr sz="2800" b="1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</a:t>
            </a:r>
            <a:r>
              <a:rPr sz="2800" spc="-10" dirty="0">
                <a:latin typeface="Calibri"/>
                <a:cs typeface="Calibri"/>
              </a:rPr>
              <a:t> is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create</a:t>
            </a:r>
            <a:r>
              <a:rPr sz="2800" spc="-5" dirty="0">
                <a:latin typeface="Calibri"/>
                <a:cs typeface="Calibri"/>
              </a:rPr>
              <a:t> 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new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table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database.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20" dirty="0">
                <a:latin typeface="Calibri"/>
                <a:cs typeface="Calibri"/>
              </a:rPr>
              <a:t>Syntax:</a:t>
            </a:r>
            <a:endParaRPr sz="2400">
              <a:latin typeface="Calibri"/>
              <a:cs typeface="Calibri"/>
            </a:endParaRPr>
          </a:p>
          <a:p>
            <a:pPr marL="476884">
              <a:lnSpc>
                <a:spcPct val="100000"/>
              </a:lnSpc>
              <a:spcBef>
                <a:spcPts val="575"/>
              </a:spcBef>
            </a:pPr>
            <a:r>
              <a:rPr sz="2400" spc="-45" dirty="0">
                <a:latin typeface="Calibri"/>
                <a:cs typeface="Calibri"/>
              </a:rPr>
              <a:t>REATE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TABLE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TABLE_NAME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(COLUMN_NAME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DATATYPES[,....]);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10" dirty="0">
                <a:latin typeface="Calibri"/>
                <a:cs typeface="Calibri"/>
              </a:rPr>
              <a:t>Example:</a:t>
            </a:r>
            <a:endParaRPr sz="2400">
              <a:latin typeface="Calibri"/>
              <a:cs typeface="Calibri"/>
            </a:endParaRPr>
          </a:p>
          <a:p>
            <a:pPr marL="476884" marR="5080">
              <a:lnSpc>
                <a:spcPct val="100000"/>
              </a:lnSpc>
              <a:spcBef>
                <a:spcPts val="575"/>
              </a:spcBef>
            </a:pPr>
            <a:r>
              <a:rPr sz="2400" spc="-40" dirty="0">
                <a:latin typeface="Calibri"/>
                <a:cs typeface="Calibri"/>
              </a:rPr>
              <a:t>CREATE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TABLE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EMPLOYEE(Name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VARCHAR2(20), </a:t>
            </a:r>
            <a:r>
              <a:rPr sz="2400" dirty="0">
                <a:latin typeface="Calibri"/>
                <a:cs typeface="Calibri"/>
              </a:rPr>
              <a:t>Email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VARCHA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R2(100),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DOB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DATE);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55396"/>
            <a:ext cx="77546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Data</a:t>
            </a:r>
            <a:r>
              <a:rPr spc="-50" dirty="0"/>
              <a:t> </a:t>
            </a:r>
            <a:r>
              <a:rPr spc="-10" dirty="0"/>
              <a:t>Definition</a:t>
            </a:r>
            <a:r>
              <a:rPr spc="-15" dirty="0"/>
              <a:t> </a:t>
            </a:r>
            <a:r>
              <a:rPr spc="-10" dirty="0"/>
              <a:t>Language</a:t>
            </a:r>
            <a:r>
              <a:rPr spc="-20" dirty="0"/>
              <a:t> </a:t>
            </a:r>
            <a:r>
              <a:rPr dirty="0"/>
              <a:t>(DDL)-</a:t>
            </a:r>
            <a:r>
              <a:rPr spc="-10" dirty="0"/>
              <a:t> </a:t>
            </a:r>
            <a:r>
              <a:rPr spc="-20" dirty="0">
                <a:solidFill>
                  <a:srgbClr val="000000"/>
                </a:solidFill>
              </a:rPr>
              <a:t>Drop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3886200"/>
            <a:ext cx="9142730" cy="3427729"/>
          </a:xfrm>
          <a:custGeom>
            <a:avLst/>
            <a:gdLst/>
            <a:ahLst/>
            <a:cxnLst/>
            <a:rect l="l" t="t" r="r" b="b"/>
            <a:pathLst>
              <a:path w="9142730" h="3427729">
                <a:moveTo>
                  <a:pt x="0" y="3427475"/>
                </a:moveTo>
                <a:lnTo>
                  <a:pt x="9142475" y="3427475"/>
                </a:lnTo>
                <a:lnTo>
                  <a:pt x="9142475" y="0"/>
                </a:lnTo>
                <a:lnTo>
                  <a:pt x="0" y="0"/>
                </a:lnTo>
                <a:lnTo>
                  <a:pt x="0" y="34274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9" y="1686560"/>
            <a:ext cx="7935595" cy="3589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Calibri"/>
                <a:cs typeface="Calibri"/>
              </a:rPr>
              <a:t>Drop: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delete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both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structure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record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stored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table.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20" dirty="0">
                <a:latin typeface="Calibri"/>
                <a:cs typeface="Calibri"/>
              </a:rPr>
              <a:t>Syntax:</a:t>
            </a:r>
            <a:endParaRPr sz="2400">
              <a:latin typeface="Calibri"/>
              <a:cs typeface="Calibri"/>
            </a:endParaRPr>
          </a:p>
          <a:p>
            <a:pPr marL="476884">
              <a:lnSpc>
                <a:spcPct val="100000"/>
              </a:lnSpc>
              <a:spcBef>
                <a:spcPts val="575"/>
              </a:spcBef>
            </a:pPr>
            <a:r>
              <a:rPr sz="2400" spc="-10" dirty="0">
                <a:latin typeface="Calibri"/>
                <a:cs typeface="Calibri"/>
              </a:rPr>
              <a:t>DROP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TABLE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;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10" dirty="0">
                <a:latin typeface="Calibri"/>
                <a:cs typeface="Calibri"/>
              </a:rPr>
              <a:t>Example:</a:t>
            </a:r>
            <a:endParaRPr sz="2400">
              <a:latin typeface="Calibri"/>
              <a:cs typeface="Calibri"/>
            </a:endParaRPr>
          </a:p>
          <a:p>
            <a:pPr marL="476884">
              <a:lnSpc>
                <a:spcPct val="100000"/>
              </a:lnSpc>
              <a:spcBef>
                <a:spcPts val="575"/>
              </a:spcBef>
            </a:pPr>
            <a:r>
              <a:rPr sz="2400" spc="-10" dirty="0">
                <a:latin typeface="Calibri"/>
                <a:cs typeface="Calibri"/>
              </a:rPr>
              <a:t>DROP</a:t>
            </a:r>
            <a:r>
              <a:rPr sz="2400" spc="-45" dirty="0">
                <a:latin typeface="Calibri"/>
                <a:cs typeface="Calibri"/>
              </a:rPr>
              <a:t> TABLE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EMPLOYEE;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55396"/>
            <a:ext cx="800798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Data</a:t>
            </a:r>
            <a:r>
              <a:rPr spc="-45" dirty="0"/>
              <a:t> </a:t>
            </a:r>
            <a:r>
              <a:rPr spc="-10" dirty="0"/>
              <a:t>Definition</a:t>
            </a:r>
            <a:r>
              <a:rPr spc="-15" dirty="0"/>
              <a:t> </a:t>
            </a:r>
            <a:r>
              <a:rPr spc="-10" dirty="0"/>
              <a:t>Language</a:t>
            </a:r>
            <a:r>
              <a:rPr spc="-20" dirty="0"/>
              <a:t> </a:t>
            </a:r>
            <a:r>
              <a:rPr dirty="0"/>
              <a:t>(DDL)-</a:t>
            </a:r>
            <a:r>
              <a:rPr spc="-5" dirty="0"/>
              <a:t> </a:t>
            </a:r>
            <a:r>
              <a:rPr b="1" spc="-65" dirty="0">
                <a:solidFill>
                  <a:srgbClr val="000000"/>
                </a:solidFill>
                <a:latin typeface="Calibri"/>
                <a:cs typeface="Calibri"/>
              </a:rPr>
              <a:t>ALTER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689608"/>
            <a:ext cx="8272145" cy="4634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35" dirty="0">
                <a:latin typeface="Calibri"/>
                <a:cs typeface="Calibri"/>
              </a:rPr>
              <a:t>ALTER: </a:t>
            </a:r>
            <a:r>
              <a:rPr sz="2400" spc="-5" dirty="0">
                <a:latin typeface="Calibri"/>
                <a:cs typeface="Calibri"/>
              </a:rPr>
              <a:t>It is used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alter the </a:t>
            </a:r>
            <a:r>
              <a:rPr sz="2400" spc="-10" dirty="0">
                <a:latin typeface="Calibri"/>
                <a:cs typeface="Calibri"/>
              </a:rPr>
              <a:t>structure </a:t>
            </a:r>
            <a:r>
              <a:rPr sz="2400" spc="-5" dirty="0">
                <a:latin typeface="Calibri"/>
                <a:cs typeface="Calibri"/>
              </a:rPr>
              <a:t>of the </a:t>
            </a:r>
            <a:r>
              <a:rPr sz="2400" spc="-10" dirty="0">
                <a:latin typeface="Calibri"/>
                <a:cs typeface="Calibri"/>
              </a:rPr>
              <a:t>database. </a:t>
            </a:r>
            <a:r>
              <a:rPr sz="2400" spc="-5" dirty="0">
                <a:latin typeface="Calibri"/>
                <a:cs typeface="Calibri"/>
              </a:rPr>
              <a:t>This </a:t>
            </a:r>
            <a:r>
              <a:rPr sz="2400" spc="-10" dirty="0">
                <a:latin typeface="Calibri"/>
                <a:cs typeface="Calibri"/>
              </a:rPr>
              <a:t>change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could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either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modify</a:t>
            </a:r>
            <a:r>
              <a:rPr sz="2400" spc="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characteristics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existing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attribute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spc="-10" dirty="0">
                <a:latin typeface="Calibri"/>
                <a:cs typeface="Calibri"/>
              </a:rPr>
              <a:t>probably</a:t>
            </a:r>
            <a:r>
              <a:rPr sz="2400" spc="-15" dirty="0">
                <a:latin typeface="Calibri"/>
                <a:cs typeface="Calibri"/>
              </a:rPr>
              <a:t> to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add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new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attribute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20" dirty="0">
                <a:latin typeface="Calibri"/>
                <a:cs typeface="Calibri"/>
              </a:rPr>
              <a:t>Syntax:</a:t>
            </a:r>
            <a:endParaRPr sz="2400">
              <a:latin typeface="Calibri"/>
              <a:cs typeface="Calibri"/>
            </a:endParaRPr>
          </a:p>
          <a:p>
            <a:pPr marL="476884" marR="991869">
              <a:lnSpc>
                <a:spcPts val="3460"/>
              </a:lnSpc>
              <a:spcBef>
                <a:spcPts val="210"/>
              </a:spcBef>
            </a:pPr>
            <a:r>
              <a:rPr sz="2000" spc="-30" dirty="0">
                <a:latin typeface="Calibri"/>
                <a:cs typeface="Calibri"/>
              </a:rPr>
              <a:t>ALTER </a:t>
            </a:r>
            <a:r>
              <a:rPr sz="2000" spc="-35" dirty="0">
                <a:latin typeface="Calibri"/>
                <a:cs typeface="Calibri"/>
              </a:rPr>
              <a:t>TABLE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table_name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column_name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COLUMN-definition;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ALTER </a:t>
            </a:r>
            <a:r>
              <a:rPr sz="2000" spc="-35" dirty="0">
                <a:latin typeface="Calibri"/>
                <a:cs typeface="Calibri"/>
              </a:rPr>
              <a:t>TABLE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MODIFY(COLUMN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DEFINITION....);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75"/>
              </a:spcBef>
            </a:pPr>
            <a:r>
              <a:rPr sz="2400" b="1" spc="-10" dirty="0">
                <a:latin typeface="Calibri"/>
                <a:cs typeface="Calibri"/>
              </a:rPr>
              <a:t>Example:</a:t>
            </a:r>
            <a:endParaRPr sz="2400">
              <a:latin typeface="Calibri"/>
              <a:cs typeface="Calibri"/>
            </a:endParaRPr>
          </a:p>
          <a:p>
            <a:pPr marL="605155" marR="307340" indent="-22860">
              <a:lnSpc>
                <a:spcPct val="120000"/>
              </a:lnSpc>
            </a:pPr>
            <a:r>
              <a:rPr sz="2400" spc="-40" dirty="0">
                <a:latin typeface="Calibri"/>
                <a:cs typeface="Calibri"/>
              </a:rPr>
              <a:t>ALTER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TABLE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STU_DETAILS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ADD(ADDRESS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VARCHAR2(20));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ALTER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TABLE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STU_DETAILS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MODIFY (NAME </a:t>
            </a:r>
            <a:r>
              <a:rPr sz="2400" spc="-15" dirty="0">
                <a:latin typeface="Calibri"/>
                <a:cs typeface="Calibri"/>
              </a:rPr>
              <a:t>VARCHAR2(20));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55396"/>
            <a:ext cx="80829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Data</a:t>
            </a:r>
            <a:r>
              <a:rPr spc="-45" dirty="0"/>
              <a:t> </a:t>
            </a:r>
            <a:r>
              <a:rPr spc="-10" dirty="0"/>
              <a:t>Definition Language</a:t>
            </a:r>
            <a:r>
              <a:rPr spc="-15" dirty="0"/>
              <a:t> </a:t>
            </a:r>
            <a:r>
              <a:rPr dirty="0"/>
              <a:t>(DDL)- </a:t>
            </a:r>
            <a:r>
              <a:rPr sz="2400" b="1" spc="-30" dirty="0">
                <a:solidFill>
                  <a:srgbClr val="000000"/>
                </a:solidFill>
                <a:latin typeface="Calibri"/>
                <a:cs typeface="Calibri"/>
              </a:rPr>
              <a:t>TRUNCATE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689608"/>
            <a:ext cx="8239125" cy="3390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latin typeface="Calibri"/>
                <a:cs typeface="Calibri"/>
              </a:rPr>
              <a:t>TRUNCATE: </a:t>
            </a:r>
            <a:r>
              <a:rPr sz="2400" spc="-5" dirty="0">
                <a:latin typeface="Calibri"/>
                <a:cs typeface="Calibri"/>
              </a:rPr>
              <a:t>It is used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delete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all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rows </a:t>
            </a:r>
            <a:r>
              <a:rPr sz="2400" spc="-15" dirty="0">
                <a:latin typeface="Calibri"/>
                <a:cs typeface="Calibri"/>
              </a:rPr>
              <a:t>from </a:t>
            </a:r>
            <a:r>
              <a:rPr sz="2400" spc="-5" dirty="0">
                <a:latin typeface="Calibri"/>
                <a:cs typeface="Calibri"/>
              </a:rPr>
              <a:t>the table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free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space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containing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table.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20" dirty="0">
                <a:latin typeface="Calibri"/>
                <a:cs typeface="Calibri"/>
              </a:rPr>
              <a:t>Syntax:</a:t>
            </a:r>
            <a:endParaRPr sz="2400">
              <a:latin typeface="Calibri"/>
              <a:cs typeface="Calibri"/>
            </a:endParaRPr>
          </a:p>
          <a:p>
            <a:pPr marL="532130">
              <a:lnSpc>
                <a:spcPct val="100000"/>
              </a:lnSpc>
              <a:spcBef>
                <a:spcPts val="980"/>
              </a:spcBef>
            </a:pPr>
            <a:r>
              <a:rPr sz="2000" spc="-20" dirty="0">
                <a:latin typeface="Calibri"/>
                <a:cs typeface="Calibri"/>
              </a:rPr>
              <a:t>TRUNCATE</a:t>
            </a:r>
            <a:r>
              <a:rPr sz="2000" spc="-35" dirty="0">
                <a:latin typeface="Calibri"/>
                <a:cs typeface="Calibri"/>
              </a:rPr>
              <a:t> TABLE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table_name;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70"/>
              </a:spcBef>
            </a:pPr>
            <a:r>
              <a:rPr sz="2400" b="1" spc="-10" dirty="0">
                <a:latin typeface="Calibri"/>
                <a:cs typeface="Calibri"/>
              </a:rPr>
              <a:t>Example:</a:t>
            </a:r>
            <a:endParaRPr sz="2400">
              <a:latin typeface="Calibri"/>
              <a:cs typeface="Calibri"/>
            </a:endParaRPr>
          </a:p>
          <a:p>
            <a:pPr marL="649605">
              <a:lnSpc>
                <a:spcPct val="100000"/>
              </a:lnSpc>
              <a:spcBef>
                <a:spcPts val="575"/>
              </a:spcBef>
            </a:pPr>
            <a:r>
              <a:rPr sz="2400" spc="-30" dirty="0">
                <a:latin typeface="Calibri"/>
                <a:cs typeface="Calibri"/>
              </a:rPr>
              <a:t>TRUNCATE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TABLE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EMPLOYEE;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55396"/>
            <a:ext cx="59340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Data</a:t>
            </a:r>
            <a:r>
              <a:rPr spc="-65" dirty="0"/>
              <a:t> </a:t>
            </a:r>
            <a:r>
              <a:rPr spc="-10" dirty="0"/>
              <a:t>Manipulation</a:t>
            </a:r>
            <a:r>
              <a:rPr spc="-45" dirty="0"/>
              <a:t> </a:t>
            </a:r>
            <a:r>
              <a:rPr spc="-10" dirty="0"/>
              <a:t>Language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686560"/>
            <a:ext cx="8286115" cy="4734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4699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  <a:tab pos="5835650" algn="l"/>
              </a:tabLst>
            </a:pPr>
            <a:r>
              <a:rPr sz="2800" spc="-10" dirty="0">
                <a:latin typeface="Calibri"/>
                <a:cs typeface="Calibri"/>
              </a:rPr>
              <a:t>DML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commands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modify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database.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</a:t>
            </a:r>
            <a:r>
              <a:rPr sz="2800" spc="-10" dirty="0">
                <a:latin typeface="Calibri"/>
                <a:cs typeface="Calibri"/>
              </a:rPr>
              <a:t> is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responsible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form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CHANGES	</a:t>
            </a:r>
            <a:r>
              <a:rPr sz="2800" spc="-10" dirty="0">
                <a:latin typeface="Calibri"/>
                <a:cs typeface="Calibri"/>
              </a:rPr>
              <a:t>in 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database.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400">
              <a:latin typeface="Calibri"/>
              <a:cs typeface="Calibri"/>
            </a:endParaRPr>
          </a:p>
          <a:p>
            <a:pPr marL="469900" marR="508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command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b="1" spc="-5" dirty="0">
                <a:solidFill>
                  <a:srgbClr val="0070BF"/>
                </a:solidFill>
                <a:latin typeface="Calibri"/>
                <a:cs typeface="Calibri"/>
              </a:rPr>
              <a:t>DML</a:t>
            </a:r>
            <a:r>
              <a:rPr sz="2800" b="1" spc="10" dirty="0">
                <a:solidFill>
                  <a:srgbClr val="0070B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70BF"/>
                </a:solidFill>
                <a:latin typeface="Calibri"/>
                <a:cs typeface="Calibri"/>
              </a:rPr>
              <a:t>is </a:t>
            </a:r>
            <a:r>
              <a:rPr sz="2800" b="1" spc="-10" dirty="0">
                <a:solidFill>
                  <a:srgbClr val="0070BF"/>
                </a:solidFill>
                <a:latin typeface="Calibri"/>
                <a:cs typeface="Calibri"/>
              </a:rPr>
              <a:t>not auto-committed</a:t>
            </a:r>
            <a:r>
              <a:rPr sz="2800" b="1" spc="25" dirty="0">
                <a:solidFill>
                  <a:srgbClr val="0070B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that </a:t>
            </a:r>
            <a:r>
              <a:rPr sz="2800" spc="-10" dirty="0">
                <a:latin typeface="Calibri"/>
                <a:cs typeface="Calibri"/>
              </a:rPr>
              <a:t> means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can't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permanently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save</a:t>
            </a:r>
            <a:r>
              <a:rPr sz="2800" spc="-5" dirty="0">
                <a:latin typeface="Calibri"/>
                <a:cs typeface="Calibri"/>
              </a:rPr>
              <a:t> all</a:t>
            </a:r>
            <a:r>
              <a:rPr sz="2800" spc="-10" dirty="0">
                <a:latin typeface="Calibri"/>
                <a:cs typeface="Calibri"/>
              </a:rPr>
              <a:t> 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changes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database.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They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 </a:t>
            </a:r>
            <a:r>
              <a:rPr sz="2800" spc="-15" dirty="0">
                <a:latin typeface="Calibri"/>
                <a:cs typeface="Calibri"/>
              </a:rPr>
              <a:t>rollback.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3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Here</a:t>
            </a:r>
            <a:r>
              <a:rPr sz="2400" spc="-15" dirty="0">
                <a:latin typeface="Calibri"/>
                <a:cs typeface="Calibri"/>
              </a:rPr>
              <a:t> are</a:t>
            </a:r>
            <a:r>
              <a:rPr sz="2400" spc="-5" dirty="0">
                <a:latin typeface="Calibri"/>
                <a:cs typeface="Calibri"/>
              </a:rPr>
              <a:t> some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commands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under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DML:</a:t>
            </a:r>
            <a:endParaRPr sz="2400">
              <a:latin typeface="Calibri"/>
              <a:cs typeface="Calibri"/>
            </a:endParaRPr>
          </a:p>
          <a:p>
            <a:pPr marL="927100" lvl="1" indent="-450215">
              <a:lnSpc>
                <a:spcPct val="100000"/>
              </a:lnSpc>
              <a:spcBef>
                <a:spcPts val="580"/>
              </a:spcBef>
              <a:buFont typeface="Wingdings"/>
              <a:buChar char=""/>
              <a:tabLst>
                <a:tab pos="926465" algn="l"/>
                <a:tab pos="927100" algn="l"/>
              </a:tabLst>
            </a:pP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INSERT</a:t>
            </a:r>
            <a:endParaRPr sz="2400">
              <a:latin typeface="Calibri"/>
              <a:cs typeface="Calibri"/>
            </a:endParaRPr>
          </a:p>
          <a:p>
            <a:pPr marL="927100" lvl="1" indent="-450215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926465" algn="l"/>
                <a:tab pos="927100" algn="l"/>
              </a:tabLst>
            </a:pPr>
            <a:r>
              <a:rPr sz="2400" b="1" spc="-50" dirty="0">
                <a:solidFill>
                  <a:srgbClr val="00AF4F"/>
                </a:solidFill>
                <a:latin typeface="Calibri"/>
                <a:cs typeface="Calibri"/>
              </a:rPr>
              <a:t>UPDATE</a:t>
            </a:r>
            <a:endParaRPr sz="2400">
              <a:latin typeface="Calibri"/>
              <a:cs typeface="Calibri"/>
            </a:endParaRPr>
          </a:p>
          <a:p>
            <a:pPr marL="927100" lvl="1" indent="-450215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926465" algn="l"/>
                <a:tab pos="927100" algn="l"/>
              </a:tabLst>
            </a:pP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DELETE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55396"/>
            <a:ext cx="78098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Data</a:t>
            </a:r>
            <a:r>
              <a:rPr spc="-45" dirty="0"/>
              <a:t> </a:t>
            </a:r>
            <a:r>
              <a:rPr spc="-10" dirty="0"/>
              <a:t>Manipulation</a:t>
            </a:r>
            <a:r>
              <a:rPr spc="5" dirty="0"/>
              <a:t> </a:t>
            </a:r>
            <a:r>
              <a:rPr spc="-10" dirty="0"/>
              <a:t>Language</a:t>
            </a:r>
            <a:r>
              <a:rPr spc="10" dirty="0"/>
              <a:t> </a:t>
            </a:r>
            <a:r>
              <a:rPr spc="-5" dirty="0"/>
              <a:t>-</a:t>
            </a:r>
            <a:r>
              <a:rPr spc="-15" dirty="0"/>
              <a:t> </a:t>
            </a:r>
            <a:r>
              <a:rPr b="1" spc="-20" dirty="0">
                <a:solidFill>
                  <a:srgbClr val="000000"/>
                </a:solidFill>
                <a:latin typeface="Calibri"/>
                <a:cs typeface="Calibri"/>
              </a:rPr>
              <a:t>INSERT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689608"/>
            <a:ext cx="8223884" cy="4341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1877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latin typeface="Calibri"/>
                <a:cs typeface="Calibri"/>
              </a:rPr>
              <a:t>INSERT: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INSERT </a:t>
            </a:r>
            <a:r>
              <a:rPr sz="2400" spc="-15" dirty="0">
                <a:latin typeface="Calibri"/>
                <a:cs typeface="Calibri"/>
              </a:rPr>
              <a:t>statement </a:t>
            </a:r>
            <a:r>
              <a:rPr sz="2400" spc="-5" dirty="0">
                <a:latin typeface="Calibri"/>
                <a:cs typeface="Calibri"/>
              </a:rPr>
              <a:t>is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SQL </a:t>
            </a:r>
            <a:r>
              <a:rPr sz="2400" spc="-30" dirty="0">
                <a:latin typeface="Calibri"/>
                <a:cs typeface="Calibri"/>
              </a:rPr>
              <a:t>query. </a:t>
            </a:r>
            <a:r>
              <a:rPr sz="2400" spc="-5" dirty="0">
                <a:latin typeface="Calibri"/>
                <a:cs typeface="Calibri"/>
              </a:rPr>
              <a:t>It is used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insert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20" dirty="0">
                <a:latin typeface="Calibri"/>
                <a:cs typeface="Calibri"/>
              </a:rPr>
              <a:t>row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table.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b="1" spc="-20" dirty="0">
                <a:latin typeface="Calibri"/>
                <a:cs typeface="Calibri"/>
              </a:rPr>
              <a:t>Syntax:</a:t>
            </a:r>
            <a:endParaRPr sz="2400">
              <a:latin typeface="Calibri"/>
              <a:cs typeface="Calibri"/>
            </a:endParaRPr>
          </a:p>
          <a:p>
            <a:pPr marL="988060">
              <a:lnSpc>
                <a:spcPct val="100000"/>
              </a:lnSpc>
              <a:spcBef>
                <a:spcPts val="575"/>
              </a:spcBef>
              <a:tabLst>
                <a:tab pos="4564380" algn="l"/>
              </a:tabLst>
            </a:pPr>
            <a:r>
              <a:rPr sz="2400" spc="-10" dirty="0">
                <a:latin typeface="Calibri"/>
                <a:cs typeface="Calibri"/>
              </a:rPr>
              <a:t>INSERT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INTO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TABLE_NAME	</a:t>
            </a:r>
            <a:r>
              <a:rPr sz="2400" spc="-10" dirty="0">
                <a:latin typeface="Calibri"/>
                <a:cs typeface="Calibri"/>
              </a:rPr>
              <a:t>(col1,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col2,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col3,....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N)</a:t>
            </a:r>
            <a:endParaRPr sz="24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575"/>
              </a:spcBef>
            </a:pPr>
            <a:r>
              <a:rPr sz="2400" spc="-35" dirty="0">
                <a:latin typeface="Calibri"/>
                <a:cs typeface="Calibri"/>
              </a:rPr>
              <a:t>VALUES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(value1,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value2,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value3,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....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valueN);</a:t>
            </a:r>
            <a:endParaRPr sz="2400">
              <a:latin typeface="Calibri"/>
              <a:cs typeface="Calibri"/>
            </a:endParaRPr>
          </a:p>
          <a:p>
            <a:pPr marL="73660" algn="ctr">
              <a:lnSpc>
                <a:spcPct val="100000"/>
              </a:lnSpc>
              <a:spcBef>
                <a:spcPts val="795"/>
              </a:spcBef>
            </a:pPr>
            <a:r>
              <a:rPr sz="3600" dirty="0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endParaRPr sz="3600">
              <a:latin typeface="Calibri"/>
              <a:cs typeface="Calibri"/>
            </a:endParaRPr>
          </a:p>
          <a:p>
            <a:pPr marL="382905">
              <a:lnSpc>
                <a:spcPct val="100000"/>
              </a:lnSpc>
              <a:spcBef>
                <a:spcPts val="580"/>
              </a:spcBef>
              <a:tabLst>
                <a:tab pos="3363595" algn="l"/>
              </a:tabLst>
            </a:pPr>
            <a:r>
              <a:rPr sz="2000" spc="-5" dirty="0">
                <a:latin typeface="Calibri"/>
                <a:cs typeface="Calibri"/>
              </a:rPr>
              <a:t>INSERT</a:t>
            </a:r>
            <a:r>
              <a:rPr sz="2000" spc="-20" dirty="0">
                <a:latin typeface="Calibri"/>
                <a:cs typeface="Calibri"/>
              </a:rPr>
              <a:t> INTO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TABLE_NAME	</a:t>
            </a:r>
            <a:r>
              <a:rPr sz="2000" spc="-30" dirty="0">
                <a:latin typeface="Calibri"/>
                <a:cs typeface="Calibri"/>
              </a:rPr>
              <a:t>VALUES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(value1, value2,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value3,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....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valueN);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400" b="1" spc="-10" dirty="0">
                <a:latin typeface="Calibri"/>
                <a:cs typeface="Calibri"/>
              </a:rPr>
              <a:t>Example:</a:t>
            </a:r>
            <a:endParaRPr sz="2400">
              <a:latin typeface="Calibri"/>
              <a:cs typeface="Calibri"/>
            </a:endParaRPr>
          </a:p>
          <a:p>
            <a:pPr marL="476884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INSERT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INTO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XYZ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(Author,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Subject)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VALUES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("Sonoo",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"DBMS");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55396"/>
            <a:ext cx="79997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Data</a:t>
            </a:r>
            <a:r>
              <a:rPr spc="-50" dirty="0"/>
              <a:t> </a:t>
            </a:r>
            <a:r>
              <a:rPr spc="-10" dirty="0"/>
              <a:t>Manipulation</a:t>
            </a:r>
            <a:r>
              <a:rPr spc="-5" dirty="0"/>
              <a:t> </a:t>
            </a:r>
            <a:r>
              <a:rPr spc="-10" dirty="0"/>
              <a:t>Language</a:t>
            </a:r>
            <a:r>
              <a:rPr spc="5" dirty="0"/>
              <a:t> </a:t>
            </a:r>
            <a:r>
              <a:rPr spc="-5" dirty="0"/>
              <a:t>-</a:t>
            </a:r>
            <a:r>
              <a:rPr spc="-20" dirty="0"/>
              <a:t> </a:t>
            </a:r>
            <a:r>
              <a:rPr b="1" spc="-75" dirty="0">
                <a:solidFill>
                  <a:srgbClr val="000000"/>
                </a:solidFill>
                <a:latin typeface="Calibri"/>
                <a:cs typeface="Calibri"/>
              </a:rPr>
              <a:t>UPDATE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689608"/>
            <a:ext cx="8193405" cy="4195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334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Update: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This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command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update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 or</a:t>
            </a: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modify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value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column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 the table.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b="1" spc="-20" dirty="0">
                <a:latin typeface="Calibri"/>
                <a:cs typeface="Calibri"/>
              </a:rPr>
              <a:t>Syntax:</a:t>
            </a:r>
            <a:endParaRPr sz="2400">
              <a:latin typeface="Calibri"/>
              <a:cs typeface="Calibri"/>
            </a:endParaRPr>
          </a:p>
          <a:p>
            <a:pPr marL="476884" marR="5080">
              <a:lnSpc>
                <a:spcPct val="100000"/>
              </a:lnSpc>
              <a:spcBef>
                <a:spcPts val="575"/>
              </a:spcBef>
            </a:pPr>
            <a:r>
              <a:rPr sz="2400" spc="-45" dirty="0">
                <a:latin typeface="Calibri"/>
                <a:cs typeface="Calibri"/>
              </a:rPr>
              <a:t>UPDATE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table_name SET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[column_name1=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value1,...column_n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ameN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 </a:t>
            </a:r>
            <a:r>
              <a:rPr sz="2400" spc="-10" dirty="0">
                <a:latin typeface="Calibri"/>
                <a:cs typeface="Calibri"/>
              </a:rPr>
              <a:t>valueN]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[WHERE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CONDITION]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10" dirty="0">
                <a:latin typeface="Calibri"/>
                <a:cs typeface="Calibri"/>
              </a:rPr>
              <a:t>Example:</a:t>
            </a:r>
            <a:endParaRPr sz="2400">
              <a:latin typeface="Calibri"/>
              <a:cs typeface="Calibri"/>
            </a:endParaRPr>
          </a:p>
          <a:p>
            <a:pPr marL="932815">
              <a:lnSpc>
                <a:spcPct val="100000"/>
              </a:lnSpc>
              <a:spcBef>
                <a:spcPts val="575"/>
              </a:spcBef>
            </a:pPr>
            <a:r>
              <a:rPr sz="2400" spc="-45" dirty="0">
                <a:latin typeface="Calibri"/>
                <a:cs typeface="Calibri"/>
              </a:rPr>
              <a:t>UPDATE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students</a:t>
            </a:r>
            <a:endParaRPr sz="2400">
              <a:latin typeface="Calibri"/>
              <a:cs typeface="Calibri"/>
            </a:endParaRPr>
          </a:p>
          <a:p>
            <a:pPr marL="865505" marR="4147185">
              <a:lnSpc>
                <a:spcPct val="120000"/>
              </a:lnSpc>
            </a:pPr>
            <a:r>
              <a:rPr sz="2400" spc="-5" dirty="0">
                <a:latin typeface="Calibri"/>
                <a:cs typeface="Calibri"/>
              </a:rPr>
              <a:t>SET User_Name </a:t>
            </a:r>
            <a:r>
              <a:rPr sz="2400" dirty="0">
                <a:latin typeface="Calibri"/>
                <a:cs typeface="Calibri"/>
              </a:rPr>
              <a:t>= </a:t>
            </a:r>
            <a:r>
              <a:rPr sz="2400" spc="-10" dirty="0">
                <a:latin typeface="Calibri"/>
                <a:cs typeface="Calibri"/>
              </a:rPr>
              <a:t>'Sonoo'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WHERE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Student_Id</a:t>
            </a:r>
            <a:r>
              <a:rPr sz="2400" dirty="0">
                <a:latin typeface="Calibri"/>
                <a:cs typeface="Calibri"/>
              </a:rPr>
              <a:t> =</a:t>
            </a:r>
            <a:r>
              <a:rPr sz="2400" spc="-5" dirty="0">
                <a:latin typeface="Calibri"/>
                <a:cs typeface="Calibri"/>
              </a:rPr>
              <a:t> '3'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55396"/>
            <a:ext cx="46926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Data</a:t>
            </a:r>
            <a:r>
              <a:rPr spc="-60" dirty="0"/>
              <a:t> </a:t>
            </a:r>
            <a:r>
              <a:rPr spc="-20" dirty="0"/>
              <a:t>Control</a:t>
            </a:r>
            <a:r>
              <a:rPr spc="-35" dirty="0"/>
              <a:t> </a:t>
            </a:r>
            <a:r>
              <a:rPr spc="-10" dirty="0"/>
              <a:t>Language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686560"/>
            <a:ext cx="7320915" cy="3439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DCL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commands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GRANT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60" dirty="0">
                <a:latin typeface="Calibri"/>
                <a:cs typeface="Calibri"/>
              </a:rPr>
              <a:t>TAKE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BACK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authority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from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any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database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60" dirty="0">
                <a:latin typeface="Calibri"/>
                <a:cs typeface="Calibri"/>
              </a:rPr>
              <a:t>user.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8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spc="-15" dirty="0">
                <a:latin typeface="Calibri"/>
                <a:cs typeface="Calibri"/>
              </a:rPr>
              <a:t>Here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some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commands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that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under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DCL:</a:t>
            </a:r>
            <a:endParaRPr sz="2800">
              <a:latin typeface="Calibri"/>
              <a:cs typeface="Calibri"/>
            </a:endParaRPr>
          </a:p>
          <a:p>
            <a:pPr marL="760730" indent="-284480">
              <a:lnSpc>
                <a:spcPct val="100000"/>
              </a:lnSpc>
              <a:spcBef>
                <a:spcPts val="670"/>
              </a:spcBef>
              <a:buSzPct val="96428"/>
              <a:buFont typeface="Wingdings"/>
              <a:buChar char=""/>
              <a:tabLst>
                <a:tab pos="761365" algn="l"/>
              </a:tabLst>
            </a:pPr>
            <a:r>
              <a:rPr sz="2800" spc="-25" dirty="0">
                <a:latin typeface="Calibri"/>
                <a:cs typeface="Calibri"/>
              </a:rPr>
              <a:t>Grant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"/>
            </a:pPr>
            <a:endParaRPr sz="3850">
              <a:latin typeface="Calibri"/>
              <a:cs typeface="Calibri"/>
            </a:endParaRPr>
          </a:p>
          <a:p>
            <a:pPr marL="760730" indent="-284480">
              <a:lnSpc>
                <a:spcPct val="100000"/>
              </a:lnSpc>
              <a:buSzPct val="96428"/>
              <a:buFont typeface="Wingdings"/>
              <a:buChar char=""/>
              <a:tabLst>
                <a:tab pos="761365" algn="l"/>
              </a:tabLst>
            </a:pPr>
            <a:r>
              <a:rPr sz="2800" spc="-35" dirty="0">
                <a:latin typeface="Calibri"/>
                <a:cs typeface="Calibri"/>
              </a:rPr>
              <a:t>Revoke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55396"/>
            <a:ext cx="62668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Data</a:t>
            </a:r>
            <a:r>
              <a:rPr spc="-50" dirty="0"/>
              <a:t> </a:t>
            </a:r>
            <a:r>
              <a:rPr spc="-20" dirty="0"/>
              <a:t>Control</a:t>
            </a:r>
            <a:r>
              <a:rPr spc="-10" dirty="0"/>
              <a:t> Language</a:t>
            </a:r>
            <a:r>
              <a:rPr spc="5" dirty="0"/>
              <a:t> </a:t>
            </a:r>
            <a:r>
              <a:rPr spc="-5" dirty="0"/>
              <a:t>-</a:t>
            </a:r>
            <a:r>
              <a:rPr spc="-15" dirty="0"/>
              <a:t> </a:t>
            </a:r>
            <a:r>
              <a:rPr b="1" spc="-30" dirty="0">
                <a:solidFill>
                  <a:srgbClr val="000000"/>
                </a:solidFill>
                <a:latin typeface="Calibri"/>
                <a:cs typeface="Calibri"/>
              </a:rPr>
              <a:t>Grant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689608"/>
            <a:ext cx="8144509" cy="4707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latin typeface="Calibri"/>
                <a:cs typeface="Calibri"/>
              </a:rPr>
              <a:t>GRANT: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give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access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privileges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database.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10" dirty="0">
                <a:latin typeface="Calibri"/>
                <a:cs typeface="Calibri"/>
              </a:rPr>
              <a:t>Example:</a:t>
            </a:r>
            <a:endParaRPr sz="2400">
              <a:latin typeface="Calibri"/>
              <a:cs typeface="Calibri"/>
            </a:endParaRPr>
          </a:p>
          <a:p>
            <a:pPr marL="476884" marR="5080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latin typeface="Calibri"/>
                <a:cs typeface="Calibri"/>
              </a:rPr>
              <a:t>GRANT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SELECT,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UPDATE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spc="-30" dirty="0">
                <a:latin typeface="Calibri"/>
                <a:cs typeface="Calibri"/>
              </a:rPr>
              <a:t>MY_TABLE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SOME_USER,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ANOT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HER_USER;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10" dirty="0">
                <a:latin typeface="Calibri"/>
                <a:cs typeface="Calibri"/>
              </a:rPr>
              <a:t>REVOKE: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take </a:t>
            </a:r>
            <a:r>
              <a:rPr sz="2400" spc="-5" dirty="0">
                <a:latin typeface="Calibri"/>
                <a:cs typeface="Calibri"/>
              </a:rPr>
              <a:t>back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permissions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45" dirty="0">
                <a:latin typeface="Calibri"/>
                <a:cs typeface="Calibri"/>
              </a:rPr>
              <a:t>user.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10" dirty="0">
                <a:latin typeface="Calibri"/>
                <a:cs typeface="Calibri"/>
              </a:rPr>
              <a:t>Example: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>
              <a:latin typeface="Calibri"/>
              <a:cs typeface="Calibri"/>
            </a:endParaRPr>
          </a:p>
          <a:p>
            <a:pPr marL="41783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REVOKE </a:t>
            </a:r>
            <a:r>
              <a:rPr sz="2400" spc="-40" dirty="0">
                <a:latin typeface="Calibri"/>
                <a:cs typeface="Calibri"/>
              </a:rPr>
              <a:t>SELECT,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UPDATE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spc="-30" dirty="0">
                <a:latin typeface="Calibri"/>
                <a:cs typeface="Calibri"/>
              </a:rPr>
              <a:t>MY_TABLE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FROM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USER1,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USER2;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739" y="755396"/>
            <a:ext cx="27165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>
                <a:solidFill>
                  <a:srgbClr val="000000"/>
                </a:solidFill>
              </a:rPr>
              <a:t>What</a:t>
            </a:r>
            <a:r>
              <a:rPr spc="-5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is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SQL?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3036" y="1486915"/>
            <a:ext cx="7981315" cy="487172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471170" marR="40640" indent="-459105">
              <a:lnSpc>
                <a:spcPts val="3240"/>
              </a:lnSpc>
              <a:spcBef>
                <a:spcPts val="505"/>
              </a:spcBef>
              <a:buFont typeface="Arial MT"/>
              <a:buChar char="•"/>
              <a:tabLst>
                <a:tab pos="471170" algn="l"/>
                <a:tab pos="471805" algn="l"/>
              </a:tabLst>
            </a:pPr>
            <a:r>
              <a:rPr sz="3000" spc="-5" dirty="0">
                <a:latin typeface="Calibri"/>
                <a:cs typeface="Calibri"/>
              </a:rPr>
              <a:t>SQL </a:t>
            </a:r>
            <a:r>
              <a:rPr sz="3000" spc="-15" dirty="0">
                <a:latin typeface="Calibri"/>
                <a:cs typeface="Calibri"/>
              </a:rPr>
              <a:t>stands </a:t>
            </a:r>
            <a:r>
              <a:rPr sz="3000" spc="-25" dirty="0">
                <a:latin typeface="Calibri"/>
                <a:cs typeface="Calibri"/>
              </a:rPr>
              <a:t>for </a:t>
            </a:r>
            <a:r>
              <a:rPr sz="3000" spc="-10" dirty="0">
                <a:solidFill>
                  <a:srgbClr val="FF0000"/>
                </a:solidFill>
                <a:latin typeface="Calibri"/>
                <a:cs typeface="Calibri"/>
              </a:rPr>
              <a:t>Structured </a:t>
            </a: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Query Language</a:t>
            </a:r>
            <a:r>
              <a:rPr sz="3000" spc="-5" dirty="0">
                <a:latin typeface="Calibri"/>
                <a:cs typeface="Calibri"/>
              </a:rPr>
              <a:t>. It is 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used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for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storing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and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managing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data </a:t>
            </a:r>
            <a:r>
              <a:rPr sz="3000" spc="-5" dirty="0">
                <a:latin typeface="Calibri"/>
                <a:cs typeface="Calibri"/>
              </a:rPr>
              <a:t>in</a:t>
            </a:r>
            <a:r>
              <a:rPr sz="3000" spc="3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Relational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Database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Management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System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(RDBMS).</a:t>
            </a:r>
            <a:endParaRPr sz="3000">
              <a:latin typeface="Calibri"/>
              <a:cs typeface="Calibri"/>
            </a:endParaRPr>
          </a:p>
          <a:p>
            <a:pPr marL="471170" marR="9525" indent="-459105" algn="just">
              <a:lnSpc>
                <a:spcPts val="3240"/>
              </a:lnSpc>
              <a:spcBef>
                <a:spcPts val="720"/>
              </a:spcBef>
              <a:buFont typeface="Arial MT"/>
              <a:buChar char="•"/>
              <a:tabLst>
                <a:tab pos="471805" algn="l"/>
              </a:tabLst>
            </a:pPr>
            <a:r>
              <a:rPr sz="3000" spc="-5" dirty="0">
                <a:latin typeface="Calibri"/>
                <a:cs typeface="Calibri"/>
              </a:rPr>
              <a:t>It is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15" dirty="0">
                <a:latin typeface="Calibri"/>
                <a:cs typeface="Calibri"/>
              </a:rPr>
              <a:t>standard </a:t>
            </a:r>
            <a:r>
              <a:rPr sz="3000" spc="-5" dirty="0">
                <a:latin typeface="Calibri"/>
                <a:cs typeface="Calibri"/>
              </a:rPr>
              <a:t>language </a:t>
            </a:r>
            <a:r>
              <a:rPr sz="3000" spc="-25" dirty="0">
                <a:latin typeface="Calibri"/>
                <a:cs typeface="Calibri"/>
              </a:rPr>
              <a:t>for </a:t>
            </a:r>
            <a:r>
              <a:rPr sz="3000" spc="-10" dirty="0">
                <a:latin typeface="Calibri"/>
                <a:cs typeface="Calibri"/>
              </a:rPr>
              <a:t>Relational Database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System. </a:t>
            </a:r>
            <a:r>
              <a:rPr sz="3000" spc="-5" dirty="0">
                <a:latin typeface="Calibri"/>
                <a:cs typeface="Calibri"/>
              </a:rPr>
              <a:t>It enables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5" dirty="0">
                <a:latin typeface="Calibri"/>
                <a:cs typeface="Calibri"/>
              </a:rPr>
              <a:t>user </a:t>
            </a:r>
            <a:r>
              <a:rPr sz="3000" spc="-15" dirty="0">
                <a:latin typeface="Calibri"/>
                <a:cs typeface="Calibri"/>
              </a:rPr>
              <a:t>to </a:t>
            </a:r>
            <a:r>
              <a:rPr sz="3000" b="1" spc="-20" dirty="0">
                <a:solidFill>
                  <a:srgbClr val="00AFEF"/>
                </a:solidFill>
                <a:latin typeface="Calibri"/>
                <a:cs typeface="Calibri"/>
              </a:rPr>
              <a:t>create, </a:t>
            </a:r>
            <a:r>
              <a:rPr sz="3000" b="1" spc="-10" dirty="0">
                <a:solidFill>
                  <a:srgbClr val="00AFEF"/>
                </a:solidFill>
                <a:latin typeface="Calibri"/>
                <a:cs typeface="Calibri"/>
              </a:rPr>
              <a:t>read, </a:t>
            </a:r>
            <a:r>
              <a:rPr sz="3000" b="1" spc="-15" dirty="0">
                <a:solidFill>
                  <a:srgbClr val="00AFEF"/>
                </a:solidFill>
                <a:latin typeface="Calibri"/>
                <a:cs typeface="Calibri"/>
              </a:rPr>
              <a:t>update </a:t>
            </a:r>
            <a:r>
              <a:rPr sz="3000" b="1" spc="-66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00AFEF"/>
                </a:solidFill>
                <a:latin typeface="Calibri"/>
                <a:cs typeface="Calibri"/>
              </a:rPr>
              <a:t>and</a:t>
            </a:r>
            <a:r>
              <a:rPr sz="3000" b="1" spc="-15" dirty="0">
                <a:solidFill>
                  <a:srgbClr val="00AFEF"/>
                </a:solidFill>
                <a:latin typeface="Calibri"/>
                <a:cs typeface="Calibri"/>
              </a:rPr>
              <a:t> delete</a:t>
            </a:r>
            <a:r>
              <a:rPr sz="3000" b="1" spc="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relational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databases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and</a:t>
            </a:r>
            <a:r>
              <a:rPr sz="3000" spc="1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tables.</a:t>
            </a:r>
            <a:endParaRPr sz="3000">
              <a:latin typeface="Calibri"/>
              <a:cs typeface="Calibri"/>
            </a:endParaRPr>
          </a:p>
          <a:p>
            <a:pPr marL="471170" marR="5080" indent="-459105" algn="just">
              <a:lnSpc>
                <a:spcPts val="3240"/>
              </a:lnSpc>
              <a:spcBef>
                <a:spcPts val="720"/>
              </a:spcBef>
              <a:buFont typeface="Arial MT"/>
              <a:buChar char="•"/>
              <a:tabLst>
                <a:tab pos="471805" algn="l"/>
              </a:tabLst>
            </a:pPr>
            <a:r>
              <a:rPr sz="3000" spc="-5" dirty="0">
                <a:latin typeface="Calibri"/>
                <a:cs typeface="Calibri"/>
              </a:rPr>
              <a:t>All the RDBMS </a:t>
            </a:r>
            <a:r>
              <a:rPr sz="3000" spc="-30" dirty="0">
                <a:latin typeface="Calibri"/>
                <a:cs typeface="Calibri"/>
              </a:rPr>
              <a:t>like </a:t>
            </a:r>
            <a:r>
              <a:rPr sz="3000" b="1" spc="5" dirty="0">
                <a:solidFill>
                  <a:srgbClr val="BF0000"/>
                </a:solidFill>
                <a:latin typeface="Calibri"/>
                <a:cs typeface="Calibri"/>
              </a:rPr>
              <a:t>MySQL, </a:t>
            </a:r>
            <a:r>
              <a:rPr sz="3000" b="1" spc="-10" dirty="0">
                <a:solidFill>
                  <a:srgbClr val="BF0000"/>
                </a:solidFill>
                <a:latin typeface="Calibri"/>
                <a:cs typeface="Calibri"/>
              </a:rPr>
              <a:t>Informix, </a:t>
            </a:r>
            <a:r>
              <a:rPr sz="3000" b="1" spc="-15" dirty="0">
                <a:solidFill>
                  <a:srgbClr val="BF0000"/>
                </a:solidFill>
                <a:latin typeface="Calibri"/>
                <a:cs typeface="Calibri"/>
              </a:rPr>
              <a:t>Oracle, </a:t>
            </a:r>
            <a:r>
              <a:rPr sz="3000" b="1" dirty="0">
                <a:solidFill>
                  <a:srgbClr val="BF0000"/>
                </a:solidFill>
                <a:latin typeface="Calibri"/>
                <a:cs typeface="Calibri"/>
              </a:rPr>
              <a:t>MS </a:t>
            </a:r>
            <a:r>
              <a:rPr sz="3000" b="1" spc="-665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BF0000"/>
                </a:solidFill>
                <a:latin typeface="Calibri"/>
                <a:cs typeface="Calibri"/>
              </a:rPr>
              <a:t>Access and SQL Server </a:t>
            </a:r>
            <a:r>
              <a:rPr sz="3000" spc="-5" dirty="0">
                <a:latin typeface="Calibri"/>
                <a:cs typeface="Calibri"/>
              </a:rPr>
              <a:t>use SQL </a:t>
            </a:r>
            <a:r>
              <a:rPr sz="3000" dirty="0">
                <a:latin typeface="Calibri"/>
                <a:cs typeface="Calibri"/>
              </a:rPr>
              <a:t>as </a:t>
            </a:r>
            <a:r>
              <a:rPr sz="3000" spc="-5" dirty="0">
                <a:latin typeface="Calibri"/>
                <a:cs typeface="Calibri"/>
              </a:rPr>
              <a:t>their </a:t>
            </a:r>
            <a:r>
              <a:rPr sz="3000" spc="-15" dirty="0">
                <a:latin typeface="Calibri"/>
                <a:cs typeface="Calibri"/>
              </a:rPr>
              <a:t>standard </a:t>
            </a:r>
            <a:r>
              <a:rPr sz="3000" spc="-67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database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language.</a:t>
            </a:r>
            <a:endParaRPr sz="3000">
              <a:latin typeface="Calibri"/>
              <a:cs typeface="Calibri"/>
            </a:endParaRPr>
          </a:p>
          <a:p>
            <a:pPr marL="471170" marR="302895" indent="-459105" algn="just">
              <a:lnSpc>
                <a:spcPts val="3240"/>
              </a:lnSpc>
              <a:spcBef>
                <a:spcPts val="720"/>
              </a:spcBef>
              <a:buFont typeface="Arial MT"/>
              <a:buChar char="•"/>
              <a:tabLst>
                <a:tab pos="471805" algn="l"/>
              </a:tabLst>
            </a:pPr>
            <a:r>
              <a:rPr sz="3000" spc="-5" dirty="0">
                <a:latin typeface="Calibri"/>
                <a:cs typeface="Calibri"/>
              </a:rPr>
              <a:t>SQL </a:t>
            </a:r>
            <a:r>
              <a:rPr sz="3000" spc="-10" dirty="0">
                <a:latin typeface="Calibri"/>
                <a:cs typeface="Calibri"/>
              </a:rPr>
              <a:t>allows </a:t>
            </a:r>
            <a:r>
              <a:rPr sz="3000" spc="-15" dirty="0">
                <a:latin typeface="Calibri"/>
                <a:cs typeface="Calibri"/>
              </a:rPr>
              <a:t>users to </a:t>
            </a:r>
            <a:r>
              <a:rPr sz="3000" spc="-5" dirty="0">
                <a:latin typeface="Calibri"/>
                <a:cs typeface="Calibri"/>
              </a:rPr>
              <a:t>query the </a:t>
            </a:r>
            <a:r>
              <a:rPr sz="3000" spc="-10" dirty="0">
                <a:latin typeface="Calibri"/>
                <a:cs typeface="Calibri"/>
              </a:rPr>
              <a:t>database </a:t>
            </a:r>
            <a:r>
              <a:rPr sz="3000" spc="-5" dirty="0">
                <a:latin typeface="Calibri"/>
                <a:cs typeface="Calibri"/>
              </a:rPr>
              <a:t>in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number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of </a:t>
            </a:r>
            <a:r>
              <a:rPr sz="3000" spc="-30" dirty="0">
                <a:latin typeface="Calibri"/>
                <a:cs typeface="Calibri"/>
              </a:rPr>
              <a:t>ways,</a:t>
            </a:r>
            <a:r>
              <a:rPr sz="3000" spc="-5" dirty="0">
                <a:latin typeface="Calibri"/>
                <a:cs typeface="Calibri"/>
              </a:rPr>
              <a:t> using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English-like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statements.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55396"/>
            <a:ext cx="61029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Transaction</a:t>
            </a:r>
            <a:r>
              <a:rPr spc="-30" dirty="0"/>
              <a:t> </a:t>
            </a:r>
            <a:r>
              <a:rPr spc="-20" dirty="0"/>
              <a:t>Control</a:t>
            </a:r>
            <a:r>
              <a:rPr spc="-15" dirty="0"/>
              <a:t> </a:t>
            </a:r>
            <a:r>
              <a:rPr spc="-10" dirty="0"/>
              <a:t>Language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3886200"/>
            <a:ext cx="9142730" cy="3427729"/>
          </a:xfrm>
          <a:custGeom>
            <a:avLst/>
            <a:gdLst/>
            <a:ahLst/>
            <a:cxnLst/>
            <a:rect l="l" t="t" r="r" b="b"/>
            <a:pathLst>
              <a:path w="9142730" h="3427729">
                <a:moveTo>
                  <a:pt x="0" y="3427475"/>
                </a:moveTo>
                <a:lnTo>
                  <a:pt x="9142475" y="3427475"/>
                </a:lnTo>
                <a:lnTo>
                  <a:pt x="9142475" y="0"/>
                </a:lnTo>
                <a:lnTo>
                  <a:pt x="0" y="0"/>
                </a:lnTo>
                <a:lnTo>
                  <a:pt x="0" y="34274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9" y="1686560"/>
            <a:ext cx="8022590" cy="429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50825">
              <a:lnSpc>
                <a:spcPct val="100000"/>
              </a:lnSpc>
              <a:spcBef>
                <a:spcPts val="95"/>
              </a:spcBef>
            </a:pPr>
            <a:r>
              <a:rPr sz="2800" spc="-25" dirty="0">
                <a:latin typeface="Calibri"/>
                <a:cs typeface="Calibri"/>
              </a:rPr>
              <a:t>TCL</a:t>
            </a:r>
            <a:r>
              <a:rPr sz="2800" spc="-10" dirty="0">
                <a:latin typeface="Calibri"/>
                <a:cs typeface="Calibri"/>
              </a:rPr>
              <a:t> commands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only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use</a:t>
            </a:r>
            <a:r>
              <a:rPr sz="28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with</a:t>
            </a:r>
            <a:r>
              <a:rPr sz="2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DML</a:t>
            </a:r>
            <a:r>
              <a:rPr sz="28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commands</a:t>
            </a:r>
            <a:r>
              <a:rPr sz="2800" spc="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FF0000"/>
                </a:solidFill>
                <a:latin typeface="Calibri"/>
                <a:cs typeface="Calibri"/>
              </a:rPr>
              <a:t>like </a:t>
            </a:r>
            <a:r>
              <a:rPr sz="2800" spc="-6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0" dirty="0">
                <a:solidFill>
                  <a:srgbClr val="FF0000"/>
                </a:solidFill>
                <a:latin typeface="Calibri"/>
                <a:cs typeface="Calibri"/>
              </a:rPr>
              <a:t>INSERT,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DELETE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2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0" dirty="0">
                <a:solidFill>
                  <a:srgbClr val="FF0000"/>
                </a:solidFill>
                <a:latin typeface="Calibri"/>
                <a:cs typeface="Calibri"/>
              </a:rPr>
              <a:t>UPDATE</a:t>
            </a:r>
            <a:r>
              <a:rPr sz="2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45" dirty="0">
                <a:solidFill>
                  <a:srgbClr val="FF0000"/>
                </a:solidFill>
                <a:latin typeface="Calibri"/>
                <a:cs typeface="Calibri"/>
              </a:rPr>
              <a:t>only.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latin typeface="Calibri"/>
                <a:cs typeface="Calibri"/>
              </a:rPr>
              <a:t>These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operations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automatically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committed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database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that's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why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cannot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used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while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creating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tables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 </a:t>
            </a:r>
            <a:r>
              <a:rPr sz="2800" spc="-15" dirty="0">
                <a:latin typeface="Calibri"/>
                <a:cs typeface="Calibri"/>
              </a:rPr>
              <a:t>dropping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them.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spc="-15" dirty="0">
                <a:latin typeface="Calibri"/>
                <a:cs typeface="Calibri"/>
              </a:rPr>
              <a:t>Here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some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commands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that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come under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TCL:</a:t>
            </a:r>
            <a:endParaRPr sz="2800">
              <a:latin typeface="Calibri"/>
              <a:cs typeface="Calibri"/>
            </a:endParaRPr>
          </a:p>
          <a:p>
            <a:pPr marL="866140" indent="-389255">
              <a:lnSpc>
                <a:spcPct val="100000"/>
              </a:lnSpc>
              <a:spcBef>
                <a:spcPts val="670"/>
              </a:spcBef>
              <a:buFont typeface="Wingdings"/>
              <a:buChar char=""/>
              <a:tabLst>
                <a:tab pos="866140" algn="l"/>
              </a:tabLst>
            </a:pPr>
            <a:r>
              <a:rPr sz="2800" spc="-10" dirty="0">
                <a:latin typeface="Calibri"/>
                <a:cs typeface="Calibri"/>
              </a:rPr>
              <a:t>COMMIT</a:t>
            </a:r>
            <a:endParaRPr sz="2800">
              <a:latin typeface="Calibri"/>
              <a:cs typeface="Calibri"/>
            </a:endParaRPr>
          </a:p>
          <a:p>
            <a:pPr marL="927100" indent="-450215">
              <a:lnSpc>
                <a:spcPct val="100000"/>
              </a:lnSpc>
              <a:spcBef>
                <a:spcPts val="670"/>
              </a:spcBef>
              <a:buFont typeface="Wingdings"/>
              <a:buChar char=""/>
              <a:tabLst>
                <a:tab pos="926465" algn="l"/>
                <a:tab pos="927100" algn="l"/>
              </a:tabLst>
            </a:pPr>
            <a:r>
              <a:rPr sz="2800" spc="-15" dirty="0">
                <a:latin typeface="Calibri"/>
                <a:cs typeface="Calibri"/>
              </a:rPr>
              <a:t>ROLLBACK</a:t>
            </a:r>
            <a:endParaRPr sz="2800">
              <a:latin typeface="Calibri"/>
              <a:cs typeface="Calibri"/>
            </a:endParaRPr>
          </a:p>
          <a:p>
            <a:pPr marL="927100" indent="-450215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926465" algn="l"/>
                <a:tab pos="927100" algn="l"/>
              </a:tabLst>
            </a:pPr>
            <a:r>
              <a:rPr sz="2800" spc="-25" dirty="0">
                <a:latin typeface="Calibri"/>
                <a:cs typeface="Calibri"/>
              </a:rPr>
              <a:t>SAVEPOINT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55396"/>
            <a:ext cx="79711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Transaction</a:t>
            </a:r>
            <a:r>
              <a:rPr spc="-20" dirty="0"/>
              <a:t> Control</a:t>
            </a:r>
            <a:r>
              <a:rPr spc="-10" dirty="0"/>
              <a:t> Language</a:t>
            </a:r>
            <a:r>
              <a:rPr spc="45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z="3200" spc="-10" dirty="0">
                <a:solidFill>
                  <a:srgbClr val="000000"/>
                </a:solidFill>
              </a:rPr>
              <a:t>COMMIT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16939" y="1689608"/>
            <a:ext cx="8064500" cy="3390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Commit: </a:t>
            </a:r>
            <a:r>
              <a:rPr sz="2400" spc="-5" dirty="0">
                <a:latin typeface="Calibri"/>
                <a:cs typeface="Calibri"/>
              </a:rPr>
              <a:t>Commit command is used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20" dirty="0">
                <a:latin typeface="Calibri"/>
                <a:cs typeface="Calibri"/>
              </a:rPr>
              <a:t>save </a:t>
            </a:r>
            <a:r>
              <a:rPr sz="2400" dirty="0">
                <a:latin typeface="Calibri"/>
                <a:cs typeface="Calibri"/>
              </a:rPr>
              <a:t>all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transactions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database.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b="1" spc="-20" dirty="0">
                <a:latin typeface="Calibri"/>
                <a:cs typeface="Calibri"/>
              </a:rPr>
              <a:t>Syntex:</a:t>
            </a:r>
            <a:endParaRPr sz="2400">
              <a:latin typeface="Calibri"/>
              <a:cs typeface="Calibri"/>
            </a:endParaRPr>
          </a:p>
          <a:p>
            <a:pPr marL="476884">
              <a:lnSpc>
                <a:spcPct val="100000"/>
              </a:lnSpc>
              <a:spcBef>
                <a:spcPts val="575"/>
              </a:spcBef>
            </a:pPr>
            <a:r>
              <a:rPr sz="2400" spc="-30" dirty="0">
                <a:latin typeface="Calibri"/>
                <a:cs typeface="Calibri"/>
              </a:rPr>
              <a:t>COMMIT;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b="1" spc="-10" dirty="0">
                <a:latin typeface="Calibri"/>
                <a:cs typeface="Calibri"/>
              </a:rPr>
              <a:t>Example:</a:t>
            </a:r>
            <a:endParaRPr sz="2400">
              <a:latin typeface="Calibri"/>
              <a:cs typeface="Calibri"/>
            </a:endParaRPr>
          </a:p>
          <a:p>
            <a:pPr marL="582295" marR="4114165">
              <a:lnSpc>
                <a:spcPct val="120000"/>
              </a:lnSpc>
            </a:pPr>
            <a:r>
              <a:rPr sz="2400" spc="-5" dirty="0">
                <a:latin typeface="Calibri"/>
                <a:cs typeface="Calibri"/>
              </a:rPr>
              <a:t>DELETE </a:t>
            </a:r>
            <a:r>
              <a:rPr sz="2400" spc="-10" dirty="0">
                <a:latin typeface="Calibri"/>
                <a:cs typeface="Calibri"/>
              </a:rPr>
              <a:t>FROM </a:t>
            </a:r>
            <a:r>
              <a:rPr sz="2400" spc="-20" dirty="0">
                <a:latin typeface="Calibri"/>
                <a:cs typeface="Calibri"/>
              </a:rPr>
              <a:t>CUSTOMERS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WHERE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AGE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25;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COMMIT;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55396"/>
            <a:ext cx="79178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Transaction</a:t>
            </a:r>
            <a:r>
              <a:rPr spc="-20" dirty="0"/>
              <a:t> Control</a:t>
            </a:r>
            <a:r>
              <a:rPr spc="-10" dirty="0"/>
              <a:t> Language</a:t>
            </a:r>
            <a:r>
              <a:rPr spc="45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z="3200" b="1" spc="-10" dirty="0">
                <a:solidFill>
                  <a:srgbClr val="000000"/>
                </a:solidFill>
                <a:latin typeface="Calibri"/>
                <a:cs typeface="Calibri"/>
              </a:rPr>
              <a:t>Rollback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8415">
              <a:lnSpc>
                <a:spcPct val="100000"/>
              </a:lnSpc>
              <a:spcBef>
                <a:spcPts val="100"/>
              </a:spcBef>
            </a:pPr>
            <a:r>
              <a:rPr b="1" spc="-10" dirty="0">
                <a:solidFill>
                  <a:srgbClr val="FF0000"/>
                </a:solidFill>
                <a:latin typeface="Calibri"/>
                <a:cs typeface="Calibri"/>
              </a:rPr>
              <a:t>Rollback:</a:t>
            </a:r>
            <a:r>
              <a:rPr b="1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10" dirty="0"/>
              <a:t>Rollback</a:t>
            </a:r>
            <a:r>
              <a:rPr spc="-45" dirty="0"/>
              <a:t> </a:t>
            </a:r>
            <a:r>
              <a:rPr spc="-5" dirty="0"/>
              <a:t>command</a:t>
            </a:r>
            <a:r>
              <a:rPr spc="-50" dirty="0"/>
              <a:t> </a:t>
            </a:r>
            <a:r>
              <a:rPr spc="-5" dirty="0"/>
              <a:t>is </a:t>
            </a:r>
            <a:r>
              <a:rPr spc="-525" dirty="0"/>
              <a:t> </a:t>
            </a:r>
            <a:r>
              <a:rPr spc="-5" dirty="0"/>
              <a:t>used </a:t>
            </a:r>
            <a:r>
              <a:rPr spc="-15" dirty="0"/>
              <a:t>to </a:t>
            </a:r>
            <a:r>
              <a:rPr spc="-5" dirty="0"/>
              <a:t>undo </a:t>
            </a:r>
            <a:r>
              <a:rPr spc="-10" dirty="0"/>
              <a:t>transactions that </a:t>
            </a:r>
            <a:r>
              <a:rPr spc="-530" dirty="0"/>
              <a:t> </a:t>
            </a:r>
            <a:r>
              <a:rPr spc="-20" dirty="0"/>
              <a:t>have</a:t>
            </a:r>
            <a:r>
              <a:rPr spc="50" dirty="0"/>
              <a:t> </a:t>
            </a:r>
            <a:r>
              <a:rPr spc="-5" dirty="0"/>
              <a:t>not</a:t>
            </a:r>
            <a:r>
              <a:rPr spc="60" dirty="0"/>
              <a:t> </a:t>
            </a:r>
            <a:r>
              <a:rPr spc="-5" dirty="0"/>
              <a:t>already</a:t>
            </a:r>
            <a:r>
              <a:rPr spc="60" dirty="0"/>
              <a:t> </a:t>
            </a:r>
            <a:r>
              <a:rPr spc="-5" dirty="0"/>
              <a:t>been</a:t>
            </a:r>
            <a:r>
              <a:rPr spc="75" dirty="0"/>
              <a:t> </a:t>
            </a:r>
            <a:r>
              <a:rPr spc="-15" dirty="0"/>
              <a:t>saved </a:t>
            </a:r>
            <a:r>
              <a:rPr spc="-10" dirty="0"/>
              <a:t> </a:t>
            </a:r>
            <a:r>
              <a:rPr spc="-15" dirty="0"/>
              <a:t>to</a:t>
            </a:r>
            <a:r>
              <a:rPr spc="-30" dirty="0"/>
              <a:t> </a:t>
            </a:r>
            <a:r>
              <a:rPr spc="-5" dirty="0"/>
              <a:t>the</a:t>
            </a:r>
            <a:r>
              <a:rPr spc="-20" dirty="0"/>
              <a:t> </a:t>
            </a:r>
            <a:r>
              <a:rPr spc="-5" dirty="0"/>
              <a:t>database.</a:t>
            </a: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b="1" spc="-20" dirty="0">
                <a:latin typeface="Calibri"/>
                <a:cs typeface="Calibri"/>
              </a:rPr>
              <a:t>Syntex:</a:t>
            </a:r>
          </a:p>
          <a:p>
            <a:pPr marL="476884">
              <a:lnSpc>
                <a:spcPct val="100000"/>
              </a:lnSpc>
              <a:spcBef>
                <a:spcPts val="575"/>
              </a:spcBef>
            </a:pPr>
            <a:r>
              <a:rPr spc="-10" dirty="0"/>
              <a:t>ROLLBACK;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/>
          </a:p>
          <a:p>
            <a:pPr marL="12700">
              <a:lnSpc>
                <a:spcPct val="100000"/>
              </a:lnSpc>
            </a:pPr>
            <a:r>
              <a:rPr b="1" spc="-10" dirty="0">
                <a:latin typeface="Calibri"/>
                <a:cs typeface="Calibri"/>
              </a:rPr>
              <a:t>Example:</a:t>
            </a:r>
          </a:p>
          <a:p>
            <a:pPr marL="476884" marR="5080">
              <a:lnSpc>
                <a:spcPct val="120000"/>
              </a:lnSpc>
            </a:pPr>
            <a:r>
              <a:rPr spc="-5" dirty="0"/>
              <a:t>DELETE </a:t>
            </a:r>
            <a:r>
              <a:rPr spc="-10" dirty="0"/>
              <a:t>FROM </a:t>
            </a:r>
            <a:r>
              <a:rPr spc="-20" dirty="0"/>
              <a:t>CUSTOMERS </a:t>
            </a:r>
            <a:r>
              <a:rPr spc="-530" dirty="0"/>
              <a:t> </a:t>
            </a:r>
            <a:r>
              <a:rPr spc="-5" dirty="0"/>
              <a:t>WHERE AGE </a:t>
            </a:r>
            <a:r>
              <a:rPr dirty="0"/>
              <a:t>= </a:t>
            </a:r>
            <a:r>
              <a:rPr spc="-5" dirty="0"/>
              <a:t>25; </a:t>
            </a:r>
            <a:r>
              <a:rPr dirty="0"/>
              <a:t> </a:t>
            </a:r>
            <a:r>
              <a:rPr spc="-10" dirty="0"/>
              <a:t>ROLLBACK;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31739" y="1689608"/>
            <a:ext cx="3974465" cy="2732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30" dirty="0">
                <a:solidFill>
                  <a:srgbClr val="FF0000"/>
                </a:solidFill>
                <a:latin typeface="Calibri"/>
                <a:cs typeface="Calibri"/>
              </a:rPr>
              <a:t>SAVEPOINT: </a:t>
            </a:r>
            <a:r>
              <a:rPr sz="2400" spc="-5" dirty="0">
                <a:latin typeface="Calibri"/>
                <a:cs typeface="Calibri"/>
              </a:rPr>
              <a:t>It is used </a:t>
            </a:r>
            <a:r>
              <a:rPr sz="2400" spc="-15" dirty="0">
                <a:latin typeface="Calibri"/>
                <a:cs typeface="Calibri"/>
              </a:rPr>
              <a:t>to roll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transaction </a:t>
            </a:r>
            <a:r>
              <a:rPr sz="2400" spc="-5" dirty="0">
                <a:latin typeface="Calibri"/>
                <a:cs typeface="Calibri"/>
              </a:rPr>
              <a:t>back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certain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point </a:t>
            </a:r>
            <a:r>
              <a:rPr sz="2400" spc="-5" dirty="0">
                <a:latin typeface="Calibri"/>
                <a:cs typeface="Calibri"/>
              </a:rPr>
              <a:t>without </a:t>
            </a:r>
            <a:r>
              <a:rPr sz="2400" spc="-10" dirty="0">
                <a:latin typeface="Calibri"/>
                <a:cs typeface="Calibri"/>
              </a:rPr>
              <a:t>rolling </a:t>
            </a:r>
            <a:r>
              <a:rPr sz="2400" spc="-5" dirty="0">
                <a:latin typeface="Calibri"/>
                <a:cs typeface="Calibri"/>
              </a:rPr>
              <a:t>back the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entire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transaction.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b="1" spc="-20" dirty="0">
                <a:latin typeface="Calibri"/>
                <a:cs typeface="Calibri"/>
              </a:rPr>
              <a:t>Syntex:</a:t>
            </a:r>
            <a:endParaRPr sz="2400">
              <a:latin typeface="Calibri"/>
              <a:cs typeface="Calibri"/>
            </a:endParaRPr>
          </a:p>
          <a:p>
            <a:pPr marL="477520" marR="91440">
              <a:lnSpc>
                <a:spcPct val="100000"/>
              </a:lnSpc>
              <a:spcBef>
                <a:spcPts val="575"/>
              </a:spcBef>
            </a:pPr>
            <a:r>
              <a:rPr sz="2400" spc="-20" dirty="0">
                <a:latin typeface="Calibri"/>
                <a:cs typeface="Calibri"/>
              </a:rPr>
              <a:t>SAVEPOINT </a:t>
            </a:r>
            <a:r>
              <a:rPr sz="2400" spc="-15" dirty="0">
                <a:latin typeface="Calibri"/>
                <a:cs typeface="Calibri"/>
              </a:rPr>
              <a:t>SAVEPOINT_NA </a:t>
            </a:r>
            <a:r>
              <a:rPr sz="2400" spc="-5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ME;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55396"/>
            <a:ext cx="44392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Data</a:t>
            </a:r>
            <a:r>
              <a:rPr spc="-65" dirty="0"/>
              <a:t> </a:t>
            </a:r>
            <a:r>
              <a:rPr spc="-5" dirty="0"/>
              <a:t>Query</a:t>
            </a:r>
            <a:r>
              <a:rPr spc="-10" dirty="0"/>
              <a:t> Language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616456"/>
            <a:ext cx="7825105" cy="2512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834514">
              <a:lnSpc>
                <a:spcPct val="12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DQL is used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20" dirty="0">
                <a:latin typeface="Calibri"/>
                <a:cs typeface="Calibri"/>
              </a:rPr>
              <a:t>fetch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data from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database.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only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command: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Calibri"/>
                <a:cs typeface="Calibri"/>
              </a:rPr>
              <a:t>SELECT</a:t>
            </a:r>
            <a:endParaRPr sz="2400">
              <a:latin typeface="Calibri"/>
              <a:cs typeface="Calibri"/>
            </a:endParaRPr>
          </a:p>
          <a:p>
            <a:pPr marL="469900" marR="5080" indent="-457200">
              <a:lnSpc>
                <a:spcPct val="100000"/>
              </a:lnSpc>
              <a:spcBef>
                <a:spcPts val="575"/>
              </a:spcBef>
              <a:tabLst>
                <a:tab pos="469265" algn="l"/>
              </a:tabLst>
            </a:pPr>
            <a:r>
              <a:rPr sz="2400" b="1" dirty="0">
                <a:latin typeface="Calibri"/>
                <a:cs typeface="Calibri"/>
              </a:rPr>
              <a:t>a.	</a:t>
            </a:r>
            <a:r>
              <a:rPr sz="2400" b="1" spc="-20" dirty="0">
                <a:latin typeface="Calibri"/>
                <a:cs typeface="Calibri"/>
              </a:rPr>
              <a:t>SELECT: </a:t>
            </a:r>
            <a:r>
              <a:rPr sz="2400" spc="-5" dirty="0">
                <a:latin typeface="Calibri"/>
                <a:cs typeface="Calibri"/>
              </a:rPr>
              <a:t>This is the same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projection </a:t>
            </a:r>
            <a:r>
              <a:rPr sz="2400" spc="-15" dirty="0">
                <a:latin typeface="Calibri"/>
                <a:cs typeface="Calibri"/>
              </a:rPr>
              <a:t>operation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relational algebra. </a:t>
            </a:r>
            <a:r>
              <a:rPr sz="2400" spc="-5" dirty="0">
                <a:latin typeface="Calibri"/>
                <a:cs typeface="Calibri"/>
              </a:rPr>
              <a:t>It is used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select the </a:t>
            </a:r>
            <a:r>
              <a:rPr sz="2400" spc="-15" dirty="0">
                <a:latin typeface="Calibri"/>
                <a:cs typeface="Calibri"/>
              </a:rPr>
              <a:t>attribute </a:t>
            </a:r>
            <a:r>
              <a:rPr sz="2400" spc="-5" dirty="0">
                <a:latin typeface="Calibri"/>
                <a:cs typeface="Calibri"/>
              </a:rPr>
              <a:t>based on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condition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described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WHERE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clause.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4542535"/>
            <a:ext cx="3322954" cy="134239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b="1" spc="-20" dirty="0">
                <a:latin typeface="Calibri"/>
                <a:cs typeface="Calibri"/>
              </a:rPr>
              <a:t>Syntax:</a:t>
            </a:r>
            <a:endParaRPr sz="24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Calibri"/>
                <a:cs typeface="Calibri"/>
              </a:rPr>
              <a:t>SELECT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expressions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b="1" spc="-10" dirty="0">
                <a:latin typeface="Calibri"/>
                <a:cs typeface="Calibri"/>
              </a:rPr>
              <a:t>Example: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89195" y="5054600"/>
            <a:ext cx="4375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98345" algn="l"/>
              </a:tabLst>
            </a:pPr>
            <a:r>
              <a:rPr sz="2400" spc="-10" dirty="0">
                <a:latin typeface="Calibri"/>
                <a:cs typeface="Calibri"/>
              </a:rPr>
              <a:t>FROM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TABLES	</a:t>
            </a:r>
            <a:r>
              <a:rPr sz="2400" spc="-5" dirty="0">
                <a:latin typeface="Calibri"/>
                <a:cs typeface="Calibri"/>
              </a:rPr>
              <a:t>WHERE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conditions;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31339" y="5932423"/>
            <a:ext cx="681735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01265" algn="l"/>
                <a:tab pos="4693920" algn="l"/>
              </a:tabLst>
            </a:pPr>
            <a:r>
              <a:rPr sz="2400" spc="-5" dirty="0">
                <a:latin typeface="Calibri"/>
                <a:cs typeface="Calibri"/>
              </a:rPr>
              <a:t>SELECT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emp_name	</a:t>
            </a:r>
            <a:r>
              <a:rPr sz="2400" spc="-10" dirty="0">
                <a:latin typeface="Calibri"/>
                <a:cs typeface="Calibri"/>
              </a:rPr>
              <a:t>FROM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employee	</a:t>
            </a:r>
            <a:r>
              <a:rPr sz="2400" spc="-5" dirty="0">
                <a:latin typeface="Calibri"/>
                <a:cs typeface="Calibri"/>
              </a:rPr>
              <a:t>WHERE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age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&gt;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20;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55396"/>
            <a:ext cx="27978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SQL</a:t>
            </a:r>
            <a:r>
              <a:rPr spc="-70" dirty="0"/>
              <a:t> </a:t>
            </a:r>
            <a:r>
              <a:rPr spc="-25" dirty="0"/>
              <a:t>Operator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1523999"/>
            <a:ext cx="8229600" cy="5105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55396"/>
            <a:ext cx="57162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SQL</a:t>
            </a:r>
            <a:r>
              <a:rPr spc="-35" dirty="0"/>
              <a:t> </a:t>
            </a:r>
            <a:r>
              <a:rPr spc="-5" dirty="0"/>
              <a:t>Comparison</a:t>
            </a:r>
            <a:r>
              <a:rPr spc="-25" dirty="0"/>
              <a:t> </a:t>
            </a:r>
            <a:r>
              <a:rPr spc="-30" dirty="0"/>
              <a:t>Operators: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3886200"/>
            <a:ext cx="9142730" cy="3427729"/>
          </a:xfrm>
          <a:custGeom>
            <a:avLst/>
            <a:gdLst/>
            <a:ahLst/>
            <a:cxnLst/>
            <a:rect l="l" t="t" r="r" b="b"/>
            <a:pathLst>
              <a:path w="9142730" h="3427729">
                <a:moveTo>
                  <a:pt x="0" y="3427475"/>
                </a:moveTo>
                <a:lnTo>
                  <a:pt x="9142475" y="3427475"/>
                </a:lnTo>
                <a:lnTo>
                  <a:pt x="9142475" y="0"/>
                </a:lnTo>
                <a:lnTo>
                  <a:pt x="0" y="0"/>
                </a:lnTo>
                <a:lnTo>
                  <a:pt x="0" y="34274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89303" y="1848611"/>
          <a:ext cx="7696200" cy="48597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6081"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2400" b="1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Operator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8001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800" b="1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Description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59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4000" dirty="0">
                          <a:latin typeface="Calibri"/>
                          <a:cs typeface="Calibri"/>
                        </a:rPr>
                        <a:t>+</a:t>
                      </a:r>
                      <a:endParaRPr sz="40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8E8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adds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the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value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both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operands.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495">
                <a:tc>
                  <a:txBody>
                    <a:bodyPr/>
                    <a:lstStyle/>
                    <a:p>
                      <a:pPr algn="ctr">
                        <a:lnSpc>
                          <a:spcPts val="4054"/>
                        </a:lnSpc>
                        <a:spcBef>
                          <a:spcPts val="95"/>
                        </a:spcBef>
                      </a:pPr>
                      <a:r>
                        <a:rPr sz="4000" dirty="0">
                          <a:latin typeface="Calibri"/>
                          <a:cs typeface="Calibri"/>
                        </a:rPr>
                        <a:t>-</a:t>
                      </a:r>
                      <a:endParaRPr sz="40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8EDF4"/>
                    </a:solidFill>
                  </a:tcPr>
                </a:tc>
                <a:tc>
                  <a:txBody>
                    <a:bodyPr/>
                    <a:lstStyle/>
                    <a:p>
                      <a:pPr marL="90170" marR="120014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used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subtract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right-hand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operand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left-hand </a:t>
                      </a:r>
                      <a:r>
                        <a:rPr sz="1800" spc="-3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operand.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8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65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8ED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6675">
                <a:tc gridSpan="2">
                  <a:txBody>
                    <a:bodyPr/>
                    <a:lstStyle/>
                    <a:p>
                      <a:pPr marL="671830">
                        <a:lnSpc>
                          <a:spcPts val="2840"/>
                        </a:lnSpc>
                        <a:tabLst>
                          <a:tab pos="1690370" algn="l"/>
                        </a:tabLst>
                      </a:pPr>
                      <a:r>
                        <a:rPr sz="6000" spc="-7" baseline="-28472" dirty="0">
                          <a:latin typeface="Calibri"/>
                          <a:cs typeface="Calibri"/>
                        </a:rPr>
                        <a:t>*	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used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multiply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of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both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operands.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CFD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6675">
                <a:tc gridSpan="2">
                  <a:txBody>
                    <a:bodyPr/>
                    <a:lstStyle/>
                    <a:p>
                      <a:pPr marL="700405">
                        <a:lnSpc>
                          <a:spcPts val="2615"/>
                        </a:lnSpc>
                        <a:tabLst>
                          <a:tab pos="1690370" algn="l"/>
                        </a:tabLst>
                      </a:pPr>
                      <a:r>
                        <a:rPr sz="6000" spc="-7" baseline="-28472" dirty="0">
                          <a:latin typeface="Calibri"/>
                          <a:cs typeface="Calibri"/>
                        </a:rPr>
                        <a:t>/	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used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divide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left-hand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operand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right-hand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690370">
                        <a:lnSpc>
                          <a:spcPts val="1939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operand.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E8ED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3627">
                <a:tc gridSpan="2">
                  <a:txBody>
                    <a:bodyPr/>
                    <a:lstStyle/>
                    <a:p>
                      <a:pPr marL="616585">
                        <a:lnSpc>
                          <a:spcPts val="2610"/>
                        </a:lnSpc>
                        <a:tabLst>
                          <a:tab pos="1690370" algn="l"/>
                        </a:tabLst>
                      </a:pPr>
                      <a:r>
                        <a:rPr sz="6000" spc="-7" baseline="-28472" dirty="0">
                          <a:latin typeface="Calibri"/>
                          <a:cs typeface="Calibri"/>
                        </a:rPr>
                        <a:t>%	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used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divide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left-hand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operand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right-hand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690370">
                        <a:lnSpc>
                          <a:spcPts val="1939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operand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returns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reminder.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CFD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289303" y="4175759"/>
            <a:ext cx="7710170" cy="13970"/>
          </a:xfrm>
          <a:custGeom>
            <a:avLst/>
            <a:gdLst/>
            <a:ahLst/>
            <a:cxnLst/>
            <a:rect l="l" t="t" r="r" b="b"/>
            <a:pathLst>
              <a:path w="7710170" h="13970">
                <a:moveTo>
                  <a:pt x="7709915" y="0"/>
                </a:moveTo>
                <a:lnTo>
                  <a:pt x="0" y="0"/>
                </a:lnTo>
                <a:lnTo>
                  <a:pt x="0" y="13716"/>
                </a:lnTo>
                <a:lnTo>
                  <a:pt x="7709915" y="13716"/>
                </a:lnTo>
                <a:lnTo>
                  <a:pt x="77099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89303" y="5012435"/>
            <a:ext cx="7710170" cy="12700"/>
          </a:xfrm>
          <a:custGeom>
            <a:avLst/>
            <a:gdLst/>
            <a:ahLst/>
            <a:cxnLst/>
            <a:rect l="l" t="t" r="r" b="b"/>
            <a:pathLst>
              <a:path w="7710170" h="12700">
                <a:moveTo>
                  <a:pt x="7709915" y="0"/>
                </a:moveTo>
                <a:lnTo>
                  <a:pt x="0" y="0"/>
                </a:lnTo>
                <a:lnTo>
                  <a:pt x="0" y="12192"/>
                </a:lnTo>
                <a:lnTo>
                  <a:pt x="7709915" y="12192"/>
                </a:lnTo>
                <a:lnTo>
                  <a:pt x="77099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89303" y="5847588"/>
            <a:ext cx="7710170" cy="13970"/>
          </a:xfrm>
          <a:custGeom>
            <a:avLst/>
            <a:gdLst/>
            <a:ahLst/>
            <a:cxnLst/>
            <a:rect l="l" t="t" r="r" b="b"/>
            <a:pathLst>
              <a:path w="7710170" h="13970">
                <a:moveTo>
                  <a:pt x="7709915" y="0"/>
                </a:moveTo>
                <a:lnTo>
                  <a:pt x="0" y="0"/>
                </a:lnTo>
                <a:lnTo>
                  <a:pt x="0" y="13716"/>
                </a:lnTo>
                <a:lnTo>
                  <a:pt x="7709915" y="13716"/>
                </a:lnTo>
                <a:lnTo>
                  <a:pt x="77099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89303" y="6684264"/>
            <a:ext cx="7710170" cy="12700"/>
          </a:xfrm>
          <a:custGeom>
            <a:avLst/>
            <a:gdLst/>
            <a:ahLst/>
            <a:cxnLst/>
            <a:rect l="l" t="t" r="r" b="b"/>
            <a:pathLst>
              <a:path w="7710170" h="12700">
                <a:moveTo>
                  <a:pt x="7709915" y="0"/>
                </a:moveTo>
                <a:lnTo>
                  <a:pt x="0" y="0"/>
                </a:lnTo>
                <a:lnTo>
                  <a:pt x="0" y="12192"/>
                </a:lnTo>
                <a:lnTo>
                  <a:pt x="7709915" y="12192"/>
                </a:lnTo>
                <a:lnTo>
                  <a:pt x="77099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55396"/>
            <a:ext cx="52762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SQL</a:t>
            </a:r>
            <a:r>
              <a:rPr spc="-35" dirty="0"/>
              <a:t> </a:t>
            </a:r>
            <a:r>
              <a:rPr spc="-10" dirty="0"/>
              <a:t>Arithmetic</a:t>
            </a:r>
            <a:r>
              <a:rPr spc="-50" dirty="0"/>
              <a:t> </a:t>
            </a:r>
            <a:r>
              <a:rPr spc="-30" dirty="0"/>
              <a:t>Operators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3886200"/>
            <a:ext cx="9142730" cy="3427729"/>
          </a:xfrm>
          <a:custGeom>
            <a:avLst/>
            <a:gdLst/>
            <a:ahLst/>
            <a:cxnLst/>
            <a:rect l="l" t="t" r="r" b="b"/>
            <a:pathLst>
              <a:path w="9142730" h="3427729">
                <a:moveTo>
                  <a:pt x="0" y="3427475"/>
                </a:moveTo>
                <a:lnTo>
                  <a:pt x="9142475" y="3427475"/>
                </a:lnTo>
                <a:lnTo>
                  <a:pt x="9142475" y="0"/>
                </a:lnTo>
                <a:lnTo>
                  <a:pt x="0" y="0"/>
                </a:lnTo>
                <a:lnTo>
                  <a:pt x="0" y="34274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08303" y="1441703"/>
          <a:ext cx="8229600" cy="51325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2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399"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Operator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863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Description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7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=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8E8"/>
                    </a:solidFill>
                  </a:tcPr>
                </a:tc>
                <a:tc>
                  <a:txBody>
                    <a:bodyPr/>
                    <a:lstStyle/>
                    <a:p>
                      <a:pPr marL="90170" marR="59118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checks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if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two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operands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values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are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equal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not,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if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values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are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queal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then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condition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becomes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true.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7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3200" spc="-5" dirty="0">
                          <a:latin typeface="Calibri"/>
                          <a:cs typeface="Calibri"/>
                        </a:rPr>
                        <a:t>!=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DF4"/>
                    </a:solidFill>
                  </a:tcPr>
                </a:tc>
                <a:tc>
                  <a:txBody>
                    <a:bodyPr/>
                    <a:lstStyle/>
                    <a:p>
                      <a:pPr marL="90170" marR="58420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checks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if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two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operands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values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are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equal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not,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if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values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are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not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equal,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then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condition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becomes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true.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6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3200" spc="-5" dirty="0">
                          <a:latin typeface="Calibri"/>
                          <a:cs typeface="Calibri"/>
                        </a:rPr>
                        <a:t>&lt;&gt;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CFD8E8"/>
                    </a:solidFill>
                  </a:tcPr>
                </a:tc>
                <a:tc>
                  <a:txBody>
                    <a:bodyPr/>
                    <a:lstStyle/>
                    <a:p>
                      <a:pPr marL="90170" marR="58420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checks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if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two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operands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values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are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equal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not,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if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values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are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not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equal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then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condition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becomes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true.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CF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27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FD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7323">
                <a:tc gridSpan="2">
                  <a:txBody>
                    <a:bodyPr/>
                    <a:lstStyle/>
                    <a:p>
                      <a:pPr marL="630555">
                        <a:lnSpc>
                          <a:spcPts val="2535"/>
                        </a:lnSpc>
                        <a:tabLst>
                          <a:tab pos="1557020" algn="l"/>
                        </a:tabLst>
                      </a:pPr>
                      <a:r>
                        <a:rPr sz="4800" baseline="-22569" dirty="0">
                          <a:latin typeface="Calibri"/>
                          <a:cs typeface="Calibri"/>
                        </a:rPr>
                        <a:t>&gt;	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checks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if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left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operand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greater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than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right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operand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value,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557020">
                        <a:lnSpc>
                          <a:spcPts val="202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if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yes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then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condition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becomes true.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E8ED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6675">
                <a:tc gridSpan="2">
                  <a:txBody>
                    <a:bodyPr/>
                    <a:lstStyle/>
                    <a:p>
                      <a:pPr marL="630555">
                        <a:lnSpc>
                          <a:spcPts val="2540"/>
                        </a:lnSpc>
                        <a:tabLst>
                          <a:tab pos="1557020" algn="l"/>
                        </a:tabLst>
                      </a:pPr>
                      <a:r>
                        <a:rPr sz="4800" baseline="-22569" dirty="0">
                          <a:latin typeface="Calibri"/>
                          <a:cs typeface="Calibri"/>
                        </a:rPr>
                        <a:t>&lt;	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checks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if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left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operand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less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than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right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operand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value,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if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557020">
                        <a:lnSpc>
                          <a:spcPts val="202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yes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then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condition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becomes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true.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CFD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35151">
                <a:tc gridSpan="2">
                  <a:txBody>
                    <a:bodyPr/>
                    <a:lstStyle/>
                    <a:p>
                      <a:pPr marL="529590">
                        <a:lnSpc>
                          <a:spcPts val="2535"/>
                        </a:lnSpc>
                        <a:tabLst>
                          <a:tab pos="1557020" algn="l"/>
                        </a:tabLst>
                      </a:pPr>
                      <a:r>
                        <a:rPr sz="4800" spc="-7" baseline="-22569" dirty="0">
                          <a:latin typeface="Calibri"/>
                          <a:cs typeface="Calibri"/>
                        </a:rPr>
                        <a:t>&gt;=	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checks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if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left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operand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greater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than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or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equal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the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right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R="390525" algn="ctr">
                        <a:lnSpc>
                          <a:spcPts val="202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operand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value,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if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yes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then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condition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becomes true.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E8ED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908303" y="4183379"/>
            <a:ext cx="8243570" cy="12700"/>
          </a:xfrm>
          <a:custGeom>
            <a:avLst/>
            <a:gdLst/>
            <a:ahLst/>
            <a:cxnLst/>
            <a:rect l="l" t="t" r="r" b="b"/>
            <a:pathLst>
              <a:path w="8243570" h="12700">
                <a:moveTo>
                  <a:pt x="8243315" y="0"/>
                </a:moveTo>
                <a:lnTo>
                  <a:pt x="0" y="0"/>
                </a:lnTo>
                <a:lnTo>
                  <a:pt x="0" y="12191"/>
                </a:lnTo>
                <a:lnTo>
                  <a:pt x="8243315" y="12191"/>
                </a:lnTo>
                <a:lnTo>
                  <a:pt x="82433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8303" y="4870703"/>
            <a:ext cx="8243570" cy="13970"/>
          </a:xfrm>
          <a:custGeom>
            <a:avLst/>
            <a:gdLst/>
            <a:ahLst/>
            <a:cxnLst/>
            <a:rect l="l" t="t" r="r" b="b"/>
            <a:pathLst>
              <a:path w="8243570" h="13970">
                <a:moveTo>
                  <a:pt x="8243315" y="0"/>
                </a:moveTo>
                <a:lnTo>
                  <a:pt x="0" y="0"/>
                </a:lnTo>
                <a:lnTo>
                  <a:pt x="0" y="13715"/>
                </a:lnTo>
                <a:lnTo>
                  <a:pt x="8243315" y="13715"/>
                </a:lnTo>
                <a:lnTo>
                  <a:pt x="82433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08303" y="5707379"/>
            <a:ext cx="8243570" cy="12700"/>
          </a:xfrm>
          <a:custGeom>
            <a:avLst/>
            <a:gdLst/>
            <a:ahLst/>
            <a:cxnLst/>
            <a:rect l="l" t="t" r="r" b="b"/>
            <a:pathLst>
              <a:path w="8243570" h="12700">
                <a:moveTo>
                  <a:pt x="8243315" y="0"/>
                </a:moveTo>
                <a:lnTo>
                  <a:pt x="0" y="0"/>
                </a:lnTo>
                <a:lnTo>
                  <a:pt x="0" y="12192"/>
                </a:lnTo>
                <a:lnTo>
                  <a:pt x="8243315" y="12192"/>
                </a:lnTo>
                <a:lnTo>
                  <a:pt x="82433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08303" y="6544055"/>
            <a:ext cx="8243570" cy="12700"/>
          </a:xfrm>
          <a:custGeom>
            <a:avLst/>
            <a:gdLst/>
            <a:ahLst/>
            <a:cxnLst/>
            <a:rect l="l" t="t" r="r" b="b"/>
            <a:pathLst>
              <a:path w="8243570" h="12700">
                <a:moveTo>
                  <a:pt x="8243315" y="0"/>
                </a:moveTo>
                <a:lnTo>
                  <a:pt x="0" y="0"/>
                </a:lnTo>
                <a:lnTo>
                  <a:pt x="0" y="12191"/>
                </a:lnTo>
                <a:lnTo>
                  <a:pt x="8243315" y="12191"/>
                </a:lnTo>
                <a:lnTo>
                  <a:pt x="82433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55396"/>
            <a:ext cx="52762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SQL</a:t>
            </a:r>
            <a:r>
              <a:rPr spc="-35" dirty="0"/>
              <a:t> </a:t>
            </a:r>
            <a:r>
              <a:rPr spc="-10" dirty="0"/>
              <a:t>Arithmetic</a:t>
            </a:r>
            <a:r>
              <a:rPr spc="-50" dirty="0"/>
              <a:t> </a:t>
            </a:r>
            <a:r>
              <a:rPr spc="-30" dirty="0"/>
              <a:t>Operators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08303" y="1975104"/>
          <a:ext cx="8229600" cy="27409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2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399"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Operator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863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Description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7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3200" spc="-5" dirty="0">
                          <a:latin typeface="Calibri"/>
                          <a:cs typeface="Calibri"/>
                        </a:rPr>
                        <a:t>&lt;=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8E8"/>
                    </a:solidFill>
                  </a:tcPr>
                </a:tc>
                <a:tc>
                  <a:txBody>
                    <a:bodyPr/>
                    <a:lstStyle/>
                    <a:p>
                      <a:pPr marL="90170" marR="59372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checks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if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left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operand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less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than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or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equal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right </a:t>
                      </a:r>
                      <a:r>
                        <a:rPr sz="1800" spc="-3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operand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value,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if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yes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then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condition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becomes true.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7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3200" spc="-5" dirty="0">
                          <a:latin typeface="Calibri"/>
                          <a:cs typeface="Calibri"/>
                        </a:rPr>
                        <a:t>!&lt;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DF4"/>
                    </a:solidFill>
                  </a:tcPr>
                </a:tc>
                <a:tc>
                  <a:txBody>
                    <a:bodyPr/>
                    <a:lstStyle/>
                    <a:p>
                      <a:pPr marL="90170" marR="4603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checks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if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left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operand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less than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right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operand </a:t>
                      </a:r>
                      <a:r>
                        <a:rPr sz="1800" spc="-3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value,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if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yes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then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condition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becomes true.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59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3200" spc="-5" dirty="0">
                          <a:latin typeface="Calibri"/>
                          <a:cs typeface="Calibri"/>
                        </a:rPr>
                        <a:t>!&gt;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8E8"/>
                    </a:solidFill>
                  </a:tcPr>
                </a:tc>
                <a:tc>
                  <a:txBody>
                    <a:bodyPr/>
                    <a:lstStyle/>
                    <a:p>
                      <a:pPr marL="90170" marR="13335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checks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if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left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operand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greater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than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right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operand </a:t>
                      </a:r>
                      <a:r>
                        <a:rPr sz="1800" spc="-3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value,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if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yes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then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condition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becomes true.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55396"/>
            <a:ext cx="45065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SQL</a:t>
            </a:r>
            <a:r>
              <a:rPr spc="-30" dirty="0"/>
              <a:t> </a:t>
            </a:r>
            <a:r>
              <a:rPr spc="-15" dirty="0"/>
              <a:t>Logical</a:t>
            </a:r>
            <a:r>
              <a:rPr spc="-30" dirty="0"/>
              <a:t> Operators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08303" y="1441703"/>
          <a:ext cx="8229600" cy="5411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399"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Operator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863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Description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863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spc="-10" dirty="0">
                          <a:latin typeface="Calibri"/>
                          <a:cs typeface="Calibri"/>
                        </a:rPr>
                        <a:t>All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8E8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compares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all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values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another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set.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50990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spc="-10" dirty="0">
                          <a:latin typeface="Calibri"/>
                          <a:cs typeface="Calibri"/>
                        </a:rPr>
                        <a:t>AND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DF4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allows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existence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multiple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conditions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SQL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statement.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5327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spc="-10" dirty="0">
                          <a:latin typeface="Calibri"/>
                          <a:cs typeface="Calibri"/>
                        </a:rPr>
                        <a:t>ANY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8E8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compares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values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list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according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the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condition.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757">
                <a:tc>
                  <a:txBody>
                    <a:bodyPr/>
                    <a:lstStyle/>
                    <a:p>
                      <a:pPr marL="197485">
                        <a:lnSpc>
                          <a:spcPts val="2485"/>
                        </a:lnSpc>
                        <a:spcBef>
                          <a:spcPts val="170"/>
                        </a:spcBef>
                      </a:pPr>
                      <a:r>
                        <a:rPr sz="2800" spc="-10" dirty="0">
                          <a:latin typeface="Calibri"/>
                          <a:cs typeface="Calibri"/>
                        </a:rPr>
                        <a:t>Between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8EDF4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is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used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to search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values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that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are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within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set of values.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8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12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8ED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1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800" spc="-5" dirty="0">
                          <a:latin typeface="Calibri"/>
                          <a:cs typeface="Calibri"/>
                        </a:rPr>
                        <a:t>IN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solidFill>
                      <a:srgbClr val="CFD8E8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compares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that specified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list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value.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solidFill>
                      <a:srgbClr val="CF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3399">
                <a:tc>
                  <a:txBody>
                    <a:bodyPr/>
                    <a:lstStyle/>
                    <a:p>
                      <a:pPr marL="52260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800" spc="-30" dirty="0">
                          <a:latin typeface="Calibri"/>
                          <a:cs typeface="Calibri"/>
                        </a:rPr>
                        <a:t>NOT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solidFill>
                      <a:srgbClr val="E8EDF4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reverses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meaning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any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logical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operator.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solidFill>
                      <a:srgbClr val="E8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800" spc="-5" dirty="0">
                          <a:latin typeface="Calibri"/>
                          <a:cs typeface="Calibri"/>
                        </a:rPr>
                        <a:t>OR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solidFill>
                      <a:srgbClr val="CFD8E8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combines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multiple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conditions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SQL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statements.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solidFill>
                      <a:srgbClr val="CF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44640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800" spc="-10" dirty="0">
                          <a:latin typeface="Calibri"/>
                          <a:cs typeface="Calibri"/>
                        </a:rPr>
                        <a:t>EXIST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solidFill>
                      <a:srgbClr val="E8EDF4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used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search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presence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row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specified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table.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solidFill>
                      <a:srgbClr val="E8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23315">
                <a:tc>
                  <a:txBody>
                    <a:bodyPr/>
                    <a:lstStyle/>
                    <a:p>
                      <a:pPr marL="53784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800" spc="-10" dirty="0">
                          <a:latin typeface="Calibri"/>
                          <a:cs typeface="Calibri"/>
                        </a:rPr>
                        <a:t>LIKE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solidFill>
                      <a:srgbClr val="CFD8E8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compares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similar values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using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wildcard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operator.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solidFill>
                      <a:srgbClr val="CF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457200" y="3886200"/>
            <a:ext cx="9142730" cy="3427729"/>
          </a:xfrm>
          <a:custGeom>
            <a:avLst/>
            <a:gdLst/>
            <a:ahLst/>
            <a:cxnLst/>
            <a:rect l="l" t="t" r="r" b="b"/>
            <a:pathLst>
              <a:path w="9142730" h="3427729">
                <a:moveTo>
                  <a:pt x="0" y="3427475"/>
                </a:moveTo>
                <a:lnTo>
                  <a:pt x="9142475" y="3427475"/>
                </a:lnTo>
                <a:lnTo>
                  <a:pt x="9142475" y="0"/>
                </a:lnTo>
                <a:lnTo>
                  <a:pt x="0" y="0"/>
                </a:lnTo>
                <a:lnTo>
                  <a:pt x="0" y="34274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8303" y="4078223"/>
            <a:ext cx="8243570" cy="13970"/>
          </a:xfrm>
          <a:custGeom>
            <a:avLst/>
            <a:gdLst/>
            <a:ahLst/>
            <a:cxnLst/>
            <a:rect l="l" t="t" r="r" b="b"/>
            <a:pathLst>
              <a:path w="8243570" h="13970">
                <a:moveTo>
                  <a:pt x="8243315" y="0"/>
                </a:moveTo>
                <a:lnTo>
                  <a:pt x="0" y="0"/>
                </a:lnTo>
                <a:lnTo>
                  <a:pt x="0" y="13715"/>
                </a:lnTo>
                <a:lnTo>
                  <a:pt x="8243315" y="13715"/>
                </a:lnTo>
                <a:lnTo>
                  <a:pt x="82433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8303" y="4657344"/>
            <a:ext cx="8243570" cy="13970"/>
          </a:xfrm>
          <a:custGeom>
            <a:avLst/>
            <a:gdLst/>
            <a:ahLst/>
            <a:cxnLst/>
            <a:rect l="l" t="t" r="r" b="b"/>
            <a:pathLst>
              <a:path w="8243570" h="13970">
                <a:moveTo>
                  <a:pt x="8243315" y="0"/>
                </a:moveTo>
                <a:lnTo>
                  <a:pt x="0" y="0"/>
                </a:lnTo>
                <a:lnTo>
                  <a:pt x="0" y="13716"/>
                </a:lnTo>
                <a:lnTo>
                  <a:pt x="8243315" y="13716"/>
                </a:lnTo>
                <a:lnTo>
                  <a:pt x="82433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08303" y="5190744"/>
            <a:ext cx="8243570" cy="13970"/>
          </a:xfrm>
          <a:custGeom>
            <a:avLst/>
            <a:gdLst/>
            <a:ahLst/>
            <a:cxnLst/>
            <a:rect l="l" t="t" r="r" b="b"/>
            <a:pathLst>
              <a:path w="8243570" h="13970">
                <a:moveTo>
                  <a:pt x="8243315" y="0"/>
                </a:moveTo>
                <a:lnTo>
                  <a:pt x="0" y="0"/>
                </a:lnTo>
                <a:lnTo>
                  <a:pt x="0" y="13716"/>
                </a:lnTo>
                <a:lnTo>
                  <a:pt x="8243315" y="13716"/>
                </a:lnTo>
                <a:lnTo>
                  <a:pt x="82433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08303" y="5708903"/>
            <a:ext cx="8243570" cy="13970"/>
          </a:xfrm>
          <a:custGeom>
            <a:avLst/>
            <a:gdLst/>
            <a:ahLst/>
            <a:cxnLst/>
            <a:rect l="l" t="t" r="r" b="b"/>
            <a:pathLst>
              <a:path w="8243570" h="13970">
                <a:moveTo>
                  <a:pt x="8243315" y="0"/>
                </a:moveTo>
                <a:lnTo>
                  <a:pt x="0" y="0"/>
                </a:lnTo>
                <a:lnTo>
                  <a:pt x="0" y="13715"/>
                </a:lnTo>
                <a:lnTo>
                  <a:pt x="8243315" y="13715"/>
                </a:lnTo>
                <a:lnTo>
                  <a:pt x="82433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8303" y="6227063"/>
            <a:ext cx="8243570" cy="13970"/>
          </a:xfrm>
          <a:custGeom>
            <a:avLst/>
            <a:gdLst/>
            <a:ahLst/>
            <a:cxnLst/>
            <a:rect l="l" t="t" r="r" b="b"/>
            <a:pathLst>
              <a:path w="8243570" h="13970">
                <a:moveTo>
                  <a:pt x="8243315" y="0"/>
                </a:moveTo>
                <a:lnTo>
                  <a:pt x="0" y="0"/>
                </a:lnTo>
                <a:lnTo>
                  <a:pt x="0" y="13715"/>
                </a:lnTo>
                <a:lnTo>
                  <a:pt x="8243315" y="13715"/>
                </a:lnTo>
                <a:lnTo>
                  <a:pt x="82433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08303" y="6851903"/>
            <a:ext cx="8243570" cy="13970"/>
          </a:xfrm>
          <a:custGeom>
            <a:avLst/>
            <a:gdLst/>
            <a:ahLst/>
            <a:cxnLst/>
            <a:rect l="l" t="t" r="r" b="b"/>
            <a:pathLst>
              <a:path w="8243570" h="13970">
                <a:moveTo>
                  <a:pt x="8243315" y="0"/>
                </a:moveTo>
                <a:lnTo>
                  <a:pt x="0" y="0"/>
                </a:lnTo>
                <a:lnTo>
                  <a:pt x="0" y="13715"/>
                </a:lnTo>
                <a:lnTo>
                  <a:pt x="8243315" y="13715"/>
                </a:lnTo>
                <a:lnTo>
                  <a:pt x="82433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55396"/>
            <a:ext cx="19024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</a:t>
            </a:r>
            <a:r>
              <a:rPr spc="-80" dirty="0"/>
              <a:t>x</a:t>
            </a:r>
            <a:r>
              <a:rPr spc="-5" dirty="0"/>
              <a:t>a</a:t>
            </a:r>
            <a:r>
              <a:rPr spc="-10" dirty="0"/>
              <a:t>mp</a:t>
            </a:r>
            <a:r>
              <a:rPr spc="-15" dirty="0"/>
              <a:t>l</a:t>
            </a:r>
            <a:r>
              <a:rPr spc="-10" dirty="0"/>
              <a:t>e: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639315"/>
            <a:ext cx="3570604" cy="1013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  <a:tabLst>
                <a:tab pos="2529840" algn="l"/>
              </a:tabLst>
            </a:pPr>
            <a:r>
              <a:rPr sz="1800" spc="-5" dirty="0">
                <a:latin typeface="Calibri"/>
                <a:cs typeface="Calibri"/>
              </a:rPr>
              <a:t>SQL</a:t>
            </a:r>
            <a:r>
              <a:rPr sz="1800" b="1" spc="-5" dirty="0">
                <a:latin typeface="Calibri"/>
                <a:cs typeface="Calibri"/>
              </a:rPr>
              <a:t>&gt; </a:t>
            </a:r>
            <a:r>
              <a:rPr sz="1800" spc="-35" dirty="0">
                <a:solidFill>
                  <a:srgbClr val="FF0000"/>
                </a:solidFill>
                <a:latin typeface="Calibri"/>
                <a:cs typeface="Calibri"/>
              </a:rPr>
              <a:t>CREATE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FF0000"/>
                </a:solidFill>
                <a:latin typeface="Calibri"/>
                <a:cs typeface="Calibri"/>
              </a:rPr>
              <a:t>TABLE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EMPLOYEE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EMP_ID</a:t>
            </a:r>
            <a:r>
              <a:rPr sz="1800" dirty="0">
                <a:latin typeface="Calibri"/>
                <a:cs typeface="Calibri"/>
              </a:rPr>
              <a:t> INT	</a:t>
            </a:r>
            <a:r>
              <a:rPr sz="1800" spc="-20" dirty="0">
                <a:latin typeface="Calibri"/>
                <a:cs typeface="Calibri"/>
              </a:rPr>
              <a:t>NOT </a:t>
            </a:r>
            <a:r>
              <a:rPr sz="1800" dirty="0">
                <a:latin typeface="Calibri"/>
                <a:cs typeface="Calibri"/>
              </a:rPr>
              <a:t>NULL,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EMP_NAME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VARCHAR</a:t>
            </a:r>
            <a:r>
              <a:rPr sz="1800" spc="-5" dirty="0">
                <a:latin typeface="Calibri"/>
                <a:cs typeface="Calibri"/>
              </a:rPr>
              <a:t> (25)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NOT </a:t>
            </a:r>
            <a:r>
              <a:rPr sz="1800" dirty="0">
                <a:latin typeface="Calibri"/>
                <a:cs typeface="Calibri"/>
              </a:rPr>
              <a:t>NULL,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2626868"/>
            <a:ext cx="1932305" cy="1342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PHONE_NO </a:t>
            </a:r>
            <a:r>
              <a:rPr sz="1800" dirty="0">
                <a:latin typeface="Calibri"/>
                <a:cs typeface="Calibri"/>
              </a:rPr>
              <a:t>INT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ADDRESS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CHAR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(30),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PRIMARY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KEY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(ID)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latin typeface="Calibri"/>
                <a:cs typeface="Calibri"/>
              </a:rPr>
              <a:t>);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75379" y="2681732"/>
            <a:ext cx="1027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NOT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NULL,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7200" y="3886200"/>
            <a:ext cx="9142730" cy="3427729"/>
          </a:xfrm>
          <a:custGeom>
            <a:avLst/>
            <a:gdLst/>
            <a:ahLst/>
            <a:cxnLst/>
            <a:rect l="l" t="t" r="r" b="b"/>
            <a:pathLst>
              <a:path w="9142730" h="3427729">
                <a:moveTo>
                  <a:pt x="0" y="3427475"/>
                </a:moveTo>
                <a:lnTo>
                  <a:pt x="9142475" y="3427475"/>
                </a:lnTo>
                <a:lnTo>
                  <a:pt x="9142475" y="0"/>
                </a:lnTo>
                <a:lnTo>
                  <a:pt x="0" y="0"/>
                </a:lnTo>
                <a:lnTo>
                  <a:pt x="0" y="34274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16939" y="3943603"/>
            <a:ext cx="8282305" cy="260413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477520" indent="-464820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476884" algn="l"/>
                <a:tab pos="477520" algn="l"/>
              </a:tabLst>
            </a:pPr>
            <a:r>
              <a:rPr sz="1800" b="1" spc="-5" dirty="0">
                <a:latin typeface="Calibri"/>
                <a:cs typeface="Calibri"/>
              </a:rPr>
              <a:t>DESC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EMPLOYEE;</a:t>
            </a:r>
            <a:endParaRPr sz="1800">
              <a:latin typeface="Calibri"/>
              <a:cs typeface="Calibri"/>
            </a:endParaRPr>
          </a:p>
          <a:p>
            <a:pPr marL="477520" indent="-464820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476884" algn="l"/>
                <a:tab pos="477520" algn="l"/>
              </a:tabLst>
            </a:pPr>
            <a:r>
              <a:rPr sz="1800" spc="-5" dirty="0">
                <a:latin typeface="Calibri"/>
                <a:cs typeface="Calibri"/>
              </a:rPr>
              <a:t>DELETE</a:t>
            </a:r>
            <a:r>
              <a:rPr sz="1800" spc="-10" dirty="0">
                <a:latin typeface="Calibri"/>
                <a:cs typeface="Calibri"/>
              </a:rPr>
              <a:t> FROM</a:t>
            </a:r>
            <a:r>
              <a:rPr sz="1800" spc="-5" dirty="0">
                <a:latin typeface="Calibri"/>
                <a:cs typeface="Calibri"/>
              </a:rPr>
              <a:t> table_name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WHERE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condition</a:t>
            </a:r>
            <a:endParaRPr sz="1800">
              <a:latin typeface="Calibri"/>
              <a:cs typeface="Calibri"/>
            </a:endParaRPr>
          </a:p>
          <a:p>
            <a:pPr marL="477520" indent="-464820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476884" algn="l"/>
                <a:tab pos="477520" algn="l"/>
              </a:tabLst>
            </a:pPr>
            <a:r>
              <a:rPr sz="1800" spc="-10" dirty="0">
                <a:latin typeface="Calibri"/>
                <a:cs typeface="Calibri"/>
              </a:rPr>
              <a:t>DROP</a:t>
            </a:r>
            <a:r>
              <a:rPr sz="1800" spc="-30" dirty="0">
                <a:latin typeface="Calibri"/>
                <a:cs typeface="Calibri"/>
              </a:rPr>
              <a:t> TABLE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"table_name";</a:t>
            </a:r>
            <a:endParaRPr sz="1800">
              <a:latin typeface="Calibri"/>
              <a:cs typeface="Calibri"/>
            </a:endParaRPr>
          </a:p>
          <a:p>
            <a:pPr marL="477520" indent="-464820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476884" algn="l"/>
                <a:tab pos="477520" algn="l"/>
              </a:tabLst>
            </a:pPr>
            <a:r>
              <a:rPr sz="1800" spc="-10" dirty="0">
                <a:latin typeface="Calibri"/>
                <a:cs typeface="Calibri"/>
              </a:rPr>
              <a:t>SELECT</a:t>
            </a:r>
            <a:r>
              <a:rPr sz="1800" dirty="0">
                <a:latin typeface="Calibri"/>
                <a:cs typeface="Calibri"/>
              </a:rPr>
              <a:t> *</a:t>
            </a:r>
            <a:r>
              <a:rPr sz="1800" spc="409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 </a:t>
            </a:r>
            <a:r>
              <a:rPr sz="1800" spc="-5" dirty="0">
                <a:latin typeface="Calibri"/>
                <a:cs typeface="Calibri"/>
              </a:rPr>
              <a:t>table_name;</a:t>
            </a:r>
            <a:endParaRPr sz="1800">
              <a:latin typeface="Calibri"/>
              <a:cs typeface="Calibri"/>
            </a:endParaRPr>
          </a:p>
          <a:p>
            <a:pPr marL="477520" indent="-464820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476884" algn="l"/>
                <a:tab pos="477520" algn="l"/>
                <a:tab pos="3161030" algn="l"/>
              </a:tabLst>
            </a:pPr>
            <a:r>
              <a:rPr sz="1800" spc="-5" dirty="0">
                <a:latin typeface="Calibri"/>
                <a:cs typeface="Calibri"/>
              </a:rPr>
              <a:t>INSERT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INTO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TABLE_NAME	</a:t>
            </a:r>
            <a:r>
              <a:rPr sz="1800" spc="-25" dirty="0">
                <a:latin typeface="Calibri"/>
                <a:cs typeface="Calibri"/>
              </a:rPr>
              <a:t>VALUES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(value1,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value2,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value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3,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....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Value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N);</a:t>
            </a:r>
            <a:endParaRPr sz="1800">
              <a:latin typeface="Calibri"/>
              <a:cs typeface="Calibri"/>
            </a:endParaRPr>
          </a:p>
          <a:p>
            <a:pPr marL="476884" marR="5080" indent="-464820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476884" algn="l"/>
                <a:tab pos="477520" algn="l"/>
                <a:tab pos="5615940" algn="l"/>
              </a:tabLst>
            </a:pPr>
            <a:r>
              <a:rPr sz="1800" spc="-5" dirty="0">
                <a:latin typeface="Calibri"/>
                <a:cs typeface="Calibri"/>
              </a:rPr>
              <a:t>INSERT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INTO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TABLE_NAME[(col1,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col2,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col3,....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N)]	</a:t>
            </a:r>
            <a:r>
              <a:rPr sz="1800" spc="-25" dirty="0">
                <a:latin typeface="Calibri"/>
                <a:cs typeface="Calibri"/>
              </a:rPr>
              <a:t>VALUES </a:t>
            </a:r>
            <a:r>
              <a:rPr sz="1800" spc="-5" dirty="0">
                <a:latin typeface="Calibri"/>
                <a:cs typeface="Calibri"/>
              </a:rPr>
              <a:t>(value1, value2, </a:t>
            </a:r>
            <a:r>
              <a:rPr sz="1800" spc="-10" dirty="0">
                <a:latin typeface="Calibri"/>
                <a:cs typeface="Calibri"/>
              </a:rPr>
              <a:t>valu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3,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.... </a:t>
            </a:r>
            <a:r>
              <a:rPr sz="1800" spc="-25" dirty="0">
                <a:latin typeface="Calibri"/>
                <a:cs typeface="Calibri"/>
              </a:rPr>
              <a:t>Value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N);</a:t>
            </a:r>
            <a:endParaRPr sz="1800">
              <a:latin typeface="Calibri"/>
              <a:cs typeface="Calibri"/>
            </a:endParaRPr>
          </a:p>
          <a:p>
            <a:pPr marL="477520" indent="-464820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476884" algn="l"/>
                <a:tab pos="477520" algn="l"/>
                <a:tab pos="2586355" algn="l"/>
                <a:tab pos="5172710" algn="l"/>
              </a:tabLst>
            </a:pPr>
            <a:r>
              <a:rPr sz="1800" spc="-35" dirty="0">
                <a:latin typeface="Calibri"/>
                <a:cs typeface="Calibri"/>
              </a:rPr>
              <a:t>UPDATE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table_name	SET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column_name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value	WHERE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condition;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55396"/>
            <a:ext cx="38684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>
                <a:solidFill>
                  <a:srgbClr val="000000"/>
                </a:solidFill>
              </a:rPr>
              <a:t>What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spc="-25" dirty="0">
                <a:solidFill>
                  <a:srgbClr val="000000"/>
                </a:solidFill>
              </a:rPr>
              <a:t>are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the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SQL?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3886200"/>
            <a:ext cx="9142730" cy="3427729"/>
          </a:xfrm>
          <a:custGeom>
            <a:avLst/>
            <a:gdLst/>
            <a:ahLst/>
            <a:cxnLst/>
            <a:rect l="l" t="t" r="r" b="b"/>
            <a:pathLst>
              <a:path w="9142730" h="3427729">
                <a:moveTo>
                  <a:pt x="0" y="3427475"/>
                </a:moveTo>
                <a:lnTo>
                  <a:pt x="9142475" y="3427475"/>
                </a:lnTo>
                <a:lnTo>
                  <a:pt x="9142475" y="0"/>
                </a:lnTo>
                <a:lnTo>
                  <a:pt x="0" y="0"/>
                </a:lnTo>
                <a:lnTo>
                  <a:pt x="0" y="34274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9" y="1428728"/>
            <a:ext cx="8024495" cy="4876165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3200" dirty="0">
                <a:latin typeface="Calibri"/>
                <a:cs typeface="Calibri"/>
              </a:rPr>
              <a:t>SQL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follows</a:t>
            </a:r>
            <a:r>
              <a:rPr sz="3200" spc="-5" dirty="0">
                <a:latin typeface="Calibri"/>
                <a:cs typeface="Calibri"/>
              </a:rPr>
              <a:t> the </a:t>
            </a:r>
            <a:r>
              <a:rPr sz="3200" spc="-15" dirty="0">
                <a:latin typeface="Calibri"/>
                <a:cs typeface="Calibri"/>
              </a:rPr>
              <a:t>following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rules:</a:t>
            </a:r>
            <a:endParaRPr sz="3200">
              <a:latin typeface="Calibri"/>
              <a:cs typeface="Calibri"/>
            </a:endParaRPr>
          </a:p>
          <a:p>
            <a:pPr marL="417830" marR="5080" indent="-405765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417830" algn="l"/>
                <a:tab pos="418465" algn="l"/>
              </a:tabLst>
            </a:pPr>
            <a:r>
              <a:rPr sz="2600" spc="-5" dirty="0">
                <a:latin typeface="Calibri"/>
                <a:cs typeface="Calibri"/>
              </a:rPr>
              <a:t>Structure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query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language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not case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sensitive.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Generally,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keywords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SQL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are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written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</a:t>
            </a:r>
            <a:r>
              <a:rPr sz="2600" spc="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uppercase.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1900">
              <a:latin typeface="Calibri"/>
              <a:cs typeface="Calibri"/>
            </a:endParaRPr>
          </a:p>
          <a:p>
            <a:pPr marL="417830" marR="220345" indent="-405765">
              <a:lnSpc>
                <a:spcPct val="100000"/>
              </a:lnSpc>
              <a:buFont typeface="Arial MT"/>
              <a:buChar char="•"/>
              <a:tabLst>
                <a:tab pos="417830" algn="l"/>
                <a:tab pos="418465" algn="l"/>
              </a:tabLst>
            </a:pPr>
            <a:r>
              <a:rPr sz="2600" spc="-15" dirty="0">
                <a:latin typeface="Calibri"/>
                <a:cs typeface="Calibri"/>
              </a:rPr>
              <a:t>Statements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SQL </a:t>
            </a:r>
            <a:r>
              <a:rPr sz="2600" spc="-10" dirty="0">
                <a:latin typeface="Calibri"/>
                <a:cs typeface="Calibri"/>
              </a:rPr>
              <a:t>are dependent </a:t>
            </a:r>
            <a:r>
              <a:rPr sz="2600" spc="-5" dirty="0">
                <a:latin typeface="Calibri"/>
                <a:cs typeface="Calibri"/>
              </a:rPr>
              <a:t>on </a:t>
            </a:r>
            <a:r>
              <a:rPr sz="2600" spc="-15" dirty="0">
                <a:latin typeface="Calibri"/>
                <a:cs typeface="Calibri"/>
              </a:rPr>
              <a:t>text </a:t>
            </a:r>
            <a:r>
              <a:rPr sz="2600" spc="-5" dirty="0">
                <a:latin typeface="Calibri"/>
                <a:cs typeface="Calibri"/>
              </a:rPr>
              <a:t>lines. </a:t>
            </a:r>
            <a:r>
              <a:rPr sz="2600" spc="-50" dirty="0">
                <a:latin typeface="Calibri"/>
                <a:cs typeface="Calibri"/>
              </a:rPr>
              <a:t>We </a:t>
            </a:r>
            <a:r>
              <a:rPr sz="2600" spc="-10" dirty="0">
                <a:latin typeface="Calibri"/>
                <a:cs typeface="Calibri"/>
              </a:rPr>
              <a:t>can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use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single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SQL</a:t>
            </a:r>
            <a:r>
              <a:rPr sz="2600" spc="-15" dirty="0">
                <a:latin typeface="Calibri"/>
                <a:cs typeface="Calibri"/>
              </a:rPr>
              <a:t> statement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on one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or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multiple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text</a:t>
            </a:r>
            <a:r>
              <a:rPr sz="2600" spc="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line.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2150">
              <a:latin typeface="Calibri"/>
              <a:cs typeface="Calibri"/>
            </a:endParaRPr>
          </a:p>
          <a:p>
            <a:pPr marL="417830" marR="188595" indent="-405765">
              <a:lnSpc>
                <a:spcPct val="100000"/>
              </a:lnSpc>
              <a:buFont typeface="Arial MT"/>
              <a:buChar char="•"/>
              <a:tabLst>
                <a:tab pos="417830" algn="l"/>
                <a:tab pos="418465" algn="l"/>
              </a:tabLst>
            </a:pPr>
            <a:r>
              <a:rPr sz="2600" spc="-5" dirty="0">
                <a:latin typeface="Calibri"/>
                <a:cs typeface="Calibri"/>
              </a:rPr>
              <a:t>Using </a:t>
            </a:r>
            <a:r>
              <a:rPr sz="2600" dirty="0">
                <a:latin typeface="Calibri"/>
                <a:cs typeface="Calibri"/>
              </a:rPr>
              <a:t>the SQL </a:t>
            </a:r>
            <a:r>
              <a:rPr sz="2600" spc="-15" dirty="0">
                <a:latin typeface="Calibri"/>
                <a:cs typeface="Calibri"/>
              </a:rPr>
              <a:t>statements, you </a:t>
            </a:r>
            <a:r>
              <a:rPr sz="2600" spc="-10" dirty="0">
                <a:latin typeface="Calibri"/>
                <a:cs typeface="Calibri"/>
              </a:rPr>
              <a:t>can perform most </a:t>
            </a:r>
            <a:r>
              <a:rPr sz="2600" spc="-5" dirty="0">
                <a:latin typeface="Calibri"/>
                <a:cs typeface="Calibri"/>
              </a:rPr>
              <a:t>of the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actions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database.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400">
              <a:latin typeface="Calibri"/>
              <a:cs typeface="Calibri"/>
            </a:endParaRPr>
          </a:p>
          <a:p>
            <a:pPr marL="417830" marR="257175" indent="-405765">
              <a:lnSpc>
                <a:spcPct val="100000"/>
              </a:lnSpc>
              <a:buFont typeface="Arial MT"/>
              <a:buChar char="•"/>
              <a:tabLst>
                <a:tab pos="417830" algn="l"/>
                <a:tab pos="418465" algn="l"/>
              </a:tabLst>
            </a:pPr>
            <a:r>
              <a:rPr sz="2600" dirty="0">
                <a:latin typeface="Calibri"/>
                <a:cs typeface="Calibri"/>
              </a:rPr>
              <a:t>SQL </a:t>
            </a:r>
            <a:r>
              <a:rPr sz="2600" spc="-5" dirty="0">
                <a:latin typeface="Calibri"/>
                <a:cs typeface="Calibri"/>
              </a:rPr>
              <a:t>depends on tuple </a:t>
            </a:r>
            <a:r>
              <a:rPr sz="2600" spc="-10" dirty="0">
                <a:latin typeface="Calibri"/>
                <a:cs typeface="Calibri"/>
              </a:rPr>
              <a:t>relational </a:t>
            </a:r>
            <a:r>
              <a:rPr sz="2600" spc="-5" dirty="0">
                <a:latin typeface="Calibri"/>
                <a:cs typeface="Calibri"/>
              </a:rPr>
              <a:t>calculus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10" dirty="0">
                <a:latin typeface="Calibri"/>
                <a:cs typeface="Calibri"/>
              </a:rPr>
              <a:t>relational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algebra.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55396"/>
            <a:ext cx="19024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</a:t>
            </a:r>
            <a:r>
              <a:rPr spc="-80" dirty="0"/>
              <a:t>x</a:t>
            </a:r>
            <a:r>
              <a:rPr spc="-5" dirty="0"/>
              <a:t>a</a:t>
            </a:r>
            <a:r>
              <a:rPr spc="-10" dirty="0"/>
              <a:t>mp</a:t>
            </a:r>
            <a:r>
              <a:rPr spc="-15" dirty="0"/>
              <a:t>l</a:t>
            </a:r>
            <a:r>
              <a:rPr spc="-10" dirty="0"/>
              <a:t>e: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692656"/>
            <a:ext cx="8122920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7830" marR="5080" indent="-40576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417830" algn="l"/>
                <a:tab pos="418465" algn="l"/>
                <a:tab pos="2761615" algn="l"/>
              </a:tabLst>
            </a:pPr>
            <a:r>
              <a:rPr sz="2000" spc="-35" dirty="0">
                <a:latin typeface="Calibri"/>
                <a:cs typeface="Calibri"/>
              </a:rPr>
              <a:t>UPDATE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table_name	</a:t>
            </a:r>
            <a:r>
              <a:rPr sz="2000" dirty="0">
                <a:latin typeface="Calibri"/>
                <a:cs typeface="Calibri"/>
              </a:rPr>
              <a:t>SET</a:t>
            </a:r>
            <a:r>
              <a:rPr sz="2000" spc="-5" dirty="0">
                <a:latin typeface="Calibri"/>
                <a:cs typeface="Calibri"/>
              </a:rPr>
              <a:t> column_name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value1,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column_name2</a:t>
            </a:r>
            <a:r>
              <a:rPr sz="2000" dirty="0">
                <a:latin typeface="Calibri"/>
                <a:cs typeface="Calibri"/>
              </a:rPr>
              <a:t> =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value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WHERE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condition;</a:t>
            </a:r>
            <a:endParaRPr sz="2000">
              <a:latin typeface="Calibri"/>
              <a:cs typeface="Calibri"/>
            </a:endParaRPr>
          </a:p>
          <a:p>
            <a:pPr marL="417830" indent="-405765">
              <a:lnSpc>
                <a:spcPct val="100000"/>
              </a:lnSpc>
              <a:spcBef>
                <a:spcPts val="475"/>
              </a:spcBef>
              <a:buFont typeface="Arial MT"/>
              <a:buChar char="•"/>
              <a:tabLst>
                <a:tab pos="417830" algn="l"/>
                <a:tab pos="418465" algn="l"/>
              </a:tabLst>
            </a:pPr>
            <a:r>
              <a:rPr sz="2000" dirty="0">
                <a:latin typeface="Calibri"/>
                <a:cs typeface="Calibri"/>
              </a:rPr>
              <a:t>DELETE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FROM table_name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WHERE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some_condition;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55396"/>
            <a:ext cx="26346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Views</a:t>
            </a:r>
            <a:r>
              <a:rPr spc="-40" dirty="0"/>
              <a:t> </a:t>
            </a:r>
            <a:r>
              <a:rPr spc="-10" dirty="0"/>
              <a:t>in</a:t>
            </a:r>
            <a:r>
              <a:rPr spc="-35" dirty="0"/>
              <a:t> </a:t>
            </a:r>
            <a:r>
              <a:rPr spc="-10" dirty="0"/>
              <a:t>SQL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686560"/>
            <a:ext cx="8149590" cy="330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76884" marR="37465" indent="-4648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76884" algn="l"/>
                <a:tab pos="477520" algn="l"/>
              </a:tabLst>
            </a:pPr>
            <a:r>
              <a:rPr sz="2800" spc="-15" dirty="0">
                <a:latin typeface="Calibri"/>
                <a:cs typeface="Calibri"/>
              </a:rPr>
              <a:t>Views </a:t>
            </a:r>
            <a:r>
              <a:rPr sz="2800" spc="-10" dirty="0">
                <a:latin typeface="Calibri"/>
                <a:cs typeface="Calibri"/>
              </a:rPr>
              <a:t>in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SQL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considered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virtual</a:t>
            </a:r>
            <a:r>
              <a:rPr sz="28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table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view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also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contains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rows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columns.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400">
              <a:latin typeface="Calibri"/>
              <a:cs typeface="Calibri"/>
            </a:endParaRPr>
          </a:p>
          <a:p>
            <a:pPr marL="476884" marR="140970" indent="-464820">
              <a:lnSpc>
                <a:spcPct val="100000"/>
              </a:lnSpc>
              <a:buFont typeface="Arial MT"/>
              <a:buChar char="•"/>
              <a:tabLst>
                <a:tab pos="476884" algn="l"/>
                <a:tab pos="477520" algn="l"/>
              </a:tabLst>
            </a:pPr>
            <a:r>
              <a:rPr sz="2800" spc="-130" dirty="0">
                <a:latin typeface="Calibri"/>
                <a:cs typeface="Calibri"/>
              </a:rPr>
              <a:t>To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create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5" dirty="0">
                <a:latin typeface="Calibri"/>
                <a:cs typeface="Calibri"/>
              </a:rPr>
              <a:t>view,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we</a:t>
            </a:r>
            <a:r>
              <a:rPr sz="2800" spc="-10" dirty="0">
                <a:latin typeface="Calibri"/>
                <a:cs typeface="Calibri"/>
              </a:rPr>
              <a:t> can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select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fields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from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one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spc="-15" dirty="0">
                <a:latin typeface="Calibri"/>
                <a:cs typeface="Calibri"/>
              </a:rPr>
              <a:t> more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tables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present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database.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200">
              <a:latin typeface="Calibri"/>
              <a:cs typeface="Calibri"/>
            </a:endParaRPr>
          </a:p>
          <a:p>
            <a:pPr marL="476884" marR="5080" indent="-4648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476884" algn="l"/>
                <a:tab pos="477520" algn="l"/>
              </a:tabLst>
            </a:pP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view can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either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have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specific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rows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based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certain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condition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 all</a:t>
            </a:r>
            <a:r>
              <a:rPr sz="2800" spc="-10" dirty="0">
                <a:latin typeface="Calibri"/>
                <a:cs typeface="Calibri"/>
              </a:rPr>
              <a:t> 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rows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a </a:t>
            </a:r>
            <a:r>
              <a:rPr sz="2800" spc="-15" dirty="0">
                <a:latin typeface="Calibri"/>
                <a:cs typeface="Calibri"/>
              </a:rPr>
              <a:t>table.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55396"/>
            <a:ext cx="28174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Creating</a:t>
            </a:r>
            <a:r>
              <a:rPr spc="-80" dirty="0"/>
              <a:t> </a:t>
            </a:r>
            <a:r>
              <a:rPr spc="-15" dirty="0"/>
              <a:t>view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3886200"/>
            <a:ext cx="9142730" cy="3427729"/>
          </a:xfrm>
          <a:custGeom>
            <a:avLst/>
            <a:gdLst/>
            <a:ahLst/>
            <a:cxnLst/>
            <a:rect l="l" t="t" r="r" b="b"/>
            <a:pathLst>
              <a:path w="9142730" h="3427729">
                <a:moveTo>
                  <a:pt x="0" y="3427475"/>
                </a:moveTo>
                <a:lnTo>
                  <a:pt x="9142475" y="3427475"/>
                </a:lnTo>
                <a:lnTo>
                  <a:pt x="9142475" y="0"/>
                </a:lnTo>
                <a:lnTo>
                  <a:pt x="0" y="0"/>
                </a:lnTo>
                <a:lnTo>
                  <a:pt x="0" y="34274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9" y="1537208"/>
            <a:ext cx="8086090" cy="4711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view</a:t>
            </a:r>
            <a:r>
              <a:rPr sz="2400" spc="-10" dirty="0">
                <a:latin typeface="Calibri"/>
                <a:cs typeface="Calibri"/>
              </a:rPr>
              <a:t> can</a:t>
            </a:r>
            <a:r>
              <a:rPr sz="2400" spc="-5" dirty="0">
                <a:latin typeface="Calibri"/>
                <a:cs typeface="Calibri"/>
              </a:rPr>
              <a:t> be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created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using the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b="1" spc="-40" dirty="0">
                <a:latin typeface="Calibri"/>
                <a:cs typeface="Calibri"/>
              </a:rPr>
              <a:t>CREATE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VIEW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statement.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We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create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view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single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table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multiple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tables.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2800" spc="-25" dirty="0">
                <a:latin typeface="Calibri"/>
                <a:cs typeface="Calibri"/>
              </a:rPr>
              <a:t>Syntax</a:t>
            </a:r>
            <a:endParaRPr sz="2800">
              <a:latin typeface="Calibri"/>
              <a:cs typeface="Calibri"/>
            </a:endParaRPr>
          </a:p>
          <a:p>
            <a:pPr marL="476884" marR="4579620" algn="just">
              <a:lnSpc>
                <a:spcPct val="120000"/>
              </a:lnSpc>
              <a:spcBef>
                <a:spcPts val="60"/>
              </a:spcBef>
            </a:pPr>
            <a:r>
              <a:rPr sz="2000" spc="-30" dirty="0">
                <a:latin typeface="Calibri"/>
                <a:cs typeface="Calibri"/>
              </a:rPr>
              <a:t>CREATE </a:t>
            </a:r>
            <a:r>
              <a:rPr sz="2000" dirty="0">
                <a:latin typeface="Calibri"/>
                <a:cs typeface="Calibri"/>
              </a:rPr>
              <a:t>VIEW </a:t>
            </a:r>
            <a:r>
              <a:rPr sz="2000" spc="-5" dirty="0">
                <a:latin typeface="Calibri"/>
                <a:cs typeface="Calibri"/>
              </a:rPr>
              <a:t>view_name </a:t>
            </a:r>
            <a:r>
              <a:rPr sz="2000" dirty="0">
                <a:latin typeface="Calibri"/>
                <a:cs typeface="Calibri"/>
              </a:rPr>
              <a:t>AS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SELECT column1, column2.....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FROM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table_name</a:t>
            </a:r>
            <a:endParaRPr sz="2000">
              <a:latin typeface="Calibri"/>
              <a:cs typeface="Calibri"/>
            </a:endParaRPr>
          </a:p>
          <a:p>
            <a:pPr marL="476884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Calibri"/>
                <a:cs typeface="Calibri"/>
              </a:rPr>
              <a:t>WHERE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condition;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Creating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View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from</a:t>
            </a:r>
            <a:r>
              <a:rPr sz="2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single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table</a:t>
            </a:r>
            <a:endParaRPr sz="2800">
              <a:latin typeface="Calibri"/>
              <a:cs typeface="Calibri"/>
            </a:endParaRPr>
          </a:p>
          <a:p>
            <a:pPr marL="476884" marR="4625975">
              <a:lnSpc>
                <a:spcPct val="120000"/>
              </a:lnSpc>
              <a:spcBef>
                <a:spcPts val="55"/>
              </a:spcBef>
            </a:pPr>
            <a:r>
              <a:rPr sz="2000" spc="-30" dirty="0">
                <a:latin typeface="Calibri"/>
                <a:cs typeface="Calibri"/>
              </a:rPr>
              <a:t>CREATE </a:t>
            </a:r>
            <a:r>
              <a:rPr sz="2000" dirty="0">
                <a:latin typeface="Calibri"/>
                <a:cs typeface="Calibri"/>
              </a:rPr>
              <a:t>VIEW </a:t>
            </a:r>
            <a:r>
              <a:rPr sz="2000" spc="-10" dirty="0">
                <a:latin typeface="Calibri"/>
                <a:cs typeface="Calibri"/>
              </a:rPr>
              <a:t>DetailsView </a:t>
            </a:r>
            <a:r>
              <a:rPr sz="2000" dirty="0">
                <a:latin typeface="Calibri"/>
                <a:cs typeface="Calibri"/>
              </a:rPr>
              <a:t>AS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SELECT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NAME,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ADDRESS</a:t>
            </a:r>
            <a:endParaRPr sz="2000">
              <a:latin typeface="Calibri"/>
              <a:cs typeface="Calibri"/>
            </a:endParaRPr>
          </a:p>
          <a:p>
            <a:pPr marL="476884" marR="5264785">
              <a:lnSpc>
                <a:spcPct val="120000"/>
              </a:lnSpc>
            </a:pPr>
            <a:r>
              <a:rPr sz="2000" spc="-5" dirty="0">
                <a:latin typeface="Calibri"/>
                <a:cs typeface="Calibri"/>
              </a:rPr>
              <a:t>FROM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Student_Details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WHERE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STU_ID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&lt;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4;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55396"/>
            <a:ext cx="71659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Creating</a:t>
            </a:r>
            <a:r>
              <a:rPr spc="-35" dirty="0"/>
              <a:t> </a:t>
            </a:r>
            <a:r>
              <a:rPr spc="-15" dirty="0"/>
              <a:t>View</a:t>
            </a:r>
            <a:r>
              <a:rPr spc="-5" dirty="0"/>
              <a:t> </a:t>
            </a:r>
            <a:r>
              <a:rPr spc="-20" dirty="0"/>
              <a:t>from</a:t>
            </a:r>
            <a:r>
              <a:rPr dirty="0"/>
              <a:t> </a:t>
            </a:r>
            <a:r>
              <a:rPr spc="-10" dirty="0"/>
              <a:t>multiple</a:t>
            </a:r>
            <a:r>
              <a:rPr spc="-15" dirty="0"/>
              <a:t> tables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537208"/>
            <a:ext cx="8267700" cy="4610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77265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View </a:t>
            </a:r>
            <a:r>
              <a:rPr sz="2400" spc="-15" dirty="0">
                <a:latin typeface="Calibri"/>
                <a:cs typeface="Calibri"/>
              </a:rPr>
              <a:t>from </a:t>
            </a:r>
            <a:r>
              <a:rPr sz="2400" spc="-5" dirty="0">
                <a:latin typeface="Calibri"/>
                <a:cs typeface="Calibri"/>
              </a:rPr>
              <a:t>multiple tables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15" dirty="0">
                <a:latin typeface="Calibri"/>
                <a:cs typeface="Calibri"/>
              </a:rPr>
              <a:t>created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spc="-5" dirty="0">
                <a:latin typeface="Calibri"/>
                <a:cs typeface="Calibri"/>
              </a:rPr>
              <a:t>simply include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multiple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tables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 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SELECT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statement.</a:t>
            </a:r>
            <a:endParaRPr sz="2400">
              <a:latin typeface="Calibri"/>
              <a:cs typeface="Calibri"/>
            </a:endParaRPr>
          </a:p>
          <a:p>
            <a:pPr marL="12700" marR="443865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Calibri"/>
                <a:cs typeface="Calibri"/>
              </a:rPr>
              <a:t>In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given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example,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view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 </a:t>
            </a:r>
            <a:r>
              <a:rPr sz="2400" spc="-15" dirty="0">
                <a:latin typeface="Calibri"/>
                <a:cs typeface="Calibri"/>
              </a:rPr>
              <a:t>created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named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MarksView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two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tables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Student_Detail</a:t>
            </a:r>
            <a:r>
              <a:rPr sz="2400" dirty="0">
                <a:latin typeface="Calibri"/>
                <a:cs typeface="Calibri"/>
              </a:rPr>
              <a:t> and</a:t>
            </a:r>
            <a:r>
              <a:rPr sz="2400" spc="-5" dirty="0">
                <a:latin typeface="Calibri"/>
                <a:cs typeface="Calibri"/>
              </a:rPr>
              <a:t> Student_Marks.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30" dirty="0">
                <a:latin typeface="Calibri"/>
                <a:cs typeface="Calibri"/>
              </a:rPr>
              <a:t>CREATE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VIEW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MarksView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20000"/>
              </a:lnSpc>
            </a:pPr>
            <a:r>
              <a:rPr sz="2000" spc="-5" dirty="0">
                <a:latin typeface="Calibri"/>
                <a:cs typeface="Calibri"/>
              </a:rPr>
              <a:t>SELECT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Student_Detail.NAME,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Student_Detail.ADDRESS,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Student_Marks.MARKS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FROM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Student_Detail,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Student_Mark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Calibri"/>
                <a:cs typeface="Calibri"/>
              </a:rPr>
              <a:t>WHERE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Student_Detail.NAME </a:t>
            </a:r>
            <a:r>
              <a:rPr sz="2000" dirty="0">
                <a:latin typeface="Calibri"/>
                <a:cs typeface="Calibri"/>
              </a:rPr>
              <a:t>= </a:t>
            </a:r>
            <a:r>
              <a:rPr sz="2000" spc="-5" dirty="0">
                <a:latin typeface="Calibri"/>
                <a:cs typeface="Calibri"/>
              </a:rPr>
              <a:t>Student_Marks.NAME;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Calibri"/>
              <a:cs typeface="Calibri"/>
            </a:endParaRPr>
          </a:p>
          <a:p>
            <a:pPr marL="12700" marR="5365115">
              <a:lnSpc>
                <a:spcPct val="159000"/>
              </a:lnSpc>
            </a:pPr>
            <a:r>
              <a:rPr sz="2000" spc="-5" dirty="0">
                <a:latin typeface="Calibri"/>
                <a:cs typeface="Calibri"/>
              </a:rPr>
              <a:t>SELECT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*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FROM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MarksView;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DROP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VIEW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view_name;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55396"/>
            <a:ext cx="20510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SQL</a:t>
            </a:r>
            <a:r>
              <a:rPr spc="-70" dirty="0"/>
              <a:t> </a:t>
            </a:r>
            <a:r>
              <a:rPr spc="-20" dirty="0"/>
              <a:t>Index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537208"/>
            <a:ext cx="8301990" cy="4850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884" marR="6350" indent="-46482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477520" algn="l"/>
              </a:tabLst>
            </a:pPr>
            <a:r>
              <a:rPr sz="2400" spc="-15" dirty="0">
                <a:latin typeface="Calibri"/>
                <a:cs typeface="Calibri"/>
              </a:rPr>
              <a:t>Indexes are </a:t>
            </a:r>
            <a:r>
              <a:rPr sz="2400" spc="-5" dirty="0">
                <a:latin typeface="Calibri"/>
                <a:cs typeface="Calibri"/>
              </a:rPr>
              <a:t>special </a:t>
            </a:r>
            <a:r>
              <a:rPr sz="2400" spc="-15" dirty="0">
                <a:latin typeface="Calibri"/>
                <a:cs typeface="Calibri"/>
              </a:rPr>
              <a:t>lookup </a:t>
            </a:r>
            <a:r>
              <a:rPr sz="2400" spc="-5" dirty="0">
                <a:latin typeface="Calibri"/>
                <a:cs typeface="Calibri"/>
              </a:rPr>
              <a:t>tables. It is used </a:t>
            </a:r>
            <a:r>
              <a:rPr sz="2400" spc="-15" dirty="0">
                <a:latin typeface="Calibri"/>
                <a:cs typeface="Calibri"/>
              </a:rPr>
              <a:t>to retrieve data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database</a:t>
            </a:r>
            <a:r>
              <a:rPr sz="2400" spc="-5" dirty="0">
                <a:latin typeface="Calibri"/>
                <a:cs typeface="Calibri"/>
              </a:rPr>
              <a:t> very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fast.</a:t>
            </a:r>
            <a:endParaRPr sz="2400">
              <a:latin typeface="Calibri"/>
              <a:cs typeface="Calibri"/>
            </a:endParaRPr>
          </a:p>
          <a:p>
            <a:pPr marL="476884" marR="5080" indent="-464820" algn="just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477520" algn="l"/>
              </a:tabLst>
            </a:pPr>
            <a:r>
              <a:rPr sz="2400" dirty="0">
                <a:latin typeface="Calibri"/>
                <a:cs typeface="Calibri"/>
              </a:rPr>
              <a:t>An </a:t>
            </a:r>
            <a:r>
              <a:rPr sz="2400" spc="-10" dirty="0">
                <a:latin typeface="Calibri"/>
                <a:cs typeface="Calibri"/>
              </a:rPr>
              <a:t>Index </a:t>
            </a:r>
            <a:r>
              <a:rPr sz="2400" spc="-5" dirty="0">
                <a:latin typeface="Calibri"/>
                <a:cs typeface="Calibri"/>
              </a:rPr>
              <a:t>is used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speed </a:t>
            </a:r>
            <a:r>
              <a:rPr sz="2400" spc="-5" dirty="0">
                <a:latin typeface="Calibri"/>
                <a:cs typeface="Calibri"/>
              </a:rPr>
              <a:t>up select queries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where </a:t>
            </a:r>
            <a:r>
              <a:rPr sz="2400" spc="-5" dirty="0">
                <a:latin typeface="Calibri"/>
                <a:cs typeface="Calibri"/>
              </a:rPr>
              <a:t>clauses.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But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shows</a:t>
            </a:r>
            <a:r>
              <a:rPr sz="2400" spc="-10" dirty="0">
                <a:latin typeface="Calibri"/>
                <a:cs typeface="Calibri"/>
              </a:rPr>
              <a:t> down</a:t>
            </a:r>
            <a:r>
              <a:rPr sz="2400" spc="-5" dirty="0">
                <a:latin typeface="Calibri"/>
                <a:cs typeface="Calibri"/>
              </a:rPr>
              <a:t> 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input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with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insert</a:t>
            </a:r>
            <a:r>
              <a:rPr sz="2400" dirty="0">
                <a:latin typeface="Calibri"/>
                <a:cs typeface="Calibri"/>
              </a:rPr>
              <a:t> and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update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statements.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Indexes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can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created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dropped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without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affecting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data.</a:t>
            </a:r>
            <a:endParaRPr sz="2400">
              <a:latin typeface="Calibri"/>
              <a:cs typeface="Calibri"/>
            </a:endParaRPr>
          </a:p>
          <a:p>
            <a:pPr marL="476884" marR="7620" indent="-464820" algn="just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477520" algn="l"/>
              </a:tabLst>
            </a:pPr>
            <a:r>
              <a:rPr sz="2400" dirty="0">
                <a:latin typeface="Calibri"/>
                <a:cs typeface="Calibri"/>
              </a:rPr>
              <a:t>An </a:t>
            </a:r>
            <a:r>
              <a:rPr sz="2400" spc="-10" dirty="0">
                <a:latin typeface="Calibri"/>
                <a:cs typeface="Calibri"/>
              </a:rPr>
              <a:t>index</a:t>
            </a:r>
            <a:r>
              <a:rPr sz="2400" spc="-5" dirty="0">
                <a:latin typeface="Calibri"/>
                <a:cs typeface="Calibri"/>
              </a:rPr>
              <a:t> in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database</a:t>
            </a:r>
            <a:r>
              <a:rPr sz="2400" spc="-5" dirty="0">
                <a:latin typeface="Calibri"/>
                <a:cs typeface="Calibri"/>
              </a:rPr>
              <a:t> is </a:t>
            </a:r>
            <a:r>
              <a:rPr sz="2400" spc="-10" dirty="0">
                <a:latin typeface="Calibri"/>
                <a:cs typeface="Calibri"/>
              </a:rPr>
              <a:t>just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like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spc="-10" dirty="0">
                <a:latin typeface="Calibri"/>
                <a:cs typeface="Calibri"/>
              </a:rPr>
              <a:t>index</a:t>
            </a:r>
            <a:r>
              <a:rPr sz="2400" spc="-5" dirty="0">
                <a:latin typeface="Calibri"/>
                <a:cs typeface="Calibri"/>
              </a:rPr>
              <a:t> in the</a:t>
            </a:r>
            <a:r>
              <a:rPr sz="2400" spc="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back of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book.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sz="3200" spc="-20" dirty="0">
                <a:solidFill>
                  <a:srgbClr val="FF0000"/>
                </a:solidFill>
                <a:latin typeface="Calibri"/>
                <a:cs typeface="Calibri"/>
              </a:rPr>
              <a:t>Create</a:t>
            </a:r>
            <a:r>
              <a:rPr sz="32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Index</a:t>
            </a:r>
            <a:r>
              <a:rPr sz="32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FF0000"/>
                </a:solidFill>
                <a:latin typeface="Calibri"/>
                <a:cs typeface="Calibri"/>
              </a:rPr>
              <a:t>statement</a:t>
            </a:r>
            <a:endParaRPr sz="3200">
              <a:latin typeface="Calibri"/>
              <a:cs typeface="Calibri"/>
            </a:endParaRPr>
          </a:p>
          <a:p>
            <a:pPr marL="476884">
              <a:lnSpc>
                <a:spcPct val="100000"/>
              </a:lnSpc>
              <a:spcBef>
                <a:spcPts val="905"/>
              </a:spcBef>
            </a:pPr>
            <a:r>
              <a:rPr sz="2800" spc="-45" dirty="0">
                <a:latin typeface="Calibri"/>
                <a:cs typeface="Calibri"/>
              </a:rPr>
              <a:t>CREATE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INDEX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index_name</a:t>
            </a:r>
            <a:endParaRPr sz="2800">
              <a:latin typeface="Calibri"/>
              <a:cs typeface="Calibri"/>
            </a:endParaRPr>
          </a:p>
          <a:p>
            <a:pPr marL="476884">
              <a:lnSpc>
                <a:spcPct val="100000"/>
              </a:lnSpc>
              <a:spcBef>
                <a:spcPts val="670"/>
              </a:spcBef>
            </a:pPr>
            <a:r>
              <a:rPr sz="2800" spc="-10" dirty="0">
                <a:latin typeface="Calibri"/>
                <a:cs typeface="Calibri"/>
              </a:rPr>
              <a:t>ON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table_name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(column1,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column2,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...);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55396"/>
            <a:ext cx="49726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Unique</a:t>
            </a:r>
            <a:r>
              <a:rPr spc="-45" dirty="0"/>
              <a:t> </a:t>
            </a:r>
            <a:r>
              <a:rPr spc="-20" dirty="0"/>
              <a:t>Index</a:t>
            </a:r>
            <a:r>
              <a:rPr spc="-10" dirty="0"/>
              <a:t> </a:t>
            </a:r>
            <a:r>
              <a:rPr spc="-30" dirty="0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479905"/>
            <a:ext cx="8223884" cy="1793239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b="1" spc="-20" dirty="0">
                <a:latin typeface="Calibri"/>
                <a:cs typeface="Calibri"/>
              </a:rPr>
              <a:t>Syntax</a:t>
            </a:r>
            <a:endParaRPr sz="20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  <a:tabLst>
                <a:tab pos="4796155" algn="l"/>
              </a:tabLst>
            </a:pPr>
            <a:r>
              <a:rPr sz="2000" spc="-30" dirty="0">
                <a:latin typeface="Calibri"/>
                <a:cs typeface="Calibri"/>
              </a:rPr>
              <a:t>CREATE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UNIQUE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INDEX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index_name	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table_name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(column1,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colum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n2,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...);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-10" dirty="0">
                <a:latin typeface="Calibri"/>
                <a:cs typeface="Calibri"/>
              </a:rPr>
              <a:t>Example</a:t>
            </a:r>
            <a:endParaRPr sz="20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sz="2000" spc="-30" dirty="0">
                <a:latin typeface="Calibri"/>
                <a:cs typeface="Calibri"/>
              </a:rPr>
              <a:t>CREATE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UNIQUE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INDEX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websites_idx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websites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(site_name);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4256104"/>
            <a:ext cx="3683000" cy="201676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Drop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Index</a:t>
            </a:r>
            <a:r>
              <a:rPr sz="2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Statement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2000" b="1" spc="-20" dirty="0">
                <a:latin typeface="Calibri"/>
                <a:cs typeface="Calibri"/>
              </a:rPr>
              <a:t>Syntax</a:t>
            </a:r>
            <a:endParaRPr sz="20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Calibri"/>
                <a:cs typeface="Calibri"/>
              </a:rPr>
              <a:t>DROP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INDEX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index_name;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-10" dirty="0">
                <a:latin typeface="Calibri"/>
                <a:cs typeface="Calibri"/>
              </a:rPr>
              <a:t>Example</a:t>
            </a:r>
            <a:endParaRPr sz="20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Calibri"/>
                <a:cs typeface="Calibri"/>
              </a:rPr>
              <a:t>DROP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INDEX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websites_idx;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55396"/>
            <a:ext cx="30746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SQL</a:t>
            </a:r>
            <a:r>
              <a:rPr spc="-35" dirty="0"/>
              <a:t> </a:t>
            </a:r>
            <a:r>
              <a:rPr spc="-10" dirty="0"/>
              <a:t>Sub</a:t>
            </a:r>
            <a:r>
              <a:rPr spc="-30" dirty="0"/>
              <a:t> </a:t>
            </a:r>
            <a:r>
              <a:rPr spc="-5" dirty="0"/>
              <a:t>Query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537208"/>
            <a:ext cx="7966709" cy="49680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715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Subquery is </a:t>
            </a:r>
            <a:r>
              <a:rPr sz="2400" dirty="0">
                <a:latin typeface="Calibri"/>
                <a:cs typeface="Calibri"/>
              </a:rPr>
              <a:t>a query </a:t>
            </a:r>
            <a:r>
              <a:rPr sz="2400" spc="-5" dirty="0">
                <a:latin typeface="Calibri"/>
                <a:cs typeface="Calibri"/>
              </a:rPr>
              <a:t>within another SQL </a:t>
            </a:r>
            <a:r>
              <a:rPr sz="2400" dirty="0">
                <a:latin typeface="Calibri"/>
                <a:cs typeface="Calibri"/>
              </a:rPr>
              <a:t>query and </a:t>
            </a:r>
            <a:r>
              <a:rPr sz="2400" spc="-5" dirty="0">
                <a:latin typeface="Calibri"/>
                <a:cs typeface="Calibri"/>
              </a:rPr>
              <a:t>embedded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within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 WHERE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clause.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b="1" spc="-10" dirty="0">
                <a:latin typeface="Calibri"/>
                <a:cs typeface="Calibri"/>
              </a:rPr>
              <a:t>Important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Rule:</a:t>
            </a:r>
            <a:endParaRPr sz="2400" dirty="0">
              <a:latin typeface="Calibri"/>
              <a:cs typeface="Calibri"/>
            </a:endParaRPr>
          </a:p>
          <a:p>
            <a:pPr marL="476884" marR="5080" indent="-464820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476884" algn="l"/>
                <a:tab pos="477520" algn="l"/>
              </a:tabLst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subquery</a:t>
            </a:r>
            <a:r>
              <a:rPr sz="2000" spc="-5" dirty="0">
                <a:latin typeface="Calibri"/>
                <a:cs typeface="Calibri"/>
              </a:rPr>
              <a:t> can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placed</a:t>
            </a:r>
            <a:r>
              <a:rPr sz="2000" spc="-5" dirty="0">
                <a:latin typeface="Calibri"/>
                <a:cs typeface="Calibri"/>
              </a:rPr>
              <a:t> 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number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SQL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clauses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like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WHERE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clause,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FROM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clause,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HAVING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clause.</a:t>
            </a:r>
            <a:endParaRPr sz="2000" dirty="0">
              <a:latin typeface="Calibri"/>
              <a:cs typeface="Calibri"/>
            </a:endParaRPr>
          </a:p>
          <a:p>
            <a:pPr marL="476884" marR="113030" indent="-46482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476884" algn="l"/>
                <a:tab pos="477520" algn="l"/>
              </a:tabLst>
            </a:pPr>
            <a:r>
              <a:rPr sz="2000" spc="-50" dirty="0">
                <a:latin typeface="Calibri"/>
                <a:cs typeface="Calibri"/>
              </a:rPr>
              <a:t>You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Subquery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SELECT, </a:t>
            </a:r>
            <a:r>
              <a:rPr sz="2000" spc="-30" dirty="0">
                <a:latin typeface="Calibri"/>
                <a:cs typeface="Calibri"/>
              </a:rPr>
              <a:t>UPDATE,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INSERT,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DELETE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statements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along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operators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like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=, &lt;,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&gt;,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&gt;=,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&lt;=,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BETWEEN,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etc.</a:t>
            </a:r>
            <a:endParaRPr sz="2000" dirty="0">
              <a:latin typeface="Calibri"/>
              <a:cs typeface="Calibri"/>
            </a:endParaRPr>
          </a:p>
          <a:p>
            <a:pPr marL="476884" marR="9525" indent="-46482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476884" algn="l"/>
                <a:tab pos="477520" algn="l"/>
              </a:tabLst>
            </a:pPr>
            <a:r>
              <a:rPr sz="2000" dirty="0">
                <a:latin typeface="Calibri"/>
                <a:cs typeface="Calibri"/>
              </a:rPr>
              <a:t>A subquery </a:t>
            </a:r>
            <a:r>
              <a:rPr sz="2000" spc="-5" dirty="0">
                <a:latin typeface="Calibri"/>
                <a:cs typeface="Calibri"/>
              </a:rPr>
              <a:t>is </a:t>
            </a:r>
            <a:r>
              <a:rPr sz="2000" dirty="0">
                <a:latin typeface="Calibri"/>
                <a:cs typeface="Calibri"/>
              </a:rPr>
              <a:t>a query </a:t>
            </a:r>
            <a:r>
              <a:rPr sz="2000" spc="-5" dirty="0">
                <a:latin typeface="Calibri"/>
                <a:cs typeface="Calibri"/>
              </a:rPr>
              <a:t>within another </a:t>
            </a:r>
            <a:r>
              <a:rPr sz="2000" spc="-20" dirty="0">
                <a:latin typeface="Calibri"/>
                <a:cs typeface="Calibri"/>
              </a:rPr>
              <a:t>query.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outer </a:t>
            </a:r>
            <a:r>
              <a:rPr sz="2000" dirty="0">
                <a:latin typeface="Calibri"/>
                <a:cs typeface="Calibri"/>
              </a:rPr>
              <a:t>query </a:t>
            </a:r>
            <a:r>
              <a:rPr sz="2000" spc="-5" dirty="0">
                <a:latin typeface="Calibri"/>
                <a:cs typeface="Calibri"/>
              </a:rPr>
              <a:t>is known </a:t>
            </a:r>
            <a:r>
              <a:rPr sz="2000" dirty="0">
                <a:latin typeface="Calibri"/>
                <a:cs typeface="Calibri"/>
              </a:rPr>
              <a:t>as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main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query,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inner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query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known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subquery.</a:t>
            </a:r>
            <a:endParaRPr sz="2000" dirty="0">
              <a:latin typeface="Calibri"/>
              <a:cs typeface="Calibri"/>
            </a:endParaRPr>
          </a:p>
          <a:p>
            <a:pPr marL="477520" indent="-46482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476884" algn="l"/>
                <a:tab pos="477520" algn="l"/>
              </a:tabLst>
            </a:pPr>
            <a:r>
              <a:rPr sz="2000" spc="-5" dirty="0">
                <a:latin typeface="Calibri"/>
                <a:cs typeface="Calibri"/>
              </a:rPr>
              <a:t>Subqueries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right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side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comparison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operator.</a:t>
            </a:r>
            <a:endParaRPr sz="2000" dirty="0">
              <a:latin typeface="Calibri"/>
              <a:cs typeface="Calibri"/>
            </a:endParaRPr>
          </a:p>
          <a:p>
            <a:pPr marL="477520" indent="-46482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476884" algn="l"/>
                <a:tab pos="477520" algn="l"/>
              </a:tabLst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subquery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enclosed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parentheses.</a:t>
            </a:r>
            <a:endParaRPr sz="2000" dirty="0">
              <a:latin typeface="Calibri"/>
              <a:cs typeface="Calibri"/>
            </a:endParaRPr>
          </a:p>
          <a:p>
            <a:pPr marL="476884" marR="342265" indent="-46482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476884" algn="l"/>
                <a:tab pos="477520" algn="l"/>
              </a:tabLst>
            </a:pP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In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Subquery,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ORDER 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BY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command cannot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be used</a:t>
            </a:r>
            <a:r>
              <a:rPr sz="2000" dirty="0">
                <a:latin typeface="Calibri"/>
                <a:cs typeface="Calibri"/>
              </a:rPr>
              <a:t>. But </a:t>
            </a:r>
            <a:r>
              <a:rPr sz="2000" b="1" spc="-10" dirty="0">
                <a:solidFill>
                  <a:srgbClr val="0070BF"/>
                </a:solidFill>
                <a:latin typeface="Calibri"/>
                <a:cs typeface="Calibri"/>
              </a:rPr>
              <a:t>GROUP </a:t>
            </a:r>
            <a:r>
              <a:rPr sz="2000" b="1" spc="-35" dirty="0">
                <a:solidFill>
                  <a:srgbClr val="0070BF"/>
                </a:solidFill>
                <a:latin typeface="Calibri"/>
                <a:cs typeface="Calibri"/>
              </a:rPr>
              <a:t>BY</a:t>
            </a:r>
            <a:r>
              <a:rPr sz="2000" b="1" spc="-440" dirty="0">
                <a:solidFill>
                  <a:srgbClr val="0070B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70BF"/>
                </a:solidFill>
                <a:latin typeface="Calibri"/>
                <a:cs typeface="Calibri"/>
              </a:rPr>
              <a:t>command </a:t>
            </a:r>
            <a:r>
              <a:rPr sz="2000" b="1" spc="-10" dirty="0">
                <a:solidFill>
                  <a:srgbClr val="0070BF"/>
                </a:solidFill>
                <a:latin typeface="Calibri"/>
                <a:cs typeface="Calibri"/>
              </a:rPr>
              <a:t>can </a:t>
            </a:r>
            <a:r>
              <a:rPr sz="2000" b="1" dirty="0">
                <a:solidFill>
                  <a:srgbClr val="0070BF"/>
                </a:solidFill>
                <a:latin typeface="Calibri"/>
                <a:cs typeface="Calibri"/>
              </a:rPr>
              <a:t>be used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10" dirty="0">
                <a:latin typeface="Calibri"/>
                <a:cs typeface="Calibri"/>
              </a:rPr>
              <a:t>perform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same function </a:t>
            </a:r>
            <a:r>
              <a:rPr sz="2000" dirty="0">
                <a:latin typeface="Calibri"/>
                <a:cs typeface="Calibri"/>
              </a:rPr>
              <a:t>as ORDER </a:t>
            </a:r>
            <a:r>
              <a:rPr sz="2000" spc="-30" dirty="0">
                <a:latin typeface="Calibri"/>
                <a:cs typeface="Calibri"/>
              </a:rPr>
              <a:t>BY 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command.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55396"/>
            <a:ext cx="77597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Subqueries</a:t>
            </a:r>
            <a:r>
              <a:rPr spc="5" dirty="0"/>
              <a:t> </a:t>
            </a:r>
            <a:r>
              <a:rPr spc="-10" dirty="0"/>
              <a:t>with</a:t>
            </a:r>
            <a:r>
              <a:rPr spc="-5" dirty="0"/>
              <a:t> the</a:t>
            </a:r>
            <a:r>
              <a:rPr spc="-15" dirty="0"/>
              <a:t> </a:t>
            </a:r>
            <a:r>
              <a:rPr spc="-10" dirty="0"/>
              <a:t>Select</a:t>
            </a:r>
            <a:r>
              <a:rPr spc="-15" dirty="0"/>
              <a:t> </a:t>
            </a:r>
            <a:r>
              <a:rPr spc="-25" dirty="0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464056"/>
            <a:ext cx="8420100" cy="493077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spc="-5" dirty="0">
                <a:latin typeface="Calibri"/>
                <a:cs typeface="Calibri"/>
              </a:rPr>
              <a:t>SQL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subqueries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most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frequently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used with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Select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statement.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b="1" spc="-20" dirty="0">
                <a:latin typeface="Calibri"/>
                <a:cs typeface="Calibri"/>
              </a:rPr>
              <a:t>Syntax:</a:t>
            </a:r>
            <a:endParaRPr sz="2400" dirty="0">
              <a:latin typeface="Calibri"/>
              <a:cs typeface="Calibri"/>
            </a:endParaRPr>
          </a:p>
          <a:p>
            <a:pPr marL="469900" marR="5676265">
              <a:lnSpc>
                <a:spcPct val="120000"/>
              </a:lnSpc>
              <a:spcBef>
                <a:spcPts val="30"/>
              </a:spcBef>
            </a:pPr>
            <a:r>
              <a:rPr sz="2000" spc="-5" dirty="0">
                <a:latin typeface="Calibri"/>
                <a:cs typeface="Calibri"/>
              </a:rPr>
              <a:t>SELECT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column_name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FROM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table_name</a:t>
            </a:r>
            <a:endParaRPr sz="20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Calibri"/>
                <a:cs typeface="Calibri"/>
              </a:rPr>
              <a:t>WHERE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column_name</a:t>
            </a:r>
            <a:r>
              <a:rPr sz="2000" spc="-10" dirty="0">
                <a:latin typeface="Calibri"/>
                <a:cs typeface="Calibri"/>
              </a:rPr>
              <a:t> expression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operator</a:t>
            </a:r>
            <a:endParaRPr sz="20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Calibri"/>
                <a:cs typeface="Calibri"/>
              </a:rPr>
              <a:t>(</a:t>
            </a:r>
            <a:r>
              <a:rPr sz="2000" spc="-5" dirty="0">
                <a:latin typeface="Calibri"/>
                <a:cs typeface="Calibri"/>
              </a:rPr>
              <a:t> SELECT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column_name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spc="-5" dirty="0">
                <a:latin typeface="Calibri"/>
                <a:cs typeface="Calibri"/>
              </a:rPr>
              <a:t> table_name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WHERE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...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);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750" dirty="0">
              <a:latin typeface="Calibri"/>
              <a:cs typeface="Calibri"/>
            </a:endParaRPr>
          </a:p>
          <a:p>
            <a:pPr marL="18415">
              <a:lnSpc>
                <a:spcPct val="100000"/>
              </a:lnSpc>
            </a:pPr>
            <a:r>
              <a:rPr sz="2000" b="1" spc="-10" dirty="0">
                <a:latin typeface="Calibri"/>
                <a:cs typeface="Calibri"/>
              </a:rPr>
              <a:t>Example:</a:t>
            </a:r>
            <a:endParaRPr sz="2000" dirty="0">
              <a:latin typeface="Calibri"/>
              <a:cs typeface="Calibri"/>
            </a:endParaRPr>
          </a:p>
          <a:p>
            <a:pPr marL="41783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Calibri"/>
                <a:cs typeface="Calibri"/>
              </a:rPr>
              <a:t>SELECT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*</a:t>
            </a:r>
          </a:p>
          <a:p>
            <a:pPr marL="645160" marR="5260340">
              <a:lnSpc>
                <a:spcPct val="120000"/>
              </a:lnSpc>
            </a:pPr>
            <a:r>
              <a:rPr sz="2000" spc="-5" dirty="0">
                <a:latin typeface="Calibri"/>
                <a:cs typeface="Calibri"/>
              </a:rPr>
              <a:t>FROM </a:t>
            </a:r>
            <a:r>
              <a:rPr sz="2000" spc="-15" dirty="0">
                <a:latin typeface="Calibri"/>
                <a:cs typeface="Calibri"/>
              </a:rPr>
              <a:t>EMPLOYEE 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WHERE </a:t>
            </a:r>
            <a:r>
              <a:rPr sz="2000" spc="-5" dirty="0">
                <a:latin typeface="Calibri"/>
                <a:cs typeface="Calibri"/>
              </a:rPr>
              <a:t>ID IN (SELECT ID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FROM </a:t>
            </a:r>
            <a:r>
              <a:rPr sz="2000" spc="-15" dirty="0">
                <a:latin typeface="Calibri"/>
                <a:cs typeface="Calibri"/>
              </a:rPr>
              <a:t>EMPLOYEE 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WHERE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SALARY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&gt;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4500);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022" y="755396"/>
            <a:ext cx="797940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Subqueries</a:t>
            </a:r>
            <a:r>
              <a:rPr spc="5" dirty="0"/>
              <a:t> </a:t>
            </a:r>
            <a:r>
              <a:rPr spc="-10" dirty="0"/>
              <a:t>with</a:t>
            </a:r>
            <a:r>
              <a:rPr dirty="0"/>
              <a:t> </a:t>
            </a:r>
            <a:r>
              <a:rPr spc="-5" dirty="0"/>
              <a:t>the</a:t>
            </a:r>
            <a:r>
              <a:rPr spc="-20" dirty="0"/>
              <a:t> </a:t>
            </a:r>
            <a:r>
              <a:rPr spc="-15" dirty="0"/>
              <a:t>INSERT</a:t>
            </a:r>
            <a:r>
              <a:rPr spc="20" dirty="0"/>
              <a:t> </a:t>
            </a:r>
            <a:r>
              <a:rPr spc="-25" dirty="0"/>
              <a:t>Statement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3886200"/>
            <a:ext cx="9142730" cy="3427729"/>
          </a:xfrm>
          <a:custGeom>
            <a:avLst/>
            <a:gdLst/>
            <a:ahLst/>
            <a:cxnLst/>
            <a:rect l="l" t="t" r="r" b="b"/>
            <a:pathLst>
              <a:path w="9142730" h="3427729">
                <a:moveTo>
                  <a:pt x="0" y="3427475"/>
                </a:moveTo>
                <a:lnTo>
                  <a:pt x="9142475" y="3427475"/>
                </a:lnTo>
                <a:lnTo>
                  <a:pt x="9142475" y="0"/>
                </a:lnTo>
                <a:lnTo>
                  <a:pt x="0" y="0"/>
                </a:lnTo>
                <a:lnTo>
                  <a:pt x="0" y="34274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9" y="1540256"/>
            <a:ext cx="8110220" cy="4976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76884" marR="5080" indent="-46482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476884" algn="l"/>
                <a:tab pos="477520" algn="l"/>
              </a:tabLst>
            </a:pPr>
            <a:r>
              <a:rPr sz="2000" spc="-5" dirty="0">
                <a:latin typeface="Calibri"/>
                <a:cs typeface="Calibri"/>
              </a:rPr>
              <a:t>SQL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subquery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 also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used with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-5" dirty="0">
                <a:latin typeface="Calibri"/>
                <a:cs typeface="Calibri"/>
              </a:rPr>
              <a:t> Insert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statement.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insert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statement,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data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returned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subquery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insert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into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another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table.</a:t>
            </a:r>
            <a:endParaRPr sz="2000" dirty="0">
              <a:latin typeface="Calibri"/>
              <a:cs typeface="Calibri"/>
            </a:endParaRPr>
          </a:p>
          <a:p>
            <a:pPr marL="476884" marR="795655" indent="-464820">
              <a:lnSpc>
                <a:spcPct val="100000"/>
              </a:lnSpc>
              <a:spcBef>
                <a:spcPts val="475"/>
              </a:spcBef>
              <a:buFont typeface="Arial MT"/>
              <a:buChar char="•"/>
              <a:tabLst>
                <a:tab pos="476884" algn="l"/>
                <a:tab pos="477520" algn="l"/>
              </a:tabLst>
            </a:pPr>
            <a:r>
              <a:rPr sz="2000" spc="-5" dirty="0">
                <a:latin typeface="Calibri"/>
                <a:cs typeface="Calibri"/>
              </a:rPr>
              <a:t>In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5" dirty="0">
                <a:latin typeface="Calibri"/>
                <a:cs typeface="Calibri"/>
              </a:rPr>
              <a:t>subquery,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selected </a:t>
            </a:r>
            <a:r>
              <a:rPr sz="2000" spc="-15" dirty="0">
                <a:latin typeface="Calibri"/>
                <a:cs typeface="Calibri"/>
              </a:rPr>
              <a:t>data </a:t>
            </a:r>
            <a:r>
              <a:rPr sz="2000" spc="-5" dirty="0">
                <a:latin typeface="Calibri"/>
                <a:cs typeface="Calibri"/>
              </a:rPr>
              <a:t>can </a:t>
            </a:r>
            <a:r>
              <a:rPr sz="2000" dirty="0">
                <a:latin typeface="Calibri"/>
                <a:cs typeface="Calibri"/>
              </a:rPr>
              <a:t>be </a:t>
            </a:r>
            <a:r>
              <a:rPr sz="2000" spc="-5" dirty="0">
                <a:latin typeface="Calibri"/>
                <a:cs typeface="Calibri"/>
              </a:rPr>
              <a:t>modified with </a:t>
            </a:r>
            <a:r>
              <a:rPr sz="2000" spc="-10" dirty="0">
                <a:latin typeface="Calibri"/>
                <a:cs typeface="Calibri"/>
              </a:rPr>
              <a:t>any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character, </a:t>
            </a:r>
            <a:r>
              <a:rPr sz="2000" spc="-15" dirty="0">
                <a:latin typeface="Calibri"/>
                <a:cs typeface="Calibri"/>
              </a:rPr>
              <a:t>date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functions.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2400" b="1" spc="-20" dirty="0">
                <a:latin typeface="Calibri"/>
                <a:cs typeface="Calibri"/>
              </a:rPr>
              <a:t>Syntax:</a:t>
            </a:r>
            <a:endParaRPr sz="2400" dirty="0">
              <a:latin typeface="Calibri"/>
              <a:cs typeface="Calibri"/>
            </a:endParaRPr>
          </a:p>
          <a:p>
            <a:pPr marL="476884">
              <a:lnSpc>
                <a:spcPct val="100000"/>
              </a:lnSpc>
              <a:spcBef>
                <a:spcPts val="509"/>
              </a:spcBef>
            </a:pPr>
            <a:r>
              <a:rPr sz="2000" spc="-5" dirty="0">
                <a:latin typeface="Calibri"/>
                <a:cs typeface="Calibri"/>
              </a:rPr>
              <a:t>INSERT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INTO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table_name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(column1, column2,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column3....)</a:t>
            </a:r>
            <a:endParaRPr sz="2000" dirty="0">
              <a:latin typeface="Calibri"/>
              <a:cs typeface="Calibri"/>
            </a:endParaRPr>
          </a:p>
          <a:p>
            <a:pPr marR="423545" algn="ctr">
              <a:lnSpc>
                <a:spcPct val="100000"/>
              </a:lnSpc>
              <a:spcBef>
                <a:spcPts val="480"/>
              </a:spcBef>
              <a:tabLst>
                <a:tab pos="3146425" algn="l"/>
              </a:tabLst>
            </a:pPr>
            <a:r>
              <a:rPr sz="2000" b="1" spc="-5" dirty="0">
                <a:latin typeface="Calibri"/>
                <a:cs typeface="Calibri"/>
              </a:rPr>
              <a:t>SELECT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*</a:t>
            </a:r>
            <a:r>
              <a:rPr sz="2000" spc="47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FROM </a:t>
            </a:r>
            <a:r>
              <a:rPr sz="2000" spc="-5" dirty="0">
                <a:latin typeface="Calibri"/>
                <a:cs typeface="Calibri"/>
              </a:rPr>
              <a:t>table_name	</a:t>
            </a:r>
            <a:r>
              <a:rPr sz="2000" b="1" spc="-5" dirty="0">
                <a:latin typeface="Calibri"/>
                <a:cs typeface="Calibri"/>
              </a:rPr>
              <a:t>WHERE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VALUE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OPERATOR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750" dirty="0">
              <a:latin typeface="Calibri"/>
              <a:cs typeface="Calibri"/>
            </a:endParaRPr>
          </a:p>
          <a:p>
            <a:pPr marL="18415">
              <a:lnSpc>
                <a:spcPct val="100000"/>
              </a:lnSpc>
            </a:pPr>
            <a:r>
              <a:rPr sz="2000" b="1" spc="-10" dirty="0">
                <a:latin typeface="Calibri"/>
                <a:cs typeface="Calibri"/>
              </a:rPr>
              <a:t>Example:</a:t>
            </a:r>
            <a:endParaRPr sz="2000" dirty="0">
              <a:latin typeface="Calibri"/>
              <a:cs typeface="Calibri"/>
            </a:endParaRPr>
          </a:p>
          <a:p>
            <a:pPr marL="927100" marR="4401185" indent="-449580">
              <a:lnSpc>
                <a:spcPct val="120000"/>
              </a:lnSpc>
            </a:pPr>
            <a:r>
              <a:rPr sz="2000" spc="-5" dirty="0">
                <a:latin typeface="Calibri"/>
                <a:cs typeface="Calibri"/>
              </a:rPr>
              <a:t>INSERT </a:t>
            </a:r>
            <a:r>
              <a:rPr sz="2000" spc="-20" dirty="0">
                <a:latin typeface="Calibri"/>
                <a:cs typeface="Calibri"/>
              </a:rPr>
              <a:t>INTO </a:t>
            </a:r>
            <a:r>
              <a:rPr sz="2000" spc="-10" dirty="0">
                <a:latin typeface="Calibri"/>
                <a:cs typeface="Calibri"/>
              </a:rPr>
              <a:t>EMPLOYEE_BKP </a:t>
            </a:r>
            <a:r>
              <a:rPr sz="2000" spc="-5" dirty="0">
                <a:latin typeface="Calibri"/>
                <a:cs typeface="Calibri"/>
              </a:rPr>
              <a:t> SELECT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*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FROM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EMPLOYEE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WHERE </a:t>
            </a:r>
            <a:r>
              <a:rPr sz="2000" spc="-5" dirty="0">
                <a:latin typeface="Calibri"/>
                <a:cs typeface="Calibri"/>
              </a:rPr>
              <a:t>ID IN (SELECT ID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FROM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EMPLOYEE);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55396"/>
            <a:ext cx="81686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Subqueries</a:t>
            </a:r>
            <a:r>
              <a:rPr spc="5" dirty="0"/>
              <a:t> </a:t>
            </a:r>
            <a:r>
              <a:rPr spc="-10" dirty="0"/>
              <a:t>with</a:t>
            </a:r>
            <a:r>
              <a:rPr spc="-5" dirty="0"/>
              <a:t> the</a:t>
            </a:r>
            <a:r>
              <a:rPr spc="10" dirty="0"/>
              <a:t> </a:t>
            </a:r>
            <a:r>
              <a:rPr spc="-70" dirty="0"/>
              <a:t>UPDATE</a:t>
            </a:r>
            <a:r>
              <a:rPr dirty="0"/>
              <a:t> </a:t>
            </a:r>
            <a:r>
              <a:rPr spc="-25" dirty="0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537208"/>
            <a:ext cx="8253095" cy="5100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40665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The subquery of SQL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be used in </a:t>
            </a:r>
            <a:r>
              <a:rPr sz="2400" spc="-10" dirty="0">
                <a:latin typeface="Calibri"/>
                <a:cs typeface="Calibri"/>
              </a:rPr>
              <a:t>conjunction </a:t>
            </a:r>
            <a:r>
              <a:rPr sz="2400" spc="-5" dirty="0">
                <a:latin typeface="Calibri"/>
                <a:cs typeface="Calibri"/>
              </a:rPr>
              <a:t>with the </a:t>
            </a:r>
            <a:r>
              <a:rPr sz="2400" spc="-15" dirty="0">
                <a:latin typeface="Calibri"/>
                <a:cs typeface="Calibri"/>
              </a:rPr>
              <a:t>Update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statement. </a:t>
            </a:r>
            <a:r>
              <a:rPr sz="2400" spc="-5" dirty="0">
                <a:latin typeface="Calibri"/>
                <a:cs typeface="Calibri"/>
              </a:rPr>
              <a:t>When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subquery is used with the </a:t>
            </a:r>
            <a:r>
              <a:rPr sz="2400" spc="-15" dirty="0">
                <a:latin typeface="Calibri"/>
                <a:cs typeface="Calibri"/>
              </a:rPr>
              <a:t>Update statement,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either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single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 multiple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columns</a:t>
            </a:r>
            <a:r>
              <a:rPr sz="2400" spc="-5" dirty="0">
                <a:latin typeface="Calibri"/>
                <a:cs typeface="Calibri"/>
              </a:rPr>
              <a:t> in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table </a:t>
            </a: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spc="-5" dirty="0">
                <a:latin typeface="Calibri"/>
                <a:cs typeface="Calibri"/>
              </a:rPr>
              <a:t> be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updated.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b="1" spc="-20" dirty="0">
                <a:latin typeface="Calibri"/>
                <a:cs typeface="Calibri"/>
              </a:rPr>
              <a:t>Syntax:</a:t>
            </a:r>
            <a:endParaRPr sz="2400">
              <a:latin typeface="Calibri"/>
              <a:cs typeface="Calibri"/>
            </a:endParaRPr>
          </a:p>
          <a:p>
            <a:pPr marL="927100" marR="5080" indent="-449580">
              <a:lnSpc>
                <a:spcPct val="120000"/>
              </a:lnSpc>
              <a:spcBef>
                <a:spcPts val="25"/>
              </a:spcBef>
              <a:tabLst>
                <a:tab pos="2078989" algn="l"/>
                <a:tab pos="3721735" algn="l"/>
              </a:tabLst>
            </a:pPr>
            <a:r>
              <a:rPr sz="2000" b="1" spc="-40" dirty="0">
                <a:latin typeface="Calibri"/>
                <a:cs typeface="Calibri"/>
              </a:rPr>
              <a:t>UPDATE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table	</a:t>
            </a:r>
            <a:r>
              <a:rPr sz="2000" b="1" spc="-5" dirty="0">
                <a:latin typeface="Calibri"/>
                <a:cs typeface="Calibri"/>
              </a:rPr>
              <a:t>SET column_name </a:t>
            </a:r>
            <a:r>
              <a:rPr sz="2000" b="1" dirty="0">
                <a:latin typeface="Calibri"/>
                <a:cs typeface="Calibri"/>
              </a:rPr>
              <a:t>= </a:t>
            </a:r>
            <a:r>
              <a:rPr sz="2000" b="1" spc="-10" dirty="0">
                <a:latin typeface="Calibri"/>
                <a:cs typeface="Calibri"/>
              </a:rPr>
              <a:t>new_value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WHERE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VALUE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OPERATOR </a:t>
            </a:r>
            <a:r>
              <a:rPr sz="2000" b="1" spc="-4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(SELECT </a:t>
            </a:r>
            <a:r>
              <a:rPr sz="2000" b="1" spc="-10" dirty="0">
                <a:latin typeface="Calibri"/>
                <a:cs typeface="Calibri"/>
              </a:rPr>
              <a:t>COLUMN_NAME	FROM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TABLE_NAME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WHERE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condition);</a:t>
            </a:r>
            <a:endParaRPr sz="2000">
              <a:latin typeface="Calibri"/>
              <a:cs typeface="Calibri"/>
            </a:endParaRPr>
          </a:p>
          <a:p>
            <a:pPr marL="18415">
              <a:lnSpc>
                <a:spcPct val="100000"/>
              </a:lnSpc>
              <a:spcBef>
                <a:spcPts val="480"/>
              </a:spcBef>
            </a:pPr>
            <a:r>
              <a:rPr sz="2000" b="1" spc="-10" dirty="0">
                <a:latin typeface="Calibri"/>
                <a:cs typeface="Calibri"/>
              </a:rPr>
              <a:t>Example:</a:t>
            </a:r>
            <a:endParaRPr sz="2000">
              <a:latin typeface="Calibri"/>
              <a:cs typeface="Calibri"/>
            </a:endParaRPr>
          </a:p>
          <a:p>
            <a:pPr marL="18415" marR="41529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Calibri"/>
                <a:cs typeface="Calibri"/>
              </a:rPr>
              <a:t>Let's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assume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we </a:t>
            </a:r>
            <a:r>
              <a:rPr sz="2000" spc="-15" dirty="0">
                <a:latin typeface="Calibri"/>
                <a:cs typeface="Calibri"/>
              </a:rPr>
              <a:t>have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10" dirty="0">
                <a:latin typeface="Calibri"/>
                <a:cs typeface="Calibri"/>
              </a:rPr>
              <a:t> EMPLOYEE_BKP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table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available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which is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backup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EMPLOYEE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table.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given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example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updates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SALARY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.25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times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EMPLOYEE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table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5" dirty="0">
                <a:latin typeface="Calibri"/>
                <a:cs typeface="Calibri"/>
              </a:rPr>
              <a:t> all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employee</a:t>
            </a:r>
            <a:r>
              <a:rPr sz="2000" spc="-5" dirty="0">
                <a:latin typeface="Calibri"/>
                <a:cs typeface="Calibri"/>
              </a:rPr>
              <a:t> whose AGE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greater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than</a:t>
            </a:r>
            <a:r>
              <a:rPr sz="2000" spc="-5" dirty="0">
                <a:latin typeface="Calibri"/>
                <a:cs typeface="Calibri"/>
              </a:rPr>
              <a:t> or </a:t>
            </a:r>
            <a:r>
              <a:rPr sz="2000" dirty="0">
                <a:latin typeface="Calibri"/>
                <a:cs typeface="Calibri"/>
              </a:rPr>
              <a:t>equal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29.</a:t>
            </a:r>
            <a:endParaRPr sz="2000">
              <a:latin typeface="Calibri"/>
              <a:cs typeface="Calibri"/>
            </a:endParaRPr>
          </a:p>
          <a:p>
            <a:pPr marL="522605">
              <a:lnSpc>
                <a:spcPct val="100000"/>
              </a:lnSpc>
              <a:spcBef>
                <a:spcPts val="480"/>
              </a:spcBef>
            </a:pPr>
            <a:r>
              <a:rPr sz="2000" b="1" spc="-40" dirty="0">
                <a:latin typeface="Calibri"/>
                <a:cs typeface="Calibri"/>
              </a:rPr>
              <a:t>UPDATE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EMPLOYEE</a:t>
            </a:r>
            <a:endParaRPr sz="2000">
              <a:latin typeface="Calibri"/>
              <a:cs typeface="Calibri"/>
            </a:endParaRPr>
          </a:p>
          <a:p>
            <a:pPr marL="981710">
              <a:lnSpc>
                <a:spcPct val="100000"/>
              </a:lnSpc>
              <a:spcBef>
                <a:spcPts val="480"/>
              </a:spcBef>
            </a:pPr>
            <a:r>
              <a:rPr sz="2000" b="1" spc="-5" dirty="0">
                <a:latin typeface="Calibri"/>
                <a:cs typeface="Calibri"/>
              </a:rPr>
              <a:t>SET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SALARY </a:t>
            </a:r>
            <a:r>
              <a:rPr sz="2000" b="1" dirty="0">
                <a:latin typeface="Calibri"/>
                <a:cs typeface="Calibri"/>
              </a:rPr>
              <a:t>=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SALARY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*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0.25</a:t>
            </a:r>
            <a:endParaRPr sz="2000">
              <a:latin typeface="Calibri"/>
              <a:cs typeface="Calibri"/>
            </a:endParaRPr>
          </a:p>
          <a:p>
            <a:pPr marL="2755265" marR="793115" indent="-859790">
              <a:lnSpc>
                <a:spcPct val="120000"/>
              </a:lnSpc>
            </a:pPr>
            <a:r>
              <a:rPr sz="2000" b="1" spc="-5" dirty="0">
                <a:latin typeface="Calibri"/>
                <a:cs typeface="Calibri"/>
              </a:rPr>
              <a:t>WHERE </a:t>
            </a:r>
            <a:r>
              <a:rPr sz="2000" b="1" spc="-10" dirty="0">
                <a:latin typeface="Calibri"/>
                <a:cs typeface="Calibri"/>
              </a:rPr>
              <a:t>AGE </a:t>
            </a:r>
            <a:r>
              <a:rPr sz="2000" b="1" dirty="0">
                <a:latin typeface="Calibri"/>
                <a:cs typeface="Calibri"/>
              </a:rPr>
              <a:t>IN </a:t>
            </a:r>
            <a:r>
              <a:rPr sz="2000" b="1" spc="-5" dirty="0">
                <a:latin typeface="Calibri"/>
                <a:cs typeface="Calibri"/>
              </a:rPr>
              <a:t>(SELECT </a:t>
            </a:r>
            <a:r>
              <a:rPr sz="2000" b="1" spc="-10" dirty="0">
                <a:latin typeface="Calibri"/>
                <a:cs typeface="Calibri"/>
              </a:rPr>
              <a:t>AGE FROM CUSTOMERS_BKP </a:t>
            </a:r>
            <a:r>
              <a:rPr sz="2000" b="1" spc="-4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WHERE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AGE</a:t>
            </a:r>
            <a:r>
              <a:rPr sz="2000" b="1" spc="-5" dirty="0">
                <a:latin typeface="Calibri"/>
                <a:cs typeface="Calibri"/>
              </a:rPr>
              <a:t> &gt;=</a:t>
            </a:r>
            <a:r>
              <a:rPr sz="2000" b="1" dirty="0">
                <a:latin typeface="Calibri"/>
                <a:cs typeface="Calibri"/>
              </a:rPr>
              <a:t> 29);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55396"/>
            <a:ext cx="43922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What</a:t>
            </a:r>
            <a:r>
              <a:rPr spc="-35" dirty="0"/>
              <a:t> </a:t>
            </a:r>
            <a:r>
              <a:rPr spc="-10" dirty="0"/>
              <a:t>is</a:t>
            </a:r>
            <a:r>
              <a:rPr spc="-25" dirty="0"/>
              <a:t> </a:t>
            </a:r>
            <a:r>
              <a:rPr spc="-10" dirty="0"/>
              <a:t>SQL</a:t>
            </a:r>
            <a:r>
              <a:rPr spc="-20" dirty="0"/>
              <a:t> </a:t>
            </a:r>
            <a:r>
              <a:rPr spc="-15" dirty="0"/>
              <a:t>Process?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3886200"/>
            <a:ext cx="9142730" cy="3427729"/>
          </a:xfrm>
          <a:custGeom>
            <a:avLst/>
            <a:gdLst/>
            <a:ahLst/>
            <a:cxnLst/>
            <a:rect l="l" t="t" r="r" b="b"/>
            <a:pathLst>
              <a:path w="9142730" h="3427729">
                <a:moveTo>
                  <a:pt x="0" y="3427475"/>
                </a:moveTo>
                <a:lnTo>
                  <a:pt x="9142475" y="3427475"/>
                </a:lnTo>
                <a:lnTo>
                  <a:pt x="9142475" y="0"/>
                </a:lnTo>
                <a:lnTo>
                  <a:pt x="0" y="0"/>
                </a:lnTo>
                <a:lnTo>
                  <a:pt x="0" y="34274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9" y="1534160"/>
            <a:ext cx="8188959" cy="4980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7830" marR="123825" indent="-405765" algn="just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18465" algn="l"/>
              </a:tabLst>
            </a:pPr>
            <a:r>
              <a:rPr sz="2800" spc="-10" dirty="0">
                <a:latin typeface="Calibri"/>
                <a:cs typeface="Calibri"/>
              </a:rPr>
              <a:t>When </a:t>
            </a:r>
            <a:r>
              <a:rPr sz="2800" spc="-5" dirty="0">
                <a:latin typeface="Calibri"/>
                <a:cs typeface="Calibri"/>
              </a:rPr>
              <a:t>an </a:t>
            </a:r>
            <a:r>
              <a:rPr sz="2800" spc="-10" dirty="0">
                <a:latin typeface="Calibri"/>
                <a:cs typeface="Calibri"/>
              </a:rPr>
              <a:t>SQL command is </a:t>
            </a:r>
            <a:r>
              <a:rPr sz="2800" spc="-20" dirty="0">
                <a:latin typeface="Calibri"/>
                <a:cs typeface="Calibri"/>
              </a:rPr>
              <a:t>executing </a:t>
            </a:r>
            <a:r>
              <a:rPr sz="2800" spc="-25" dirty="0">
                <a:latin typeface="Calibri"/>
                <a:cs typeface="Calibri"/>
              </a:rPr>
              <a:t>for any </a:t>
            </a:r>
            <a:r>
              <a:rPr sz="2800" spc="-10" dirty="0">
                <a:latin typeface="Calibri"/>
                <a:cs typeface="Calibri"/>
              </a:rPr>
              <a:t>RDBMS,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then the </a:t>
            </a:r>
            <a:r>
              <a:rPr sz="2800" spc="-30" dirty="0">
                <a:latin typeface="Calibri"/>
                <a:cs typeface="Calibri"/>
              </a:rPr>
              <a:t>system </a:t>
            </a:r>
            <a:r>
              <a:rPr sz="2800" spc="-15" dirty="0">
                <a:latin typeface="Calibri"/>
                <a:cs typeface="Calibri"/>
              </a:rPr>
              <a:t>figure </a:t>
            </a:r>
            <a:r>
              <a:rPr sz="2800" spc="-10" dirty="0">
                <a:latin typeface="Calibri"/>
                <a:cs typeface="Calibri"/>
              </a:rPr>
              <a:t>out the </a:t>
            </a:r>
            <a:r>
              <a:rPr sz="2800" spc="-15" dirty="0">
                <a:latin typeface="Calibri"/>
                <a:cs typeface="Calibri"/>
              </a:rPr>
              <a:t>best </a:t>
            </a:r>
            <a:r>
              <a:rPr sz="2800" spc="-30" dirty="0">
                <a:latin typeface="Calibri"/>
                <a:cs typeface="Calibri"/>
              </a:rPr>
              <a:t>way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carry out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request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0" dirty="0">
                <a:latin typeface="Calibri"/>
                <a:cs typeface="Calibri"/>
              </a:rPr>
              <a:t>the SQL engine determines </a:t>
            </a:r>
            <a:r>
              <a:rPr sz="2800" spc="-15" dirty="0">
                <a:latin typeface="Calibri"/>
                <a:cs typeface="Calibri"/>
              </a:rPr>
              <a:t>that </a:t>
            </a:r>
            <a:r>
              <a:rPr sz="2800" spc="-10" dirty="0">
                <a:latin typeface="Calibri"/>
                <a:cs typeface="Calibri"/>
              </a:rPr>
              <a:t>how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interpret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task.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2100">
              <a:latin typeface="Calibri"/>
              <a:cs typeface="Calibri"/>
            </a:endParaRPr>
          </a:p>
          <a:p>
            <a:pPr marL="417830" marR="5080" indent="-40576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417830" algn="l"/>
                <a:tab pos="418465" algn="l"/>
              </a:tabLst>
            </a:pP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process,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various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components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included. </a:t>
            </a:r>
            <a:r>
              <a:rPr sz="2800" spc="-5" dirty="0">
                <a:latin typeface="Calibri"/>
                <a:cs typeface="Calibri"/>
              </a:rPr>
              <a:t> These</a:t>
            </a:r>
            <a:r>
              <a:rPr sz="2800" spc="-15" dirty="0">
                <a:latin typeface="Calibri"/>
                <a:cs typeface="Calibri"/>
              </a:rPr>
              <a:t> components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 </a:t>
            </a:r>
            <a:r>
              <a:rPr sz="2800" spc="-15" dirty="0">
                <a:latin typeface="Calibri"/>
                <a:cs typeface="Calibri"/>
              </a:rPr>
              <a:t>optimization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Engine,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Query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engine, </a:t>
            </a:r>
            <a:r>
              <a:rPr sz="2800" spc="-5" dirty="0">
                <a:latin typeface="Calibri"/>
                <a:cs typeface="Calibri"/>
              </a:rPr>
              <a:t>Query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dispatcher,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classic,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etc.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2300">
              <a:latin typeface="Calibri"/>
              <a:cs typeface="Calibri"/>
            </a:endParaRPr>
          </a:p>
          <a:p>
            <a:pPr marL="417830" marR="594995" indent="-405765" algn="just">
              <a:lnSpc>
                <a:spcPct val="100000"/>
              </a:lnSpc>
              <a:buFont typeface="Arial MT"/>
              <a:buChar char="•"/>
              <a:tabLst>
                <a:tab pos="418465" algn="l"/>
              </a:tabLst>
            </a:pPr>
            <a:r>
              <a:rPr sz="2800" spc="-10" dirty="0">
                <a:latin typeface="Calibri"/>
                <a:cs typeface="Calibri"/>
              </a:rPr>
              <a:t>All the </a:t>
            </a:r>
            <a:r>
              <a:rPr sz="2800" spc="-5" dirty="0">
                <a:latin typeface="Calibri"/>
                <a:cs typeface="Calibri"/>
              </a:rPr>
              <a:t>non-SQL </a:t>
            </a:r>
            <a:r>
              <a:rPr sz="2800" spc="-10" dirty="0">
                <a:latin typeface="Calibri"/>
                <a:cs typeface="Calibri"/>
              </a:rPr>
              <a:t>queries </a:t>
            </a:r>
            <a:r>
              <a:rPr sz="2800" spc="-20" dirty="0">
                <a:latin typeface="Calibri"/>
                <a:cs typeface="Calibri"/>
              </a:rPr>
              <a:t>are </a:t>
            </a:r>
            <a:r>
              <a:rPr sz="2800" spc="-10" dirty="0">
                <a:latin typeface="Calibri"/>
                <a:cs typeface="Calibri"/>
              </a:rPr>
              <a:t>handled </a:t>
            </a:r>
            <a:r>
              <a:rPr sz="2800" spc="-15" dirty="0">
                <a:latin typeface="Calibri"/>
                <a:cs typeface="Calibri"/>
              </a:rPr>
              <a:t>by </a:t>
            </a:r>
            <a:r>
              <a:rPr sz="2800" spc="-10" dirty="0">
                <a:latin typeface="Calibri"/>
                <a:cs typeface="Calibri"/>
              </a:rPr>
              <a:t>the classic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query </a:t>
            </a:r>
            <a:r>
              <a:rPr sz="2800" spc="-10" dirty="0">
                <a:latin typeface="Calibri"/>
                <a:cs typeface="Calibri"/>
              </a:rPr>
              <a:t>engine, but SQL </a:t>
            </a:r>
            <a:r>
              <a:rPr sz="2800" spc="-5" dirty="0">
                <a:latin typeface="Calibri"/>
                <a:cs typeface="Calibri"/>
              </a:rPr>
              <a:t>query </a:t>
            </a:r>
            <a:r>
              <a:rPr sz="2800" spc="-10" dirty="0">
                <a:latin typeface="Calibri"/>
                <a:cs typeface="Calibri"/>
              </a:rPr>
              <a:t>engine won't handle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logical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files.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55396"/>
            <a:ext cx="80435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Subqueries</a:t>
            </a:r>
            <a:r>
              <a:rPr dirty="0"/>
              <a:t> </a:t>
            </a:r>
            <a:r>
              <a:rPr spc="-10" dirty="0"/>
              <a:t>with</a:t>
            </a:r>
            <a:r>
              <a:rPr spc="-5" dirty="0"/>
              <a:t> the</a:t>
            </a:r>
            <a:r>
              <a:rPr dirty="0"/>
              <a:t> </a:t>
            </a:r>
            <a:r>
              <a:rPr spc="-5" dirty="0"/>
              <a:t>DELETE</a:t>
            </a:r>
            <a:r>
              <a:rPr dirty="0"/>
              <a:t> </a:t>
            </a:r>
            <a:r>
              <a:rPr spc="-25" dirty="0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537208"/>
            <a:ext cx="8030845" cy="4735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6839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subquery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SQL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conjunction</a:t>
            </a:r>
            <a:r>
              <a:rPr sz="2400" spc="-5" dirty="0">
                <a:latin typeface="Calibri"/>
                <a:cs typeface="Calibri"/>
              </a:rPr>
              <a:t> with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Delete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statement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just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like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any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other</a:t>
            </a:r>
            <a:r>
              <a:rPr sz="2400" spc="-15" dirty="0">
                <a:latin typeface="Calibri"/>
                <a:cs typeface="Calibri"/>
              </a:rPr>
              <a:t> statements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mentioned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above.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b="1" spc="-20" dirty="0">
                <a:latin typeface="Calibri"/>
                <a:cs typeface="Calibri"/>
              </a:rPr>
              <a:t>Syntax:</a:t>
            </a:r>
            <a:endParaRPr sz="2400">
              <a:latin typeface="Calibri"/>
              <a:cs typeface="Calibri"/>
            </a:endParaRPr>
          </a:p>
          <a:p>
            <a:pPr marL="417830">
              <a:lnSpc>
                <a:spcPct val="100000"/>
              </a:lnSpc>
              <a:spcBef>
                <a:spcPts val="505"/>
              </a:spcBef>
              <a:tabLst>
                <a:tab pos="3545204" algn="l"/>
              </a:tabLst>
            </a:pPr>
            <a:r>
              <a:rPr sz="2000" b="1" spc="-5" dirty="0">
                <a:latin typeface="Calibri"/>
                <a:cs typeface="Calibri"/>
              </a:rPr>
              <a:t>DELETE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FROM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TABLE_NAME	</a:t>
            </a:r>
            <a:r>
              <a:rPr sz="2000" b="1" spc="-5" dirty="0">
                <a:latin typeface="Calibri"/>
                <a:cs typeface="Calibri"/>
              </a:rPr>
              <a:t>WHERE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VALUE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OPERATOR</a:t>
            </a:r>
            <a:endParaRPr sz="2000">
              <a:latin typeface="Calibri"/>
              <a:cs typeface="Calibri"/>
            </a:endParaRPr>
          </a:p>
          <a:p>
            <a:pPr marL="981710">
              <a:lnSpc>
                <a:spcPct val="100000"/>
              </a:lnSpc>
              <a:spcBef>
                <a:spcPts val="480"/>
              </a:spcBef>
              <a:tabLst>
                <a:tab pos="6027420" algn="l"/>
              </a:tabLst>
            </a:pPr>
            <a:r>
              <a:rPr sz="2000" b="1" spc="-5" dirty="0">
                <a:latin typeface="Calibri"/>
                <a:cs typeface="Calibri"/>
              </a:rPr>
              <a:t>(SELECT</a:t>
            </a:r>
            <a:r>
              <a:rPr sz="2000" b="1" spc="2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COLUMN_NAME</a:t>
            </a:r>
            <a:r>
              <a:rPr sz="2000" b="1" spc="45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FROM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TABLE_NAME	</a:t>
            </a:r>
            <a:r>
              <a:rPr sz="2000" b="1" spc="-5" dirty="0">
                <a:latin typeface="Calibri"/>
                <a:cs typeface="Calibri"/>
              </a:rPr>
              <a:t>WHERE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condition);</a:t>
            </a:r>
            <a:endParaRPr sz="2000">
              <a:latin typeface="Calibri"/>
              <a:cs typeface="Calibri"/>
            </a:endParaRPr>
          </a:p>
          <a:p>
            <a:pPr marL="18415">
              <a:lnSpc>
                <a:spcPct val="100000"/>
              </a:lnSpc>
              <a:spcBef>
                <a:spcPts val="480"/>
              </a:spcBef>
            </a:pPr>
            <a:r>
              <a:rPr sz="2000" b="1" spc="-10" dirty="0">
                <a:latin typeface="Calibri"/>
                <a:cs typeface="Calibri"/>
              </a:rPr>
              <a:t>Example:</a:t>
            </a:r>
            <a:endParaRPr sz="2000">
              <a:latin typeface="Calibri"/>
              <a:cs typeface="Calibri"/>
            </a:endParaRPr>
          </a:p>
          <a:p>
            <a:pPr marL="18415" marR="111125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Calibri"/>
                <a:cs typeface="Calibri"/>
              </a:rPr>
              <a:t>Let's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assume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we </a:t>
            </a:r>
            <a:r>
              <a:rPr sz="2000" spc="-15" dirty="0">
                <a:latin typeface="Calibri"/>
                <a:cs typeface="Calibri"/>
              </a:rPr>
              <a:t>have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10" dirty="0">
                <a:latin typeface="Calibri"/>
                <a:cs typeface="Calibri"/>
              </a:rPr>
              <a:t> EMPLOYEE_BKP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table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available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which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backup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EMPLOYEE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table.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given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example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deletes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records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EMPLOYEE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table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EMPLOYEE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whose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AGE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greater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equal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29.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Calibri"/>
                <a:cs typeface="Calibri"/>
              </a:rPr>
              <a:t>DELETE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FROM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EMPLOYEE</a:t>
            </a:r>
            <a:endParaRPr sz="2000">
              <a:latin typeface="Calibri"/>
              <a:cs typeface="Calibri"/>
            </a:endParaRPr>
          </a:p>
          <a:p>
            <a:pPr marL="353695" marR="2472690" indent="-172720">
              <a:lnSpc>
                <a:spcPct val="120000"/>
              </a:lnSpc>
            </a:pPr>
            <a:r>
              <a:rPr sz="2000" b="1" spc="-5" dirty="0">
                <a:latin typeface="Calibri"/>
                <a:cs typeface="Calibri"/>
              </a:rPr>
              <a:t>WHERE </a:t>
            </a:r>
            <a:r>
              <a:rPr sz="2000" b="1" spc="-10" dirty="0">
                <a:latin typeface="Calibri"/>
                <a:cs typeface="Calibri"/>
              </a:rPr>
              <a:t>AGE </a:t>
            </a:r>
            <a:r>
              <a:rPr sz="2000" b="1" dirty="0">
                <a:latin typeface="Calibri"/>
                <a:cs typeface="Calibri"/>
              </a:rPr>
              <a:t>IN </a:t>
            </a:r>
            <a:r>
              <a:rPr sz="2000" b="1" spc="-5" dirty="0">
                <a:latin typeface="Calibri"/>
                <a:cs typeface="Calibri"/>
              </a:rPr>
              <a:t>(SELECT </a:t>
            </a:r>
            <a:r>
              <a:rPr sz="2000" b="1" spc="-10" dirty="0">
                <a:latin typeface="Calibri"/>
                <a:cs typeface="Calibri"/>
              </a:rPr>
              <a:t>AGE FROM EMPLOYEE_BKP </a:t>
            </a:r>
            <a:r>
              <a:rPr sz="2000" b="1" spc="-4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WHERE </a:t>
            </a:r>
            <a:r>
              <a:rPr sz="2000" b="1" spc="-10" dirty="0">
                <a:latin typeface="Calibri"/>
                <a:cs typeface="Calibri"/>
              </a:rPr>
              <a:t>AGE</a:t>
            </a:r>
            <a:r>
              <a:rPr sz="2000" b="1" spc="-5" dirty="0">
                <a:latin typeface="Calibri"/>
                <a:cs typeface="Calibri"/>
              </a:rPr>
              <a:t> &gt;=</a:t>
            </a:r>
            <a:r>
              <a:rPr sz="2000" b="1" dirty="0">
                <a:latin typeface="Calibri"/>
                <a:cs typeface="Calibri"/>
              </a:rPr>
              <a:t> 29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);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55396"/>
            <a:ext cx="24726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SQL</a:t>
            </a:r>
            <a:r>
              <a:rPr spc="-60" dirty="0"/>
              <a:t> </a:t>
            </a:r>
            <a:r>
              <a:rPr spc="-10" dirty="0"/>
              <a:t>Clauses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0" y="1600199"/>
            <a:ext cx="7685531" cy="46482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55396"/>
            <a:ext cx="21634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GROUP</a:t>
            </a:r>
            <a:r>
              <a:rPr spc="-90" dirty="0"/>
              <a:t> </a:t>
            </a:r>
            <a:r>
              <a:rPr spc="-60" dirty="0"/>
              <a:t>BY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3886200"/>
            <a:ext cx="9142730" cy="3427729"/>
          </a:xfrm>
          <a:custGeom>
            <a:avLst/>
            <a:gdLst/>
            <a:ahLst/>
            <a:cxnLst/>
            <a:rect l="l" t="t" r="r" b="b"/>
            <a:pathLst>
              <a:path w="9142730" h="3427729">
                <a:moveTo>
                  <a:pt x="0" y="3427475"/>
                </a:moveTo>
                <a:lnTo>
                  <a:pt x="9142475" y="3427475"/>
                </a:lnTo>
                <a:lnTo>
                  <a:pt x="9142475" y="0"/>
                </a:lnTo>
                <a:lnTo>
                  <a:pt x="0" y="0"/>
                </a:lnTo>
                <a:lnTo>
                  <a:pt x="0" y="34274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9" y="1537208"/>
            <a:ext cx="8193405" cy="2805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884" marR="5080" indent="-4648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476884" algn="l"/>
                <a:tab pos="477520" algn="l"/>
              </a:tabLst>
            </a:pPr>
            <a:r>
              <a:rPr sz="2400" spc="-5" dirty="0">
                <a:latin typeface="Calibri"/>
                <a:cs typeface="Calibri"/>
              </a:rPr>
              <a:t>SQL </a:t>
            </a:r>
            <a:r>
              <a:rPr sz="2400" spc="-10" dirty="0">
                <a:latin typeface="Calibri"/>
                <a:cs typeface="Calibri"/>
              </a:rPr>
              <a:t>GROUP </a:t>
            </a:r>
            <a:r>
              <a:rPr sz="2400" spc="-35" dirty="0">
                <a:latin typeface="Calibri"/>
                <a:cs typeface="Calibri"/>
              </a:rPr>
              <a:t>BY </a:t>
            </a:r>
            <a:r>
              <a:rPr sz="2400" spc="-15" dirty="0">
                <a:latin typeface="Calibri"/>
                <a:cs typeface="Calibri"/>
              </a:rPr>
              <a:t>statement </a:t>
            </a:r>
            <a:r>
              <a:rPr sz="2400" spc="-5" dirty="0">
                <a:latin typeface="Calibri"/>
                <a:cs typeface="Calibri"/>
              </a:rPr>
              <a:t>is used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arrange identical </a:t>
            </a:r>
            <a:r>
              <a:rPr sz="2400" spc="-15" dirty="0">
                <a:latin typeface="Calibri"/>
                <a:cs typeface="Calibri"/>
              </a:rPr>
              <a:t>data into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groups.</a:t>
            </a:r>
            <a:endParaRPr sz="2400" dirty="0">
              <a:latin typeface="Calibri"/>
              <a:cs typeface="Calibri"/>
            </a:endParaRPr>
          </a:p>
          <a:p>
            <a:pPr marL="476884" marR="1069340" indent="-46482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476884" algn="l"/>
                <a:tab pos="477520" algn="l"/>
              </a:tabLst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GROUP </a:t>
            </a:r>
            <a:r>
              <a:rPr sz="2400" spc="-35" dirty="0">
                <a:latin typeface="Calibri"/>
                <a:cs typeface="Calibri"/>
              </a:rPr>
              <a:t>BY </a:t>
            </a:r>
            <a:r>
              <a:rPr sz="2400" spc="-15" dirty="0">
                <a:latin typeface="Calibri"/>
                <a:cs typeface="Calibri"/>
              </a:rPr>
              <a:t>statement </a:t>
            </a:r>
            <a:r>
              <a:rPr sz="2400" spc="-5" dirty="0">
                <a:latin typeface="Calibri"/>
                <a:cs typeface="Calibri"/>
              </a:rPr>
              <a:t>is used with the SQL SELECT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statement.</a:t>
            </a:r>
            <a:endParaRPr sz="2400" dirty="0">
              <a:latin typeface="Calibri"/>
              <a:cs typeface="Calibri"/>
            </a:endParaRPr>
          </a:p>
          <a:p>
            <a:pPr marL="476884" marR="791210" indent="-46482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476884" algn="l"/>
                <a:tab pos="477520" algn="l"/>
              </a:tabLst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GROUP </a:t>
            </a:r>
            <a:r>
              <a:rPr sz="2400" spc="-35" dirty="0">
                <a:latin typeface="Calibri"/>
                <a:cs typeface="Calibri"/>
              </a:rPr>
              <a:t>BY </a:t>
            </a:r>
            <a:r>
              <a:rPr sz="2400" spc="-15" dirty="0">
                <a:latin typeface="Calibri"/>
                <a:cs typeface="Calibri"/>
              </a:rPr>
              <a:t>statement </a:t>
            </a:r>
            <a:r>
              <a:rPr sz="2400" spc="-20" dirty="0">
                <a:latin typeface="Calibri"/>
                <a:cs typeface="Calibri"/>
              </a:rPr>
              <a:t>follows </a:t>
            </a:r>
            <a:r>
              <a:rPr sz="2400" spc="-5" dirty="0">
                <a:latin typeface="Calibri"/>
                <a:cs typeface="Calibri"/>
              </a:rPr>
              <a:t>the WHERE clause in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SELECT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statement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precedes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ORDER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BY</a:t>
            </a:r>
            <a:r>
              <a:rPr sz="2400" spc="-5" dirty="0">
                <a:latin typeface="Calibri"/>
                <a:cs typeface="Calibri"/>
              </a:rPr>
              <a:t> clause.</a:t>
            </a:r>
            <a:endParaRPr sz="2400" dirty="0">
              <a:latin typeface="Calibri"/>
              <a:cs typeface="Calibri"/>
            </a:endParaRPr>
          </a:p>
          <a:p>
            <a:pPr marL="477520" indent="-46482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476884" algn="l"/>
                <a:tab pos="477520" algn="l"/>
              </a:tabLst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GROUP </a:t>
            </a:r>
            <a:r>
              <a:rPr sz="2400" spc="-35" dirty="0">
                <a:latin typeface="Calibri"/>
                <a:cs typeface="Calibri"/>
              </a:rPr>
              <a:t>BY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statement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used with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aggregation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1739" y="4432807"/>
            <a:ext cx="2847340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latin typeface="Calibri"/>
                <a:cs typeface="Calibri"/>
              </a:rPr>
              <a:t>Syntax</a:t>
            </a:r>
            <a:endParaRPr sz="2400">
              <a:latin typeface="Calibri"/>
              <a:cs typeface="Calibri"/>
            </a:endParaRPr>
          </a:p>
          <a:p>
            <a:pPr marL="522605" marR="508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SELECT </a:t>
            </a:r>
            <a:r>
              <a:rPr sz="2400" spc="-10" dirty="0">
                <a:latin typeface="Calibri"/>
                <a:cs typeface="Calibri"/>
              </a:rPr>
              <a:t>column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FROM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table_name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WHERE </a:t>
            </a:r>
            <a:r>
              <a:rPr sz="2400" spc="-10" dirty="0">
                <a:latin typeface="Calibri"/>
                <a:cs typeface="Calibri"/>
              </a:rPr>
              <a:t>conditions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GROUP </a:t>
            </a:r>
            <a:r>
              <a:rPr sz="2400" spc="-35" dirty="0">
                <a:latin typeface="Calibri"/>
                <a:cs typeface="Calibri"/>
              </a:rPr>
              <a:t>BY </a:t>
            </a:r>
            <a:r>
              <a:rPr sz="2400" spc="-10" dirty="0">
                <a:latin typeface="Calibri"/>
                <a:cs typeface="Calibri"/>
              </a:rPr>
              <a:t>column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ORDER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BY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column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36539" y="4432807"/>
            <a:ext cx="1099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E</a:t>
            </a:r>
            <a:r>
              <a:rPr sz="2400" b="1" spc="-35" dirty="0">
                <a:latin typeface="Calibri"/>
                <a:cs typeface="Calibri"/>
              </a:rPr>
              <a:t>x</a:t>
            </a:r>
            <a:r>
              <a:rPr sz="2400" b="1" dirty="0">
                <a:latin typeface="Calibri"/>
                <a:cs typeface="Calibri"/>
              </a:rPr>
              <a:t>am</a:t>
            </a:r>
            <a:r>
              <a:rPr sz="2400" b="1" spc="-5" dirty="0">
                <a:latin typeface="Calibri"/>
                <a:cs typeface="Calibri"/>
              </a:rPr>
              <a:t>ple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36539" y="5167375"/>
            <a:ext cx="300037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libri"/>
                <a:cs typeface="Calibri"/>
              </a:rPr>
              <a:t>SELECT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COMPANY,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COUNT(*)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FROM PRODUCT_MAST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GROUP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BY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COMPANY;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55396"/>
            <a:ext cx="1676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H</a:t>
            </a:r>
            <a:r>
              <a:rPr spc="-175" dirty="0"/>
              <a:t>A</a:t>
            </a:r>
            <a:r>
              <a:rPr spc="-10" dirty="0"/>
              <a:t>VING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537208"/>
            <a:ext cx="8252459" cy="1927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884" marR="5080" indent="-4648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476884" algn="l"/>
                <a:tab pos="477520" algn="l"/>
              </a:tabLst>
            </a:pPr>
            <a:r>
              <a:rPr sz="2400" spc="-25" dirty="0">
                <a:latin typeface="Calibri"/>
                <a:cs typeface="Calibri"/>
              </a:rPr>
              <a:t>HAVING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clause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specify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search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condition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dirty="0">
                <a:latin typeface="Calibri"/>
                <a:cs typeface="Calibri"/>
              </a:rPr>
              <a:t> a</a:t>
            </a:r>
            <a:r>
              <a:rPr sz="2400" spc="-15" dirty="0">
                <a:latin typeface="Calibri"/>
                <a:cs typeface="Calibri"/>
              </a:rPr>
              <a:t> group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aggregate.</a:t>
            </a:r>
            <a:endParaRPr sz="2400" dirty="0">
              <a:latin typeface="Calibri"/>
              <a:cs typeface="Calibri"/>
            </a:endParaRPr>
          </a:p>
          <a:p>
            <a:pPr marL="476884" marR="614680" indent="-46482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476884" algn="l"/>
                <a:tab pos="477520" algn="l"/>
              </a:tabLst>
            </a:pPr>
            <a:r>
              <a:rPr sz="2400" spc="-10" dirty="0">
                <a:latin typeface="Calibri"/>
                <a:cs typeface="Calibri"/>
              </a:rPr>
              <a:t>Having </a:t>
            </a:r>
            <a:r>
              <a:rPr sz="2400" spc="-5" dirty="0">
                <a:latin typeface="Calibri"/>
                <a:cs typeface="Calibri"/>
              </a:rPr>
              <a:t>is used in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GROUP </a:t>
            </a:r>
            <a:r>
              <a:rPr sz="2400" spc="-35" dirty="0">
                <a:latin typeface="Calibri"/>
                <a:cs typeface="Calibri"/>
              </a:rPr>
              <a:t>BY </a:t>
            </a:r>
            <a:r>
              <a:rPr sz="2400" spc="-5" dirty="0">
                <a:latin typeface="Calibri"/>
                <a:cs typeface="Calibri"/>
              </a:rPr>
              <a:t>clause. If </a:t>
            </a:r>
            <a:r>
              <a:rPr sz="2400" spc="-10" dirty="0">
                <a:latin typeface="Calibri"/>
                <a:cs typeface="Calibri"/>
              </a:rPr>
              <a:t>you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5" dirty="0">
                <a:latin typeface="Calibri"/>
                <a:cs typeface="Calibri"/>
              </a:rPr>
              <a:t>not using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GROUP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BY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clause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then </a:t>
            </a:r>
            <a:r>
              <a:rPr sz="2400" spc="-10" dirty="0">
                <a:latin typeface="Calibri"/>
                <a:cs typeface="Calibri"/>
              </a:rPr>
              <a:t>you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HAVING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 </a:t>
            </a:r>
            <a:r>
              <a:rPr sz="2400" spc="-25" dirty="0">
                <a:latin typeface="Calibri"/>
                <a:cs typeface="Calibri"/>
              </a:rPr>
              <a:t>like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WHERE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clause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5539" y="3670807"/>
            <a:ext cx="3485515" cy="2223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latin typeface="Calibri"/>
                <a:cs typeface="Calibri"/>
              </a:rPr>
              <a:t>Syntax</a:t>
            </a:r>
            <a:endParaRPr sz="2400" dirty="0">
              <a:latin typeface="Calibri"/>
              <a:cs typeface="Calibri"/>
            </a:endParaRPr>
          </a:p>
          <a:p>
            <a:pPr marL="238125" marR="5080">
              <a:lnSpc>
                <a:spcPct val="100000"/>
              </a:lnSpc>
              <a:spcBef>
                <a:spcPts val="25"/>
              </a:spcBef>
            </a:pPr>
            <a:r>
              <a:rPr sz="2000" spc="-5" dirty="0">
                <a:latin typeface="Calibri"/>
                <a:cs typeface="Calibri"/>
              </a:rPr>
              <a:t>SELECT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column1,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column2</a:t>
            </a:r>
            <a:r>
              <a:rPr sz="2000" spc="43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FRO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table_name</a:t>
            </a:r>
            <a:endParaRPr sz="2000" dirty="0">
              <a:latin typeface="Calibri"/>
              <a:cs typeface="Calibri"/>
            </a:endParaRPr>
          </a:p>
          <a:p>
            <a:pPr marL="238125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WHERE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conditions</a:t>
            </a:r>
            <a:endParaRPr sz="2000" dirty="0">
              <a:latin typeface="Calibri"/>
              <a:cs typeface="Calibri"/>
            </a:endParaRPr>
          </a:p>
          <a:p>
            <a:pPr marL="238125" marR="19685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GROUP </a:t>
            </a:r>
            <a:r>
              <a:rPr sz="2000" spc="-30" dirty="0">
                <a:latin typeface="Calibri"/>
                <a:cs typeface="Calibri"/>
              </a:rPr>
              <a:t>BY </a:t>
            </a:r>
            <a:r>
              <a:rPr sz="2000" spc="-5" dirty="0">
                <a:latin typeface="Calibri"/>
                <a:cs typeface="Calibri"/>
              </a:rPr>
              <a:t>column1, column2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HAVING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conditions</a:t>
            </a:r>
            <a:endParaRPr sz="2000" dirty="0">
              <a:latin typeface="Calibri"/>
              <a:cs typeface="Calibri"/>
            </a:endParaRPr>
          </a:p>
          <a:p>
            <a:pPr marL="238125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ORDER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BY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column1,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column2;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88939" y="3823207"/>
            <a:ext cx="3000375" cy="1614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Example</a:t>
            </a:r>
            <a:endParaRPr sz="24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25"/>
              </a:spcBef>
            </a:pPr>
            <a:r>
              <a:rPr sz="2000" spc="-5" dirty="0">
                <a:latin typeface="Calibri"/>
                <a:cs typeface="Calibri"/>
              </a:rPr>
              <a:t>SELECT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COMPANY,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COUNT(*)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FROM PRODUCT_MAST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GROUP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BY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COMPANY 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HAVING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COUNT(*)&gt;2;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55396"/>
            <a:ext cx="20942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ORDER</a:t>
            </a:r>
            <a:r>
              <a:rPr spc="-80" dirty="0"/>
              <a:t> </a:t>
            </a:r>
            <a:r>
              <a:rPr spc="-60" dirty="0"/>
              <a:t>BY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537208"/>
            <a:ext cx="7440930" cy="156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884" marR="5080" indent="-4648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476884" algn="l"/>
                <a:tab pos="477520" algn="l"/>
              </a:tabLst>
            </a:pPr>
            <a:r>
              <a:rPr sz="2400" spc="-5" dirty="0">
                <a:latin typeface="Calibri"/>
                <a:cs typeface="Calibri"/>
              </a:rPr>
              <a:t>The ORDER </a:t>
            </a:r>
            <a:r>
              <a:rPr sz="2400" spc="-35" dirty="0">
                <a:latin typeface="Calibri"/>
                <a:cs typeface="Calibri"/>
              </a:rPr>
              <a:t>BY </a:t>
            </a:r>
            <a:r>
              <a:rPr sz="2400" spc="-5" dirty="0">
                <a:latin typeface="Calibri"/>
                <a:cs typeface="Calibri"/>
              </a:rPr>
              <a:t>clause sorts the result-set in ascending or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descending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order.</a:t>
            </a:r>
            <a:endParaRPr sz="2400" dirty="0">
              <a:latin typeface="Calibri"/>
              <a:cs typeface="Calibri"/>
            </a:endParaRPr>
          </a:p>
          <a:p>
            <a:pPr marL="476884" marR="58419" indent="-46482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476884" algn="l"/>
                <a:tab pos="477520" algn="l"/>
              </a:tabLst>
            </a:pPr>
            <a:r>
              <a:rPr sz="2400" spc="-5" dirty="0">
                <a:latin typeface="Calibri"/>
                <a:cs typeface="Calibri"/>
              </a:rPr>
              <a:t>It sorts the </a:t>
            </a:r>
            <a:r>
              <a:rPr sz="2400" spc="-15" dirty="0">
                <a:latin typeface="Calibri"/>
                <a:cs typeface="Calibri"/>
              </a:rPr>
              <a:t>records </a:t>
            </a:r>
            <a:r>
              <a:rPr sz="2400" spc="-5" dirty="0">
                <a:latin typeface="Calibri"/>
                <a:cs typeface="Calibri"/>
              </a:rPr>
              <a:t>in ascending </a:t>
            </a:r>
            <a:r>
              <a:rPr sz="2400" spc="-10" dirty="0">
                <a:latin typeface="Calibri"/>
                <a:cs typeface="Calibri"/>
              </a:rPr>
              <a:t>order by default. DESC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keyword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sort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records</a:t>
            </a:r>
            <a:r>
              <a:rPr sz="2400" spc="-5" dirty="0">
                <a:latin typeface="Calibri"/>
                <a:cs typeface="Calibri"/>
              </a:rPr>
              <a:t> in descending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order.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65139" y="3442208"/>
            <a:ext cx="2903220" cy="2951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Example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SELECT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*</a:t>
            </a:r>
            <a:endParaRPr sz="2400">
              <a:latin typeface="Calibri"/>
              <a:cs typeface="Calibri"/>
            </a:endParaRPr>
          </a:p>
          <a:p>
            <a:pPr marL="12700" marR="640715" algn="just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FROM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CUSTOMER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ORDER </a:t>
            </a:r>
            <a:r>
              <a:rPr sz="2400" spc="-35" dirty="0">
                <a:latin typeface="Calibri"/>
                <a:cs typeface="Calibri"/>
              </a:rPr>
              <a:t>BY </a:t>
            </a:r>
            <a:r>
              <a:rPr sz="2400" spc="-5" dirty="0">
                <a:latin typeface="Calibri"/>
                <a:cs typeface="Calibri"/>
              </a:rPr>
              <a:t>NAME;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SELECT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*</a:t>
            </a:r>
            <a:endParaRPr sz="24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FROM </a:t>
            </a:r>
            <a:r>
              <a:rPr sz="2400" spc="-15" dirty="0">
                <a:latin typeface="Calibri"/>
                <a:cs typeface="Calibri"/>
              </a:rPr>
              <a:t>CUSTOMER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ORDER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BY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NAME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DESC;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5539" y="3670807"/>
            <a:ext cx="3542665" cy="1918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latin typeface="Calibri"/>
                <a:cs typeface="Calibri"/>
              </a:rPr>
              <a:t>Syntax</a:t>
            </a:r>
            <a:endParaRPr sz="2400">
              <a:latin typeface="Calibri"/>
              <a:cs typeface="Calibri"/>
            </a:endParaRPr>
          </a:p>
          <a:p>
            <a:pPr marL="12700" marR="822325">
              <a:lnSpc>
                <a:spcPct val="100000"/>
              </a:lnSpc>
              <a:spcBef>
                <a:spcPts val="25"/>
              </a:spcBef>
            </a:pPr>
            <a:r>
              <a:rPr sz="2000" spc="-5" dirty="0">
                <a:latin typeface="Calibri"/>
                <a:cs typeface="Calibri"/>
              </a:rPr>
              <a:t>SELECT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column1,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column2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FROM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table_name </a:t>
            </a:r>
            <a:r>
              <a:rPr sz="2000" dirty="0">
                <a:latin typeface="Calibri"/>
                <a:cs typeface="Calibri"/>
              </a:rPr>
              <a:t> WHERE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condition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ORDER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BY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column1,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column2...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C|DESC;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55396"/>
            <a:ext cx="51225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SQL</a:t>
            </a:r>
            <a:r>
              <a:rPr spc="-25" dirty="0"/>
              <a:t> Aggregate</a:t>
            </a:r>
            <a:r>
              <a:rPr spc="-35" dirty="0"/>
              <a:t> </a:t>
            </a:r>
            <a:r>
              <a:rPr spc="-10" dirty="0"/>
              <a:t>Functions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523999"/>
            <a:ext cx="8077200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55396"/>
            <a:ext cx="38411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COUNT</a:t>
            </a:r>
            <a:r>
              <a:rPr spc="-55" dirty="0"/>
              <a:t> </a:t>
            </a:r>
            <a:r>
              <a:rPr spc="-5"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540255"/>
            <a:ext cx="8385175" cy="48850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76884" marR="305435" indent="-4648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76884" algn="l"/>
                <a:tab pos="477520" algn="l"/>
              </a:tabLst>
            </a:pPr>
            <a:r>
              <a:rPr sz="2200" spc="-10" dirty="0">
                <a:latin typeface="Calibri"/>
                <a:cs typeface="Calibri"/>
              </a:rPr>
              <a:t>COUNT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function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used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Count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number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rows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 a </a:t>
            </a:r>
            <a:r>
              <a:rPr sz="2200" spc="-10" dirty="0">
                <a:latin typeface="Calibri"/>
                <a:cs typeface="Calibri"/>
              </a:rPr>
              <a:t>database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table.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can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work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both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numeric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non-numeric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data</a:t>
            </a:r>
            <a:r>
              <a:rPr sz="2200" spc="-5" dirty="0">
                <a:latin typeface="Calibri"/>
                <a:cs typeface="Calibri"/>
              </a:rPr>
              <a:t> types.</a:t>
            </a:r>
            <a:endParaRPr sz="2200" dirty="0">
              <a:latin typeface="Calibri"/>
              <a:cs typeface="Calibri"/>
            </a:endParaRPr>
          </a:p>
          <a:p>
            <a:pPr marL="476884" marR="222250" indent="-464820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476884" algn="l"/>
                <a:tab pos="477520" algn="l"/>
              </a:tabLst>
            </a:pPr>
            <a:r>
              <a:rPr sz="2200" spc="-10" dirty="0">
                <a:latin typeface="Calibri"/>
                <a:cs typeface="Calibri"/>
              </a:rPr>
              <a:t>COUNT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function</a:t>
            </a:r>
            <a:r>
              <a:rPr sz="2200" spc="-5" dirty="0">
                <a:latin typeface="Calibri"/>
                <a:cs typeface="Calibri"/>
              </a:rPr>
              <a:t> uses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COUNT(*)</a:t>
            </a:r>
            <a:r>
              <a:rPr sz="2200" spc="5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that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returns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count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all</a:t>
            </a:r>
            <a:r>
              <a:rPr sz="2200" spc="-10" dirty="0">
                <a:latin typeface="Calibri"/>
                <a:cs typeface="Calibri"/>
              </a:rPr>
              <a:t> the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rows</a:t>
            </a:r>
            <a:r>
              <a:rPr sz="2200" spc="-5" dirty="0">
                <a:latin typeface="Calibri"/>
                <a:cs typeface="Calibri"/>
              </a:rPr>
              <a:t> in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specified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table.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COUNT(*)</a:t>
            </a:r>
            <a:r>
              <a:rPr sz="2200" spc="5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considers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duplicate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 Null.</a:t>
            </a:r>
            <a:endParaRPr sz="2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2400" b="1" spc="-20" dirty="0">
                <a:latin typeface="Calibri"/>
                <a:cs typeface="Calibri"/>
              </a:rPr>
              <a:t>Syntax</a:t>
            </a:r>
            <a:endParaRPr sz="2400" dirty="0">
              <a:latin typeface="Calibri"/>
              <a:cs typeface="Calibri"/>
            </a:endParaRPr>
          </a:p>
          <a:p>
            <a:pPr marL="476884">
              <a:lnSpc>
                <a:spcPct val="100000"/>
              </a:lnSpc>
              <a:spcBef>
                <a:spcPts val="975"/>
              </a:spcBef>
            </a:pPr>
            <a:r>
              <a:rPr sz="2000" spc="-5" dirty="0">
                <a:latin typeface="Calibri"/>
                <a:cs typeface="Calibri"/>
              </a:rPr>
              <a:t>COUNT(*)</a:t>
            </a:r>
            <a:r>
              <a:rPr sz="2000" spc="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COUNT(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[ALL|DISTINCT]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expression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)</a:t>
            </a: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2400" b="1" spc="-10" dirty="0">
                <a:latin typeface="Calibri"/>
                <a:cs typeface="Calibri"/>
              </a:rPr>
              <a:t>Example</a:t>
            </a:r>
            <a:endParaRPr sz="2400" dirty="0">
              <a:latin typeface="Calibri"/>
              <a:cs typeface="Calibri"/>
            </a:endParaRPr>
          </a:p>
          <a:p>
            <a:pPr marL="477520" indent="-464820">
              <a:lnSpc>
                <a:spcPct val="100000"/>
              </a:lnSpc>
              <a:spcBef>
                <a:spcPts val="509"/>
              </a:spcBef>
              <a:buFont typeface="Wingdings"/>
              <a:buChar char=""/>
              <a:tabLst>
                <a:tab pos="476884" algn="l"/>
                <a:tab pos="477520" algn="l"/>
              </a:tabLst>
            </a:pPr>
            <a:r>
              <a:rPr sz="2000" spc="-5" dirty="0">
                <a:latin typeface="Calibri"/>
                <a:cs typeface="Calibri"/>
              </a:rPr>
              <a:t>SELECT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COUNT(*)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FROM</a:t>
            </a:r>
            <a:r>
              <a:rPr sz="2000" spc="-15" dirty="0">
                <a:latin typeface="Calibri"/>
                <a:cs typeface="Calibri"/>
              </a:rPr>
              <a:t> PRODUCT_MAST;</a:t>
            </a:r>
            <a:endParaRPr sz="2000" dirty="0">
              <a:latin typeface="Calibri"/>
              <a:cs typeface="Calibri"/>
            </a:endParaRPr>
          </a:p>
          <a:p>
            <a:pPr marL="477520" indent="-464820">
              <a:lnSpc>
                <a:spcPct val="100000"/>
              </a:lnSpc>
              <a:spcBef>
                <a:spcPts val="480"/>
              </a:spcBef>
              <a:buFont typeface="Wingdings"/>
              <a:buChar char=""/>
              <a:tabLst>
                <a:tab pos="476884" algn="l"/>
                <a:tab pos="477520" algn="l"/>
              </a:tabLst>
            </a:pPr>
            <a:r>
              <a:rPr sz="2000" spc="-5" dirty="0">
                <a:latin typeface="Calibri"/>
                <a:cs typeface="Calibri"/>
              </a:rPr>
              <a:t>SELECT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COUNT(*)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FROM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PRODUCT_MAST;</a:t>
            </a:r>
            <a:r>
              <a:rPr sz="2000" spc="45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WHERE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RATE&gt;=20;</a:t>
            </a:r>
            <a:endParaRPr sz="2000" dirty="0">
              <a:latin typeface="Calibri"/>
              <a:cs typeface="Calibri"/>
            </a:endParaRPr>
          </a:p>
          <a:p>
            <a:pPr marL="477520" indent="-464820">
              <a:lnSpc>
                <a:spcPct val="100000"/>
              </a:lnSpc>
              <a:spcBef>
                <a:spcPts val="480"/>
              </a:spcBef>
              <a:buFont typeface="Wingdings"/>
              <a:buChar char=""/>
              <a:tabLst>
                <a:tab pos="476884" algn="l"/>
                <a:tab pos="477520" algn="l"/>
              </a:tabLst>
            </a:pPr>
            <a:r>
              <a:rPr sz="2000" spc="-5" dirty="0">
                <a:latin typeface="Calibri"/>
                <a:cs typeface="Calibri"/>
              </a:rPr>
              <a:t>SELECT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COUNT(DISTINCT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COMPANY)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FROM</a:t>
            </a:r>
            <a:r>
              <a:rPr sz="2000" spc="-10" dirty="0">
                <a:latin typeface="Calibri"/>
                <a:cs typeface="Calibri"/>
              </a:rPr>
              <a:t> PRODUCT_MAST</a:t>
            </a:r>
            <a:r>
              <a:rPr sz="2000" spc="-10" dirty="0">
                <a:solidFill>
                  <a:srgbClr val="898989"/>
                </a:solidFill>
                <a:latin typeface="Calibri"/>
                <a:cs typeface="Calibri"/>
              </a:rPr>
              <a:t>;</a:t>
            </a:r>
            <a:endParaRPr sz="2000" dirty="0">
              <a:latin typeface="Calibri"/>
              <a:cs typeface="Calibri"/>
            </a:endParaRPr>
          </a:p>
          <a:p>
            <a:pPr marL="477520" indent="-464820">
              <a:lnSpc>
                <a:spcPct val="100000"/>
              </a:lnSpc>
              <a:spcBef>
                <a:spcPts val="480"/>
              </a:spcBef>
              <a:buFont typeface="Wingdings"/>
              <a:buChar char=""/>
              <a:tabLst>
                <a:tab pos="476884" algn="l"/>
                <a:tab pos="477520" algn="l"/>
              </a:tabLst>
            </a:pPr>
            <a:r>
              <a:rPr sz="2000" spc="-5" dirty="0">
                <a:latin typeface="Calibri"/>
                <a:cs typeface="Calibri"/>
              </a:rPr>
              <a:t>SELECT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COMPANY,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COUNT(*)</a:t>
            </a:r>
            <a:r>
              <a:rPr sz="2000" spc="459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FROM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PRODUCT_MAST</a:t>
            </a:r>
            <a:r>
              <a:rPr sz="2000" spc="459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GROUP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BY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COMPANY;</a:t>
            </a:r>
            <a:endParaRPr sz="2000" dirty="0">
              <a:latin typeface="Calibri"/>
              <a:cs typeface="Calibri"/>
            </a:endParaRPr>
          </a:p>
          <a:p>
            <a:pPr marL="476884" marR="55244" indent="-464820">
              <a:lnSpc>
                <a:spcPct val="100000"/>
              </a:lnSpc>
              <a:spcBef>
                <a:spcPts val="480"/>
              </a:spcBef>
              <a:buFont typeface="Wingdings"/>
              <a:buChar char=""/>
              <a:tabLst>
                <a:tab pos="476884" algn="l"/>
                <a:tab pos="477520" algn="l"/>
              </a:tabLst>
            </a:pPr>
            <a:r>
              <a:rPr sz="2000" spc="-5" dirty="0">
                <a:latin typeface="Calibri"/>
                <a:cs typeface="Calibri"/>
              </a:rPr>
              <a:t>SELECT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COMPANY,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COUNT(*)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FROM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PRODUCT_MAST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GROUP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BY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COMPANY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HAVING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COUNT(*)&gt;2;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55396"/>
            <a:ext cx="33299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SUM</a:t>
            </a:r>
            <a:r>
              <a:rPr spc="-80" dirty="0"/>
              <a:t> </a:t>
            </a:r>
            <a:r>
              <a:rPr spc="-5" dirty="0"/>
              <a:t>FUNCTION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3886200"/>
            <a:ext cx="9142730" cy="3427729"/>
          </a:xfrm>
          <a:custGeom>
            <a:avLst/>
            <a:gdLst/>
            <a:ahLst/>
            <a:cxnLst/>
            <a:rect l="l" t="t" r="r" b="b"/>
            <a:pathLst>
              <a:path w="9142730" h="3427729">
                <a:moveTo>
                  <a:pt x="0" y="3427475"/>
                </a:moveTo>
                <a:lnTo>
                  <a:pt x="9142475" y="3427475"/>
                </a:lnTo>
                <a:lnTo>
                  <a:pt x="9142475" y="0"/>
                </a:lnTo>
                <a:lnTo>
                  <a:pt x="0" y="0"/>
                </a:lnTo>
                <a:lnTo>
                  <a:pt x="0" y="34274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9" y="1537208"/>
            <a:ext cx="7945755" cy="530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884" marR="561340" indent="-4648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476884" algn="l"/>
                <a:tab pos="477520" algn="l"/>
              </a:tabLst>
            </a:pPr>
            <a:r>
              <a:rPr sz="2400" spc="-5" dirty="0">
                <a:latin typeface="Calibri"/>
                <a:cs typeface="Calibri"/>
              </a:rPr>
              <a:t>Sum function is used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calculate </a:t>
            </a:r>
            <a:r>
              <a:rPr sz="2400" spc="-5" dirty="0">
                <a:latin typeface="Calibri"/>
                <a:cs typeface="Calibri"/>
              </a:rPr>
              <a:t>the sum of </a:t>
            </a:r>
            <a:r>
              <a:rPr sz="2400" dirty="0">
                <a:latin typeface="Calibri"/>
                <a:cs typeface="Calibri"/>
              </a:rPr>
              <a:t>all </a:t>
            </a:r>
            <a:r>
              <a:rPr sz="2400" spc="-5" dirty="0">
                <a:latin typeface="Calibri"/>
                <a:cs typeface="Calibri"/>
              </a:rPr>
              <a:t>selected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columns.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works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numeric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fields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only.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b="1" spc="-20" dirty="0">
                <a:latin typeface="Calibri"/>
                <a:cs typeface="Calibri"/>
              </a:rPr>
              <a:t>Syntax</a:t>
            </a:r>
            <a:endParaRPr sz="2400">
              <a:latin typeface="Calibri"/>
              <a:cs typeface="Calibri"/>
            </a:endParaRPr>
          </a:p>
          <a:p>
            <a:pPr marL="981710">
              <a:lnSpc>
                <a:spcPct val="100000"/>
              </a:lnSpc>
              <a:spcBef>
                <a:spcPts val="975"/>
              </a:spcBef>
              <a:tabLst>
                <a:tab pos="1807845" algn="l"/>
                <a:tab pos="2200910" algn="l"/>
              </a:tabLst>
            </a:pPr>
            <a:r>
              <a:rPr sz="2000" dirty="0">
                <a:latin typeface="Calibri"/>
                <a:cs typeface="Calibri"/>
              </a:rPr>
              <a:t>SUM()	</a:t>
            </a:r>
            <a:r>
              <a:rPr sz="2000" spc="-5" dirty="0">
                <a:latin typeface="Calibri"/>
                <a:cs typeface="Calibri"/>
              </a:rPr>
              <a:t>or	</a:t>
            </a:r>
            <a:r>
              <a:rPr sz="2000" dirty="0">
                <a:latin typeface="Calibri"/>
                <a:cs typeface="Calibri"/>
              </a:rPr>
              <a:t>SUM(</a:t>
            </a:r>
            <a:r>
              <a:rPr sz="2000" spc="-5" dirty="0">
                <a:latin typeface="Calibri"/>
                <a:cs typeface="Calibri"/>
              </a:rPr>
              <a:t> [ALL|DISTINCT]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expression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2400" b="1" spc="-10" dirty="0">
                <a:latin typeface="Calibri"/>
                <a:cs typeface="Calibri"/>
              </a:rPr>
              <a:t>Example</a:t>
            </a:r>
            <a:endParaRPr sz="2400">
              <a:latin typeface="Calibri"/>
              <a:cs typeface="Calibri"/>
            </a:endParaRPr>
          </a:p>
          <a:p>
            <a:pPr marL="476884">
              <a:lnSpc>
                <a:spcPct val="100000"/>
              </a:lnSpc>
              <a:spcBef>
                <a:spcPts val="509"/>
              </a:spcBef>
            </a:pPr>
            <a:r>
              <a:rPr sz="2000" spc="-5" dirty="0">
                <a:latin typeface="Calibri"/>
                <a:cs typeface="Calibri"/>
              </a:rPr>
              <a:t>SELECT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SUM(COST)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FROM</a:t>
            </a:r>
            <a:r>
              <a:rPr sz="2000" spc="-15" dirty="0">
                <a:latin typeface="Calibri"/>
                <a:cs typeface="Calibri"/>
              </a:rPr>
              <a:t> PRODUCT_MAST;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-5" dirty="0">
                <a:latin typeface="Calibri"/>
                <a:cs typeface="Calibri"/>
              </a:rPr>
              <a:t>SUM()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with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WHERE</a:t>
            </a:r>
            <a:endParaRPr sz="2000">
              <a:latin typeface="Calibri"/>
              <a:cs typeface="Calibri"/>
            </a:endParaRPr>
          </a:p>
          <a:p>
            <a:pPr marL="476884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Calibri"/>
                <a:cs typeface="Calibri"/>
              </a:rPr>
              <a:t>SELECT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SUM(COST)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FROM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PRODUCT_MAST</a:t>
            </a:r>
            <a:r>
              <a:rPr sz="2000" spc="4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WHERE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QTY&gt;3;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-5" dirty="0">
                <a:latin typeface="Calibri"/>
                <a:cs typeface="Calibri"/>
              </a:rPr>
              <a:t>SUM()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with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GROUP</a:t>
            </a:r>
            <a:r>
              <a:rPr sz="2000" b="1" spc="-35" dirty="0">
                <a:latin typeface="Calibri"/>
                <a:cs typeface="Calibri"/>
              </a:rPr>
              <a:t> BY</a:t>
            </a:r>
            <a:endParaRPr sz="2000">
              <a:latin typeface="Calibri"/>
              <a:cs typeface="Calibri"/>
            </a:endParaRPr>
          </a:p>
          <a:p>
            <a:pPr marL="476884" marR="1201420">
              <a:lnSpc>
                <a:spcPct val="120000"/>
              </a:lnSpc>
              <a:tabLst>
                <a:tab pos="2627630" algn="l"/>
                <a:tab pos="5241290" algn="l"/>
              </a:tabLst>
            </a:pPr>
            <a:r>
              <a:rPr sz="2000" spc="-5" dirty="0">
                <a:latin typeface="Calibri"/>
                <a:cs typeface="Calibri"/>
              </a:rPr>
              <a:t>SELECT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SUM(COST)	FROM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PRODUCT_MAST	</a:t>
            </a:r>
            <a:r>
              <a:rPr sz="2000" dirty="0">
                <a:latin typeface="Calibri"/>
                <a:cs typeface="Calibri"/>
              </a:rPr>
              <a:t>WHERE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QTY&gt;3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GROUP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BY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COMPANY;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-5" dirty="0">
                <a:latin typeface="Calibri"/>
                <a:cs typeface="Calibri"/>
              </a:rPr>
              <a:t>SUM()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with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HAVING</a:t>
            </a:r>
            <a:endParaRPr sz="2000">
              <a:latin typeface="Calibri"/>
              <a:cs typeface="Calibri"/>
            </a:endParaRPr>
          </a:p>
          <a:p>
            <a:pPr marL="476884" marR="508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Calibri"/>
                <a:cs typeface="Calibri"/>
              </a:rPr>
              <a:t>SELECT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COMPANY,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SUM(COST)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FROM PRODUCT_MAST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GROUP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BY</a:t>
            </a:r>
            <a:r>
              <a:rPr sz="2000" spc="-5" dirty="0">
                <a:latin typeface="Calibri"/>
                <a:cs typeface="Calibri"/>
              </a:rPr>
              <a:t> COM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PANY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HAVING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SUM(COST)&gt;=170;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55396"/>
            <a:ext cx="32111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0" dirty="0"/>
              <a:t>AVG</a:t>
            </a:r>
            <a:r>
              <a:rPr spc="-85" dirty="0"/>
              <a:t> </a:t>
            </a:r>
            <a:r>
              <a:rPr spc="-5"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537208"/>
            <a:ext cx="8204200" cy="2429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884" marR="5080" indent="-4648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476884" algn="l"/>
                <a:tab pos="477520" algn="l"/>
              </a:tabLst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45" dirty="0">
                <a:latin typeface="Calibri"/>
                <a:cs typeface="Calibri"/>
              </a:rPr>
              <a:t>AVG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calculate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average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</a:t>
            </a:r>
            <a:r>
              <a:rPr sz="2400" spc="-5" dirty="0">
                <a:latin typeface="Calibri"/>
                <a:cs typeface="Calibri"/>
              </a:rPr>
              <a:t> of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numeric type. </a:t>
            </a:r>
            <a:r>
              <a:rPr sz="2400" spc="-45" dirty="0">
                <a:latin typeface="Calibri"/>
                <a:cs typeface="Calibri"/>
              </a:rPr>
              <a:t>AVG </a:t>
            </a:r>
            <a:r>
              <a:rPr sz="2400" spc="-5" dirty="0">
                <a:latin typeface="Calibri"/>
                <a:cs typeface="Calibri"/>
              </a:rPr>
              <a:t>function </a:t>
            </a:r>
            <a:r>
              <a:rPr sz="2400" spc="-10" dirty="0">
                <a:latin typeface="Calibri"/>
                <a:cs typeface="Calibri"/>
              </a:rPr>
              <a:t>returns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20" dirty="0">
                <a:latin typeface="Calibri"/>
                <a:cs typeface="Calibri"/>
              </a:rPr>
              <a:t>average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all non-Null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20" dirty="0">
                <a:latin typeface="Calibri"/>
                <a:cs typeface="Calibri"/>
              </a:rPr>
              <a:t>Syntax</a:t>
            </a:r>
            <a:endParaRPr sz="2400">
              <a:latin typeface="Calibri"/>
              <a:cs typeface="Calibri"/>
            </a:endParaRPr>
          </a:p>
          <a:p>
            <a:pPr marL="981710">
              <a:lnSpc>
                <a:spcPct val="100000"/>
              </a:lnSpc>
              <a:spcBef>
                <a:spcPts val="980"/>
              </a:spcBef>
              <a:tabLst>
                <a:tab pos="1748155" algn="l"/>
                <a:tab pos="2141220" algn="l"/>
              </a:tabLst>
            </a:pPr>
            <a:r>
              <a:rPr sz="2000" spc="-25" dirty="0">
                <a:latin typeface="Calibri"/>
                <a:cs typeface="Calibri"/>
              </a:rPr>
              <a:t>AVG()	</a:t>
            </a:r>
            <a:r>
              <a:rPr sz="2000" spc="-5" dirty="0">
                <a:latin typeface="Calibri"/>
                <a:cs typeface="Calibri"/>
              </a:rPr>
              <a:t>or	</a:t>
            </a:r>
            <a:r>
              <a:rPr sz="2000" spc="-30" dirty="0">
                <a:latin typeface="Calibri"/>
                <a:cs typeface="Calibri"/>
              </a:rPr>
              <a:t>AVG(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[ALL|DISTINCT]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expression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3886200"/>
            <a:ext cx="9142730" cy="3427729"/>
          </a:xfrm>
          <a:custGeom>
            <a:avLst/>
            <a:gdLst/>
            <a:ahLst/>
            <a:cxnLst/>
            <a:rect l="l" t="t" r="r" b="b"/>
            <a:pathLst>
              <a:path w="9142730" h="3427729">
                <a:moveTo>
                  <a:pt x="0" y="3427475"/>
                </a:moveTo>
                <a:lnTo>
                  <a:pt x="9142475" y="3427475"/>
                </a:lnTo>
                <a:lnTo>
                  <a:pt x="9142475" y="0"/>
                </a:lnTo>
                <a:lnTo>
                  <a:pt x="0" y="0"/>
                </a:lnTo>
                <a:lnTo>
                  <a:pt x="0" y="34274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6939" y="3947719"/>
            <a:ext cx="2860675" cy="83756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b="1" spc="-10" dirty="0">
                <a:latin typeface="Calibri"/>
                <a:cs typeface="Calibri"/>
              </a:rPr>
              <a:t>Example</a:t>
            </a:r>
            <a:endParaRPr sz="24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509"/>
              </a:spcBef>
            </a:pPr>
            <a:r>
              <a:rPr sz="2000" spc="-5" dirty="0">
                <a:latin typeface="Calibri"/>
                <a:cs typeface="Calibri"/>
              </a:rPr>
              <a:t>SELECT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AVG(COST)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20744" y="4454144"/>
            <a:ext cx="25228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FROM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PRODUCT_MAST;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55396"/>
            <a:ext cx="33286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MAX</a:t>
            </a:r>
            <a:r>
              <a:rPr spc="-65" dirty="0"/>
              <a:t> </a:t>
            </a:r>
            <a:r>
              <a:rPr spc="-5"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540256"/>
            <a:ext cx="8088630" cy="35744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76884" marR="5080" indent="-46482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476884" algn="l"/>
                <a:tab pos="477520" algn="l"/>
              </a:tabLst>
            </a:pPr>
            <a:r>
              <a:rPr sz="2000" dirty="0">
                <a:latin typeface="Calibri"/>
                <a:cs typeface="Calibri"/>
              </a:rPr>
              <a:t>MAX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function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find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maximum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value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certain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column.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This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function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determines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largest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value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all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selected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column.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2400" b="1" spc="-20" dirty="0">
                <a:latin typeface="Calibri"/>
                <a:cs typeface="Calibri"/>
              </a:rPr>
              <a:t>Syntax</a:t>
            </a:r>
            <a:endParaRPr sz="2400">
              <a:latin typeface="Calibri"/>
              <a:cs typeface="Calibri"/>
            </a:endParaRPr>
          </a:p>
          <a:p>
            <a:pPr marL="981710">
              <a:lnSpc>
                <a:spcPct val="100000"/>
              </a:lnSpc>
              <a:spcBef>
                <a:spcPts val="975"/>
              </a:spcBef>
              <a:tabLst>
                <a:tab pos="1805939" algn="l"/>
                <a:tab pos="2199005" algn="l"/>
              </a:tabLst>
            </a:pPr>
            <a:r>
              <a:rPr sz="2000" dirty="0">
                <a:latin typeface="Calibri"/>
                <a:cs typeface="Calibri"/>
              </a:rPr>
              <a:t>MAX()	</a:t>
            </a:r>
            <a:r>
              <a:rPr sz="2000" spc="-5" dirty="0">
                <a:latin typeface="Calibri"/>
                <a:cs typeface="Calibri"/>
              </a:rPr>
              <a:t>or	</a:t>
            </a:r>
            <a:r>
              <a:rPr sz="2000" dirty="0">
                <a:latin typeface="Calibri"/>
                <a:cs typeface="Calibri"/>
              </a:rPr>
              <a:t>MAX(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[ALL|DISTINCT]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expression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2400" b="1" spc="-10" dirty="0">
                <a:latin typeface="Calibri"/>
                <a:cs typeface="Calibri"/>
              </a:rPr>
              <a:t>Example</a:t>
            </a:r>
            <a:endParaRPr sz="2400">
              <a:latin typeface="Calibri"/>
              <a:cs typeface="Calibri"/>
            </a:endParaRPr>
          </a:p>
          <a:p>
            <a:pPr marL="981710">
              <a:lnSpc>
                <a:spcPct val="100000"/>
              </a:lnSpc>
              <a:spcBef>
                <a:spcPts val="509"/>
              </a:spcBef>
              <a:tabLst>
                <a:tab pos="3105785" algn="l"/>
              </a:tabLst>
            </a:pPr>
            <a:r>
              <a:rPr sz="2000" spc="-5" dirty="0">
                <a:latin typeface="Calibri"/>
                <a:cs typeface="Calibri"/>
              </a:rPr>
              <a:t>SELECT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MAX(RATE)	</a:t>
            </a:r>
            <a:r>
              <a:rPr sz="2000" spc="-5" dirty="0">
                <a:latin typeface="Calibri"/>
                <a:cs typeface="Calibri"/>
              </a:rPr>
              <a:t>FROM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PRODUCT_MAST;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MIN</a:t>
            </a:r>
            <a:r>
              <a:rPr sz="32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FUNCTION</a:t>
            </a:r>
            <a:endParaRPr sz="3200">
              <a:latin typeface="Calibri"/>
              <a:cs typeface="Calibri"/>
            </a:endParaRPr>
          </a:p>
          <a:p>
            <a:pPr marL="522605" marR="49530" indent="-510540">
              <a:lnSpc>
                <a:spcPct val="100000"/>
              </a:lnSpc>
              <a:spcBef>
                <a:spcPts val="555"/>
              </a:spcBef>
              <a:buFont typeface="Arial MT"/>
              <a:buChar char="•"/>
              <a:tabLst>
                <a:tab pos="522605" algn="l"/>
                <a:tab pos="523240" algn="l"/>
              </a:tabLst>
            </a:pPr>
            <a:r>
              <a:rPr sz="2000" dirty="0">
                <a:latin typeface="Calibri"/>
                <a:cs typeface="Calibri"/>
              </a:rPr>
              <a:t>MIN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function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used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find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minimum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value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certain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column.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This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function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determines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smallest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value</a:t>
            </a:r>
            <a:r>
              <a:rPr sz="2000" spc="-5" dirty="0">
                <a:latin typeface="Calibri"/>
                <a:cs typeface="Calibri"/>
              </a:rPr>
              <a:t> of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selected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column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5088737"/>
            <a:ext cx="1145540" cy="119253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b="1" spc="-20" dirty="0">
                <a:latin typeface="Calibri"/>
                <a:cs typeface="Calibri"/>
              </a:rPr>
              <a:t>Syntax</a:t>
            </a:r>
            <a:endParaRPr sz="2000">
              <a:latin typeface="Calibri"/>
              <a:cs typeface="Calibri"/>
            </a:endParaRPr>
          </a:p>
          <a:p>
            <a:pPr marL="53213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Calibri"/>
                <a:cs typeface="Calibri"/>
              </a:rPr>
              <a:t>M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(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2400" b="1" spc="-10" dirty="0">
                <a:latin typeface="Calibri"/>
                <a:cs typeface="Calibri"/>
              </a:rPr>
              <a:t>Example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09291" y="5514847"/>
            <a:ext cx="38735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5765" algn="l"/>
              </a:tabLst>
            </a:pPr>
            <a:r>
              <a:rPr sz="2000" spc="-5" dirty="0">
                <a:latin typeface="Calibri"/>
                <a:cs typeface="Calibri"/>
              </a:rPr>
              <a:t>or	</a:t>
            </a:r>
            <a:r>
              <a:rPr sz="2000" dirty="0">
                <a:latin typeface="Calibri"/>
                <a:cs typeface="Calibri"/>
              </a:rPr>
              <a:t>MIN(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[ALL|DISTINCT]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expression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86204" y="6319520"/>
            <a:ext cx="192658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libri"/>
                <a:cs typeface="Calibri"/>
              </a:rPr>
              <a:t>SELECT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MIN(RATE)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57320" y="6319520"/>
            <a:ext cx="25228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libri"/>
                <a:cs typeface="Calibri"/>
              </a:rPr>
              <a:t>FROM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PRODUCT_MAST;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55396"/>
            <a:ext cx="43922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>
                <a:solidFill>
                  <a:srgbClr val="000000"/>
                </a:solidFill>
              </a:rPr>
              <a:t>What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is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SQL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spc="-15" dirty="0">
                <a:solidFill>
                  <a:srgbClr val="000000"/>
                </a:solidFill>
              </a:rPr>
              <a:t>Process?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600200"/>
            <a:ext cx="8153400" cy="5181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55396"/>
            <a:ext cx="18776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SQL</a:t>
            </a:r>
            <a:r>
              <a:rPr spc="-80" dirty="0"/>
              <a:t> </a:t>
            </a:r>
            <a:r>
              <a:rPr spc="-10" dirty="0"/>
              <a:t>JOIN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540256"/>
            <a:ext cx="8324850" cy="52406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SQL,</a:t>
            </a:r>
            <a:r>
              <a:rPr sz="2000" spc="-5" dirty="0">
                <a:latin typeface="Calibri"/>
                <a:cs typeface="Calibri"/>
              </a:rPr>
              <a:t> JOIN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means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"to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combine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two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 </a:t>
            </a:r>
            <a:r>
              <a:rPr sz="2000" spc="-10" dirty="0">
                <a:latin typeface="Calibri"/>
                <a:cs typeface="Calibri"/>
              </a:rPr>
              <a:t>more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tables".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SQL,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JOIN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clause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used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combine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records </a:t>
            </a: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two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10" dirty="0">
                <a:latin typeface="Calibri"/>
                <a:cs typeface="Calibri"/>
              </a:rPr>
              <a:t> more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tables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database.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spc="-35" dirty="0">
                <a:solidFill>
                  <a:srgbClr val="FF0000"/>
                </a:solidFill>
                <a:latin typeface="Calibri"/>
                <a:cs typeface="Calibri"/>
              </a:rPr>
              <a:t>Types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SQL</a:t>
            </a:r>
            <a:r>
              <a:rPr sz="28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JOIN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800">
              <a:latin typeface="Calibri"/>
              <a:cs typeface="Calibri"/>
            </a:endParaRPr>
          </a:p>
          <a:p>
            <a:pPr marL="1047115" indent="-570865">
              <a:lnSpc>
                <a:spcPct val="100000"/>
              </a:lnSpc>
              <a:buFont typeface="Wingdings"/>
              <a:buChar char=""/>
              <a:tabLst>
                <a:tab pos="1047115" algn="l"/>
                <a:tab pos="1047750" algn="l"/>
              </a:tabLst>
            </a:pPr>
            <a:r>
              <a:rPr sz="2400" spc="-5" dirty="0">
                <a:latin typeface="Calibri"/>
                <a:cs typeface="Calibri"/>
              </a:rPr>
              <a:t>INNER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JOIN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Wingdings"/>
              <a:buChar char=""/>
            </a:pPr>
            <a:endParaRPr sz="3300">
              <a:latin typeface="Calibri"/>
              <a:cs typeface="Calibri"/>
            </a:endParaRPr>
          </a:p>
          <a:p>
            <a:pPr marL="1047115" indent="-570865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1047115" algn="l"/>
                <a:tab pos="1047750" algn="l"/>
              </a:tabLst>
            </a:pPr>
            <a:r>
              <a:rPr sz="2400" spc="-5" dirty="0">
                <a:latin typeface="Calibri"/>
                <a:cs typeface="Calibri"/>
              </a:rPr>
              <a:t>LEFT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JOIN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Wingdings"/>
              <a:buChar char=""/>
            </a:pPr>
            <a:endParaRPr sz="3300">
              <a:latin typeface="Calibri"/>
              <a:cs typeface="Calibri"/>
            </a:endParaRPr>
          </a:p>
          <a:p>
            <a:pPr marL="1047115" indent="-570865">
              <a:lnSpc>
                <a:spcPct val="100000"/>
              </a:lnSpc>
              <a:buFont typeface="Wingdings"/>
              <a:buChar char=""/>
              <a:tabLst>
                <a:tab pos="1047115" algn="l"/>
                <a:tab pos="1047750" algn="l"/>
              </a:tabLst>
            </a:pPr>
            <a:r>
              <a:rPr sz="2400" spc="-5" dirty="0">
                <a:latin typeface="Calibri"/>
                <a:cs typeface="Calibri"/>
              </a:rPr>
              <a:t>RIGHT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JOIN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"/>
            </a:pPr>
            <a:endParaRPr sz="3300">
              <a:latin typeface="Calibri"/>
              <a:cs typeface="Calibri"/>
            </a:endParaRPr>
          </a:p>
          <a:p>
            <a:pPr marL="1047115" indent="-570865">
              <a:lnSpc>
                <a:spcPct val="100000"/>
              </a:lnSpc>
              <a:buFont typeface="Wingdings"/>
              <a:buChar char=""/>
              <a:tabLst>
                <a:tab pos="1047115" algn="l"/>
                <a:tab pos="1047750" algn="l"/>
              </a:tabLst>
            </a:pPr>
            <a:r>
              <a:rPr sz="2400" spc="-5" dirty="0">
                <a:latin typeface="Calibri"/>
                <a:cs typeface="Calibri"/>
              </a:rPr>
              <a:t>FULL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JOIN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55396"/>
            <a:ext cx="23952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INNER</a:t>
            </a:r>
            <a:r>
              <a:rPr spc="-75" dirty="0"/>
              <a:t> </a:t>
            </a:r>
            <a:r>
              <a:rPr spc="-10" dirty="0"/>
              <a:t>JOIN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3886200"/>
            <a:ext cx="9142730" cy="3427729"/>
          </a:xfrm>
          <a:custGeom>
            <a:avLst/>
            <a:gdLst/>
            <a:ahLst/>
            <a:cxnLst/>
            <a:rect l="l" t="t" r="r" b="b"/>
            <a:pathLst>
              <a:path w="9142730" h="3427729">
                <a:moveTo>
                  <a:pt x="0" y="3427475"/>
                </a:moveTo>
                <a:lnTo>
                  <a:pt x="9142475" y="3427475"/>
                </a:lnTo>
                <a:lnTo>
                  <a:pt x="9142475" y="0"/>
                </a:lnTo>
                <a:lnTo>
                  <a:pt x="0" y="0"/>
                </a:lnTo>
                <a:lnTo>
                  <a:pt x="0" y="34274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9" y="1540256"/>
            <a:ext cx="8367395" cy="4963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SQL, INNER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JOIN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selects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records that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have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matching</a:t>
            </a:r>
            <a:r>
              <a:rPr sz="2000" spc="-5" dirty="0">
                <a:latin typeface="Calibri"/>
                <a:cs typeface="Calibri"/>
              </a:rPr>
              <a:t> values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both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tables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long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condition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satisfied.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returns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combination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all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rows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both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tables </a:t>
            </a:r>
            <a:r>
              <a:rPr sz="2000" spc="-10" dirty="0">
                <a:latin typeface="Calibri"/>
                <a:cs typeface="Calibri"/>
              </a:rPr>
              <a:t>where</a:t>
            </a:r>
            <a:r>
              <a:rPr sz="2000" dirty="0">
                <a:latin typeface="Calibri"/>
                <a:cs typeface="Calibri"/>
              </a:rPr>
              <a:t> the </a:t>
            </a:r>
            <a:r>
              <a:rPr sz="2000" spc="-5" dirty="0">
                <a:latin typeface="Calibri"/>
                <a:cs typeface="Calibri"/>
              </a:rPr>
              <a:t>condition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satisfies.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2000" b="1" spc="-20" dirty="0">
                <a:latin typeface="Calibri"/>
                <a:cs typeface="Calibri"/>
              </a:rPr>
              <a:t>Syntax</a:t>
            </a:r>
            <a:endParaRPr sz="2000">
              <a:latin typeface="Calibri"/>
              <a:cs typeface="Calibri"/>
            </a:endParaRPr>
          </a:p>
          <a:p>
            <a:pPr marL="476884" marR="1696085">
              <a:lnSpc>
                <a:spcPct val="120000"/>
              </a:lnSpc>
            </a:pPr>
            <a:r>
              <a:rPr sz="2000" spc="-5" dirty="0">
                <a:latin typeface="Calibri"/>
                <a:cs typeface="Calibri"/>
              </a:rPr>
              <a:t>SELECT table1.column1, table1.column2, table2.column1,....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FROM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table1</a:t>
            </a:r>
            <a:endParaRPr sz="2000">
              <a:latin typeface="Calibri"/>
              <a:cs typeface="Calibri"/>
            </a:endParaRPr>
          </a:p>
          <a:p>
            <a:pPr marL="476884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Calibri"/>
                <a:cs typeface="Calibri"/>
              </a:rPr>
              <a:t>INNER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JOIN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table2</a:t>
            </a:r>
            <a:endParaRPr sz="2000">
              <a:latin typeface="Calibri"/>
              <a:cs typeface="Calibri"/>
            </a:endParaRPr>
          </a:p>
          <a:p>
            <a:pPr marL="476884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Calibri"/>
                <a:cs typeface="Calibri"/>
              </a:rPr>
              <a:t>ON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table1.matching_column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table2.matching_column;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spc="-10" dirty="0">
                <a:latin typeface="Calibri"/>
                <a:cs typeface="Calibri"/>
              </a:rPr>
              <a:t>Example</a:t>
            </a:r>
            <a:endParaRPr sz="2000">
              <a:latin typeface="Calibri"/>
              <a:cs typeface="Calibri"/>
            </a:endParaRPr>
          </a:p>
          <a:p>
            <a:pPr marL="476884" marR="2188845">
              <a:lnSpc>
                <a:spcPct val="120000"/>
              </a:lnSpc>
            </a:pPr>
            <a:r>
              <a:rPr sz="2000" spc="-5" dirty="0">
                <a:latin typeface="Calibri"/>
                <a:cs typeface="Calibri"/>
              </a:rPr>
              <a:t>SELECT </a:t>
            </a:r>
            <a:r>
              <a:rPr sz="2000" spc="-10" dirty="0">
                <a:latin typeface="Calibri"/>
                <a:cs typeface="Calibri"/>
              </a:rPr>
              <a:t>EMPLOYEE.EMP_NAME, </a:t>
            </a:r>
            <a:r>
              <a:rPr sz="2000" spc="-25" dirty="0">
                <a:latin typeface="Calibri"/>
                <a:cs typeface="Calibri"/>
              </a:rPr>
              <a:t>PROJECT.DEPARTMENT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FROM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EMPLOYEE</a:t>
            </a:r>
            <a:endParaRPr sz="2000">
              <a:latin typeface="Calibri"/>
              <a:cs typeface="Calibri"/>
            </a:endParaRPr>
          </a:p>
          <a:p>
            <a:pPr marL="476884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Calibri"/>
                <a:cs typeface="Calibri"/>
              </a:rPr>
              <a:t>INNER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JOIN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PROJECT</a:t>
            </a:r>
            <a:endParaRPr sz="2000">
              <a:latin typeface="Calibri"/>
              <a:cs typeface="Calibri"/>
            </a:endParaRPr>
          </a:p>
          <a:p>
            <a:pPr marL="476884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Calibri"/>
                <a:cs typeface="Calibri"/>
              </a:rPr>
              <a:t>ON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PROJECT.EMP_ID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EMPLOYEE.EMP_ID;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55396"/>
            <a:ext cx="2032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LEFT</a:t>
            </a:r>
            <a:r>
              <a:rPr spc="-85" dirty="0"/>
              <a:t> </a:t>
            </a:r>
            <a:r>
              <a:rPr spc="-10" dirty="0"/>
              <a:t>JOIN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3886200"/>
            <a:ext cx="9142730" cy="3427729"/>
          </a:xfrm>
          <a:custGeom>
            <a:avLst/>
            <a:gdLst/>
            <a:ahLst/>
            <a:cxnLst/>
            <a:rect l="l" t="t" r="r" b="b"/>
            <a:pathLst>
              <a:path w="9142730" h="3427729">
                <a:moveTo>
                  <a:pt x="0" y="3427475"/>
                </a:moveTo>
                <a:lnTo>
                  <a:pt x="9142475" y="3427475"/>
                </a:lnTo>
                <a:lnTo>
                  <a:pt x="9142475" y="0"/>
                </a:lnTo>
                <a:lnTo>
                  <a:pt x="0" y="0"/>
                </a:lnTo>
                <a:lnTo>
                  <a:pt x="0" y="34274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9" y="1540256"/>
            <a:ext cx="8034655" cy="4658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SQL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left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join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returns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all</a:t>
            </a:r>
            <a:r>
              <a:rPr sz="2000" dirty="0">
                <a:latin typeface="Calibri"/>
                <a:cs typeface="Calibri"/>
              </a:rPr>
              <a:t> the </a:t>
            </a:r>
            <a:r>
              <a:rPr sz="2000" spc="-5" dirty="0">
                <a:latin typeface="Calibri"/>
                <a:cs typeface="Calibri"/>
              </a:rPr>
              <a:t>values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left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table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matching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values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right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table.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If </a:t>
            </a:r>
            <a:r>
              <a:rPr sz="2000" spc="-10" dirty="0">
                <a:latin typeface="Calibri"/>
                <a:cs typeface="Calibri"/>
              </a:rPr>
              <a:t>there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dirty="0">
                <a:latin typeface="Calibri"/>
                <a:cs typeface="Calibri"/>
              </a:rPr>
              <a:t> no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matching</a:t>
            </a:r>
            <a:r>
              <a:rPr sz="2000" spc="-5" dirty="0">
                <a:latin typeface="Calibri"/>
                <a:cs typeface="Calibri"/>
              </a:rPr>
              <a:t> join value,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return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NULL.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2000" b="1" spc="-20" dirty="0">
                <a:latin typeface="Calibri"/>
                <a:cs typeface="Calibri"/>
              </a:rPr>
              <a:t>Syntax</a:t>
            </a:r>
            <a:endParaRPr sz="2000">
              <a:latin typeface="Calibri"/>
              <a:cs typeface="Calibri"/>
            </a:endParaRPr>
          </a:p>
          <a:p>
            <a:pPr marL="476884" marR="1363980">
              <a:lnSpc>
                <a:spcPct val="120000"/>
              </a:lnSpc>
            </a:pPr>
            <a:r>
              <a:rPr sz="2000" spc="-5" dirty="0">
                <a:latin typeface="Calibri"/>
                <a:cs typeface="Calibri"/>
              </a:rPr>
              <a:t>SELECT table1.column1, table1.column2, table2.column1,....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FROM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table1</a:t>
            </a:r>
            <a:endParaRPr sz="2000">
              <a:latin typeface="Calibri"/>
              <a:cs typeface="Calibri"/>
            </a:endParaRPr>
          </a:p>
          <a:p>
            <a:pPr marL="476884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Calibri"/>
                <a:cs typeface="Calibri"/>
              </a:rPr>
              <a:t>LEFT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JOIN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table2</a:t>
            </a:r>
            <a:endParaRPr sz="2000">
              <a:latin typeface="Calibri"/>
              <a:cs typeface="Calibri"/>
            </a:endParaRPr>
          </a:p>
          <a:p>
            <a:pPr marL="476884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Calibri"/>
                <a:cs typeface="Calibri"/>
              </a:rPr>
              <a:t>ON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table1.matching_column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table2.matching_column;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spc="-10" dirty="0">
                <a:latin typeface="Calibri"/>
                <a:cs typeface="Calibri"/>
              </a:rPr>
              <a:t>Example</a:t>
            </a:r>
            <a:endParaRPr sz="2000">
              <a:latin typeface="Calibri"/>
              <a:cs typeface="Calibri"/>
            </a:endParaRPr>
          </a:p>
          <a:p>
            <a:pPr marL="476884" marR="1856105">
              <a:lnSpc>
                <a:spcPct val="120000"/>
              </a:lnSpc>
            </a:pPr>
            <a:r>
              <a:rPr sz="2000" spc="-5" dirty="0">
                <a:latin typeface="Calibri"/>
                <a:cs typeface="Calibri"/>
              </a:rPr>
              <a:t>SELECT </a:t>
            </a:r>
            <a:r>
              <a:rPr sz="2000" spc="-10" dirty="0">
                <a:latin typeface="Calibri"/>
                <a:cs typeface="Calibri"/>
              </a:rPr>
              <a:t>EMPLOYEE.EMP_NAME, </a:t>
            </a:r>
            <a:r>
              <a:rPr sz="2000" spc="-25" dirty="0">
                <a:latin typeface="Calibri"/>
                <a:cs typeface="Calibri"/>
              </a:rPr>
              <a:t>PROJECT.DEPARTMENT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FROM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EMPLOYEE</a:t>
            </a:r>
            <a:endParaRPr sz="2000">
              <a:latin typeface="Calibri"/>
              <a:cs typeface="Calibri"/>
            </a:endParaRPr>
          </a:p>
          <a:p>
            <a:pPr marL="476884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Calibri"/>
                <a:cs typeface="Calibri"/>
              </a:rPr>
              <a:t>LEFT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JOIN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PROJECT</a:t>
            </a:r>
            <a:endParaRPr sz="2000">
              <a:latin typeface="Calibri"/>
              <a:cs typeface="Calibri"/>
            </a:endParaRPr>
          </a:p>
          <a:p>
            <a:pPr marL="476884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Calibri"/>
                <a:cs typeface="Calibri"/>
              </a:rPr>
              <a:t>ON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PROJECT.EMP_ID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EMPLOYEE.EMP_ID;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55396"/>
            <a:ext cx="23787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RIGHT</a:t>
            </a:r>
            <a:r>
              <a:rPr spc="-50" dirty="0"/>
              <a:t> </a:t>
            </a:r>
            <a:r>
              <a:rPr spc="-10" dirty="0"/>
              <a:t>JOIN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3886200"/>
            <a:ext cx="9142730" cy="3427729"/>
          </a:xfrm>
          <a:custGeom>
            <a:avLst/>
            <a:gdLst/>
            <a:ahLst/>
            <a:cxnLst/>
            <a:rect l="l" t="t" r="r" b="b"/>
            <a:pathLst>
              <a:path w="9142730" h="3427729">
                <a:moveTo>
                  <a:pt x="0" y="3427475"/>
                </a:moveTo>
                <a:lnTo>
                  <a:pt x="9142475" y="3427475"/>
                </a:lnTo>
                <a:lnTo>
                  <a:pt x="9142475" y="0"/>
                </a:lnTo>
                <a:lnTo>
                  <a:pt x="0" y="0"/>
                </a:lnTo>
                <a:lnTo>
                  <a:pt x="0" y="34274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9" y="1540256"/>
            <a:ext cx="8235315" cy="4963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In </a:t>
            </a:r>
            <a:r>
              <a:rPr sz="2000" dirty="0">
                <a:latin typeface="Calibri"/>
                <a:cs typeface="Calibri"/>
              </a:rPr>
              <a:t>SQL, </a:t>
            </a:r>
            <a:r>
              <a:rPr sz="2000" spc="-5" dirty="0">
                <a:latin typeface="Calibri"/>
                <a:cs typeface="Calibri"/>
              </a:rPr>
              <a:t>RIGHT JOIN </a:t>
            </a:r>
            <a:r>
              <a:rPr sz="2000" spc="-10" dirty="0">
                <a:latin typeface="Calibri"/>
                <a:cs typeface="Calibri"/>
              </a:rPr>
              <a:t>returns </a:t>
            </a:r>
            <a:r>
              <a:rPr sz="2000" spc="-5" dirty="0">
                <a:latin typeface="Calibri"/>
                <a:cs typeface="Calibri"/>
              </a:rPr>
              <a:t>all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values </a:t>
            </a:r>
            <a:r>
              <a:rPr sz="2000" spc="-15" dirty="0">
                <a:latin typeface="Calibri"/>
                <a:cs typeface="Calibri"/>
              </a:rPr>
              <a:t>from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values </a:t>
            </a:r>
            <a:r>
              <a:rPr sz="2000" spc="-15" dirty="0">
                <a:latin typeface="Calibri"/>
                <a:cs typeface="Calibri"/>
              </a:rPr>
              <a:t>from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20" dirty="0">
                <a:latin typeface="Calibri"/>
                <a:cs typeface="Calibri"/>
              </a:rPr>
              <a:t>rows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10" dirty="0">
                <a:latin typeface="Calibri"/>
                <a:cs typeface="Calibri"/>
              </a:rPr>
              <a:t>right </a:t>
            </a:r>
            <a:r>
              <a:rPr sz="2000" spc="-5" dirty="0">
                <a:latin typeface="Calibri"/>
                <a:cs typeface="Calibri"/>
              </a:rPr>
              <a:t> table </a:t>
            </a:r>
            <a:r>
              <a:rPr sz="2000" dirty="0">
                <a:latin typeface="Calibri"/>
                <a:cs typeface="Calibri"/>
              </a:rPr>
              <a:t>and the </a:t>
            </a:r>
            <a:r>
              <a:rPr sz="2000" spc="-10" dirty="0">
                <a:latin typeface="Calibri"/>
                <a:cs typeface="Calibri"/>
              </a:rPr>
              <a:t>matched </a:t>
            </a:r>
            <a:r>
              <a:rPr sz="2000" spc="-5" dirty="0">
                <a:latin typeface="Calibri"/>
                <a:cs typeface="Calibri"/>
              </a:rPr>
              <a:t>values </a:t>
            </a:r>
            <a:r>
              <a:rPr sz="2000" spc="-15" dirty="0">
                <a:latin typeface="Calibri"/>
                <a:cs typeface="Calibri"/>
              </a:rPr>
              <a:t>from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left table. If </a:t>
            </a:r>
            <a:r>
              <a:rPr sz="2000" spc="-10" dirty="0">
                <a:latin typeface="Calibri"/>
                <a:cs typeface="Calibri"/>
              </a:rPr>
              <a:t>there </a:t>
            </a:r>
            <a:r>
              <a:rPr sz="2000" spc="-5" dirty="0">
                <a:latin typeface="Calibri"/>
                <a:cs typeface="Calibri"/>
              </a:rPr>
              <a:t>is </a:t>
            </a:r>
            <a:r>
              <a:rPr sz="2000" dirty="0">
                <a:latin typeface="Calibri"/>
                <a:cs typeface="Calibri"/>
              </a:rPr>
              <a:t>no </a:t>
            </a:r>
            <a:r>
              <a:rPr sz="2000" spc="-10" dirty="0">
                <a:latin typeface="Calibri"/>
                <a:cs typeface="Calibri"/>
              </a:rPr>
              <a:t>matching </a:t>
            </a:r>
            <a:r>
              <a:rPr sz="2000" spc="-5" dirty="0">
                <a:latin typeface="Calibri"/>
                <a:cs typeface="Calibri"/>
              </a:rPr>
              <a:t>in both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tables, it will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return </a:t>
            </a:r>
            <a:r>
              <a:rPr sz="2000" dirty="0">
                <a:latin typeface="Calibri"/>
                <a:cs typeface="Calibri"/>
              </a:rPr>
              <a:t>NULL.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2000" b="1" spc="-20" dirty="0">
                <a:latin typeface="Calibri"/>
                <a:cs typeface="Calibri"/>
              </a:rPr>
              <a:t>Syntax</a:t>
            </a:r>
            <a:endParaRPr sz="2000">
              <a:latin typeface="Calibri"/>
              <a:cs typeface="Calibri"/>
            </a:endParaRPr>
          </a:p>
          <a:p>
            <a:pPr marL="476884" marR="1564640">
              <a:lnSpc>
                <a:spcPct val="120000"/>
              </a:lnSpc>
            </a:pPr>
            <a:r>
              <a:rPr sz="2000" spc="-5" dirty="0">
                <a:latin typeface="Calibri"/>
                <a:cs typeface="Calibri"/>
              </a:rPr>
              <a:t>SELECT table1.column1, table1.column2, table2.column1,....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FROM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table1</a:t>
            </a:r>
            <a:endParaRPr sz="2000">
              <a:latin typeface="Calibri"/>
              <a:cs typeface="Calibri"/>
            </a:endParaRPr>
          </a:p>
          <a:p>
            <a:pPr marL="476884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Calibri"/>
                <a:cs typeface="Calibri"/>
              </a:rPr>
              <a:t>RIGHT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JOIN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table2</a:t>
            </a:r>
            <a:endParaRPr sz="2000">
              <a:latin typeface="Calibri"/>
              <a:cs typeface="Calibri"/>
            </a:endParaRPr>
          </a:p>
          <a:p>
            <a:pPr marL="476884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Calibri"/>
                <a:cs typeface="Calibri"/>
              </a:rPr>
              <a:t>ON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table1.matching_column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table2.matching_column;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spc="-10" dirty="0">
                <a:latin typeface="Calibri"/>
                <a:cs typeface="Calibri"/>
              </a:rPr>
              <a:t>Example</a:t>
            </a:r>
            <a:endParaRPr sz="2000">
              <a:latin typeface="Calibri"/>
              <a:cs typeface="Calibri"/>
            </a:endParaRPr>
          </a:p>
          <a:p>
            <a:pPr marL="476884" marR="2056764">
              <a:lnSpc>
                <a:spcPct val="120000"/>
              </a:lnSpc>
            </a:pPr>
            <a:r>
              <a:rPr sz="2000" spc="-5" dirty="0">
                <a:latin typeface="Calibri"/>
                <a:cs typeface="Calibri"/>
              </a:rPr>
              <a:t>SELECT </a:t>
            </a:r>
            <a:r>
              <a:rPr sz="2000" spc="-10" dirty="0">
                <a:latin typeface="Calibri"/>
                <a:cs typeface="Calibri"/>
              </a:rPr>
              <a:t>EMPLOYEE.EMP_NAME, </a:t>
            </a:r>
            <a:r>
              <a:rPr sz="2000" spc="-25" dirty="0">
                <a:latin typeface="Calibri"/>
                <a:cs typeface="Calibri"/>
              </a:rPr>
              <a:t>PROJECT.DEPARTMENT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FROM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EMPLOYEE</a:t>
            </a:r>
            <a:endParaRPr sz="2000">
              <a:latin typeface="Calibri"/>
              <a:cs typeface="Calibri"/>
            </a:endParaRPr>
          </a:p>
          <a:p>
            <a:pPr marL="476884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Calibri"/>
                <a:cs typeface="Calibri"/>
              </a:rPr>
              <a:t>RIGHT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JOIN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PROJECT</a:t>
            </a:r>
            <a:endParaRPr sz="2000">
              <a:latin typeface="Calibri"/>
              <a:cs typeface="Calibri"/>
            </a:endParaRPr>
          </a:p>
          <a:p>
            <a:pPr marL="476884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Calibri"/>
                <a:cs typeface="Calibri"/>
              </a:rPr>
              <a:t>ON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PROJECT.EMP_ID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EMPLOYEE.EMP_ID;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55396"/>
            <a:ext cx="207581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FULL</a:t>
            </a:r>
            <a:r>
              <a:rPr spc="-90" dirty="0"/>
              <a:t> </a:t>
            </a:r>
            <a:r>
              <a:rPr spc="-10" dirty="0"/>
              <a:t>JOIN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3886200"/>
            <a:ext cx="9142730" cy="3427729"/>
          </a:xfrm>
          <a:custGeom>
            <a:avLst/>
            <a:gdLst/>
            <a:ahLst/>
            <a:cxnLst/>
            <a:rect l="l" t="t" r="r" b="b"/>
            <a:pathLst>
              <a:path w="9142730" h="3427729">
                <a:moveTo>
                  <a:pt x="0" y="3427475"/>
                </a:moveTo>
                <a:lnTo>
                  <a:pt x="9142475" y="3427475"/>
                </a:lnTo>
                <a:lnTo>
                  <a:pt x="9142475" y="0"/>
                </a:lnTo>
                <a:lnTo>
                  <a:pt x="0" y="0"/>
                </a:lnTo>
                <a:lnTo>
                  <a:pt x="0" y="34274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9" y="1540256"/>
            <a:ext cx="8218805" cy="4963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SQL,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FULL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JOIN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result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combination of both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left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right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outer </a:t>
            </a:r>
            <a:r>
              <a:rPr sz="2000" spc="-5" dirty="0">
                <a:latin typeface="Calibri"/>
                <a:cs typeface="Calibri"/>
              </a:rPr>
              <a:t>join.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Join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tables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have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records </a:t>
            </a: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spc="-5" dirty="0">
                <a:latin typeface="Calibri"/>
                <a:cs typeface="Calibri"/>
              </a:rPr>
              <a:t> both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tables.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puts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NULL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place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matches </a:t>
            </a:r>
            <a:r>
              <a:rPr sz="2000" dirty="0">
                <a:latin typeface="Calibri"/>
                <a:cs typeface="Calibri"/>
              </a:rPr>
              <a:t>not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found.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2000" b="1" spc="-20" dirty="0">
                <a:latin typeface="Calibri"/>
                <a:cs typeface="Calibri"/>
              </a:rPr>
              <a:t>Syntax</a:t>
            </a:r>
            <a:endParaRPr sz="2000">
              <a:latin typeface="Calibri"/>
              <a:cs typeface="Calibri"/>
            </a:endParaRPr>
          </a:p>
          <a:p>
            <a:pPr marL="476884" marR="1548130">
              <a:lnSpc>
                <a:spcPct val="120000"/>
              </a:lnSpc>
            </a:pPr>
            <a:r>
              <a:rPr sz="2000" spc="-5" dirty="0">
                <a:latin typeface="Calibri"/>
                <a:cs typeface="Calibri"/>
              </a:rPr>
              <a:t>SELECT table1.column1, table1.column2, table2.column1,....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FROM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table1</a:t>
            </a:r>
            <a:endParaRPr sz="2000">
              <a:latin typeface="Calibri"/>
              <a:cs typeface="Calibri"/>
            </a:endParaRPr>
          </a:p>
          <a:p>
            <a:pPr marL="476884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Calibri"/>
                <a:cs typeface="Calibri"/>
              </a:rPr>
              <a:t>FULL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JOIN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table2</a:t>
            </a:r>
            <a:endParaRPr sz="2000">
              <a:latin typeface="Calibri"/>
              <a:cs typeface="Calibri"/>
            </a:endParaRPr>
          </a:p>
          <a:p>
            <a:pPr marL="476884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Calibri"/>
                <a:cs typeface="Calibri"/>
              </a:rPr>
              <a:t>ON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table1.matching_column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table2.matching_column;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spc="-10" dirty="0">
                <a:latin typeface="Calibri"/>
                <a:cs typeface="Calibri"/>
              </a:rPr>
              <a:t>Example</a:t>
            </a:r>
            <a:endParaRPr sz="2000">
              <a:latin typeface="Calibri"/>
              <a:cs typeface="Calibri"/>
            </a:endParaRPr>
          </a:p>
          <a:p>
            <a:pPr marL="476884" marR="2040889">
              <a:lnSpc>
                <a:spcPct val="120000"/>
              </a:lnSpc>
            </a:pPr>
            <a:r>
              <a:rPr sz="2000" spc="-5" dirty="0">
                <a:latin typeface="Calibri"/>
                <a:cs typeface="Calibri"/>
              </a:rPr>
              <a:t>SELECT </a:t>
            </a:r>
            <a:r>
              <a:rPr sz="2000" spc="-10" dirty="0">
                <a:latin typeface="Calibri"/>
                <a:cs typeface="Calibri"/>
              </a:rPr>
              <a:t>EMPLOYEE.EMP_NAME, </a:t>
            </a:r>
            <a:r>
              <a:rPr sz="2000" spc="-25" dirty="0">
                <a:latin typeface="Calibri"/>
                <a:cs typeface="Calibri"/>
              </a:rPr>
              <a:t>PROJECT.DEPARTMENT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FROM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EMPLOYEE</a:t>
            </a:r>
            <a:endParaRPr sz="2000">
              <a:latin typeface="Calibri"/>
              <a:cs typeface="Calibri"/>
            </a:endParaRPr>
          </a:p>
          <a:p>
            <a:pPr marL="476884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Calibri"/>
                <a:cs typeface="Calibri"/>
              </a:rPr>
              <a:t>FULL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JOIN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PROJECT</a:t>
            </a:r>
            <a:endParaRPr sz="2000">
              <a:latin typeface="Calibri"/>
              <a:cs typeface="Calibri"/>
            </a:endParaRPr>
          </a:p>
          <a:p>
            <a:pPr marL="476884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Calibri"/>
                <a:cs typeface="Calibri"/>
              </a:rPr>
              <a:t>ON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PROJECT.EMP_ID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EMPLOYEE.EMP_ID;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55396"/>
            <a:ext cx="37731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SQL</a:t>
            </a:r>
            <a:r>
              <a:rPr spc="-35" dirty="0"/>
              <a:t> </a:t>
            </a:r>
            <a:r>
              <a:rPr spc="-15" dirty="0"/>
              <a:t>Set</a:t>
            </a:r>
            <a:r>
              <a:rPr spc="-40" dirty="0"/>
              <a:t> </a:t>
            </a:r>
            <a:r>
              <a:rPr spc="-20" dirty="0"/>
              <a:t>Operation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9339" y="1762760"/>
            <a:ext cx="7597140" cy="39509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SQL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operation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combine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two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or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more </a:t>
            </a:r>
            <a:r>
              <a:rPr sz="2800" spc="-10" dirty="0">
                <a:latin typeface="Calibri"/>
                <a:cs typeface="Calibri"/>
              </a:rPr>
              <a:t>SQL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SELECT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statements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8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b="1" spc="-25" dirty="0">
                <a:latin typeface="Calibri"/>
                <a:cs typeface="Calibri"/>
              </a:rPr>
              <a:t>Types</a:t>
            </a:r>
            <a:r>
              <a:rPr sz="2800" b="1" spc="-2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of</a:t>
            </a:r>
            <a:r>
              <a:rPr sz="2800" b="1" spc="-15" dirty="0">
                <a:latin typeface="Calibri"/>
                <a:cs typeface="Calibri"/>
              </a:rPr>
              <a:t> Set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Operation</a:t>
            </a:r>
            <a:endParaRPr sz="2800">
              <a:latin typeface="Calibri"/>
              <a:cs typeface="Calibri"/>
            </a:endParaRPr>
          </a:p>
          <a:p>
            <a:pPr marL="927100" marR="5394325">
              <a:lnSpc>
                <a:spcPct val="120000"/>
              </a:lnSpc>
            </a:pPr>
            <a:r>
              <a:rPr sz="2800" spc="-10" dirty="0">
                <a:latin typeface="Calibri"/>
                <a:cs typeface="Calibri"/>
              </a:rPr>
              <a:t>Union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UnionAll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spc="-35" dirty="0">
                <a:latin typeface="Calibri"/>
                <a:cs typeface="Calibri"/>
              </a:rPr>
              <a:t>nt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10" dirty="0">
                <a:latin typeface="Calibri"/>
                <a:cs typeface="Calibri"/>
              </a:rPr>
              <a:t>se</a:t>
            </a:r>
            <a:r>
              <a:rPr sz="2800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t  </a:t>
            </a:r>
            <a:r>
              <a:rPr sz="2800" spc="-10" dirty="0">
                <a:latin typeface="Calibri"/>
                <a:cs typeface="Calibri"/>
              </a:rPr>
              <a:t>Minus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55396"/>
            <a:ext cx="34613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Union</a:t>
            </a:r>
            <a:r>
              <a:rPr spc="-95" dirty="0"/>
              <a:t> </a:t>
            </a:r>
            <a:r>
              <a:rPr spc="-20" dirty="0"/>
              <a:t>Operation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3886200"/>
            <a:ext cx="9142730" cy="3427729"/>
          </a:xfrm>
          <a:custGeom>
            <a:avLst/>
            <a:gdLst/>
            <a:ahLst/>
            <a:cxnLst/>
            <a:rect l="l" t="t" r="r" b="b"/>
            <a:pathLst>
              <a:path w="9142730" h="3427729">
                <a:moveTo>
                  <a:pt x="0" y="3427475"/>
                </a:moveTo>
                <a:lnTo>
                  <a:pt x="9142475" y="3427475"/>
                </a:lnTo>
                <a:lnTo>
                  <a:pt x="9142475" y="0"/>
                </a:lnTo>
                <a:lnTo>
                  <a:pt x="0" y="0"/>
                </a:lnTo>
                <a:lnTo>
                  <a:pt x="0" y="34274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9" y="1540256"/>
            <a:ext cx="8169275" cy="51796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76884" marR="5080" indent="-46482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476884" algn="l"/>
                <a:tab pos="477520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SQL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Union </a:t>
            </a:r>
            <a:r>
              <a:rPr sz="2000" spc="-10" dirty="0">
                <a:latin typeface="Calibri"/>
                <a:cs typeface="Calibri"/>
              </a:rPr>
              <a:t>operation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combine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result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10" dirty="0">
                <a:latin typeface="Calibri"/>
                <a:cs typeface="Calibri"/>
              </a:rPr>
              <a:t>two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 </a:t>
            </a:r>
            <a:r>
              <a:rPr sz="2000" spc="-10" dirty="0">
                <a:latin typeface="Calibri"/>
                <a:cs typeface="Calibri"/>
              </a:rPr>
              <a:t>more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SQL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SELECT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queries.</a:t>
            </a:r>
            <a:endParaRPr sz="2000" dirty="0">
              <a:latin typeface="Calibri"/>
              <a:cs typeface="Calibri"/>
            </a:endParaRPr>
          </a:p>
          <a:p>
            <a:pPr marL="476884" marR="224790" indent="-464820">
              <a:lnSpc>
                <a:spcPct val="100000"/>
              </a:lnSpc>
              <a:spcBef>
                <a:spcPts val="475"/>
              </a:spcBef>
              <a:buFont typeface="Arial MT"/>
              <a:buChar char="•"/>
              <a:tabLst>
                <a:tab pos="476884" algn="l"/>
                <a:tab pos="477520" algn="l"/>
              </a:tabLst>
            </a:pP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union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operation,</a:t>
            </a:r>
            <a:r>
              <a:rPr sz="2000" spc="-5" dirty="0">
                <a:latin typeface="Calibri"/>
                <a:cs typeface="Calibri"/>
              </a:rPr>
              <a:t> all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number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datatype</a:t>
            </a:r>
            <a:r>
              <a:rPr sz="2000" dirty="0">
                <a:latin typeface="Calibri"/>
                <a:cs typeface="Calibri"/>
              </a:rPr>
              <a:t> and</a:t>
            </a:r>
            <a:r>
              <a:rPr sz="2000" spc="-5" dirty="0">
                <a:latin typeface="Calibri"/>
                <a:cs typeface="Calibri"/>
              </a:rPr>
              <a:t> columns </a:t>
            </a:r>
            <a:r>
              <a:rPr sz="2000" spc="-10" dirty="0">
                <a:latin typeface="Calibri"/>
                <a:cs typeface="Calibri"/>
              </a:rPr>
              <a:t>must</a:t>
            </a:r>
            <a:r>
              <a:rPr sz="2000" dirty="0">
                <a:latin typeface="Calibri"/>
                <a:cs typeface="Calibri"/>
              </a:rPr>
              <a:t> be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same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both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tables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 which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UNION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operation</a:t>
            </a:r>
            <a:r>
              <a:rPr sz="2000" spc="-5" dirty="0">
                <a:latin typeface="Calibri"/>
                <a:cs typeface="Calibri"/>
              </a:rPr>
              <a:t> 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applied.</a:t>
            </a:r>
            <a:endParaRPr sz="2000" dirty="0">
              <a:latin typeface="Calibri"/>
              <a:cs typeface="Calibri"/>
            </a:endParaRPr>
          </a:p>
          <a:p>
            <a:pPr marL="477520" indent="-46482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476884" algn="l"/>
                <a:tab pos="477520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union</a:t>
            </a:r>
            <a:r>
              <a:rPr sz="2000" spc="-10" dirty="0">
                <a:latin typeface="Calibri"/>
                <a:cs typeface="Calibri"/>
              </a:rPr>
              <a:t> operation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eliminates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duplicate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rows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its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resultset.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spc="-20" dirty="0">
                <a:latin typeface="Calibri"/>
                <a:cs typeface="Calibri"/>
              </a:rPr>
              <a:t>Syntax</a:t>
            </a:r>
            <a:endParaRPr sz="2000" dirty="0">
              <a:latin typeface="Calibri"/>
              <a:cs typeface="Calibri"/>
            </a:endParaRPr>
          </a:p>
          <a:p>
            <a:pPr marL="476884" marR="4014470">
              <a:lnSpc>
                <a:spcPct val="120000"/>
              </a:lnSpc>
            </a:pPr>
            <a:r>
              <a:rPr sz="2000" spc="-5" dirty="0">
                <a:latin typeface="Calibri"/>
                <a:cs typeface="Calibri"/>
              </a:rPr>
              <a:t>SELECT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column_name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FROM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table1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UNION</a:t>
            </a:r>
          </a:p>
          <a:p>
            <a:pPr marL="476884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Calibri"/>
                <a:cs typeface="Calibri"/>
              </a:rPr>
              <a:t>SELECT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column_name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FROM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table2;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-10" dirty="0">
                <a:latin typeface="Calibri"/>
                <a:cs typeface="Calibri"/>
              </a:rPr>
              <a:t>Example</a:t>
            </a:r>
            <a:endParaRPr sz="2000" dirty="0">
              <a:latin typeface="Calibri"/>
              <a:cs typeface="Calibri"/>
            </a:endParaRPr>
          </a:p>
          <a:p>
            <a:pPr marL="476884" marR="5158740">
              <a:lnSpc>
                <a:spcPts val="3460"/>
              </a:lnSpc>
              <a:spcBef>
                <a:spcPts val="180"/>
              </a:spcBef>
            </a:pPr>
            <a:r>
              <a:rPr sz="2400" spc="-5" dirty="0">
                <a:latin typeface="Calibri"/>
                <a:cs typeface="Calibri"/>
              </a:rPr>
              <a:t>SELECT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*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FROM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First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UNION</a:t>
            </a:r>
            <a:endParaRPr sz="2400" dirty="0">
              <a:latin typeface="Calibri"/>
              <a:cs typeface="Calibri"/>
            </a:endParaRPr>
          </a:p>
          <a:p>
            <a:pPr marL="476884">
              <a:lnSpc>
                <a:spcPct val="100000"/>
              </a:lnSpc>
              <a:spcBef>
                <a:spcPts val="360"/>
              </a:spcBef>
            </a:pPr>
            <a:r>
              <a:rPr sz="2400" spc="-5" dirty="0">
                <a:latin typeface="Calibri"/>
                <a:cs typeface="Calibri"/>
              </a:rPr>
              <a:t>SELECT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*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FROM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Second;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9716" y="755396"/>
            <a:ext cx="40297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Intersect</a:t>
            </a:r>
            <a:r>
              <a:rPr spc="-50" dirty="0"/>
              <a:t> </a:t>
            </a:r>
            <a:r>
              <a:rPr spc="-20" dirty="0"/>
              <a:t>Operation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3886200"/>
            <a:ext cx="9142730" cy="3427729"/>
          </a:xfrm>
          <a:custGeom>
            <a:avLst/>
            <a:gdLst/>
            <a:ahLst/>
            <a:cxnLst/>
            <a:rect l="l" t="t" r="r" b="b"/>
            <a:pathLst>
              <a:path w="9142730" h="3427729">
                <a:moveTo>
                  <a:pt x="0" y="3427475"/>
                </a:moveTo>
                <a:lnTo>
                  <a:pt x="9142475" y="3427475"/>
                </a:lnTo>
                <a:lnTo>
                  <a:pt x="9142475" y="0"/>
                </a:lnTo>
                <a:lnTo>
                  <a:pt x="0" y="0"/>
                </a:lnTo>
                <a:lnTo>
                  <a:pt x="0" y="34274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9" y="1540256"/>
            <a:ext cx="8425815" cy="51796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76884" marR="5080" indent="-46482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476884" algn="l"/>
                <a:tab pos="477520" algn="l"/>
              </a:tabLst>
            </a:pPr>
            <a:r>
              <a:rPr sz="2000" spc="-5" dirty="0">
                <a:latin typeface="Calibri"/>
                <a:cs typeface="Calibri"/>
              </a:rPr>
              <a:t>It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combine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two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SELECT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statements.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Intersect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operation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returns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common</a:t>
            </a:r>
            <a:r>
              <a:rPr sz="2000" spc="-20" dirty="0">
                <a:latin typeface="Calibri"/>
                <a:cs typeface="Calibri"/>
              </a:rPr>
              <a:t> rows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spc="-5" dirty="0">
                <a:latin typeface="Calibri"/>
                <a:cs typeface="Calibri"/>
              </a:rPr>
              <a:t> both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SELECT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statements.</a:t>
            </a:r>
            <a:endParaRPr sz="2000">
              <a:latin typeface="Calibri"/>
              <a:cs typeface="Calibri"/>
            </a:endParaRPr>
          </a:p>
          <a:p>
            <a:pPr marL="476884" marR="58419" indent="-464820">
              <a:lnSpc>
                <a:spcPct val="100000"/>
              </a:lnSpc>
              <a:spcBef>
                <a:spcPts val="475"/>
              </a:spcBef>
              <a:buFont typeface="Arial MT"/>
              <a:buChar char="•"/>
              <a:tabLst>
                <a:tab pos="476884" algn="l"/>
                <a:tab pos="477520" algn="l"/>
              </a:tabLst>
            </a:pP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Intersect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operation,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number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datatype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columns </a:t>
            </a:r>
            <a:r>
              <a:rPr sz="2000" spc="-10" dirty="0">
                <a:latin typeface="Calibri"/>
                <a:cs typeface="Calibri"/>
              </a:rPr>
              <a:t>must</a:t>
            </a:r>
            <a:r>
              <a:rPr sz="2000" dirty="0">
                <a:latin typeface="Calibri"/>
                <a:cs typeface="Calibri"/>
              </a:rPr>
              <a:t> be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same.</a:t>
            </a:r>
            <a:endParaRPr sz="2000">
              <a:latin typeface="Calibri"/>
              <a:cs typeface="Calibri"/>
            </a:endParaRPr>
          </a:p>
          <a:p>
            <a:pPr marL="477520" indent="-46482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476884" algn="l"/>
                <a:tab pos="477520" algn="l"/>
              </a:tabLst>
            </a:pPr>
            <a:r>
              <a:rPr sz="2000" spc="-5" dirty="0">
                <a:latin typeface="Calibri"/>
                <a:cs typeface="Calibri"/>
              </a:rPr>
              <a:t>It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duplicates</a:t>
            </a:r>
            <a:r>
              <a:rPr sz="2000" dirty="0">
                <a:latin typeface="Calibri"/>
                <a:cs typeface="Calibri"/>
              </a:rPr>
              <a:t> and</a:t>
            </a:r>
            <a:r>
              <a:rPr sz="2000" spc="-5" dirty="0">
                <a:latin typeface="Calibri"/>
                <a:cs typeface="Calibri"/>
              </a:rPr>
              <a:t> it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arranges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data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ascending </a:t>
            </a:r>
            <a:r>
              <a:rPr sz="2000" spc="-10" dirty="0">
                <a:latin typeface="Calibri"/>
                <a:cs typeface="Calibri"/>
              </a:rPr>
              <a:t>order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10" dirty="0">
                <a:latin typeface="Calibri"/>
                <a:cs typeface="Calibri"/>
              </a:rPr>
              <a:t> default.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spc="-20" dirty="0">
                <a:latin typeface="Calibri"/>
                <a:cs typeface="Calibri"/>
              </a:rPr>
              <a:t>Syntax</a:t>
            </a:r>
            <a:endParaRPr sz="2000">
              <a:latin typeface="Calibri"/>
              <a:cs typeface="Calibri"/>
            </a:endParaRPr>
          </a:p>
          <a:p>
            <a:pPr marL="2333625" marR="2414270" algn="ctr">
              <a:lnSpc>
                <a:spcPct val="120000"/>
              </a:lnSpc>
            </a:pPr>
            <a:r>
              <a:rPr sz="2000" spc="-5" dirty="0">
                <a:latin typeface="Calibri"/>
                <a:cs typeface="Calibri"/>
              </a:rPr>
              <a:t>SELECT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column_name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FROM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table1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INTERSECT</a:t>
            </a:r>
            <a:endParaRPr sz="2000">
              <a:latin typeface="Calibri"/>
              <a:cs typeface="Calibri"/>
            </a:endParaRPr>
          </a:p>
          <a:p>
            <a:pPr marR="82550" algn="ctr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Calibri"/>
                <a:cs typeface="Calibri"/>
              </a:rPr>
              <a:t>SELECT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column_name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FROM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table2;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-10" dirty="0">
                <a:latin typeface="Calibri"/>
                <a:cs typeface="Calibri"/>
              </a:rPr>
              <a:t>Example</a:t>
            </a:r>
            <a:endParaRPr sz="2000">
              <a:latin typeface="Calibri"/>
              <a:cs typeface="Calibri"/>
            </a:endParaRPr>
          </a:p>
          <a:p>
            <a:pPr marL="2860675" marR="3031490" algn="ctr">
              <a:lnSpc>
                <a:spcPts val="3460"/>
              </a:lnSpc>
              <a:spcBef>
                <a:spcPts val="180"/>
              </a:spcBef>
            </a:pPr>
            <a:r>
              <a:rPr sz="2400" spc="-5" dirty="0">
                <a:latin typeface="Calibri"/>
                <a:cs typeface="Calibri"/>
              </a:rPr>
              <a:t>SELECT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*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FROM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First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INTERSECT</a:t>
            </a:r>
            <a:endParaRPr sz="2400">
              <a:latin typeface="Calibri"/>
              <a:cs typeface="Calibri"/>
            </a:endParaRPr>
          </a:p>
          <a:p>
            <a:pPr marR="34290" algn="ctr">
              <a:lnSpc>
                <a:spcPct val="100000"/>
              </a:lnSpc>
              <a:spcBef>
                <a:spcPts val="360"/>
              </a:spcBef>
            </a:pPr>
            <a:r>
              <a:rPr sz="2400" spc="-5" dirty="0">
                <a:latin typeface="Calibri"/>
                <a:cs typeface="Calibri"/>
              </a:rPr>
              <a:t>SELECT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*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FROM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Second;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9716" y="755396"/>
            <a:ext cx="35521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MINUSOperation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3886200"/>
            <a:ext cx="9142730" cy="3427729"/>
          </a:xfrm>
          <a:custGeom>
            <a:avLst/>
            <a:gdLst/>
            <a:ahLst/>
            <a:cxnLst/>
            <a:rect l="l" t="t" r="r" b="b"/>
            <a:pathLst>
              <a:path w="9142730" h="3427729">
                <a:moveTo>
                  <a:pt x="0" y="3427475"/>
                </a:moveTo>
                <a:lnTo>
                  <a:pt x="9142475" y="3427475"/>
                </a:lnTo>
                <a:lnTo>
                  <a:pt x="9142475" y="0"/>
                </a:lnTo>
                <a:lnTo>
                  <a:pt x="0" y="0"/>
                </a:lnTo>
                <a:lnTo>
                  <a:pt x="0" y="34274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9" y="1540256"/>
            <a:ext cx="8440420" cy="48139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76884" marR="5080" indent="-46482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476884" algn="l"/>
                <a:tab pos="477520" algn="l"/>
              </a:tabLst>
            </a:pPr>
            <a:r>
              <a:rPr sz="2000" spc="-5" dirty="0">
                <a:latin typeface="Calibri"/>
                <a:cs typeface="Calibri"/>
              </a:rPr>
              <a:t>It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combines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result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two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SELECT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statements.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Minus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operator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10" dirty="0">
                <a:latin typeface="Calibri"/>
                <a:cs typeface="Calibri"/>
              </a:rPr>
              <a:t> display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rows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which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present</a:t>
            </a:r>
            <a:r>
              <a:rPr sz="2000" spc="-5" dirty="0">
                <a:latin typeface="Calibri"/>
                <a:cs typeface="Calibri"/>
              </a:rPr>
              <a:t> 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first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query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but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absent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second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query.</a:t>
            </a:r>
            <a:endParaRPr sz="2000">
              <a:latin typeface="Calibri"/>
              <a:cs typeface="Calibri"/>
            </a:endParaRPr>
          </a:p>
          <a:p>
            <a:pPr marL="477520" indent="-464820">
              <a:lnSpc>
                <a:spcPct val="100000"/>
              </a:lnSpc>
              <a:spcBef>
                <a:spcPts val="475"/>
              </a:spcBef>
              <a:buFont typeface="Arial MT"/>
              <a:buChar char="•"/>
              <a:tabLst>
                <a:tab pos="476884" algn="l"/>
                <a:tab pos="477520" algn="l"/>
              </a:tabLst>
            </a:pPr>
            <a:r>
              <a:rPr sz="2000" spc="-5" dirty="0">
                <a:latin typeface="Calibri"/>
                <a:cs typeface="Calibri"/>
              </a:rPr>
              <a:t>It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duplicates</a:t>
            </a:r>
            <a:r>
              <a:rPr sz="2000" dirty="0">
                <a:latin typeface="Calibri"/>
                <a:cs typeface="Calibri"/>
              </a:rPr>
              <a:t> and </a:t>
            </a:r>
            <a:r>
              <a:rPr sz="2000" spc="-15" dirty="0">
                <a:latin typeface="Calibri"/>
                <a:cs typeface="Calibri"/>
              </a:rPr>
              <a:t>data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arranged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ascending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order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default.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spc="-20" dirty="0">
                <a:latin typeface="Calibri"/>
                <a:cs typeface="Calibri"/>
              </a:rPr>
              <a:t>Syntax</a:t>
            </a:r>
            <a:endParaRPr sz="2000">
              <a:latin typeface="Calibri"/>
              <a:cs typeface="Calibri"/>
            </a:endParaRPr>
          </a:p>
          <a:p>
            <a:pPr marL="2333625" marR="2429510" algn="ctr">
              <a:lnSpc>
                <a:spcPct val="120000"/>
              </a:lnSpc>
            </a:pPr>
            <a:r>
              <a:rPr sz="2000" spc="-5" dirty="0">
                <a:latin typeface="Calibri"/>
                <a:cs typeface="Calibri"/>
              </a:rPr>
              <a:t>SELECT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column_name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FROM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table1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MINUS</a:t>
            </a:r>
            <a:endParaRPr sz="2000">
              <a:latin typeface="Calibri"/>
              <a:cs typeface="Calibri"/>
            </a:endParaRPr>
          </a:p>
          <a:p>
            <a:pPr marR="97155" algn="ctr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Calibri"/>
                <a:cs typeface="Calibri"/>
              </a:rPr>
              <a:t>SELECT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column_name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FROM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table2;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-10" dirty="0">
                <a:latin typeface="Calibri"/>
                <a:cs typeface="Calibri"/>
              </a:rPr>
              <a:t>Example</a:t>
            </a:r>
            <a:endParaRPr sz="2000">
              <a:latin typeface="Calibri"/>
              <a:cs typeface="Calibri"/>
            </a:endParaRPr>
          </a:p>
          <a:p>
            <a:pPr marL="2860675" marR="3046730" algn="ctr">
              <a:lnSpc>
                <a:spcPts val="3460"/>
              </a:lnSpc>
              <a:spcBef>
                <a:spcPts val="180"/>
              </a:spcBef>
            </a:pPr>
            <a:r>
              <a:rPr sz="2400" spc="-5" dirty="0">
                <a:latin typeface="Calibri"/>
                <a:cs typeface="Calibri"/>
              </a:rPr>
              <a:t>SELECT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*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FROM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First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MINUS</a:t>
            </a:r>
            <a:endParaRPr sz="2400">
              <a:latin typeface="Calibri"/>
              <a:cs typeface="Calibri"/>
            </a:endParaRPr>
          </a:p>
          <a:p>
            <a:pPr marR="48895" algn="ctr">
              <a:lnSpc>
                <a:spcPct val="100000"/>
              </a:lnSpc>
              <a:spcBef>
                <a:spcPts val="360"/>
              </a:spcBef>
            </a:pPr>
            <a:r>
              <a:rPr sz="2400" spc="-5" dirty="0">
                <a:latin typeface="Calibri"/>
                <a:cs typeface="Calibri"/>
              </a:rPr>
              <a:t>SELECT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*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FROM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Second;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55396"/>
            <a:ext cx="57492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>
                <a:solidFill>
                  <a:srgbClr val="000000"/>
                </a:solidFill>
              </a:rPr>
              <a:t>What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is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spc="-25" dirty="0">
                <a:solidFill>
                  <a:srgbClr val="000000"/>
                </a:solidFill>
              </a:rPr>
              <a:t>Advantages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of</a:t>
            </a:r>
            <a:r>
              <a:rPr spc="1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SQL?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3886200"/>
            <a:ext cx="9142730" cy="3427729"/>
          </a:xfrm>
          <a:custGeom>
            <a:avLst/>
            <a:gdLst/>
            <a:ahLst/>
            <a:cxnLst/>
            <a:rect l="l" t="t" r="r" b="b"/>
            <a:pathLst>
              <a:path w="9142730" h="3427729">
                <a:moveTo>
                  <a:pt x="0" y="3427475"/>
                </a:moveTo>
                <a:lnTo>
                  <a:pt x="9142475" y="3427475"/>
                </a:lnTo>
                <a:lnTo>
                  <a:pt x="9142475" y="0"/>
                </a:lnTo>
                <a:lnTo>
                  <a:pt x="0" y="0"/>
                </a:lnTo>
                <a:lnTo>
                  <a:pt x="0" y="34274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9" y="1448206"/>
            <a:ext cx="3736975" cy="309816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417830" indent="-40576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417830" algn="l"/>
                <a:tab pos="418465" algn="l"/>
              </a:tabLst>
            </a:pPr>
            <a:r>
              <a:rPr sz="2800" spc="-10" dirty="0">
                <a:latin typeface="Calibri"/>
                <a:cs typeface="Calibri"/>
              </a:rPr>
              <a:t>High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speed</a:t>
            </a:r>
            <a:endParaRPr sz="2800">
              <a:latin typeface="Calibri"/>
              <a:cs typeface="Calibri"/>
            </a:endParaRPr>
          </a:p>
          <a:p>
            <a:pPr marL="417830" indent="-40576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417830" algn="l"/>
                <a:tab pos="418465" algn="l"/>
              </a:tabLst>
            </a:pPr>
            <a:r>
              <a:rPr sz="2800" spc="-5" dirty="0">
                <a:latin typeface="Calibri"/>
                <a:cs typeface="Calibri"/>
              </a:rPr>
              <a:t>No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coding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needed</a:t>
            </a:r>
            <a:endParaRPr sz="2800">
              <a:latin typeface="Calibri"/>
              <a:cs typeface="Calibri"/>
            </a:endParaRPr>
          </a:p>
          <a:p>
            <a:pPr marL="417830" indent="-405765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417830" algn="l"/>
                <a:tab pos="418465" algn="l"/>
              </a:tabLst>
            </a:pPr>
            <a:r>
              <a:rPr sz="2800" spc="-35" dirty="0">
                <a:latin typeface="Calibri"/>
                <a:cs typeface="Calibri"/>
              </a:rPr>
              <a:t>Well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defined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standards</a:t>
            </a:r>
            <a:endParaRPr sz="2800">
              <a:latin typeface="Calibri"/>
              <a:cs typeface="Calibri"/>
            </a:endParaRPr>
          </a:p>
          <a:p>
            <a:pPr marL="417830" indent="-405765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417830" algn="l"/>
                <a:tab pos="418465" algn="l"/>
              </a:tabLst>
            </a:pPr>
            <a:r>
              <a:rPr sz="2800" spc="-20" dirty="0">
                <a:latin typeface="Calibri"/>
                <a:cs typeface="Calibri"/>
              </a:rPr>
              <a:t>Portability</a:t>
            </a:r>
            <a:endParaRPr sz="2800">
              <a:latin typeface="Calibri"/>
              <a:cs typeface="Calibri"/>
            </a:endParaRPr>
          </a:p>
          <a:p>
            <a:pPr marL="417830" indent="-40576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417830" algn="l"/>
                <a:tab pos="418465" algn="l"/>
              </a:tabLst>
            </a:pPr>
            <a:r>
              <a:rPr sz="2800" spc="-20" dirty="0">
                <a:latin typeface="Calibri"/>
                <a:cs typeface="Calibri"/>
              </a:rPr>
              <a:t>Interactive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language</a:t>
            </a:r>
            <a:endParaRPr sz="2800">
              <a:latin typeface="Calibri"/>
              <a:cs typeface="Calibri"/>
            </a:endParaRPr>
          </a:p>
          <a:p>
            <a:pPr marL="417830" indent="-405765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417830" algn="l"/>
                <a:tab pos="418465" algn="l"/>
              </a:tabLst>
            </a:pPr>
            <a:r>
              <a:rPr sz="2800" spc="-10" dirty="0">
                <a:latin typeface="Calibri"/>
                <a:cs typeface="Calibri"/>
              </a:rPr>
              <a:t>Multiple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spc="-10" dirty="0">
                <a:latin typeface="Calibri"/>
                <a:cs typeface="Calibri"/>
              </a:rPr>
              <a:t>view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55396"/>
            <a:ext cx="47091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>
                <a:solidFill>
                  <a:srgbClr val="000000"/>
                </a:solidFill>
              </a:rPr>
              <a:t>What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is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SQL </a:t>
            </a:r>
            <a:r>
              <a:rPr spc="-15" dirty="0">
                <a:solidFill>
                  <a:srgbClr val="000000"/>
                </a:solidFill>
              </a:rPr>
              <a:t>Datatype?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534160"/>
            <a:ext cx="7907020" cy="18173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01040" marR="330835" indent="-68897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701040" algn="l"/>
                <a:tab pos="701675" algn="l"/>
              </a:tabLst>
            </a:pPr>
            <a:r>
              <a:rPr sz="2800" spc="-10" dirty="0">
                <a:latin typeface="Calibri"/>
                <a:cs typeface="Calibri"/>
              </a:rPr>
              <a:t>SQL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Datatype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define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values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that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column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contain.</a:t>
            </a:r>
            <a:endParaRPr sz="2800">
              <a:latin typeface="Calibri"/>
              <a:cs typeface="Calibri"/>
            </a:endParaRPr>
          </a:p>
          <a:p>
            <a:pPr marL="701040" marR="5080" indent="-688975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701040" algn="l"/>
                <a:tab pos="701675" algn="l"/>
              </a:tabLst>
            </a:pPr>
            <a:r>
              <a:rPr sz="2800" spc="-20" dirty="0">
                <a:latin typeface="Calibri"/>
                <a:cs typeface="Calibri"/>
              </a:rPr>
              <a:t>Every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column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required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have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name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type 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database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table.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0" y="3352800"/>
            <a:ext cx="7772400" cy="3352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55396"/>
            <a:ext cx="32512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rgbClr val="000000"/>
                </a:solidFill>
              </a:rPr>
              <a:t>SQL</a:t>
            </a:r>
            <a:r>
              <a:rPr spc="-5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Commands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534160"/>
            <a:ext cx="8300720" cy="3182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76884" marR="5080" indent="-464820" algn="just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77520" algn="l"/>
              </a:tabLst>
            </a:pPr>
            <a:r>
              <a:rPr sz="2800" spc="-10" dirty="0">
                <a:latin typeface="Calibri"/>
                <a:cs typeface="Calibri"/>
              </a:rPr>
              <a:t>SQL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commands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spc="60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instructions.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spc="-5" dirty="0">
                <a:latin typeface="Calibri"/>
                <a:cs typeface="Calibri"/>
              </a:rPr>
              <a:t> used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15" dirty="0">
                <a:latin typeface="Calibri"/>
                <a:cs typeface="Calibri"/>
              </a:rPr>
              <a:t> communicate</a:t>
            </a:r>
            <a:r>
              <a:rPr sz="2800" spc="-10" dirty="0">
                <a:latin typeface="Calibri"/>
                <a:cs typeface="Calibri"/>
              </a:rPr>
              <a:t> with</a:t>
            </a:r>
            <a:r>
              <a:rPr sz="2800" spc="-5" dirty="0">
                <a:latin typeface="Calibri"/>
                <a:cs typeface="Calibri"/>
              </a:rPr>
              <a:t> 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database.</a:t>
            </a:r>
            <a:r>
              <a:rPr sz="2800" spc="-5" dirty="0">
                <a:latin typeface="Calibri"/>
                <a:cs typeface="Calibri"/>
              </a:rPr>
              <a:t> It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spc="-5" dirty="0">
                <a:latin typeface="Calibri"/>
                <a:cs typeface="Calibri"/>
              </a:rPr>
              <a:t> also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used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to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perform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specific</a:t>
            </a:r>
            <a:r>
              <a:rPr sz="2800" spc="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tasks,</a:t>
            </a:r>
            <a:r>
              <a:rPr sz="2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functions,</a:t>
            </a:r>
            <a:r>
              <a:rPr sz="2800" spc="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28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queries</a:t>
            </a:r>
            <a:r>
              <a:rPr sz="28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data</a:t>
            </a:r>
            <a:r>
              <a:rPr sz="2800" spc="-1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3850">
              <a:latin typeface="Calibri"/>
              <a:cs typeface="Calibri"/>
            </a:endParaRPr>
          </a:p>
          <a:p>
            <a:pPr marL="476884" marR="6985" indent="-464820" algn="just">
              <a:lnSpc>
                <a:spcPct val="100000"/>
              </a:lnSpc>
              <a:buFont typeface="Arial MT"/>
              <a:buChar char="•"/>
              <a:tabLst>
                <a:tab pos="477520" algn="l"/>
              </a:tabLst>
            </a:pPr>
            <a:r>
              <a:rPr sz="2800" spc="-10" dirty="0">
                <a:latin typeface="Calibri"/>
                <a:cs typeface="Calibri"/>
              </a:rPr>
              <a:t>SQL can </a:t>
            </a:r>
            <a:r>
              <a:rPr sz="2800" spc="-15" dirty="0">
                <a:latin typeface="Calibri"/>
                <a:cs typeface="Calibri"/>
              </a:rPr>
              <a:t>perform various tasks </a:t>
            </a:r>
            <a:r>
              <a:rPr sz="2800" spc="-30" dirty="0">
                <a:latin typeface="Calibri"/>
                <a:cs typeface="Calibri"/>
              </a:rPr>
              <a:t>like 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create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table,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add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data to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tables,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drop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the table,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modify the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table, set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permission</a:t>
            </a:r>
            <a:r>
              <a:rPr sz="2800" spc="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for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users.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55396"/>
            <a:ext cx="51860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409065" algn="l"/>
              </a:tabLst>
            </a:pPr>
            <a:r>
              <a:rPr spc="-45" dirty="0">
                <a:solidFill>
                  <a:srgbClr val="000000"/>
                </a:solidFill>
              </a:rPr>
              <a:t>Types	</a:t>
            </a:r>
            <a:r>
              <a:rPr spc="-5" dirty="0">
                <a:solidFill>
                  <a:srgbClr val="000000"/>
                </a:solidFill>
              </a:rPr>
              <a:t>of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SQL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Commands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81760"/>
            <a:ext cx="829754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76884" marR="5080" indent="-4648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76884" algn="l"/>
                <a:tab pos="477520" algn="l"/>
                <a:tab pos="1463040" algn="l"/>
                <a:tab pos="2082164" algn="l"/>
                <a:tab pos="2758440" algn="l"/>
                <a:tab pos="3692525" algn="l"/>
                <a:tab pos="4142104" algn="l"/>
                <a:tab pos="4849495" algn="l"/>
                <a:tab pos="6685915" algn="l"/>
                <a:tab pos="7519670" algn="l"/>
              </a:tabLst>
            </a:pP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-10" dirty="0">
                <a:latin typeface="Calibri"/>
                <a:cs typeface="Calibri"/>
              </a:rPr>
              <a:t>he</a:t>
            </a: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f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-35" dirty="0">
                <a:latin typeface="Calibri"/>
                <a:cs typeface="Calibri"/>
              </a:rPr>
              <a:t>v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-10" dirty="0">
                <a:latin typeface="Calibri"/>
                <a:cs typeface="Calibri"/>
              </a:rPr>
              <a:t>pe</a:t>
            </a:r>
            <a:r>
              <a:rPr sz="2800" spc="-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f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SQ</a:t>
            </a:r>
            <a:r>
              <a:rPr sz="2800" spc="-5" dirty="0">
                <a:latin typeface="Calibri"/>
                <a:cs typeface="Calibri"/>
              </a:rPr>
              <a:t>L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c</a:t>
            </a:r>
            <a:r>
              <a:rPr sz="2800" spc="-10" dirty="0">
                <a:latin typeface="Calibri"/>
                <a:cs typeface="Calibri"/>
              </a:rPr>
              <a:t>omm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-5" dirty="0">
                <a:latin typeface="Calibri"/>
                <a:cs typeface="Calibri"/>
              </a:rPr>
              <a:t>: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800" spc="15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2800" spc="25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, 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DCL,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TCL,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2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DQL.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800" y="2286000"/>
            <a:ext cx="7391400" cy="4419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</TotalTime>
  <Words>4133</Words>
  <Application>Microsoft Office PowerPoint</Application>
  <PresentationFormat>Custom</PresentationFormat>
  <Paragraphs>489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3" baseType="lpstr">
      <vt:lpstr>Arial MT</vt:lpstr>
      <vt:lpstr>Calibri</vt:lpstr>
      <vt:lpstr>Times New Roman</vt:lpstr>
      <vt:lpstr>Wingdings</vt:lpstr>
      <vt:lpstr>Office Theme</vt:lpstr>
      <vt:lpstr>SQL Basics</vt:lpstr>
      <vt:lpstr>What is SQL?</vt:lpstr>
      <vt:lpstr>What are the SQL?</vt:lpstr>
      <vt:lpstr>What is SQL Process?</vt:lpstr>
      <vt:lpstr>What is SQL Process?</vt:lpstr>
      <vt:lpstr>What is Advantages of SQL?</vt:lpstr>
      <vt:lpstr>What is SQL Datatype?</vt:lpstr>
      <vt:lpstr>SQL Commands</vt:lpstr>
      <vt:lpstr>Types of SQL Commands</vt:lpstr>
      <vt:lpstr>Data Definition Language (DDL)</vt:lpstr>
      <vt:lpstr>Data Definition Language (DDL)- CREATE</vt:lpstr>
      <vt:lpstr>Data Definition Language (DDL)- Drop</vt:lpstr>
      <vt:lpstr>Data Definition Language (DDL)- ALTER</vt:lpstr>
      <vt:lpstr>Data Definition Language (DDL)- TRUNCATE</vt:lpstr>
      <vt:lpstr>Data Manipulation Language</vt:lpstr>
      <vt:lpstr>Data Manipulation Language - INSERT</vt:lpstr>
      <vt:lpstr>Data Manipulation Language - UPDATE</vt:lpstr>
      <vt:lpstr>Data Control Language</vt:lpstr>
      <vt:lpstr>Data Control Language - Grant</vt:lpstr>
      <vt:lpstr>Transaction Control Language</vt:lpstr>
      <vt:lpstr>Transaction Control Language - COMMIT</vt:lpstr>
      <vt:lpstr>Transaction Control Language - Rollback</vt:lpstr>
      <vt:lpstr>Data Query Language</vt:lpstr>
      <vt:lpstr>SQL Operator</vt:lpstr>
      <vt:lpstr>SQL Comparison Operators:</vt:lpstr>
      <vt:lpstr>SQL Arithmetic Operators</vt:lpstr>
      <vt:lpstr>SQL Arithmetic Operators</vt:lpstr>
      <vt:lpstr>SQL Logical Operators</vt:lpstr>
      <vt:lpstr>Example:</vt:lpstr>
      <vt:lpstr>Example:</vt:lpstr>
      <vt:lpstr>Views in SQL</vt:lpstr>
      <vt:lpstr>Creating view</vt:lpstr>
      <vt:lpstr>Creating View from multiple tables</vt:lpstr>
      <vt:lpstr>SQL Index</vt:lpstr>
      <vt:lpstr>Unique Index statement</vt:lpstr>
      <vt:lpstr>SQL Sub Query</vt:lpstr>
      <vt:lpstr>Subqueries with the Select Statement</vt:lpstr>
      <vt:lpstr>Subqueries with the INSERT Statement</vt:lpstr>
      <vt:lpstr>Subqueries with the UPDATE Statement</vt:lpstr>
      <vt:lpstr>Subqueries with the DELETE Statement</vt:lpstr>
      <vt:lpstr>SQL Clauses</vt:lpstr>
      <vt:lpstr>GROUP BY</vt:lpstr>
      <vt:lpstr>HAVING</vt:lpstr>
      <vt:lpstr>ORDER BY</vt:lpstr>
      <vt:lpstr>SQL Aggregate Functions</vt:lpstr>
      <vt:lpstr>COUNT FUNCTION</vt:lpstr>
      <vt:lpstr>SUM FUNCTION</vt:lpstr>
      <vt:lpstr>AVG FUNCTION</vt:lpstr>
      <vt:lpstr>MAX FUNCTION</vt:lpstr>
      <vt:lpstr>SQL JOIN</vt:lpstr>
      <vt:lpstr>INNER JOIN</vt:lpstr>
      <vt:lpstr>LEFT JOIN</vt:lpstr>
      <vt:lpstr>RIGHT JOIN</vt:lpstr>
      <vt:lpstr>FULL JOIN</vt:lpstr>
      <vt:lpstr>SQL Set Operation</vt:lpstr>
      <vt:lpstr>Union Operation</vt:lpstr>
      <vt:lpstr>Intersect Operation</vt:lpstr>
      <vt:lpstr>MINUSOperation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Basics</dc:title>
  <dc:creator>ADMIN</dc:creator>
  <cp:lastModifiedBy>Hitendra Sisodia</cp:lastModifiedBy>
  <cp:revision>1</cp:revision>
  <dcterms:created xsi:type="dcterms:W3CDTF">2023-01-09T04:43:06Z</dcterms:created>
  <dcterms:modified xsi:type="dcterms:W3CDTF">2023-01-24T16:29:52Z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2020-03-28T00:00:00Z</vt:filetime>
  </property>
  <property fmtid="{D5CDD505-2E9C-101B-9397-08002B2CF9AE}" pid="3" name="Creator">
    <vt:lpwstr>Nitro Pro 8  (8. 5. 1. 10)</vt:lpwstr>
  </property>
  <property fmtid="{D5CDD505-2E9C-101B-9397-08002B2CF9AE}" pid="4" name="LastSaved">
    <vt:filetime>2023-01-09T00:00:00Z</vt:filetime>
  </property>
</Properties>
</file>