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6" r:id="rId4"/>
    <p:sldId id="269" r:id="rId5"/>
    <p:sldId id="267" r:id="rId6"/>
    <p:sldId id="268" r:id="rId7"/>
    <p:sldId id="270" r:id="rId8"/>
    <p:sldId id="271" r:id="rId9"/>
    <p:sldId id="272" r:id="rId10"/>
    <p:sldId id="273" r:id="rId11"/>
    <p:sldId id="275" r:id="rId12"/>
    <p:sldId id="274" r:id="rId13"/>
    <p:sldId id="277" r:id="rId14"/>
    <p:sldId id="276" r:id="rId15"/>
    <p:sldId id="259" r:id="rId16"/>
    <p:sldId id="260" r:id="rId17"/>
    <p:sldId id="261" r:id="rId18"/>
    <p:sldId id="262" r:id="rId19"/>
    <p:sldId id="258" r:id="rId20"/>
    <p:sldId id="263" r:id="rId21"/>
    <p:sldId id="264"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21A17-057B-40F6-A71E-ADA2B392A4A2}" type="datetimeFigureOut">
              <a:rPr lang="en-IN" smtClean="0"/>
              <a:t>20-01-2023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A4FD5-E88D-4CA6-B4C0-398F6DEAD829}" type="slidenum">
              <a:rPr lang="en-IN" smtClean="0"/>
              <a:t>‹#›</a:t>
            </a:fld>
            <a:endParaRPr lang="en-IN"/>
          </a:p>
        </p:txBody>
      </p:sp>
    </p:spTree>
    <p:extLst>
      <p:ext uri="{BB962C8B-B14F-4D97-AF65-F5344CB8AC3E}">
        <p14:creationId xmlns:p14="http://schemas.microsoft.com/office/powerpoint/2010/main" val="252619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1A4FD5-E88D-4CA6-B4C0-398F6DEAD829}" type="slidenum">
              <a:rPr lang="en-IN" smtClean="0"/>
              <a:t>6</a:t>
            </a:fld>
            <a:endParaRPr lang="en-IN"/>
          </a:p>
        </p:txBody>
      </p:sp>
    </p:spTree>
    <p:extLst>
      <p:ext uri="{BB962C8B-B14F-4D97-AF65-F5344CB8AC3E}">
        <p14:creationId xmlns:p14="http://schemas.microsoft.com/office/powerpoint/2010/main" val="29826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3488C-47EF-4860-A38A-52EED0893EF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51065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3488C-47EF-4860-A38A-52EED0893EF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17621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3488C-47EF-4860-A38A-52EED0893EF4}"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302639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3488C-47EF-4860-A38A-52EED0893EF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35308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3488C-47EF-4860-A38A-52EED0893EF4}"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06609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E93488C-47EF-4860-A38A-52EED0893EF4}" type="datetimeFigureOut">
              <a:rPr lang="en-IN" smtClean="0"/>
              <a:t>20-01-2023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44358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E93488C-47EF-4860-A38A-52EED0893EF4}" type="datetimeFigureOut">
              <a:rPr lang="en-IN" smtClean="0"/>
              <a:t>20-01-2023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124500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E93488C-47EF-4860-A38A-52EED0893EF4}" type="datetimeFigureOut">
              <a:rPr lang="en-IN" smtClean="0"/>
              <a:t>20-01-2023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405966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E93488C-47EF-4860-A38A-52EED0893EF4}"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769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E93488C-47EF-4860-A38A-52EED0893EF4}" type="datetimeFigureOut">
              <a:rPr lang="en-IN" smtClean="0"/>
              <a:t>20-01-2023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901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E93488C-47EF-4860-A38A-52EED0893EF4}" type="datetimeFigureOut">
              <a:rPr lang="en-IN" smtClean="0"/>
              <a:t>20-01-2023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F6321453-9A18-4B2A-9DE8-DD52BE7C28A1}" type="slidenum">
              <a:rPr lang="en-IN" smtClean="0"/>
              <a:t>‹#›</a:t>
            </a:fld>
            <a:endParaRPr lang="en-IN"/>
          </a:p>
        </p:txBody>
      </p:sp>
    </p:spTree>
    <p:extLst>
      <p:ext uri="{BB962C8B-B14F-4D97-AF65-F5344CB8AC3E}">
        <p14:creationId xmlns:p14="http://schemas.microsoft.com/office/powerpoint/2010/main" val="207769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E93488C-47EF-4860-A38A-52EED0893EF4}" type="datetimeFigureOut">
              <a:rPr lang="en-IN" smtClean="0"/>
              <a:t>20-01-2023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6321453-9A18-4B2A-9DE8-DD52BE7C28A1}" type="slidenum">
              <a:rPr lang="en-IN" smtClean="0"/>
              <a:t>‹#›</a:t>
            </a:fld>
            <a:endParaRPr lang="en-IN"/>
          </a:p>
        </p:txBody>
      </p:sp>
    </p:spTree>
    <p:extLst>
      <p:ext uri="{BB962C8B-B14F-4D97-AF65-F5344CB8AC3E}">
        <p14:creationId xmlns:p14="http://schemas.microsoft.com/office/powerpoint/2010/main" val="496072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926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Schema v/s Instance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3830746"/>
              </p:ext>
            </p:extLst>
          </p:nvPr>
        </p:nvGraphicFramePr>
        <p:xfrm>
          <a:off x="3768435" y="803564"/>
          <a:ext cx="7453746" cy="5373399"/>
        </p:xfrm>
        <a:graphic>
          <a:graphicData uri="http://schemas.openxmlformats.org/drawingml/2006/table">
            <a:tbl>
              <a:tblPr/>
              <a:tblGrid>
                <a:gridCol w="3726873">
                  <a:extLst>
                    <a:ext uri="{9D8B030D-6E8A-4147-A177-3AD203B41FA5}">
                      <a16:colId xmlns:a16="http://schemas.microsoft.com/office/drawing/2014/main" val="3141271021"/>
                    </a:ext>
                  </a:extLst>
                </a:gridCol>
                <a:gridCol w="3726873">
                  <a:extLst>
                    <a:ext uri="{9D8B030D-6E8A-4147-A177-3AD203B41FA5}">
                      <a16:colId xmlns:a16="http://schemas.microsoft.com/office/drawing/2014/main" val="2201238067"/>
                    </a:ext>
                  </a:extLst>
                </a:gridCol>
              </a:tblGrid>
              <a:tr h="506583">
                <a:tc>
                  <a:txBody>
                    <a:bodyPr/>
                    <a:lstStyle/>
                    <a:p>
                      <a:pPr algn="ctr" fontAlgn="base"/>
                      <a:r>
                        <a:rPr lang="en-IN" sz="1700" b="1" cap="all">
                          <a:solidFill>
                            <a:srgbClr val="000000"/>
                          </a:solidFill>
                          <a:effectLst/>
                        </a:rPr>
                        <a:t>SCHEMA</a:t>
                      </a:r>
                    </a:p>
                  </a:txBody>
                  <a:tcPr marL="73255" marR="73255" marT="73255" marB="73255"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IN" sz="1700" b="1" cap="all">
                          <a:solidFill>
                            <a:srgbClr val="000000"/>
                          </a:solidFill>
                          <a:effectLst/>
                        </a:rPr>
                        <a:t>INSTANCE</a:t>
                      </a:r>
                    </a:p>
                  </a:txBody>
                  <a:tcPr marL="73255" marR="73255" marT="73255" marB="73255"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3649359902"/>
                  </a:ext>
                </a:extLst>
              </a:tr>
              <a:tr h="1460950">
                <a:tc>
                  <a:txBody>
                    <a:bodyPr/>
                    <a:lstStyle/>
                    <a:p>
                      <a:pPr algn="l" fontAlgn="base"/>
                      <a:r>
                        <a:rPr lang="en-US" sz="1700" b="0">
                          <a:effectLst/>
                        </a:rPr>
                        <a:t>It is the overall description of the database.</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700" b="0" dirty="0">
                          <a:effectLst/>
                        </a:rPr>
                        <a:t>It is the collection of information stored in a database at a particular moment.</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576761090"/>
                  </a:ext>
                </a:extLst>
              </a:tr>
              <a:tr h="1135288">
                <a:tc>
                  <a:txBody>
                    <a:bodyPr/>
                    <a:lstStyle/>
                    <a:p>
                      <a:pPr algn="l" fontAlgn="base"/>
                      <a:r>
                        <a:rPr lang="en-US" sz="1700" b="0">
                          <a:effectLst/>
                        </a:rPr>
                        <a:t>Schema is same for whole database.</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700" b="0" dirty="0">
                          <a:effectLst/>
                        </a:rPr>
                        <a:t>Data in instances can be changed using addition, deletion, </a:t>
                      </a:r>
                      <a:r>
                        <a:rPr lang="en-US" sz="1700" b="0" dirty="0" err="1">
                          <a:effectLst/>
                        </a:rPr>
                        <a:t>updation</a:t>
                      </a:r>
                      <a:r>
                        <a:rPr lang="en-US" sz="1700" b="0" dirty="0">
                          <a:effectLst/>
                        </a:rPr>
                        <a:t>.</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54063134"/>
                  </a:ext>
                </a:extLst>
              </a:tr>
              <a:tr h="809628">
                <a:tc>
                  <a:txBody>
                    <a:bodyPr/>
                    <a:lstStyle/>
                    <a:p>
                      <a:pPr algn="l" fontAlgn="base"/>
                      <a:r>
                        <a:rPr lang="en-IN" sz="1700" b="0">
                          <a:effectLst/>
                        </a:rPr>
                        <a:t>Does not change Frequently.</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Changes Frequently.</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885617"/>
                  </a:ext>
                </a:extLst>
              </a:tr>
              <a:tr h="1460950">
                <a:tc>
                  <a:txBody>
                    <a:bodyPr/>
                    <a:lstStyle/>
                    <a:p>
                      <a:pPr algn="l" fontAlgn="base"/>
                      <a:r>
                        <a:rPr lang="en-US" sz="1700" b="0">
                          <a:effectLst/>
                        </a:rPr>
                        <a:t>Defines the basic structure of the database i.e how the data will be stored in the database.</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700" b="0" dirty="0">
                          <a:effectLst/>
                        </a:rPr>
                        <a:t>It is the set of Information stored at a particular time.</a:t>
                      </a:r>
                    </a:p>
                  </a:txBody>
                  <a:tcPr marL="128196" marR="128196" marT="64098" marB="6409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58017867"/>
                  </a:ext>
                </a:extLst>
              </a:tr>
            </a:tbl>
          </a:graphicData>
        </a:graphic>
      </p:graphicFrame>
    </p:spTree>
    <p:extLst>
      <p:ext uri="{BB962C8B-B14F-4D97-AF65-F5344CB8AC3E}">
        <p14:creationId xmlns:p14="http://schemas.microsoft.com/office/powerpoint/2010/main" val="404529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Schema</a:t>
            </a:r>
          </a:p>
        </p:txBody>
      </p:sp>
      <p:pic>
        <p:nvPicPr>
          <p:cNvPr id="4" name="Picture 6" descr="fig02_0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445283"/>
            <a:ext cx="7315200" cy="395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09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Instance</a:t>
            </a:r>
          </a:p>
        </p:txBody>
      </p:sp>
      <p:pic>
        <p:nvPicPr>
          <p:cNvPr id="4" name="Picture 4" descr="fig01_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2691" y="636429"/>
            <a:ext cx="8118764" cy="554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4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schema</a:t>
            </a:r>
          </a:p>
        </p:txBody>
      </p:sp>
      <p:sp>
        <p:nvSpPr>
          <p:cNvPr id="3" name="Content Placeholder 2"/>
          <p:cNvSpPr>
            <a:spLocks noGrp="1"/>
          </p:cNvSpPr>
          <p:nvPr>
            <p:ph idx="1"/>
          </p:nvPr>
        </p:nvSpPr>
        <p:spPr/>
        <p:txBody>
          <a:bodyPr>
            <a:normAutofit/>
          </a:bodyPr>
          <a:lstStyle/>
          <a:p>
            <a:r>
              <a:rPr lang="en-IN" sz="3200" dirty="0"/>
              <a:t>Internal/ Physical schema</a:t>
            </a:r>
          </a:p>
          <a:p>
            <a:r>
              <a:rPr lang="en-IN" sz="3200" dirty="0"/>
              <a:t>Conceptual/ logical schema</a:t>
            </a:r>
          </a:p>
          <a:p>
            <a:r>
              <a:rPr lang="en-IN" sz="3200" dirty="0"/>
              <a:t>External/ view schema</a:t>
            </a:r>
          </a:p>
        </p:txBody>
      </p:sp>
    </p:spTree>
    <p:extLst>
      <p:ext uri="{BB962C8B-B14F-4D97-AF65-F5344CB8AC3E}">
        <p14:creationId xmlns:p14="http://schemas.microsoft.com/office/powerpoint/2010/main" val="291105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schema architecture</a:t>
            </a:r>
          </a:p>
        </p:txBody>
      </p:sp>
      <p:pic>
        <p:nvPicPr>
          <p:cNvPr id="4" name="Picture 4" descr="fig02_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6035" y="692727"/>
            <a:ext cx="7966365" cy="555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22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b="1" dirty="0"/>
              <a:t>Physical Level:</a:t>
            </a:r>
            <a:r>
              <a:rPr lang="en-US" sz="2800" dirty="0"/>
              <a:t> At the physical level, the information about the location of database objects in the data store is kept.</a:t>
            </a:r>
          </a:p>
          <a:p>
            <a:r>
              <a:rPr lang="en-US" sz="2800" dirty="0"/>
              <a:t>In simple terms, physical level of a database describes </a:t>
            </a:r>
            <a:r>
              <a:rPr lang="en-US" sz="2800" u="sng" dirty="0"/>
              <a:t>how the data is being stored in secondary storage devices </a:t>
            </a:r>
            <a:r>
              <a:rPr lang="en-US" sz="2800" dirty="0"/>
              <a:t>like disks and tapes and also gives insights on additional storage details</a:t>
            </a:r>
          </a:p>
          <a:p>
            <a:endParaRPr lang="en-US" sz="2800" dirty="0"/>
          </a:p>
        </p:txBody>
      </p:sp>
    </p:spTree>
    <p:extLst>
      <p:ext uri="{BB962C8B-B14F-4D97-AF65-F5344CB8AC3E}">
        <p14:creationId xmlns:p14="http://schemas.microsoft.com/office/powerpoint/2010/main" val="263323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b="1" dirty="0"/>
              <a:t>Conceptual Level: </a:t>
            </a:r>
            <a:r>
              <a:rPr lang="en-US" sz="2800" dirty="0"/>
              <a:t>At conceptual level, data is represented in the form of various database tables. </a:t>
            </a:r>
          </a:p>
          <a:p>
            <a:endParaRPr lang="en-US" sz="2800" dirty="0"/>
          </a:p>
          <a:p>
            <a:r>
              <a:rPr lang="en-US" sz="2800" dirty="0"/>
              <a:t>it describes </a:t>
            </a:r>
            <a:r>
              <a:rPr lang="en-US" sz="2800" u="sng" dirty="0"/>
              <a:t>what kind of data is to be stored in the database</a:t>
            </a:r>
            <a:r>
              <a:rPr lang="en-US" sz="2800" dirty="0"/>
              <a:t>.</a:t>
            </a:r>
            <a:endParaRPr lang="en-IN" sz="2800" dirty="0"/>
          </a:p>
        </p:txBody>
      </p:sp>
    </p:spTree>
    <p:extLst>
      <p:ext uri="{BB962C8B-B14F-4D97-AF65-F5344CB8AC3E}">
        <p14:creationId xmlns:p14="http://schemas.microsoft.com/office/powerpoint/2010/main" val="416420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b="1" dirty="0"/>
              <a:t>External Level: </a:t>
            </a:r>
            <a:r>
              <a:rPr lang="en-US" sz="2800" dirty="0"/>
              <a:t> An external level specifies a view of the data in terms of conceptual level tables.  Each external level view is used to cater to the needs of a particular category of users.</a:t>
            </a:r>
            <a:endParaRPr lang="en-IN" sz="2800" dirty="0"/>
          </a:p>
          <a:p>
            <a:r>
              <a:rPr lang="en-US" sz="2800" dirty="0"/>
              <a:t>The main focus of external level is data abstraction.</a:t>
            </a:r>
            <a:endParaRPr lang="en-IN" sz="2800" dirty="0"/>
          </a:p>
        </p:txBody>
      </p:sp>
    </p:spTree>
    <p:extLst>
      <p:ext uri="{BB962C8B-B14F-4D97-AF65-F5344CB8AC3E}">
        <p14:creationId xmlns:p14="http://schemas.microsoft.com/office/powerpoint/2010/main" val="5244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Independence</a:t>
            </a:r>
          </a:p>
        </p:txBody>
      </p:sp>
      <p:sp>
        <p:nvSpPr>
          <p:cNvPr id="3" name="Content Placeholder 2"/>
          <p:cNvSpPr>
            <a:spLocks noGrp="1"/>
          </p:cNvSpPr>
          <p:nvPr>
            <p:ph idx="1"/>
          </p:nvPr>
        </p:nvSpPr>
        <p:spPr/>
        <p:txBody>
          <a:bodyPr/>
          <a:lstStyle/>
          <a:p>
            <a:pPr fontAlgn="base"/>
            <a:r>
              <a:rPr lang="en-US" sz="2800" dirty="0"/>
              <a:t>Data independence means a change of data at lower level should not affect higher level. </a:t>
            </a:r>
          </a:p>
          <a:p>
            <a:pPr fontAlgn="base"/>
            <a:r>
              <a:rPr lang="en-US" sz="2800" dirty="0"/>
              <a:t>Two types of data independence are present in this architecture:</a:t>
            </a:r>
          </a:p>
          <a:p>
            <a:pPr fontAlgn="base"/>
            <a:r>
              <a:rPr lang="en-US" sz="2800" dirty="0"/>
              <a:t>1. Physical Data Independence</a:t>
            </a:r>
          </a:p>
          <a:p>
            <a:pPr fontAlgn="base"/>
            <a:r>
              <a:rPr lang="en-US" sz="2800" dirty="0"/>
              <a:t>2. Logical Data Independence</a:t>
            </a:r>
          </a:p>
          <a:p>
            <a:endParaRPr lang="en-IN" dirty="0"/>
          </a:p>
        </p:txBody>
      </p:sp>
    </p:spTree>
    <p:extLst>
      <p:ext uri="{BB962C8B-B14F-4D97-AF65-F5344CB8AC3E}">
        <p14:creationId xmlns:p14="http://schemas.microsoft.com/office/powerpoint/2010/main" val="397246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Independence</a:t>
            </a:r>
          </a:p>
        </p:txBody>
      </p:sp>
      <p:pic>
        <p:nvPicPr>
          <p:cNvPr id="1026" name="Picture 2" descr="dbms-3-tier-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034753"/>
            <a:ext cx="7315200" cy="477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05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 to DBMS</a:t>
            </a:r>
          </a:p>
        </p:txBody>
      </p:sp>
      <p:sp>
        <p:nvSpPr>
          <p:cNvPr id="3" name="Content Placeholder 2"/>
          <p:cNvSpPr>
            <a:spLocks noGrp="1"/>
          </p:cNvSpPr>
          <p:nvPr>
            <p:ph idx="1"/>
          </p:nvPr>
        </p:nvSpPr>
        <p:spPr/>
        <p:txBody>
          <a:bodyPr>
            <a:normAutofit/>
          </a:bodyPr>
          <a:lstStyle/>
          <a:p>
            <a:pPr marL="0" indent="0">
              <a:buNone/>
            </a:pPr>
            <a:r>
              <a:rPr lang="en-IN" sz="3200" b="1" dirty="0"/>
              <a:t>Problems existed in Traditional File system</a:t>
            </a:r>
          </a:p>
          <a:p>
            <a:endParaRPr lang="en-IN" sz="2800" b="1" dirty="0"/>
          </a:p>
          <a:p>
            <a:r>
              <a:rPr lang="en-IN" sz="2800" b="1" dirty="0"/>
              <a:t>Redundancy of data</a:t>
            </a:r>
          </a:p>
          <a:p>
            <a:r>
              <a:rPr lang="en-IN" sz="2800" b="1" dirty="0"/>
              <a:t>Inconsistency of Data</a:t>
            </a:r>
          </a:p>
          <a:p>
            <a:r>
              <a:rPr lang="en-IN" sz="2800" b="1" dirty="0"/>
              <a:t>Difficult Data Access</a:t>
            </a:r>
          </a:p>
          <a:p>
            <a:r>
              <a:rPr lang="en-IN" sz="2800" b="1" dirty="0"/>
              <a:t>Unauthorized Access</a:t>
            </a:r>
          </a:p>
          <a:p>
            <a:r>
              <a:rPr lang="en-IN" sz="2800" b="1" dirty="0"/>
              <a:t>No Concurrent Access</a:t>
            </a:r>
          </a:p>
          <a:p>
            <a:r>
              <a:rPr lang="en-IN" sz="2800" b="1" dirty="0"/>
              <a:t>No Backup and Recovery</a:t>
            </a:r>
            <a:endParaRPr lang="en-IN" sz="2800" dirty="0"/>
          </a:p>
        </p:txBody>
      </p:sp>
    </p:spTree>
    <p:extLst>
      <p:ext uri="{BB962C8B-B14F-4D97-AF65-F5344CB8AC3E}">
        <p14:creationId xmlns:p14="http://schemas.microsoft.com/office/powerpoint/2010/main" val="3427671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657600" y="864108"/>
            <a:ext cx="7970213" cy="5120640"/>
          </a:xfrm>
        </p:spPr>
        <p:txBody>
          <a:bodyPr/>
          <a:lstStyle/>
          <a:p>
            <a:pPr marL="0" indent="0">
              <a:buNone/>
            </a:pPr>
            <a:r>
              <a:rPr lang="en-US" sz="2800" b="1" dirty="0"/>
              <a:t>Physical data independence</a:t>
            </a:r>
          </a:p>
          <a:p>
            <a:endParaRPr lang="en-US" sz="2800" b="1" dirty="0"/>
          </a:p>
          <a:p>
            <a:r>
              <a:rPr lang="en-US" sz="2800" dirty="0"/>
              <a:t>Any change in the physical location of tables and indexes should not affect the conceptual level or external view of data. This data independence is easy to achieve and implemented by most of the DBMS.</a:t>
            </a:r>
            <a:endParaRPr lang="en-IN" sz="2800" dirty="0"/>
          </a:p>
        </p:txBody>
      </p:sp>
    </p:spTree>
    <p:extLst>
      <p:ext uri="{BB962C8B-B14F-4D97-AF65-F5344CB8AC3E}">
        <p14:creationId xmlns:p14="http://schemas.microsoft.com/office/powerpoint/2010/main" val="23099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800" b="1" dirty="0"/>
              <a:t>Conceptual Data Independence:</a:t>
            </a:r>
            <a:r>
              <a:rPr lang="en-US" sz="2800" dirty="0"/>
              <a:t> </a:t>
            </a:r>
          </a:p>
          <a:p>
            <a:endParaRPr lang="en-US" sz="2800" dirty="0"/>
          </a:p>
          <a:p>
            <a:r>
              <a:rPr lang="en-US" sz="2800" dirty="0"/>
              <a:t>The data at conceptual level schema and external level schema must be independent. This means a change in conceptual schema should not affect external schema. </a:t>
            </a:r>
          </a:p>
          <a:p>
            <a:r>
              <a:rPr lang="en-US" sz="2800" dirty="0"/>
              <a:t>e.g.;. Adding or deleting attributes of a table should not affect the user’s view of the table But this type of independence is difficult to achieve as compared to physical data independence because the changes in conceptual schema are reflected in the user’s view.</a:t>
            </a:r>
            <a:endParaRPr lang="en-IN" sz="2800" dirty="0"/>
          </a:p>
        </p:txBody>
      </p:sp>
    </p:spTree>
    <p:extLst>
      <p:ext uri="{BB962C8B-B14F-4D97-AF65-F5344CB8AC3E}">
        <p14:creationId xmlns:p14="http://schemas.microsoft.com/office/powerpoint/2010/main" val="217049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Phases of database design</a:t>
            </a:r>
            <a:endParaRPr lang="en-IN" dirty="0"/>
          </a:p>
        </p:txBody>
      </p:sp>
      <p:pic>
        <p:nvPicPr>
          <p:cNvPr id="2050" name="Picture 2" descr="https://media.geeksforgeeks.org/wp-content/uploads/20190506212511/dbms-phases.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52858" y="1302067"/>
            <a:ext cx="2346960" cy="424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Models</a:t>
            </a:r>
          </a:p>
        </p:txBody>
      </p:sp>
      <p:sp>
        <p:nvSpPr>
          <p:cNvPr id="3" name="Content Placeholder 2"/>
          <p:cNvSpPr>
            <a:spLocks noGrp="1"/>
          </p:cNvSpPr>
          <p:nvPr>
            <p:ph idx="1"/>
          </p:nvPr>
        </p:nvSpPr>
        <p:spPr/>
        <p:txBody>
          <a:bodyPr>
            <a:normAutofit/>
          </a:bodyPr>
          <a:lstStyle/>
          <a:p>
            <a:r>
              <a:rPr lang="en-US" sz="2800" dirty="0"/>
              <a:t>Data models define how the logical structure of a database is modeled. </a:t>
            </a:r>
          </a:p>
          <a:p>
            <a:r>
              <a:rPr lang="en-US" sz="2800" dirty="0"/>
              <a:t>Data Models are fundamental entities to introduce abstraction in a DBMS. Data models define how data is connected to each other and how they are processed and stored inside the system</a:t>
            </a:r>
            <a:endParaRPr lang="en-IN" sz="2800" dirty="0"/>
          </a:p>
        </p:txBody>
      </p:sp>
    </p:spTree>
    <p:extLst>
      <p:ext uri="{BB962C8B-B14F-4D97-AF65-F5344CB8AC3E}">
        <p14:creationId xmlns:p14="http://schemas.microsoft.com/office/powerpoint/2010/main" val="258187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Relational Model</a:t>
            </a:r>
            <a:br>
              <a:rPr lang="en-IN" dirty="0"/>
            </a:br>
            <a:endParaRPr lang="en-IN" dirty="0"/>
          </a:p>
        </p:txBody>
      </p:sp>
      <p:sp>
        <p:nvSpPr>
          <p:cNvPr id="3" name="Content Placeholder 2"/>
          <p:cNvSpPr>
            <a:spLocks noGrp="1"/>
          </p:cNvSpPr>
          <p:nvPr>
            <p:ph idx="1"/>
          </p:nvPr>
        </p:nvSpPr>
        <p:spPr>
          <a:xfrm>
            <a:off x="3532909" y="-86818"/>
            <a:ext cx="7820891" cy="5811838"/>
          </a:xfrm>
        </p:spPr>
        <p:txBody>
          <a:bodyPr/>
          <a:lstStyle/>
          <a:p>
            <a:r>
              <a:rPr lang="en-US" sz="2800" dirty="0"/>
              <a:t>In relational model, the data and relationships are represented by collection of inter-related tables. Each table is a group of column and rows, where column represents attribute of an entity and rows represents records.</a:t>
            </a:r>
            <a:endParaRPr lang="en-IN" sz="2800" dirty="0"/>
          </a:p>
          <a:p>
            <a:endParaRPr lang="en-IN" dirty="0"/>
          </a:p>
          <a:p>
            <a:endParaRPr lang="en-IN" dirty="0"/>
          </a:p>
          <a:p>
            <a:endParaRPr lang="en-IN" dirty="0"/>
          </a:p>
        </p:txBody>
      </p:sp>
      <p:pic>
        <p:nvPicPr>
          <p:cNvPr id="4" name="Picture 6" descr="Relational Model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782" y="3187916"/>
            <a:ext cx="9047018" cy="377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34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Entity-Relationship Model</a:t>
            </a:r>
          </a:p>
        </p:txBody>
      </p:sp>
      <p:sp>
        <p:nvSpPr>
          <p:cNvPr id="3" name="Content Placeholder 2"/>
          <p:cNvSpPr>
            <a:spLocks noGrp="1"/>
          </p:cNvSpPr>
          <p:nvPr>
            <p:ph idx="1"/>
          </p:nvPr>
        </p:nvSpPr>
        <p:spPr/>
        <p:txBody>
          <a:bodyPr/>
          <a:lstStyle/>
          <a:p>
            <a:r>
              <a:rPr lang="en-US" dirty="0"/>
              <a:t>Entity-Relationship (ER) Model is </a:t>
            </a:r>
            <a:r>
              <a:rPr lang="en-US" b="1" dirty="0"/>
              <a:t>based on the notion of real-world entities and relationships among them</a:t>
            </a:r>
            <a:r>
              <a:rPr lang="en-US" dirty="0"/>
              <a:t>. While formulating real-world scenario into the database model, the ER Model creates entity set, relationship set, general attributes and constraints.</a:t>
            </a:r>
          </a:p>
          <a:p>
            <a:r>
              <a:rPr lang="en-US" dirty="0"/>
              <a:t>ER Model is best used for the conceptual design of a database.</a:t>
            </a:r>
          </a:p>
          <a:p>
            <a:r>
              <a:rPr lang="en-US" dirty="0"/>
              <a:t>ER Model is based on −</a:t>
            </a:r>
          </a:p>
          <a:p>
            <a:r>
              <a:rPr lang="en-US" b="1" dirty="0"/>
              <a:t>Entities</a:t>
            </a:r>
            <a:r>
              <a:rPr lang="en-US" dirty="0"/>
              <a:t> and their </a:t>
            </a:r>
            <a:r>
              <a:rPr lang="en-US" i="1" dirty="0"/>
              <a:t>attributes.</a:t>
            </a:r>
            <a:endParaRPr lang="en-US" dirty="0"/>
          </a:p>
          <a:p>
            <a:r>
              <a:rPr lang="en-US" b="1" dirty="0"/>
              <a:t>Relationships</a:t>
            </a:r>
            <a:r>
              <a:rPr lang="en-US" dirty="0"/>
              <a:t> among entities.</a:t>
            </a:r>
          </a:p>
          <a:p>
            <a:endParaRPr lang="en-IN" dirty="0"/>
          </a:p>
        </p:txBody>
      </p:sp>
    </p:spTree>
    <p:extLst>
      <p:ext uri="{BB962C8B-B14F-4D97-AF65-F5344CB8AC3E}">
        <p14:creationId xmlns:p14="http://schemas.microsoft.com/office/powerpoint/2010/main" val="100575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80" name="Picture 8" descr="E-R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7927" y="1446322"/>
            <a:ext cx="6357837" cy="427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2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Model</a:t>
            </a:r>
          </a:p>
        </p:txBody>
      </p:sp>
      <p:sp>
        <p:nvSpPr>
          <p:cNvPr id="3" name="Content Placeholder 2"/>
          <p:cNvSpPr>
            <a:spLocks noGrp="1"/>
          </p:cNvSpPr>
          <p:nvPr>
            <p:ph idx="1"/>
          </p:nvPr>
        </p:nvSpPr>
        <p:spPr>
          <a:xfrm>
            <a:off x="3796146" y="0"/>
            <a:ext cx="7502236" cy="5811838"/>
          </a:xfrm>
        </p:spPr>
        <p:txBody>
          <a:bodyPr/>
          <a:lstStyle/>
          <a:p>
            <a:pPr marL="0" indent="0">
              <a:buNone/>
            </a:pPr>
            <a:r>
              <a:rPr lang="en-US" sz="2800" dirty="0"/>
              <a:t>Data is organized into a </a:t>
            </a:r>
            <a:r>
              <a:rPr lang="en-US" sz="2800" u="sng" dirty="0"/>
              <a:t>tree like structure </a:t>
            </a:r>
            <a:r>
              <a:rPr lang="en-US" sz="2800" dirty="0"/>
              <a:t>with each record is having one parent record and many children. The main drawback of this model is that, it can have only one to many relationships between nodes.</a:t>
            </a:r>
          </a:p>
          <a:p>
            <a:pPr marL="0" indent="0">
              <a:buNone/>
            </a:pPr>
            <a:endParaRPr lang="en-US" sz="2800" dirty="0"/>
          </a:p>
          <a:p>
            <a:pPr marL="0" indent="0">
              <a:buNone/>
            </a:pPr>
            <a:endParaRPr lang="en-IN" sz="2800" dirty="0"/>
          </a:p>
        </p:txBody>
      </p:sp>
    </p:spTree>
    <p:extLst>
      <p:ext uri="{BB962C8B-B14F-4D97-AF65-F5344CB8AC3E}">
        <p14:creationId xmlns:p14="http://schemas.microsoft.com/office/powerpoint/2010/main" val="366952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Hierarchical_Model_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1563" y="1479262"/>
            <a:ext cx="7093527" cy="44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14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and Object Oriented Model</a:t>
            </a:r>
          </a:p>
        </p:txBody>
      </p:sp>
      <p:sp>
        <p:nvSpPr>
          <p:cNvPr id="3" name="Content Placeholder 2"/>
          <p:cNvSpPr>
            <a:spLocks noGrp="1"/>
          </p:cNvSpPr>
          <p:nvPr>
            <p:ph idx="1"/>
          </p:nvPr>
        </p:nvSpPr>
        <p:spPr/>
        <p:txBody>
          <a:bodyPr>
            <a:normAutofit/>
          </a:bodyPr>
          <a:lstStyle/>
          <a:p>
            <a:r>
              <a:rPr lang="en-US" sz="2800" b="1" dirty="0"/>
              <a:t>Network Model </a:t>
            </a:r>
            <a:r>
              <a:rPr lang="en-US" sz="2800" dirty="0"/>
              <a:t>– Network Model is same as hierarchical model except that it has </a:t>
            </a:r>
            <a:r>
              <a:rPr lang="en-US" sz="2800" u="sng" dirty="0"/>
              <a:t>graph-like structure </a:t>
            </a:r>
            <a:r>
              <a:rPr lang="en-US" sz="2800" dirty="0"/>
              <a:t>rather than a tree-based structure. Unlike hierarchical model, this model allows each record to have more than one parent record.</a:t>
            </a:r>
          </a:p>
          <a:p>
            <a:r>
              <a:rPr lang="en-US" sz="2800" b="1" dirty="0"/>
              <a:t>Object Oriented Model- </a:t>
            </a:r>
            <a:r>
              <a:rPr lang="en-US" sz="2800" dirty="0"/>
              <a:t>Object oriented data model is based upon </a:t>
            </a:r>
            <a:r>
              <a:rPr lang="en-US" sz="2800" u="sng" dirty="0"/>
              <a:t>real world situations</a:t>
            </a:r>
            <a:r>
              <a:rPr lang="en-US" sz="2800" dirty="0"/>
              <a:t>. These situations are represented as objects, with different attributes. All these object have multiple relationships between them</a:t>
            </a:r>
            <a:r>
              <a:rPr lang="en-US" dirty="0"/>
              <a:t>.</a:t>
            </a:r>
            <a:endParaRPr lang="en-IN" b="1" dirty="0"/>
          </a:p>
        </p:txBody>
      </p:sp>
    </p:spTree>
    <p:extLst>
      <p:ext uri="{BB962C8B-B14F-4D97-AF65-F5344CB8AC3E}">
        <p14:creationId xmlns:p14="http://schemas.microsoft.com/office/powerpoint/2010/main" val="305407652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6060</TotalTime>
  <Words>723</Words>
  <Application>Microsoft Office PowerPoint</Application>
  <PresentationFormat>Widescreen</PresentationFormat>
  <Paragraphs>66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Corbel</vt:lpstr>
      <vt:lpstr>Wingdings 2</vt:lpstr>
      <vt:lpstr>Frame</vt:lpstr>
      <vt:lpstr>PowerPoint Presentation</vt:lpstr>
      <vt:lpstr>File system to DBMS</vt:lpstr>
      <vt:lpstr>Data Models</vt:lpstr>
      <vt:lpstr>Relational Model </vt:lpstr>
      <vt:lpstr>Entity-Relationship Model</vt:lpstr>
      <vt:lpstr>PowerPoint Presentation</vt:lpstr>
      <vt:lpstr>Hierarchical Model</vt:lpstr>
      <vt:lpstr>PowerPoint Presentation</vt:lpstr>
      <vt:lpstr>Network and Object Oriented Model</vt:lpstr>
      <vt:lpstr>Database Schema v/s Instance</vt:lpstr>
      <vt:lpstr>Example of Schema</vt:lpstr>
      <vt:lpstr>Example of Instance</vt:lpstr>
      <vt:lpstr>Types of schema</vt:lpstr>
      <vt:lpstr>Three schema architecture</vt:lpstr>
      <vt:lpstr>PowerPoint Presentation</vt:lpstr>
      <vt:lpstr>PowerPoint Presentation</vt:lpstr>
      <vt:lpstr>PowerPoint Presentation</vt:lpstr>
      <vt:lpstr>Data Independence</vt:lpstr>
      <vt:lpstr>Data Independence</vt:lpstr>
      <vt:lpstr>PowerPoint Presentation</vt:lpstr>
      <vt:lpstr>PowerPoint Presentation</vt:lpstr>
      <vt:lpstr>Phases of database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Kaushik</dc:creator>
  <cp:lastModifiedBy>Bhavana Kaushik</cp:lastModifiedBy>
  <cp:revision>16</cp:revision>
  <dcterms:created xsi:type="dcterms:W3CDTF">2020-08-11T05:15:50Z</dcterms:created>
  <dcterms:modified xsi:type="dcterms:W3CDTF">2023-01-23T08:40:19Z</dcterms:modified>
</cp:coreProperties>
</file>