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85" r:id="rId3"/>
    <p:sldId id="286" r:id="rId4"/>
    <p:sldId id="288" r:id="rId5"/>
    <p:sldId id="287"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3" r:id="rId20"/>
    <p:sldId id="302" r:id="rId21"/>
    <p:sldId id="257" r:id="rId22"/>
    <p:sldId id="258" r:id="rId23"/>
    <p:sldId id="259" r:id="rId24"/>
    <p:sldId id="282" r:id="rId25"/>
    <p:sldId id="283" r:id="rId26"/>
    <p:sldId id="284" r:id="rId27"/>
    <p:sldId id="261" r:id="rId28"/>
    <p:sldId id="262" r:id="rId29"/>
    <p:sldId id="263" r:id="rId30"/>
    <p:sldId id="260"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43" autoAdjust="0"/>
  </p:normalViewPr>
  <p:slideViewPr>
    <p:cSldViewPr snapToGrid="0">
      <p:cViewPr varScale="1">
        <p:scale>
          <a:sx n="73" d="100"/>
          <a:sy n="73"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B4752-667B-4048-BFE3-03D981D26EFC}" type="datetimeFigureOut">
              <a:rPr lang="en-IN" smtClean="0"/>
              <a:t>25-10-2020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888DC-324F-4C3E-AF96-BAC7FAFC9C47}" type="slidenum">
              <a:rPr lang="en-IN" smtClean="0"/>
              <a:t>‹#›</a:t>
            </a:fld>
            <a:endParaRPr lang="en-IN"/>
          </a:p>
        </p:txBody>
      </p:sp>
    </p:spTree>
    <p:extLst>
      <p:ext uri="{BB962C8B-B14F-4D97-AF65-F5344CB8AC3E}">
        <p14:creationId xmlns:p14="http://schemas.microsoft.com/office/powerpoint/2010/main" val="766392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first term (2 </a:t>
            </a:r>
            <a:r>
              <a:rPr lang="en-US" sz="1200" b="0" i="0" kern="1200" baseline="-25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represents the number of block accesses for the sorting phase, since each file block is accessed twice: once for reading into a main memory buffer and once for writing the sorted records back to disk into one of the sorted </a:t>
            </a:r>
            <a:r>
              <a:rPr lang="en-US" sz="1200" b="0" i="0" kern="1200" dirty="0" err="1" smtClean="0">
                <a:solidFill>
                  <a:schemeClr val="tx1"/>
                </a:solidFill>
                <a:effectLst/>
                <a:latin typeface="+mn-lt"/>
                <a:ea typeface="+mn-ea"/>
                <a:cs typeface="+mn-cs"/>
              </a:rPr>
              <a:t>subfiles</a:t>
            </a:r>
            <a:r>
              <a:rPr lang="en-US" sz="1200" b="0" i="0" kern="1200" dirty="0" smtClean="0">
                <a:solidFill>
                  <a:schemeClr val="tx1"/>
                </a:solidFill>
                <a:effectLst/>
                <a:latin typeface="+mn-lt"/>
                <a:ea typeface="+mn-ea"/>
                <a:cs typeface="+mn-cs"/>
              </a:rPr>
              <a:t>. The second term represents the number of block accesses for the merging phase. During each merge pass, a number of disk blocks approximately equal to the original file blocks </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is read and written. Since the number of merge passes is (</a:t>
            </a:r>
            <a:r>
              <a:rPr lang="en-US" sz="1200" b="0" i="0" kern="1200" dirty="0" err="1" smtClean="0">
                <a:solidFill>
                  <a:schemeClr val="tx1"/>
                </a:solidFill>
                <a:effectLst/>
                <a:latin typeface="+mn-lt"/>
                <a:ea typeface="+mn-ea"/>
                <a:cs typeface="+mn-cs"/>
              </a:rPr>
              <a:t>log</a:t>
            </a:r>
            <a:r>
              <a:rPr lang="en-US" sz="1200" b="0" i="1" kern="1200" baseline="-25000" dirty="0" err="1" smtClean="0">
                <a:solidFill>
                  <a:schemeClr val="tx1"/>
                </a:solidFill>
                <a:effectLst/>
                <a:latin typeface="+mn-lt"/>
                <a:ea typeface="+mn-ea"/>
                <a:cs typeface="+mn-cs"/>
              </a:rPr>
              <a:t>dM</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n</a:t>
            </a:r>
            <a:r>
              <a:rPr lang="en-US" sz="1200" b="0" i="1" kern="1200" baseline="-25000" dirty="0" err="1"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 we get the total merge cost of (2 </a:t>
            </a:r>
            <a:r>
              <a:rPr lang="en-US" sz="1200" b="0" i="0" kern="1200" baseline="-25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a:t>
            </a:r>
            <a:r>
              <a:rPr lang="en-US" sz="1200" b="0" i="0" kern="1200" baseline="-25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log</a:t>
            </a:r>
            <a:r>
              <a:rPr lang="en-US" sz="1200" b="0" i="1" kern="1200" baseline="-25000" dirty="0" err="1" smtClean="0">
                <a:solidFill>
                  <a:schemeClr val="tx1"/>
                </a:solidFill>
                <a:effectLst/>
                <a:latin typeface="+mn-lt"/>
                <a:ea typeface="+mn-ea"/>
                <a:cs typeface="+mn-cs"/>
              </a:rPr>
              <a:t>dM</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n</a:t>
            </a:r>
            <a:r>
              <a:rPr lang="en-US" sz="1200" b="0" i="1" kern="1200" baseline="-25000" dirty="0" err="1"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minimum number of main memory buffers needed is </a:t>
            </a:r>
            <a:r>
              <a:rPr lang="en-US" sz="1200" b="0" i="1" kern="1200" dirty="0" err="1" smtClean="0">
                <a:solidFill>
                  <a:schemeClr val="tx1"/>
                </a:solidFill>
                <a:effectLst/>
                <a:latin typeface="+mn-lt"/>
                <a:ea typeface="+mn-ea"/>
                <a:cs typeface="+mn-cs"/>
              </a:rPr>
              <a:t>n</a:t>
            </a:r>
            <a:r>
              <a:rPr lang="en-US" sz="1200" b="0" i="1" kern="1200" baseline="-25000" dirty="0" err="1"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 3, which gives a </a:t>
            </a:r>
            <a:r>
              <a:rPr lang="en-US" sz="1200" b="0" i="1" kern="1200" dirty="0" err="1" smtClean="0">
                <a:solidFill>
                  <a:schemeClr val="tx1"/>
                </a:solidFill>
                <a:effectLst/>
                <a:latin typeface="+mn-lt"/>
                <a:ea typeface="+mn-ea"/>
                <a:cs typeface="+mn-cs"/>
              </a:rPr>
              <a:t>d</a:t>
            </a:r>
            <a:r>
              <a:rPr lang="en-US" sz="1200" b="0" i="1" kern="1200" baseline="-25000" dirty="0" err="1" smtClean="0">
                <a:solidFill>
                  <a:schemeClr val="tx1"/>
                </a:solidFill>
                <a:effectLst/>
                <a:latin typeface="+mn-lt"/>
                <a:ea typeface="+mn-ea"/>
                <a:cs typeface="+mn-cs"/>
              </a:rPr>
              <a:t>M</a:t>
            </a:r>
            <a:r>
              <a:rPr lang="en-US" sz="1200" b="0" i="0" kern="1200" dirty="0" smtClean="0">
                <a:solidFill>
                  <a:schemeClr val="tx1"/>
                </a:solidFill>
                <a:effectLst/>
                <a:latin typeface="+mn-lt"/>
                <a:ea typeface="+mn-ea"/>
                <a:cs typeface="+mn-cs"/>
              </a:rPr>
              <a:t> of 2 and an </a:t>
            </a:r>
            <a:r>
              <a:rPr lang="en-US" sz="1200" b="0" i="1" kern="1200" dirty="0" err="1" smtClean="0">
                <a:solidFill>
                  <a:schemeClr val="tx1"/>
                </a:solidFill>
                <a:effectLst/>
                <a:latin typeface="+mn-lt"/>
                <a:ea typeface="+mn-ea"/>
                <a:cs typeface="+mn-cs"/>
              </a:rPr>
              <a:t>n</a:t>
            </a:r>
            <a:r>
              <a:rPr lang="en-US" sz="1200" b="0" i="1" kern="1200" baseline="-25000" dirty="0" err="1"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 of (</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The minimum </a:t>
            </a:r>
            <a:r>
              <a:rPr lang="en-US" sz="1200" b="0" i="1" kern="1200" dirty="0" err="1" smtClean="0">
                <a:solidFill>
                  <a:schemeClr val="tx1"/>
                </a:solidFill>
                <a:effectLst/>
                <a:latin typeface="+mn-lt"/>
                <a:ea typeface="+mn-ea"/>
                <a:cs typeface="+mn-cs"/>
              </a:rPr>
              <a:t>d</a:t>
            </a:r>
            <a:r>
              <a:rPr lang="en-US" sz="1200" b="0" i="1" kern="1200" baseline="-25000" dirty="0" err="1" smtClean="0">
                <a:solidFill>
                  <a:schemeClr val="tx1"/>
                </a:solidFill>
                <a:effectLst/>
                <a:latin typeface="+mn-lt"/>
                <a:ea typeface="+mn-ea"/>
                <a:cs typeface="+mn-cs"/>
              </a:rPr>
              <a:t>M</a:t>
            </a:r>
            <a:r>
              <a:rPr lang="en-US" sz="1200" b="0" i="0" kern="1200" dirty="0" smtClean="0">
                <a:solidFill>
                  <a:schemeClr val="tx1"/>
                </a:solidFill>
                <a:effectLst/>
                <a:latin typeface="+mn-lt"/>
                <a:ea typeface="+mn-ea"/>
                <a:cs typeface="+mn-cs"/>
              </a:rPr>
              <a:t> of 2 gives the worst-case performance of the algorithm, which is:</a:t>
            </a:r>
          </a:p>
          <a:p>
            <a:r>
              <a:rPr lang="en-US" sz="1200" b="0" i="0" kern="1200" dirty="0" smtClean="0">
                <a:solidFill>
                  <a:schemeClr val="tx1"/>
                </a:solidFill>
                <a:effectLst/>
                <a:latin typeface="+mn-lt"/>
                <a:ea typeface="+mn-ea"/>
                <a:cs typeface="+mn-cs"/>
              </a:rPr>
              <a:t>(2 </a:t>
            </a:r>
            <a:r>
              <a:rPr lang="en-US" sz="1200" b="0" i="0" kern="1200" baseline="-25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 (2 </a:t>
            </a:r>
            <a:r>
              <a:rPr lang="en-US" sz="1200" b="0" i="0" kern="1200" baseline="-25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a:t>
            </a:r>
            <a:r>
              <a:rPr lang="en-US" sz="1200" b="0" i="0" kern="1200" baseline="-25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(log</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n</a:t>
            </a:r>
            <a:r>
              <a:rPr lang="en-US" sz="1200" b="0" i="1" kern="1200" baseline="-25000" dirty="0" err="1"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p>
          <a:p>
            <a:endParaRPr lang="en-IN" dirty="0"/>
          </a:p>
        </p:txBody>
      </p:sp>
      <p:sp>
        <p:nvSpPr>
          <p:cNvPr id="4" name="Slide Number Placeholder 3"/>
          <p:cNvSpPr>
            <a:spLocks noGrp="1"/>
          </p:cNvSpPr>
          <p:nvPr>
            <p:ph type="sldNum" sz="quarter" idx="10"/>
          </p:nvPr>
        </p:nvSpPr>
        <p:spPr/>
        <p:txBody>
          <a:bodyPr/>
          <a:lstStyle/>
          <a:p>
            <a:fld id="{C42888DC-324F-4C3E-AF96-BAC7FAFC9C47}" type="slidenum">
              <a:rPr lang="en-IN" smtClean="0"/>
              <a:t>31</a:t>
            </a:fld>
            <a:endParaRPr lang="en-IN"/>
          </a:p>
        </p:txBody>
      </p:sp>
    </p:spTree>
    <p:extLst>
      <p:ext uri="{BB962C8B-B14F-4D97-AF65-F5344CB8AC3E}">
        <p14:creationId xmlns:p14="http://schemas.microsoft.com/office/powerpoint/2010/main" val="3716367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F48220A-178E-4541-BEEB-31F2767EA408}"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339891-4BB1-4C60-A20B-36777E1D6D52}" type="slidenum">
              <a:rPr lang="en-IN" smtClean="0"/>
              <a:t>‹#›</a:t>
            </a:fld>
            <a:endParaRPr lang="en-IN"/>
          </a:p>
        </p:txBody>
      </p:sp>
    </p:spTree>
    <p:extLst>
      <p:ext uri="{BB962C8B-B14F-4D97-AF65-F5344CB8AC3E}">
        <p14:creationId xmlns:p14="http://schemas.microsoft.com/office/powerpoint/2010/main" val="328400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48220A-178E-4541-BEEB-31F2767EA408}"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339891-4BB1-4C60-A20B-36777E1D6D52}" type="slidenum">
              <a:rPr lang="en-IN" smtClean="0"/>
              <a:t>‹#›</a:t>
            </a:fld>
            <a:endParaRPr lang="en-IN"/>
          </a:p>
        </p:txBody>
      </p:sp>
    </p:spTree>
    <p:extLst>
      <p:ext uri="{BB962C8B-B14F-4D97-AF65-F5344CB8AC3E}">
        <p14:creationId xmlns:p14="http://schemas.microsoft.com/office/powerpoint/2010/main" val="178893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48220A-178E-4541-BEEB-31F2767EA408}"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339891-4BB1-4C60-A20B-36777E1D6D52}" type="slidenum">
              <a:rPr lang="en-IN" smtClean="0"/>
              <a:t>‹#›</a:t>
            </a:fld>
            <a:endParaRPr lang="en-IN"/>
          </a:p>
        </p:txBody>
      </p:sp>
    </p:spTree>
    <p:extLst>
      <p:ext uri="{BB962C8B-B14F-4D97-AF65-F5344CB8AC3E}">
        <p14:creationId xmlns:p14="http://schemas.microsoft.com/office/powerpoint/2010/main" val="36594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48220A-178E-4541-BEEB-31F2767EA408}"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339891-4BB1-4C60-A20B-36777E1D6D52}" type="slidenum">
              <a:rPr lang="en-IN" smtClean="0"/>
              <a:t>‹#›</a:t>
            </a:fld>
            <a:endParaRPr lang="en-IN"/>
          </a:p>
        </p:txBody>
      </p:sp>
    </p:spTree>
    <p:extLst>
      <p:ext uri="{BB962C8B-B14F-4D97-AF65-F5344CB8AC3E}">
        <p14:creationId xmlns:p14="http://schemas.microsoft.com/office/powerpoint/2010/main" val="2216050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48220A-178E-4541-BEEB-31F2767EA408}"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339891-4BB1-4C60-A20B-36777E1D6D52}" type="slidenum">
              <a:rPr lang="en-IN" smtClean="0"/>
              <a:t>‹#›</a:t>
            </a:fld>
            <a:endParaRPr lang="en-IN"/>
          </a:p>
        </p:txBody>
      </p:sp>
    </p:spTree>
    <p:extLst>
      <p:ext uri="{BB962C8B-B14F-4D97-AF65-F5344CB8AC3E}">
        <p14:creationId xmlns:p14="http://schemas.microsoft.com/office/powerpoint/2010/main" val="423808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F48220A-178E-4541-BEEB-31F2767EA408}" type="datetimeFigureOut">
              <a:rPr lang="en-IN" smtClean="0"/>
              <a:t>25-10-2020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339891-4BB1-4C60-A20B-36777E1D6D52}" type="slidenum">
              <a:rPr lang="en-IN" smtClean="0"/>
              <a:t>‹#›</a:t>
            </a:fld>
            <a:endParaRPr lang="en-IN"/>
          </a:p>
        </p:txBody>
      </p:sp>
    </p:spTree>
    <p:extLst>
      <p:ext uri="{BB962C8B-B14F-4D97-AF65-F5344CB8AC3E}">
        <p14:creationId xmlns:p14="http://schemas.microsoft.com/office/powerpoint/2010/main" val="281102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F48220A-178E-4541-BEEB-31F2767EA408}" type="datetimeFigureOut">
              <a:rPr lang="en-IN" smtClean="0"/>
              <a:t>25-10-2020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339891-4BB1-4C60-A20B-36777E1D6D52}" type="slidenum">
              <a:rPr lang="en-IN" smtClean="0"/>
              <a:t>‹#›</a:t>
            </a:fld>
            <a:endParaRPr lang="en-IN"/>
          </a:p>
        </p:txBody>
      </p:sp>
    </p:spTree>
    <p:extLst>
      <p:ext uri="{BB962C8B-B14F-4D97-AF65-F5344CB8AC3E}">
        <p14:creationId xmlns:p14="http://schemas.microsoft.com/office/powerpoint/2010/main" val="1232262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F48220A-178E-4541-BEEB-31F2767EA408}" type="datetimeFigureOut">
              <a:rPr lang="en-IN" smtClean="0"/>
              <a:t>25-10-2020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339891-4BB1-4C60-A20B-36777E1D6D52}" type="slidenum">
              <a:rPr lang="en-IN" smtClean="0"/>
              <a:t>‹#›</a:t>
            </a:fld>
            <a:endParaRPr lang="en-IN"/>
          </a:p>
        </p:txBody>
      </p:sp>
    </p:spTree>
    <p:extLst>
      <p:ext uri="{BB962C8B-B14F-4D97-AF65-F5344CB8AC3E}">
        <p14:creationId xmlns:p14="http://schemas.microsoft.com/office/powerpoint/2010/main" val="360655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8220A-178E-4541-BEEB-31F2767EA408}" type="datetimeFigureOut">
              <a:rPr lang="en-IN" smtClean="0"/>
              <a:t>25-10-2020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339891-4BB1-4C60-A20B-36777E1D6D52}" type="slidenum">
              <a:rPr lang="en-IN" smtClean="0"/>
              <a:t>‹#›</a:t>
            </a:fld>
            <a:endParaRPr lang="en-IN"/>
          </a:p>
        </p:txBody>
      </p:sp>
    </p:spTree>
    <p:extLst>
      <p:ext uri="{BB962C8B-B14F-4D97-AF65-F5344CB8AC3E}">
        <p14:creationId xmlns:p14="http://schemas.microsoft.com/office/powerpoint/2010/main" val="2262912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48220A-178E-4541-BEEB-31F2767EA408}" type="datetimeFigureOut">
              <a:rPr lang="en-IN" smtClean="0"/>
              <a:t>25-10-2020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339891-4BB1-4C60-A20B-36777E1D6D52}" type="slidenum">
              <a:rPr lang="en-IN" smtClean="0"/>
              <a:t>‹#›</a:t>
            </a:fld>
            <a:endParaRPr lang="en-IN"/>
          </a:p>
        </p:txBody>
      </p:sp>
    </p:spTree>
    <p:extLst>
      <p:ext uri="{BB962C8B-B14F-4D97-AF65-F5344CB8AC3E}">
        <p14:creationId xmlns:p14="http://schemas.microsoft.com/office/powerpoint/2010/main" val="2539949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48220A-178E-4541-BEEB-31F2767EA408}" type="datetimeFigureOut">
              <a:rPr lang="en-IN" smtClean="0"/>
              <a:t>25-10-2020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339891-4BB1-4C60-A20B-36777E1D6D52}" type="slidenum">
              <a:rPr lang="en-IN" smtClean="0"/>
              <a:t>‹#›</a:t>
            </a:fld>
            <a:endParaRPr lang="en-IN"/>
          </a:p>
        </p:txBody>
      </p:sp>
    </p:spTree>
    <p:extLst>
      <p:ext uri="{BB962C8B-B14F-4D97-AF65-F5344CB8AC3E}">
        <p14:creationId xmlns:p14="http://schemas.microsoft.com/office/powerpoint/2010/main" val="48844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8220A-178E-4541-BEEB-31F2767EA408}" type="datetimeFigureOut">
              <a:rPr lang="en-IN" smtClean="0"/>
              <a:t>25-10-2020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39891-4BB1-4C60-A20B-36777E1D6D52}" type="slidenum">
              <a:rPr lang="en-IN" smtClean="0"/>
              <a:t>‹#›</a:t>
            </a:fld>
            <a:endParaRPr lang="en-IN"/>
          </a:p>
        </p:txBody>
      </p:sp>
    </p:spTree>
    <p:extLst>
      <p:ext uri="{BB962C8B-B14F-4D97-AF65-F5344CB8AC3E}">
        <p14:creationId xmlns:p14="http://schemas.microsoft.com/office/powerpoint/2010/main" val="1700954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Unit-3</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04593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3</a:t>
            </a:r>
            <a:br>
              <a:rPr lang="en-US" dirty="0"/>
            </a:br>
            <a:endParaRPr lang="en-IN" dirty="0"/>
          </a:p>
        </p:txBody>
      </p:sp>
      <p:sp>
        <p:nvSpPr>
          <p:cNvPr id="3" name="Content Placeholder 2"/>
          <p:cNvSpPr>
            <a:spLocks noGrp="1"/>
          </p:cNvSpPr>
          <p:nvPr>
            <p:ph idx="1"/>
          </p:nvPr>
        </p:nvSpPr>
        <p:spPr/>
        <p:txBody>
          <a:bodyPr/>
          <a:lstStyle/>
          <a:p>
            <a:r>
              <a:rPr lang="en-US" dirty="0" smtClean="0"/>
              <a:t>RAID </a:t>
            </a:r>
            <a:r>
              <a:rPr lang="en-US" dirty="0"/>
              <a:t>3 stripes the data onto multiple disks. The parity bit generated for data word is stored on a different disk. This technique makes it to overcome single disk failures.</a:t>
            </a:r>
          </a:p>
          <a:p>
            <a:endParaRPr lang="en-IN" dirty="0"/>
          </a:p>
        </p:txBody>
      </p:sp>
      <p:pic>
        <p:nvPicPr>
          <p:cNvPr id="4" name="Picture 3"/>
          <p:cNvPicPr>
            <a:picLocks noChangeAspect="1"/>
          </p:cNvPicPr>
          <p:nvPr/>
        </p:nvPicPr>
        <p:blipFill>
          <a:blip r:embed="rId2"/>
          <a:stretch>
            <a:fillRect/>
          </a:stretch>
        </p:blipFill>
        <p:spPr>
          <a:xfrm>
            <a:off x="2556646" y="3499076"/>
            <a:ext cx="6791325" cy="1819275"/>
          </a:xfrm>
          <a:prstGeom prst="rect">
            <a:avLst/>
          </a:prstGeom>
        </p:spPr>
      </p:pic>
    </p:spTree>
    <p:extLst>
      <p:ext uri="{BB962C8B-B14F-4D97-AF65-F5344CB8AC3E}">
        <p14:creationId xmlns:p14="http://schemas.microsoft.com/office/powerpoint/2010/main" val="385699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4</a:t>
            </a:r>
            <a:br>
              <a:rPr lang="en-US" dirty="0"/>
            </a:br>
            <a:endParaRPr lang="en-IN" dirty="0"/>
          </a:p>
        </p:txBody>
      </p:sp>
      <p:sp>
        <p:nvSpPr>
          <p:cNvPr id="3" name="Content Placeholder 2"/>
          <p:cNvSpPr>
            <a:spLocks noGrp="1"/>
          </p:cNvSpPr>
          <p:nvPr>
            <p:ph idx="1"/>
          </p:nvPr>
        </p:nvSpPr>
        <p:spPr/>
        <p:txBody>
          <a:bodyPr/>
          <a:lstStyle/>
          <a:p>
            <a:r>
              <a:rPr lang="en-US" dirty="0" smtClean="0"/>
              <a:t>In </a:t>
            </a:r>
            <a:r>
              <a:rPr lang="en-US" dirty="0"/>
              <a:t>this level, an entire block of data is written onto data disks and then the parity is generated and stored on a different disk. Note that level 3 uses byte-level striping, whereas level 4 uses block-level striping. Both level 3 and level 4 require at least three disks to implement RAID.</a:t>
            </a:r>
          </a:p>
          <a:p>
            <a:endParaRPr lang="en-IN" dirty="0"/>
          </a:p>
        </p:txBody>
      </p:sp>
      <p:pic>
        <p:nvPicPr>
          <p:cNvPr id="4" name="Picture 3"/>
          <p:cNvPicPr>
            <a:picLocks noChangeAspect="1"/>
          </p:cNvPicPr>
          <p:nvPr/>
        </p:nvPicPr>
        <p:blipFill>
          <a:blip r:embed="rId2"/>
          <a:stretch>
            <a:fillRect/>
          </a:stretch>
        </p:blipFill>
        <p:spPr>
          <a:xfrm>
            <a:off x="2823346" y="4001294"/>
            <a:ext cx="7172325" cy="2000250"/>
          </a:xfrm>
          <a:prstGeom prst="rect">
            <a:avLst/>
          </a:prstGeom>
        </p:spPr>
      </p:pic>
    </p:spTree>
    <p:extLst>
      <p:ext uri="{BB962C8B-B14F-4D97-AF65-F5344CB8AC3E}">
        <p14:creationId xmlns:p14="http://schemas.microsoft.com/office/powerpoint/2010/main" val="2337149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5</a:t>
            </a:r>
            <a:br>
              <a:rPr lang="en-US" dirty="0"/>
            </a:br>
            <a:endParaRPr lang="en-IN" dirty="0"/>
          </a:p>
        </p:txBody>
      </p:sp>
      <p:sp>
        <p:nvSpPr>
          <p:cNvPr id="3" name="Content Placeholder 2"/>
          <p:cNvSpPr>
            <a:spLocks noGrp="1"/>
          </p:cNvSpPr>
          <p:nvPr>
            <p:ph idx="1"/>
          </p:nvPr>
        </p:nvSpPr>
        <p:spPr/>
        <p:txBody>
          <a:bodyPr/>
          <a:lstStyle/>
          <a:p>
            <a:r>
              <a:rPr lang="en-US" dirty="0" smtClean="0"/>
              <a:t>RAID </a:t>
            </a:r>
            <a:r>
              <a:rPr lang="en-US" dirty="0"/>
              <a:t>5 writes whole data blocks onto different disks, but the parity bits generated for data block stripe are distributed among all the data disks rather than storing them on a different dedicated disk.</a:t>
            </a:r>
          </a:p>
          <a:p>
            <a:endParaRPr lang="en-IN" dirty="0"/>
          </a:p>
        </p:txBody>
      </p:sp>
      <p:pic>
        <p:nvPicPr>
          <p:cNvPr id="4" name="Picture 3"/>
          <p:cNvPicPr>
            <a:picLocks noChangeAspect="1"/>
          </p:cNvPicPr>
          <p:nvPr/>
        </p:nvPicPr>
        <p:blipFill>
          <a:blip r:embed="rId2"/>
          <a:stretch>
            <a:fillRect/>
          </a:stretch>
        </p:blipFill>
        <p:spPr>
          <a:xfrm>
            <a:off x="2914650" y="3636645"/>
            <a:ext cx="6362700" cy="1962150"/>
          </a:xfrm>
          <a:prstGeom prst="rect">
            <a:avLst/>
          </a:prstGeom>
        </p:spPr>
      </p:pic>
    </p:spTree>
    <p:extLst>
      <p:ext uri="{BB962C8B-B14F-4D97-AF65-F5344CB8AC3E}">
        <p14:creationId xmlns:p14="http://schemas.microsoft.com/office/powerpoint/2010/main" val="2106695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6</a:t>
            </a:r>
            <a:br>
              <a:rPr lang="en-US" dirty="0"/>
            </a:br>
            <a:endParaRPr lang="en-IN" dirty="0"/>
          </a:p>
        </p:txBody>
      </p:sp>
      <p:sp>
        <p:nvSpPr>
          <p:cNvPr id="5" name="Content Placeholder 4"/>
          <p:cNvSpPr>
            <a:spLocks noGrp="1"/>
          </p:cNvSpPr>
          <p:nvPr>
            <p:ph idx="1"/>
          </p:nvPr>
        </p:nvSpPr>
        <p:spPr>
          <a:xfrm>
            <a:off x="838200" y="1172482"/>
            <a:ext cx="10515600" cy="4351338"/>
          </a:xfrm>
        </p:spPr>
        <p:txBody>
          <a:bodyPr/>
          <a:lstStyle/>
          <a:p>
            <a:pPr marL="0" indent="0">
              <a:buNone/>
            </a:pPr>
            <a:r>
              <a:rPr lang="en-US" dirty="0" smtClean="0"/>
              <a:t>RAID </a:t>
            </a:r>
            <a:r>
              <a:rPr lang="en-US" dirty="0"/>
              <a:t>6 is an extension of level 5. In this level, two independent parities are generated and stored in distributed fashion among multiple disks. Two parities provide additional fault tolerance. </a:t>
            </a:r>
          </a:p>
          <a:p>
            <a:endParaRPr lang="en-IN" dirty="0"/>
          </a:p>
        </p:txBody>
      </p:sp>
      <p:pic>
        <p:nvPicPr>
          <p:cNvPr id="6" name="Picture 5"/>
          <p:cNvPicPr>
            <a:picLocks noChangeAspect="1"/>
          </p:cNvPicPr>
          <p:nvPr/>
        </p:nvPicPr>
        <p:blipFill>
          <a:blip r:embed="rId2"/>
          <a:stretch>
            <a:fillRect/>
          </a:stretch>
        </p:blipFill>
        <p:spPr>
          <a:xfrm>
            <a:off x="2847040" y="2730273"/>
            <a:ext cx="6773209" cy="3853407"/>
          </a:xfrm>
          <a:prstGeom prst="rect">
            <a:avLst/>
          </a:prstGeom>
        </p:spPr>
      </p:pic>
    </p:spTree>
    <p:extLst>
      <p:ext uri="{BB962C8B-B14F-4D97-AF65-F5344CB8AC3E}">
        <p14:creationId xmlns:p14="http://schemas.microsoft.com/office/powerpoint/2010/main" val="83089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Organization</a:t>
            </a:r>
            <a:br>
              <a:rPr lang="en-IN" dirty="0"/>
            </a:br>
            <a:endParaRPr lang="en-IN" dirty="0"/>
          </a:p>
        </p:txBody>
      </p:sp>
      <p:sp>
        <p:nvSpPr>
          <p:cNvPr id="3" name="Content Placeholder 2"/>
          <p:cNvSpPr>
            <a:spLocks noGrp="1"/>
          </p:cNvSpPr>
          <p:nvPr>
            <p:ph idx="1"/>
          </p:nvPr>
        </p:nvSpPr>
        <p:spPr/>
        <p:txBody>
          <a:bodyPr/>
          <a:lstStyle/>
          <a:p>
            <a:r>
              <a:rPr lang="en-US" dirty="0"/>
              <a:t>File Organization defines how file records are mapped onto disk blocks. We have four types of File Organization to organize file records </a:t>
            </a:r>
          </a:p>
          <a:p>
            <a:pPr marL="0" indent="0">
              <a:buNone/>
            </a:pPr>
            <a:r>
              <a:rPr lang="en-US" dirty="0"/>
              <a:t/>
            </a:r>
            <a:br>
              <a:rPr lang="en-US" dirty="0"/>
            </a:br>
            <a:endParaRPr lang="en-IN" dirty="0"/>
          </a:p>
        </p:txBody>
      </p:sp>
      <p:pic>
        <p:nvPicPr>
          <p:cNvPr id="4" name="Picture 3"/>
          <p:cNvPicPr>
            <a:picLocks noChangeAspect="1"/>
          </p:cNvPicPr>
          <p:nvPr/>
        </p:nvPicPr>
        <p:blipFill>
          <a:blip r:embed="rId2"/>
          <a:stretch>
            <a:fillRect/>
          </a:stretch>
        </p:blipFill>
        <p:spPr>
          <a:xfrm>
            <a:off x="2494347" y="2651759"/>
            <a:ext cx="6450988" cy="4036423"/>
          </a:xfrm>
          <a:prstGeom prst="rect">
            <a:avLst/>
          </a:prstGeom>
        </p:spPr>
      </p:pic>
    </p:spTree>
    <p:extLst>
      <p:ext uri="{BB962C8B-B14F-4D97-AF65-F5344CB8AC3E}">
        <p14:creationId xmlns:p14="http://schemas.microsoft.com/office/powerpoint/2010/main" val="3141843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Heap File </a:t>
            </a:r>
            <a:endParaRPr lang="en-IN"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File </a:t>
            </a:r>
            <a:r>
              <a:rPr lang="en-US" dirty="0"/>
              <a:t>records can be placed anywhere in that memory area. It is the responsibility of the software to manage the records. Heap File does not support any ordering, sequencing, or indexing on its own.</a:t>
            </a:r>
            <a:endParaRPr lang="en-IN" dirty="0"/>
          </a:p>
        </p:txBody>
      </p:sp>
    </p:spTree>
    <p:extLst>
      <p:ext uri="{BB962C8B-B14F-4D97-AF65-F5344CB8AC3E}">
        <p14:creationId xmlns:p14="http://schemas.microsoft.com/office/powerpoint/2010/main" val="1006356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Sequential File </a:t>
            </a:r>
            <a:endParaRPr lang="en-IN"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In </a:t>
            </a:r>
            <a:r>
              <a:rPr lang="en-US" dirty="0"/>
              <a:t>sequential file organization, records are placed in the file in some sequential order based on the unique key field or search key. Practically, it is not possible to store all the records sequentially in physical form.</a:t>
            </a:r>
            <a:endParaRPr lang="en-IN" dirty="0"/>
          </a:p>
        </p:txBody>
      </p:sp>
    </p:spTree>
    <p:extLst>
      <p:ext uri="{BB962C8B-B14F-4D97-AF65-F5344CB8AC3E}">
        <p14:creationId xmlns:p14="http://schemas.microsoft.com/office/powerpoint/2010/main" val="330767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File Organization</a:t>
            </a:r>
            <a:br>
              <a:rPr lang="en-US" dirty="0"/>
            </a:br>
            <a:endParaRPr lang="en-IN"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Hash </a:t>
            </a:r>
            <a:r>
              <a:rPr lang="en-US" dirty="0"/>
              <a:t>File Organization uses Hash function computation on some fields of the records. The output of the hash function determines the location of disk block where the records are to be placed.</a:t>
            </a:r>
          </a:p>
          <a:p>
            <a:endParaRPr lang="en-IN" dirty="0"/>
          </a:p>
        </p:txBody>
      </p:sp>
    </p:spTree>
    <p:extLst>
      <p:ext uri="{BB962C8B-B14F-4D97-AF65-F5344CB8AC3E}">
        <p14:creationId xmlns:p14="http://schemas.microsoft.com/office/powerpoint/2010/main" val="2725757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File Organization</a:t>
            </a:r>
            <a:br>
              <a:rPr lang="en-US" dirty="0"/>
            </a:br>
            <a:endParaRPr lang="en-IN"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Clustered </a:t>
            </a:r>
            <a:r>
              <a:rPr lang="en-US" dirty="0"/>
              <a:t>file organization is not considered good for large databases. In this mechanism, related records from one or more relations are kept in the same disk block, that is, the ordering of records is not based on primary key or search key.</a:t>
            </a:r>
          </a:p>
          <a:p>
            <a:endParaRPr lang="en-IN" dirty="0"/>
          </a:p>
        </p:txBody>
      </p:sp>
    </p:spTree>
    <p:extLst>
      <p:ext uri="{BB962C8B-B14F-4D97-AF65-F5344CB8AC3E}">
        <p14:creationId xmlns:p14="http://schemas.microsoft.com/office/powerpoint/2010/main" val="1658971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Assignment-2</a:t>
            </a:r>
            <a:endParaRPr lang="en-IN" dirty="0"/>
          </a:p>
        </p:txBody>
      </p:sp>
      <p:sp>
        <p:nvSpPr>
          <p:cNvPr id="3" name="Content Placeholder 2"/>
          <p:cNvSpPr>
            <a:spLocks noGrp="1"/>
          </p:cNvSpPr>
          <p:nvPr>
            <p:ph idx="1"/>
          </p:nvPr>
        </p:nvSpPr>
        <p:spPr/>
        <p:txBody>
          <a:bodyPr/>
          <a:lstStyle/>
          <a:p>
            <a:r>
              <a:rPr lang="en-IN" dirty="0"/>
              <a:t> DBMS Instance</a:t>
            </a:r>
            <a:endParaRPr lang="en-IN" dirty="0" smtClean="0"/>
          </a:p>
          <a:p>
            <a:r>
              <a:rPr lang="en-IN" dirty="0" smtClean="0"/>
              <a:t>DBMS </a:t>
            </a:r>
            <a:r>
              <a:rPr lang="en-IN" dirty="0"/>
              <a:t>Internal Memory Structure, </a:t>
            </a:r>
            <a:endParaRPr lang="en-IN" dirty="0" smtClean="0"/>
          </a:p>
          <a:p>
            <a:r>
              <a:rPr lang="en-IN" dirty="0" smtClean="0"/>
              <a:t>Background  Processes</a:t>
            </a:r>
            <a:endParaRPr lang="en-IN" dirty="0"/>
          </a:p>
          <a:p>
            <a:r>
              <a:rPr lang="en-IN" dirty="0"/>
              <a:t>Data </a:t>
            </a:r>
            <a:r>
              <a:rPr lang="en-IN" dirty="0" smtClean="0"/>
              <a:t>Types</a:t>
            </a:r>
          </a:p>
          <a:p>
            <a:r>
              <a:rPr lang="en-IN" dirty="0" smtClean="0"/>
              <a:t>Roles </a:t>
            </a:r>
            <a:r>
              <a:rPr lang="en-IN" dirty="0"/>
              <a:t>&amp; Privileges</a:t>
            </a:r>
            <a:endParaRPr lang="en-IN" dirty="0"/>
          </a:p>
        </p:txBody>
      </p:sp>
    </p:spTree>
    <p:extLst>
      <p:ext uri="{BB962C8B-B14F-4D97-AF65-F5344CB8AC3E}">
        <p14:creationId xmlns:p14="http://schemas.microsoft.com/office/powerpoint/2010/main" val="1597882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DBMS Storage</a:t>
            </a:r>
            <a:endParaRPr lang="en-IN" dirty="0"/>
          </a:p>
        </p:txBody>
      </p:sp>
      <p:sp>
        <p:nvSpPr>
          <p:cNvPr id="3" name="Content Placeholder 2"/>
          <p:cNvSpPr>
            <a:spLocks noGrp="1"/>
          </p:cNvSpPr>
          <p:nvPr>
            <p:ph idx="1"/>
          </p:nvPr>
        </p:nvSpPr>
        <p:spPr/>
        <p:txBody>
          <a:bodyPr/>
          <a:lstStyle/>
          <a:p>
            <a:r>
              <a:rPr lang="en-US" dirty="0"/>
              <a:t>Databases are stored in file formats, which contain records. At physical level, the actual data is stored in electromagnetic format on some device. These storage devices can be broadly categorized into three types </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3134404" y="3321050"/>
            <a:ext cx="6315075" cy="2990850"/>
          </a:xfrm>
          <a:prstGeom prst="rect">
            <a:avLst/>
          </a:prstGeom>
        </p:spPr>
      </p:pic>
    </p:spTree>
    <p:extLst>
      <p:ext uri="{BB962C8B-B14F-4D97-AF65-F5344CB8AC3E}">
        <p14:creationId xmlns:p14="http://schemas.microsoft.com/office/powerpoint/2010/main" val="2306502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51570"/>
            <a:ext cx="10515600" cy="1325563"/>
          </a:xfrm>
        </p:spPr>
        <p:txBody>
          <a:bodyPr/>
          <a:lstStyle/>
          <a:p>
            <a:pPr algn="ctr"/>
            <a:r>
              <a:rPr lang="en-IN" dirty="0" smtClean="0"/>
              <a:t>Query Processing</a:t>
            </a:r>
            <a:endParaRPr lang="en-IN" dirty="0"/>
          </a:p>
        </p:txBody>
      </p:sp>
    </p:spTree>
    <p:extLst>
      <p:ext uri="{BB962C8B-B14F-4D97-AF65-F5344CB8AC3E}">
        <p14:creationId xmlns:p14="http://schemas.microsoft.com/office/powerpoint/2010/main" val="1163718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Translating SQL Queries into Relational Algebra</a:t>
            </a:r>
            <a:endParaRPr lang="en-IN" dirty="0"/>
          </a:p>
        </p:txBody>
      </p:sp>
      <p:sp>
        <p:nvSpPr>
          <p:cNvPr id="3" name="Content Placeholder 2"/>
          <p:cNvSpPr>
            <a:spLocks noGrp="1"/>
          </p:cNvSpPr>
          <p:nvPr>
            <p:ph idx="1"/>
          </p:nvPr>
        </p:nvSpPr>
        <p:spPr/>
        <p:txBody>
          <a:bodyPr/>
          <a:lstStyle/>
          <a:p>
            <a:pPr marL="0" indent="0">
              <a:buNone/>
            </a:pPr>
            <a:r>
              <a:rPr lang="en-US" dirty="0"/>
              <a:t>An SQL query is first translated into an equivalent extended relational algebra expression—represented as a query tree data structure—that is then optimized</a:t>
            </a:r>
            <a:r>
              <a:rPr lang="en-US" dirty="0" smtClean="0"/>
              <a:t>.</a:t>
            </a:r>
          </a:p>
          <a:p>
            <a:pPr marL="0" indent="0">
              <a:buNone/>
            </a:pPr>
            <a:endParaRPr lang="en-US" dirty="0"/>
          </a:p>
          <a:p>
            <a:pPr marL="0" indent="0">
              <a:buNone/>
            </a:pPr>
            <a:r>
              <a:rPr lang="en-US" dirty="0"/>
              <a:t>SQL queries are decomposed into </a:t>
            </a:r>
            <a:r>
              <a:rPr lang="en-US" i="1" dirty="0"/>
              <a:t>query blocks,</a:t>
            </a:r>
            <a:r>
              <a:rPr lang="en-US" dirty="0"/>
              <a:t> which form the basic units that can be translated into the algebraic operators </a:t>
            </a:r>
            <a:endParaRPr lang="en-IN" dirty="0"/>
          </a:p>
        </p:txBody>
      </p:sp>
    </p:spTree>
    <p:extLst>
      <p:ext uri="{BB962C8B-B14F-4D97-AF65-F5344CB8AC3E}">
        <p14:creationId xmlns:p14="http://schemas.microsoft.com/office/powerpoint/2010/main" val="2059192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 </a:t>
            </a:r>
            <a:r>
              <a:rPr lang="en-US" b="1" dirty="0"/>
              <a:t>query block</a:t>
            </a:r>
            <a:r>
              <a:rPr lang="en-US" dirty="0"/>
              <a:t> contains a single SELECT-FROM-WHERE expression, as well as GROUP BY and HAVING clauses if these are part of the block. Hence, nested queries within a query are identified as separate query blocks</a:t>
            </a:r>
            <a:endParaRPr lang="en-IN" dirty="0"/>
          </a:p>
        </p:txBody>
      </p:sp>
    </p:spTree>
    <p:extLst>
      <p:ext uri="{BB962C8B-B14F-4D97-AF65-F5344CB8AC3E}">
        <p14:creationId xmlns:p14="http://schemas.microsoft.com/office/powerpoint/2010/main" val="21080254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idx="1"/>
          </p:nvPr>
        </p:nvSpPr>
        <p:spPr bwMode="auto">
          <a:xfrm>
            <a:off x="2461028" y="2016135"/>
            <a:ext cx="726993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cs typeface="Arial" panose="020B0604020202020204" pitchFamily="34" charset="0"/>
              </a:rPr>
              <a:t>SELECT  </a:t>
            </a:r>
            <a:r>
              <a:rPr kumimoji="0" lang="en-US" altLang="en-US" b="0" i="0" u="none" strike="noStrike" cap="none" normalizeH="0" baseline="0" dirty="0" err="1" smtClean="0">
                <a:ln>
                  <a:noFill/>
                </a:ln>
                <a:solidFill>
                  <a:srgbClr val="333333"/>
                </a:solidFill>
                <a:effectLst/>
                <a:cs typeface="Arial" panose="020B0604020202020204" pitchFamily="34" charset="0"/>
              </a:rPr>
              <a:t>Lname</a:t>
            </a:r>
            <a:r>
              <a:rPr kumimoji="0" lang="en-US" altLang="en-US" b="0" i="0" u="none" strike="noStrike" cap="none" normalizeH="0" baseline="0" dirty="0" smtClean="0">
                <a:ln>
                  <a:noFill/>
                </a:ln>
                <a:solidFill>
                  <a:srgbClr val="333333"/>
                </a:solidFill>
                <a:effectLst/>
                <a:cs typeface="Arial" panose="020B0604020202020204" pitchFamily="34" charset="0"/>
              </a:rPr>
              <a:t>, </a:t>
            </a:r>
            <a:r>
              <a:rPr kumimoji="0" lang="en-US" altLang="en-US" b="0" i="0" u="none" strike="noStrike" cap="none" normalizeH="0" baseline="0" dirty="0" err="1" smtClean="0">
                <a:ln>
                  <a:noFill/>
                </a:ln>
                <a:solidFill>
                  <a:srgbClr val="333333"/>
                </a:solidFill>
                <a:effectLst/>
                <a:cs typeface="Arial" panose="020B0604020202020204" pitchFamily="34" charset="0"/>
              </a:rPr>
              <a:t>Fname</a:t>
            </a:r>
            <a:endParaRPr kumimoji="0" lang="en-US" alt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cs typeface="Arial" panose="020B0604020202020204" pitchFamily="34" charset="0"/>
              </a:rPr>
              <a:t>FROM</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solidFill>
                  <a:srgbClr val="333333"/>
                </a:solidFill>
                <a:effectLst/>
                <a:cs typeface="Arial" panose="020B0604020202020204" pitchFamily="34" charset="0"/>
              </a:rPr>
              <a:t>EMPLOYEE</a:t>
            </a:r>
            <a:endParaRPr kumimoji="0" lang="en-US" alt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cs typeface="Arial" panose="020B0604020202020204" pitchFamily="34" charset="0"/>
              </a:rPr>
              <a:t>WHERE</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solidFill>
                  <a:srgbClr val="333333"/>
                </a:solidFill>
                <a:effectLst/>
                <a:cs typeface="Arial" panose="020B0604020202020204" pitchFamily="34" charset="0"/>
              </a:rPr>
              <a:t>Salary </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&gt; (</a:t>
            </a:r>
            <a:r>
              <a:rPr kumimoji="0" lang="en-US" altLang="en-US" b="0" i="0" u="none" strike="noStrike" cap="none" normalizeH="0" baseline="0" dirty="0" smtClean="0">
                <a:ln>
                  <a:noFill/>
                </a:ln>
                <a:solidFill>
                  <a:srgbClr val="333333"/>
                </a:solidFill>
                <a:effectLst/>
                <a:cs typeface="Arial" panose="020B0604020202020204" pitchFamily="34" charset="0"/>
              </a:rPr>
              <a:t> SELECT</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solidFill>
                  <a:srgbClr val="333333"/>
                </a:solidFill>
                <a:effectLst/>
                <a:cs typeface="Arial" panose="020B0604020202020204" pitchFamily="34" charset="0"/>
              </a:rPr>
              <a:t>MAX </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smtClean="0">
                <a:ln>
                  <a:noFill/>
                </a:ln>
                <a:solidFill>
                  <a:srgbClr val="333333"/>
                </a:solidFill>
                <a:effectLst/>
                <a:cs typeface="Arial" panose="020B0604020202020204" pitchFamily="34" charset="0"/>
              </a:rPr>
              <a:t>Salary</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cs typeface="Arial" panose="020B0604020202020204" pitchFamily="34" charset="0"/>
              </a:rPr>
              <a:t>FROM</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solidFill>
                  <a:srgbClr val="333333"/>
                </a:solidFill>
                <a:effectLst/>
                <a:cs typeface="Arial" panose="020B0604020202020204" pitchFamily="34" charset="0"/>
              </a:rPr>
              <a:t>EMPLOYEE</a:t>
            </a:r>
            <a:endParaRPr kumimoji="0" lang="en-US" alt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cs typeface="Arial" panose="020B0604020202020204" pitchFamily="34" charset="0"/>
              </a:rPr>
              <a:t>WHERE</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rgbClr val="333333"/>
                </a:solidFill>
                <a:effectLst/>
                <a:cs typeface="Arial" panose="020B0604020202020204" pitchFamily="34" charset="0"/>
              </a:rPr>
              <a:t>Dno</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=5 );</a:t>
            </a:r>
            <a:endParaRPr kumimoji="0" lang="en-US" alt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5229010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 Tree</a:t>
            </a:r>
            <a:endParaRPr lang="en-IN" dirty="0"/>
          </a:p>
        </p:txBody>
      </p:sp>
      <p:sp>
        <p:nvSpPr>
          <p:cNvPr id="4" name="Rectangle 1"/>
          <p:cNvSpPr>
            <a:spLocks noGrp="1" noChangeArrowheads="1"/>
          </p:cNvSpPr>
          <p:nvPr>
            <p:ph idx="1"/>
          </p:nvPr>
        </p:nvSpPr>
        <p:spPr bwMode="auto">
          <a:xfrm>
            <a:off x="838200" y="3524241"/>
            <a:ext cx="104022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a:rPr>
              <a:t>SELECT schedule, room FROM Student NATURAL JOIN Enroll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a:rPr>
              <a:t>NATURAL JOIN Class WHERE Major='Math'</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56751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992583" y="-93388"/>
            <a:ext cx="4752388" cy="6270351"/>
          </a:xfrm>
          <a:prstGeom prst="rect">
            <a:avLst/>
          </a:prstGeom>
        </p:spPr>
      </p:pic>
      <p:sp>
        <p:nvSpPr>
          <p:cNvPr id="2" name="Rectangle 1"/>
          <p:cNvSpPr/>
          <p:nvPr/>
        </p:nvSpPr>
        <p:spPr>
          <a:xfrm>
            <a:off x="6511636" y="986135"/>
            <a:ext cx="5818910" cy="923330"/>
          </a:xfrm>
          <a:prstGeom prst="rect">
            <a:avLst/>
          </a:prstGeom>
        </p:spPr>
        <p:txBody>
          <a:bodyPr wrap="square">
            <a:spAutoFit/>
          </a:bodyPr>
          <a:lstStyle/>
          <a:p>
            <a:pPr lvl="0" eaLnBrk="0" fontAlgn="base" hangingPunct="0">
              <a:spcBef>
                <a:spcPct val="0"/>
              </a:spcBef>
              <a:spcAft>
                <a:spcPct val="0"/>
              </a:spcAft>
            </a:pPr>
            <a:r>
              <a:rPr lang="en-US" altLang="en-US" dirty="0">
                <a:solidFill>
                  <a:srgbClr val="000000"/>
                </a:solidFill>
                <a:latin typeface="Arial Unicode MS"/>
              </a:rPr>
              <a:t>SELECT schedule, room FROM Student </a:t>
            </a:r>
            <a:endParaRPr lang="en-US" altLang="en-US" dirty="0" smtClean="0">
              <a:solidFill>
                <a:srgbClr val="000000"/>
              </a:solidFill>
              <a:latin typeface="Arial Unicode MS"/>
            </a:endParaRPr>
          </a:p>
          <a:p>
            <a:pPr lvl="0" eaLnBrk="0" fontAlgn="base" hangingPunct="0">
              <a:spcBef>
                <a:spcPct val="0"/>
              </a:spcBef>
              <a:spcAft>
                <a:spcPct val="0"/>
              </a:spcAft>
            </a:pPr>
            <a:r>
              <a:rPr lang="en-US" altLang="en-US" dirty="0" smtClean="0">
                <a:solidFill>
                  <a:srgbClr val="000000"/>
                </a:solidFill>
                <a:latin typeface="Arial Unicode MS"/>
              </a:rPr>
              <a:t>NATURAL </a:t>
            </a:r>
            <a:r>
              <a:rPr lang="en-US" altLang="en-US" dirty="0">
                <a:solidFill>
                  <a:srgbClr val="000000"/>
                </a:solidFill>
                <a:latin typeface="Arial Unicode MS"/>
              </a:rPr>
              <a:t>JOIN Enroll </a:t>
            </a:r>
          </a:p>
          <a:p>
            <a:pPr lvl="0" eaLnBrk="0" fontAlgn="base" hangingPunct="0">
              <a:spcBef>
                <a:spcPct val="0"/>
              </a:spcBef>
              <a:spcAft>
                <a:spcPct val="0"/>
              </a:spcAft>
            </a:pPr>
            <a:r>
              <a:rPr lang="en-US" altLang="en-US" dirty="0">
                <a:solidFill>
                  <a:srgbClr val="000000"/>
                </a:solidFill>
                <a:latin typeface="Arial Unicode MS"/>
              </a:rPr>
              <a:t>NATURAL JOIN Class WHERE Major='Math'</a:t>
            </a:r>
            <a:r>
              <a:rPr lang="en-US" altLang="en-US" dirty="0"/>
              <a:t> </a:t>
            </a:r>
            <a:endParaRPr lang="en-US" altLang="en-US" dirty="0">
              <a:latin typeface="Arial" panose="020B0604020202020204" pitchFamily="34" charset="0"/>
            </a:endParaRPr>
          </a:p>
        </p:txBody>
      </p:sp>
    </p:spTree>
    <p:extLst>
      <p:ext uri="{BB962C8B-B14F-4D97-AF65-F5344CB8AC3E}">
        <p14:creationId xmlns:p14="http://schemas.microsoft.com/office/powerpoint/2010/main" val="39934446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99164" y="222891"/>
            <a:ext cx="5001491" cy="6440436"/>
          </a:xfrm>
          <a:prstGeom prst="rect">
            <a:avLst/>
          </a:prstGeom>
        </p:spPr>
      </p:pic>
    </p:spTree>
    <p:extLst>
      <p:ext uri="{BB962C8B-B14F-4D97-AF65-F5344CB8AC3E}">
        <p14:creationId xmlns:p14="http://schemas.microsoft.com/office/powerpoint/2010/main" val="1737450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Algorithms for External Sorting</a:t>
            </a:r>
            <a:endParaRPr lang="en-IN" dirty="0"/>
          </a:p>
        </p:txBody>
      </p:sp>
      <p:sp>
        <p:nvSpPr>
          <p:cNvPr id="3" name="Content Placeholder 2"/>
          <p:cNvSpPr>
            <a:spLocks noGrp="1"/>
          </p:cNvSpPr>
          <p:nvPr>
            <p:ph idx="1"/>
          </p:nvPr>
        </p:nvSpPr>
        <p:spPr/>
        <p:txBody>
          <a:bodyPr/>
          <a:lstStyle/>
          <a:p>
            <a:r>
              <a:rPr lang="en-US" dirty="0"/>
              <a:t>Sorting is one of the primary algorithms used in query processing. </a:t>
            </a:r>
            <a:endParaRPr lang="en-US" dirty="0" smtClean="0"/>
          </a:p>
          <a:p>
            <a:r>
              <a:rPr lang="en-US" dirty="0" smtClean="0"/>
              <a:t>For </a:t>
            </a:r>
            <a:r>
              <a:rPr lang="en-US" dirty="0"/>
              <a:t>example, whenever an SQL query specifies an </a:t>
            </a:r>
            <a:r>
              <a:rPr lang="en-US" u="sng" dirty="0"/>
              <a:t>ORDER BY-clause</a:t>
            </a:r>
            <a:r>
              <a:rPr lang="en-US" dirty="0"/>
              <a:t>, the query result must be sorted. </a:t>
            </a:r>
            <a:endParaRPr lang="en-US" dirty="0" smtClean="0"/>
          </a:p>
          <a:p>
            <a:r>
              <a:rPr lang="en-US" dirty="0" smtClean="0"/>
              <a:t>Sorting </a:t>
            </a:r>
            <a:r>
              <a:rPr lang="en-US" dirty="0"/>
              <a:t>is also a key component in sort-merge algorithms used for JOIN and other operations (such as UNION and INTERSECTION), and in </a:t>
            </a:r>
            <a:r>
              <a:rPr lang="en-US" u="sng" dirty="0"/>
              <a:t>duplicate elimination </a:t>
            </a:r>
            <a:r>
              <a:rPr lang="en-US" dirty="0"/>
              <a:t>algorithms for the PROJECT operation (when an SQL query specifies the DISTINCT option in the SELECT clause).</a:t>
            </a:r>
            <a:endParaRPr lang="en-IN" dirty="0"/>
          </a:p>
        </p:txBody>
      </p:sp>
    </p:spTree>
    <p:extLst>
      <p:ext uri="{BB962C8B-B14F-4D97-AF65-F5344CB8AC3E}">
        <p14:creationId xmlns:p14="http://schemas.microsoft.com/office/powerpoint/2010/main" val="36067586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External sorting </a:t>
            </a:r>
            <a:r>
              <a:rPr lang="en-US" dirty="0"/>
              <a:t>refers to sorting algorithms that are suitable for large files of</a:t>
            </a:r>
            <a:r>
              <a:rPr lang="en-US" b="1" dirty="0"/>
              <a:t> </a:t>
            </a:r>
            <a:r>
              <a:rPr lang="en-US" dirty="0"/>
              <a:t>records stored on disk that do not fit entirely in main memory, such as most data-base files</a:t>
            </a:r>
            <a:r>
              <a:rPr lang="en-US" dirty="0" smtClean="0"/>
              <a:t>.</a:t>
            </a:r>
          </a:p>
          <a:p>
            <a:endParaRPr lang="en-US" dirty="0"/>
          </a:p>
          <a:p>
            <a:r>
              <a:rPr lang="en-US" dirty="0"/>
              <a:t>The typical external sorting algorithm uses a </a:t>
            </a:r>
            <a:r>
              <a:rPr lang="en-US" b="1" dirty="0"/>
              <a:t>sort-merge strategy</a:t>
            </a:r>
            <a:r>
              <a:rPr lang="en-US" dirty="0"/>
              <a:t>, which starts by sorting small </a:t>
            </a:r>
            <a:r>
              <a:rPr lang="en-US" dirty="0" err="1"/>
              <a:t>subfiles</a:t>
            </a:r>
            <a:endParaRPr lang="en-IN" dirty="0"/>
          </a:p>
        </p:txBody>
      </p:sp>
    </p:spTree>
    <p:extLst>
      <p:ext uri="{BB962C8B-B14F-4D97-AF65-F5344CB8AC3E}">
        <p14:creationId xmlns:p14="http://schemas.microsoft.com/office/powerpoint/2010/main" val="39198366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8983"/>
            <a:ext cx="10515600" cy="5317980"/>
          </a:xfrm>
        </p:spPr>
        <p:txBody>
          <a:bodyPr>
            <a:normAutofit/>
          </a:bodyPr>
          <a:lstStyle/>
          <a:p>
            <a:r>
              <a:rPr lang="en-US" dirty="0"/>
              <a:t>In the </a:t>
            </a:r>
            <a:r>
              <a:rPr lang="en-US" b="1" dirty="0"/>
              <a:t>sorting phase</a:t>
            </a:r>
            <a:r>
              <a:rPr lang="en-US" dirty="0"/>
              <a:t>, runs (portions or pieces) of the file that can fit in the available buffer space are read into main memory, sorted using an </a:t>
            </a:r>
            <a:r>
              <a:rPr lang="en-US" i="1" dirty="0"/>
              <a:t>internal</a:t>
            </a:r>
            <a:r>
              <a:rPr lang="en-US" dirty="0"/>
              <a:t> sorting algorithm, and written back to disk as temporary sorted </a:t>
            </a:r>
            <a:r>
              <a:rPr lang="en-US" dirty="0" err="1"/>
              <a:t>subfiles</a:t>
            </a:r>
            <a:r>
              <a:rPr lang="en-US" dirty="0"/>
              <a:t> (or runs). The size of each run and the </a:t>
            </a:r>
            <a:r>
              <a:rPr lang="en-US" b="1" dirty="0"/>
              <a:t>number of initial runs (</a:t>
            </a:r>
            <a:r>
              <a:rPr lang="en-US" b="1" i="1" dirty="0" err="1"/>
              <a:t>n</a:t>
            </a:r>
            <a:r>
              <a:rPr lang="en-US" b="1" i="1" baseline="-25000" dirty="0" err="1"/>
              <a:t>R</a:t>
            </a:r>
            <a:r>
              <a:rPr lang="en-US" b="1" dirty="0"/>
              <a:t>)</a:t>
            </a:r>
            <a:r>
              <a:rPr lang="en-US" dirty="0"/>
              <a:t> are dictated by the </a:t>
            </a:r>
            <a:r>
              <a:rPr lang="en-US" b="1" dirty="0"/>
              <a:t>number of file blocks (</a:t>
            </a:r>
            <a:r>
              <a:rPr lang="en-US" b="1" i="1" dirty="0"/>
              <a:t>b</a:t>
            </a:r>
            <a:r>
              <a:rPr lang="en-US" b="1" dirty="0"/>
              <a:t>)</a:t>
            </a:r>
            <a:r>
              <a:rPr lang="en-US" dirty="0"/>
              <a:t> and the </a:t>
            </a:r>
            <a:r>
              <a:rPr lang="en-US" b="1" dirty="0"/>
              <a:t>available buffer space (</a:t>
            </a:r>
            <a:r>
              <a:rPr lang="en-US" b="1" i="1" dirty="0" err="1"/>
              <a:t>n</a:t>
            </a:r>
            <a:r>
              <a:rPr lang="en-US" b="1" i="1" baseline="-25000" dirty="0" err="1"/>
              <a:t>B</a:t>
            </a:r>
            <a:r>
              <a:rPr lang="en-US" b="1" dirty="0"/>
              <a:t>)</a:t>
            </a:r>
            <a:r>
              <a:rPr lang="en-US" dirty="0"/>
              <a:t>. </a:t>
            </a:r>
            <a:endParaRPr lang="en-US" dirty="0" smtClean="0"/>
          </a:p>
          <a:p>
            <a:r>
              <a:rPr lang="en-US" dirty="0"/>
              <a:t>For example, if the number of available main memory buffers </a:t>
            </a:r>
            <a:r>
              <a:rPr lang="en-US" i="1" dirty="0" err="1"/>
              <a:t>n</a:t>
            </a:r>
            <a:r>
              <a:rPr lang="en-US" i="1" baseline="-25000" dirty="0" err="1"/>
              <a:t>B</a:t>
            </a:r>
            <a:r>
              <a:rPr lang="en-US" dirty="0"/>
              <a:t> = 5 disk blocks and the size of the file </a:t>
            </a:r>
            <a:r>
              <a:rPr lang="en-US" i="1" dirty="0"/>
              <a:t>b</a:t>
            </a:r>
            <a:r>
              <a:rPr lang="en-US" dirty="0"/>
              <a:t> = 1024 disk blocks, then </a:t>
            </a:r>
            <a:r>
              <a:rPr lang="en-US" i="1" dirty="0" err="1"/>
              <a:t>n</a:t>
            </a:r>
            <a:r>
              <a:rPr lang="en-US" i="1" baseline="-25000" dirty="0" err="1"/>
              <a:t>R</a:t>
            </a:r>
            <a:r>
              <a:rPr lang="en-US" dirty="0"/>
              <a:t>= (</a:t>
            </a:r>
            <a:r>
              <a:rPr lang="en-US" i="1" dirty="0"/>
              <a:t>b</a:t>
            </a:r>
            <a:r>
              <a:rPr lang="en-US" dirty="0"/>
              <a:t>/</a:t>
            </a:r>
            <a:r>
              <a:rPr lang="en-US" i="1" dirty="0" err="1"/>
              <a:t>n</a:t>
            </a:r>
            <a:r>
              <a:rPr lang="en-US" i="1" baseline="-25000" dirty="0" err="1"/>
              <a:t>B</a:t>
            </a:r>
            <a:r>
              <a:rPr lang="en-US" dirty="0"/>
              <a:t>) or 205 initial runs each of size 5 blocks (except the last run which will</a:t>
            </a:r>
            <a:r>
              <a:rPr lang="en-US" i="1" dirty="0"/>
              <a:t> </a:t>
            </a:r>
            <a:r>
              <a:rPr lang="en-US" dirty="0"/>
              <a:t>have only 4 blocks). Hence, after the sorting phase, 205 sorted runs (or 205 sorted </a:t>
            </a:r>
            <a:r>
              <a:rPr lang="en-US" dirty="0" err="1"/>
              <a:t>subfiles</a:t>
            </a:r>
            <a:r>
              <a:rPr lang="en-US" dirty="0"/>
              <a:t> of the original file) are stored as temporary </a:t>
            </a:r>
            <a:r>
              <a:rPr lang="en-US" dirty="0" err="1"/>
              <a:t>subfiles</a:t>
            </a:r>
            <a:r>
              <a:rPr lang="en-US" dirty="0"/>
              <a:t> on disk.</a:t>
            </a:r>
            <a:endParaRPr lang="en-IN" dirty="0"/>
          </a:p>
        </p:txBody>
      </p:sp>
    </p:spTree>
    <p:extLst>
      <p:ext uri="{BB962C8B-B14F-4D97-AF65-F5344CB8AC3E}">
        <p14:creationId xmlns:p14="http://schemas.microsoft.com/office/powerpoint/2010/main" val="1675886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4320"/>
            <a:ext cx="10515600" cy="5902643"/>
          </a:xfrm>
        </p:spPr>
        <p:txBody>
          <a:bodyPr>
            <a:normAutofit fontScale="92500" lnSpcReduction="10000"/>
          </a:bodyPr>
          <a:lstStyle/>
          <a:p>
            <a:r>
              <a:rPr lang="en-US" b="1" dirty="0"/>
              <a:t>Primary Storage</a:t>
            </a:r>
            <a:r>
              <a:rPr lang="en-US" dirty="0"/>
              <a:t> − The memory storage that is </a:t>
            </a:r>
            <a:r>
              <a:rPr lang="en-US" u="sng" dirty="0"/>
              <a:t>directly accessible to the CPU</a:t>
            </a:r>
            <a:r>
              <a:rPr lang="en-US" dirty="0"/>
              <a:t> comes under this category. CPU's internal memory (registers), fast memory (cache), and main memory (RAM) are directly accessible to the CPU, as they are all placed on the motherboard or CPU chipset. This storage is typically very small, ultra-fast, and volatile. Primary storage requires continuous power supply in order to maintain its state. In case of a power failure, all its data is lost.</a:t>
            </a:r>
          </a:p>
          <a:p>
            <a:r>
              <a:rPr lang="en-US" b="1" dirty="0"/>
              <a:t>Secondary Storage</a:t>
            </a:r>
            <a:r>
              <a:rPr lang="en-US" dirty="0"/>
              <a:t> − Secondary storage devices are used </a:t>
            </a:r>
            <a:r>
              <a:rPr lang="en-US" u="sng" dirty="0"/>
              <a:t>to store data for future use or as backup</a:t>
            </a:r>
            <a:r>
              <a:rPr lang="en-US" dirty="0"/>
              <a:t>. Secondary storage includes memory devices that are not a part of the CPU chipset or motherboard, for example, magnetic disks, optical disks (DVD, CD, etc.), hard disks, flash drives, and magnetic tapes.</a:t>
            </a:r>
          </a:p>
          <a:p>
            <a:r>
              <a:rPr lang="en-US" b="1" dirty="0"/>
              <a:t>Tertiary Storage</a:t>
            </a:r>
            <a:r>
              <a:rPr lang="en-US" dirty="0"/>
              <a:t> − Tertiary storage is used </a:t>
            </a:r>
            <a:r>
              <a:rPr lang="en-US" u="sng" dirty="0"/>
              <a:t>to store huge volumes of data. </a:t>
            </a:r>
            <a:r>
              <a:rPr lang="en-US" dirty="0"/>
              <a:t>Since such storage devices are external to the computer system, they are the slowest in speed. These storage devices are mostly used to take the back up of an entire system. Optical disks and magnetic tapes are widely used as tertiary storage.</a:t>
            </a:r>
          </a:p>
          <a:p>
            <a:endParaRPr lang="en-IN" dirty="0"/>
          </a:p>
        </p:txBody>
      </p:sp>
    </p:spTree>
    <p:extLst>
      <p:ext uri="{BB962C8B-B14F-4D97-AF65-F5344CB8AC3E}">
        <p14:creationId xmlns:p14="http://schemas.microsoft.com/office/powerpoint/2010/main" val="2264659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the </a:t>
            </a:r>
            <a:r>
              <a:rPr lang="en-US" b="1" dirty="0"/>
              <a:t>merging phase</a:t>
            </a:r>
            <a:r>
              <a:rPr lang="en-US" dirty="0"/>
              <a:t>, the sorted runs are merged during one or more </a:t>
            </a:r>
            <a:r>
              <a:rPr lang="en-US" b="1" dirty="0"/>
              <a:t>merge</a:t>
            </a:r>
            <a:r>
              <a:rPr lang="en-US" dirty="0"/>
              <a:t> </a:t>
            </a:r>
            <a:r>
              <a:rPr lang="en-US" b="1" dirty="0"/>
              <a:t>passes</a:t>
            </a:r>
            <a:r>
              <a:rPr lang="en-US" dirty="0"/>
              <a:t>. Each merge pass can have one or more merge steps. The</a:t>
            </a:r>
            <a:r>
              <a:rPr lang="en-US" b="1" dirty="0"/>
              <a:t> degree of merging (</a:t>
            </a:r>
            <a:r>
              <a:rPr lang="en-US" b="1" i="1" dirty="0" err="1"/>
              <a:t>d</a:t>
            </a:r>
            <a:r>
              <a:rPr lang="en-US" b="1" i="1" baseline="-25000" dirty="0" err="1"/>
              <a:t>M</a:t>
            </a:r>
            <a:r>
              <a:rPr lang="en-US" b="1" dirty="0"/>
              <a:t>) </a:t>
            </a:r>
            <a:r>
              <a:rPr lang="en-US" dirty="0"/>
              <a:t>is the number of sorted </a:t>
            </a:r>
            <a:r>
              <a:rPr lang="en-US" dirty="0" err="1"/>
              <a:t>subfiles</a:t>
            </a:r>
            <a:r>
              <a:rPr lang="en-US" dirty="0"/>
              <a:t> that can be merged in each merge step. </a:t>
            </a:r>
            <a:endParaRPr lang="en-US" dirty="0" smtClean="0"/>
          </a:p>
          <a:p>
            <a:r>
              <a:rPr lang="en-US" dirty="0" smtClean="0"/>
              <a:t>For example </a:t>
            </a:r>
            <a:r>
              <a:rPr lang="en-US" dirty="0"/>
              <a:t>where </a:t>
            </a:r>
            <a:r>
              <a:rPr lang="en-US" i="1" dirty="0" err="1"/>
              <a:t>n</a:t>
            </a:r>
            <a:r>
              <a:rPr lang="en-US" i="1" baseline="-25000" dirty="0" err="1"/>
              <a:t>B</a:t>
            </a:r>
            <a:r>
              <a:rPr lang="en-US" dirty="0"/>
              <a:t> = 5, </a:t>
            </a:r>
            <a:r>
              <a:rPr lang="en-US" i="1" dirty="0" err="1"/>
              <a:t>d</a:t>
            </a:r>
            <a:r>
              <a:rPr lang="en-US" i="1" baseline="-25000" dirty="0" err="1"/>
              <a:t>M</a:t>
            </a:r>
            <a:r>
              <a:rPr lang="en-US" dirty="0"/>
              <a:t> = 4 (four-way merging), so the 205 initial sorted runs would be merged 4 at a time in each step into 52 larger sorted </a:t>
            </a:r>
            <a:r>
              <a:rPr lang="en-US" dirty="0" err="1"/>
              <a:t>subfiles</a:t>
            </a:r>
            <a:r>
              <a:rPr lang="en-US" dirty="0"/>
              <a:t> at the end of the first merge pass. These 52 sorted files are then merged 4 at a time into 13 sorted files, which are then merged into 4 sorted files, and then finally into 1 fully sorted file, which means that </a:t>
            </a:r>
            <a:r>
              <a:rPr lang="en-US" i="1" dirty="0"/>
              <a:t>four passes </a:t>
            </a:r>
            <a:r>
              <a:rPr lang="en-US" dirty="0"/>
              <a:t>are needed.</a:t>
            </a:r>
            <a:endParaRPr lang="en-IN" dirty="0"/>
          </a:p>
        </p:txBody>
      </p:sp>
    </p:spTree>
    <p:extLst>
      <p:ext uri="{BB962C8B-B14F-4D97-AF65-F5344CB8AC3E}">
        <p14:creationId xmlns:p14="http://schemas.microsoft.com/office/powerpoint/2010/main" val="35425191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 performance of the sort-merge algorithm can be measured in the number of disk block reads and writes (between the disk and main memory) before the sorting of the whole file is completed. The following formula approximates this cost:</a:t>
            </a:r>
            <a:endParaRPr lang="en-IN" dirty="0" smtClean="0"/>
          </a:p>
          <a:p>
            <a:pPr marL="0" indent="0">
              <a:buNone/>
            </a:pPr>
            <a:endParaRPr lang="nn-NO" dirty="0" smtClean="0"/>
          </a:p>
          <a:p>
            <a:r>
              <a:rPr lang="nn-NO" dirty="0" smtClean="0"/>
              <a:t>(</a:t>
            </a:r>
            <a:r>
              <a:rPr lang="nn-NO" dirty="0"/>
              <a:t>2 </a:t>
            </a:r>
            <a:r>
              <a:rPr lang="nn-NO" baseline="-25000" dirty="0"/>
              <a:t>*</a:t>
            </a:r>
            <a:r>
              <a:rPr lang="nn-NO" dirty="0"/>
              <a:t> </a:t>
            </a:r>
            <a:r>
              <a:rPr lang="nn-NO" i="1" dirty="0"/>
              <a:t>b</a:t>
            </a:r>
            <a:r>
              <a:rPr lang="nn-NO" dirty="0"/>
              <a:t>) + (2 </a:t>
            </a:r>
            <a:r>
              <a:rPr lang="nn-NO" baseline="-25000" dirty="0"/>
              <a:t>*</a:t>
            </a:r>
            <a:r>
              <a:rPr lang="nn-NO" dirty="0"/>
              <a:t> </a:t>
            </a:r>
            <a:r>
              <a:rPr lang="nn-NO" i="1" dirty="0"/>
              <a:t>b</a:t>
            </a:r>
            <a:r>
              <a:rPr lang="nn-NO" dirty="0"/>
              <a:t> </a:t>
            </a:r>
            <a:r>
              <a:rPr lang="nn-NO" baseline="-25000" dirty="0"/>
              <a:t>*</a:t>
            </a:r>
            <a:r>
              <a:rPr lang="nn-NO" dirty="0"/>
              <a:t> (log</a:t>
            </a:r>
            <a:r>
              <a:rPr lang="nn-NO" i="1" baseline="-25000" dirty="0"/>
              <a:t>dM</a:t>
            </a:r>
            <a:r>
              <a:rPr lang="nn-NO" dirty="0"/>
              <a:t> </a:t>
            </a:r>
            <a:r>
              <a:rPr lang="nn-NO" i="1" dirty="0"/>
              <a:t>n</a:t>
            </a:r>
            <a:r>
              <a:rPr lang="nn-NO" i="1" baseline="-25000" dirty="0"/>
              <a:t>R</a:t>
            </a:r>
            <a:r>
              <a:rPr lang="nn-NO" dirty="0" smtClean="0"/>
              <a:t>))</a:t>
            </a:r>
          </a:p>
        </p:txBody>
      </p:sp>
    </p:spTree>
    <p:extLst>
      <p:ext uri="{BB962C8B-B14F-4D97-AF65-F5344CB8AC3E}">
        <p14:creationId xmlns:p14="http://schemas.microsoft.com/office/powerpoint/2010/main" val="7448406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for SELECT and JOIN Operations</a:t>
            </a: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661982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a:t>
            </a:r>
            <a:r>
              <a:rPr lang="en-IN" dirty="0"/>
              <a:t>S</a:t>
            </a:r>
            <a:r>
              <a:rPr lang="en-IN" dirty="0" smtClean="0"/>
              <a:t>elect Operation</a:t>
            </a:r>
            <a:endParaRPr lang="en-IN" dirty="0"/>
          </a:p>
        </p:txBody>
      </p:sp>
      <p:sp>
        <p:nvSpPr>
          <p:cNvPr id="4" name="Rectangle 1"/>
          <p:cNvSpPr>
            <a:spLocks noGrp="1" noChangeArrowheads="1"/>
          </p:cNvSpPr>
          <p:nvPr>
            <p:ph idx="1"/>
          </p:nvPr>
        </p:nvSpPr>
        <p:spPr bwMode="auto">
          <a:xfrm>
            <a:off x="1030126" y="2877909"/>
            <a:ext cx="1013174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cs typeface="Arial" panose="020B0604020202020204" pitchFamily="34" charset="0"/>
              </a:rPr>
              <a:t>OP1:  </a:t>
            </a:r>
            <a:r>
              <a:rPr kumimoji="0" lang="en-US" altLang="en-US" b="0" i="0" u="none" strike="noStrike" cap="none" normalizeH="0" baseline="0" dirty="0" err="1" smtClean="0">
                <a:ln>
                  <a:noFill/>
                </a:ln>
                <a:solidFill>
                  <a:srgbClr val="333333"/>
                </a:solidFill>
                <a:effectLst/>
                <a:cs typeface="Arial" panose="020B0604020202020204" pitchFamily="34" charset="0"/>
              </a:rPr>
              <a:t>σ</a:t>
            </a:r>
            <a:r>
              <a:rPr kumimoji="0" lang="en-US" altLang="en-US" b="0" i="0" u="none" strike="noStrike" cap="none" normalizeH="0" baseline="-30000" dirty="0" err="1" smtClean="0">
                <a:ln>
                  <a:noFill/>
                </a:ln>
                <a:solidFill>
                  <a:srgbClr val="333333"/>
                </a:solidFill>
                <a:effectLst/>
                <a:cs typeface="Arial" panose="020B0604020202020204" pitchFamily="34" charset="0"/>
              </a:rPr>
              <a:t>Ssn</a:t>
            </a:r>
            <a:r>
              <a:rPr kumimoji="0" lang="en-US" altLang="en-US" b="0" i="0" u="none" strike="noStrike" cap="none" normalizeH="0" baseline="0" dirty="0" smtClean="0">
                <a:ln>
                  <a:noFill/>
                </a:ln>
                <a:solidFill>
                  <a:srgbClr val="333333"/>
                </a:solidFill>
                <a:effectLst/>
                <a:cs typeface="Arial" panose="020B0604020202020204" pitchFamily="34" charset="0"/>
              </a:rPr>
              <a:t> </a:t>
            </a:r>
            <a:r>
              <a:rPr kumimoji="0" lang="en-US" altLang="en-US"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 ‘123456789’</a:t>
            </a:r>
            <a:r>
              <a:rPr kumimoji="0" lang="en-US" altLang="en-US" b="0" i="0" u="none" strike="noStrike" cap="none" normalizeH="0" baseline="0" dirty="0" smtClean="0">
                <a:ln>
                  <a:noFill/>
                </a:ln>
                <a:solidFill>
                  <a:srgbClr val="333333"/>
                </a:solidFill>
                <a:effectLst/>
                <a:cs typeface="Arial" panose="020B0604020202020204" pitchFamily="34" charset="0"/>
              </a:rPr>
              <a:t> </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smtClean="0">
                <a:ln>
                  <a:noFill/>
                </a:ln>
                <a:solidFill>
                  <a:srgbClr val="333333"/>
                </a:solidFill>
                <a:effectLst/>
                <a:cs typeface="Arial" panose="020B0604020202020204" pitchFamily="34" charset="0"/>
              </a:rPr>
              <a:t>EMPLOYEE</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cs typeface="Arial" panose="020B0604020202020204" pitchFamily="34" charset="0"/>
              </a:rPr>
              <a:t>OP2:  </a:t>
            </a:r>
            <a:r>
              <a:rPr kumimoji="0" lang="en-US" altLang="en-US" b="0" i="0" u="none" strike="noStrike" cap="none" normalizeH="0" baseline="0" dirty="0" err="1" smtClean="0">
                <a:ln>
                  <a:noFill/>
                </a:ln>
                <a:solidFill>
                  <a:srgbClr val="333333"/>
                </a:solidFill>
                <a:effectLst/>
                <a:cs typeface="Arial" panose="020B0604020202020204" pitchFamily="34" charset="0"/>
              </a:rPr>
              <a:t>σ</a:t>
            </a:r>
            <a:r>
              <a:rPr kumimoji="0" lang="en-US" altLang="en-US" b="0" i="0" u="none" strike="noStrike" cap="none" normalizeH="0" baseline="-30000" dirty="0" err="1" smtClean="0">
                <a:ln>
                  <a:noFill/>
                </a:ln>
                <a:solidFill>
                  <a:srgbClr val="333333"/>
                </a:solidFill>
                <a:effectLst/>
                <a:cs typeface="Arial" panose="020B0604020202020204" pitchFamily="34" charset="0"/>
              </a:rPr>
              <a:t>Dnumber</a:t>
            </a:r>
            <a:r>
              <a:rPr kumimoji="0" lang="en-US" altLang="en-US" b="0" i="0" u="none" strike="noStrike" cap="none" normalizeH="0" baseline="0" dirty="0" smtClean="0">
                <a:ln>
                  <a:noFill/>
                </a:ln>
                <a:solidFill>
                  <a:srgbClr val="333333"/>
                </a:solidFill>
                <a:effectLst/>
                <a:cs typeface="Arial" panose="020B0604020202020204" pitchFamily="34" charset="0"/>
              </a:rPr>
              <a:t> </a:t>
            </a:r>
            <a:r>
              <a:rPr kumimoji="0" lang="en-US" altLang="en-US"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&gt; 5</a:t>
            </a:r>
            <a:r>
              <a:rPr kumimoji="0" lang="en-US" altLang="en-US" b="0" i="0" u="none" strike="noStrike" cap="none" normalizeH="0" baseline="0" dirty="0" smtClean="0">
                <a:ln>
                  <a:noFill/>
                </a:ln>
                <a:solidFill>
                  <a:srgbClr val="333333"/>
                </a:solidFill>
                <a:effectLst/>
                <a:cs typeface="Arial" panose="020B0604020202020204" pitchFamily="34" charset="0"/>
              </a:rPr>
              <a:t> </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smtClean="0">
                <a:ln>
                  <a:noFill/>
                </a:ln>
                <a:solidFill>
                  <a:srgbClr val="333333"/>
                </a:solidFill>
                <a:effectLst/>
                <a:cs typeface="Arial" panose="020B0604020202020204" pitchFamily="34" charset="0"/>
              </a:rPr>
              <a:t>DEPARTMENT</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cs typeface="Arial" panose="020B0604020202020204" pitchFamily="34" charset="0"/>
              </a:rPr>
              <a:t>OP3:  </a:t>
            </a:r>
            <a:r>
              <a:rPr kumimoji="0" lang="en-US" altLang="en-US" b="0" i="0" u="none" strike="noStrike" cap="none" normalizeH="0" baseline="0" dirty="0" err="1" smtClean="0">
                <a:ln>
                  <a:noFill/>
                </a:ln>
                <a:solidFill>
                  <a:srgbClr val="333333"/>
                </a:solidFill>
                <a:effectLst/>
                <a:cs typeface="Arial" panose="020B0604020202020204" pitchFamily="34" charset="0"/>
              </a:rPr>
              <a:t>σ</a:t>
            </a:r>
            <a:r>
              <a:rPr kumimoji="0" lang="en-US" altLang="en-US" b="0" i="0" u="none" strike="noStrike" cap="none" normalizeH="0" baseline="-30000" dirty="0" err="1" smtClean="0">
                <a:ln>
                  <a:noFill/>
                </a:ln>
                <a:solidFill>
                  <a:srgbClr val="333333"/>
                </a:solidFill>
                <a:effectLst/>
                <a:cs typeface="Arial" panose="020B0604020202020204" pitchFamily="34" charset="0"/>
              </a:rPr>
              <a:t>Dno</a:t>
            </a:r>
            <a:r>
              <a:rPr kumimoji="0" lang="en-US" altLang="en-US" b="0" i="0" u="none" strike="noStrike" cap="none" normalizeH="0" baseline="0" dirty="0" smtClean="0">
                <a:ln>
                  <a:noFill/>
                </a:ln>
                <a:solidFill>
                  <a:srgbClr val="333333"/>
                </a:solidFill>
                <a:effectLst/>
                <a:cs typeface="Arial" panose="020B0604020202020204" pitchFamily="34" charset="0"/>
              </a:rPr>
              <a:t> </a:t>
            </a:r>
            <a:r>
              <a:rPr kumimoji="0" lang="en-US" altLang="en-US"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 5</a:t>
            </a:r>
            <a:r>
              <a:rPr kumimoji="0" lang="en-US" altLang="en-US" b="0" i="0" u="none" strike="noStrike" cap="none" normalizeH="0" baseline="0" dirty="0" smtClean="0">
                <a:ln>
                  <a:noFill/>
                </a:ln>
                <a:solidFill>
                  <a:srgbClr val="333333"/>
                </a:solidFill>
                <a:effectLst/>
                <a:cs typeface="Arial" panose="020B0604020202020204" pitchFamily="34" charset="0"/>
              </a:rPr>
              <a:t> </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smtClean="0">
                <a:ln>
                  <a:noFill/>
                </a:ln>
                <a:solidFill>
                  <a:srgbClr val="333333"/>
                </a:solidFill>
                <a:effectLst/>
                <a:cs typeface="Arial" panose="020B0604020202020204" pitchFamily="34" charset="0"/>
              </a:rPr>
              <a:t>EMPLOYEE</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cs typeface="Arial" panose="020B0604020202020204" pitchFamily="34" charset="0"/>
              </a:rPr>
              <a:t>OP4:</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30000" dirty="0" err="1" smtClean="0">
                <a:ln>
                  <a:noFill/>
                </a:ln>
                <a:solidFill>
                  <a:srgbClr val="333333"/>
                </a:solidFill>
                <a:effectLst/>
                <a:cs typeface="Arial" panose="020B0604020202020204" pitchFamily="34" charset="0"/>
              </a:rPr>
              <a:t>σ</a:t>
            </a:r>
            <a:r>
              <a:rPr kumimoji="0" lang="en-US" altLang="en-US" b="0" i="0" u="none" strike="noStrike" cap="none" normalizeH="0" baseline="0" dirty="0" err="1" smtClean="0">
                <a:ln>
                  <a:noFill/>
                </a:ln>
                <a:solidFill>
                  <a:srgbClr val="333333"/>
                </a:solidFill>
                <a:effectLst/>
                <a:cs typeface="Arial" panose="020B0604020202020204" pitchFamily="34" charset="0"/>
              </a:rPr>
              <a:t>Dno</a:t>
            </a:r>
            <a:r>
              <a:rPr kumimoji="0" lang="en-US" altLang="en-US" b="0" i="0" u="none" strike="noStrike" cap="none" normalizeH="0" baseline="0" dirty="0" smtClean="0">
                <a:ln>
                  <a:noFill/>
                </a:ln>
                <a:solidFill>
                  <a:srgbClr val="333333"/>
                </a:solidFill>
                <a:effectLst/>
                <a:cs typeface="Arial" panose="020B0604020202020204" pitchFamily="34" charset="0"/>
              </a:rPr>
              <a:t> </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5</a:t>
            </a:r>
            <a:r>
              <a:rPr kumimoji="0" lang="en-US" altLang="en-US" b="0" i="0" u="none" strike="noStrike" cap="none" normalizeH="0" baseline="0" dirty="0" smtClean="0">
                <a:ln>
                  <a:noFill/>
                </a:ln>
                <a:solidFill>
                  <a:srgbClr val="333333"/>
                </a:solidFill>
                <a:effectLst/>
                <a:cs typeface="Arial" panose="020B0604020202020204" pitchFamily="34" charset="0"/>
              </a:rPr>
              <a:t> AND Salary </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&gt; 30000</a:t>
            </a:r>
            <a:r>
              <a:rPr kumimoji="0" lang="en-US" altLang="en-US" b="0" i="0" u="none" strike="noStrike" cap="none" normalizeH="0" baseline="0" dirty="0" smtClean="0">
                <a:ln>
                  <a:noFill/>
                </a:ln>
                <a:solidFill>
                  <a:srgbClr val="333333"/>
                </a:solidFill>
                <a:effectLst/>
                <a:cs typeface="Arial" panose="020B0604020202020204" pitchFamily="34" charset="0"/>
              </a:rPr>
              <a:t> AND Sex </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‘F’</a:t>
            </a:r>
            <a:r>
              <a:rPr kumimoji="0" lang="en-US" altLang="en-US" b="0" i="0" u="none" strike="noStrike" cap="none" normalizeH="0" baseline="0" dirty="0" smtClean="0">
                <a:ln>
                  <a:noFill/>
                </a:ln>
                <a:solidFill>
                  <a:srgbClr val="333333"/>
                </a:solidFill>
                <a:effectLst/>
                <a:cs typeface="Arial" panose="020B0604020202020204" pitchFamily="34" charset="0"/>
              </a:rPr>
              <a:t> </a:t>
            </a:r>
            <a:r>
              <a:rPr kumimoji="0" lang="en-US" altLang="en-US"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30000" dirty="0" smtClean="0">
                <a:ln>
                  <a:noFill/>
                </a:ln>
                <a:solidFill>
                  <a:srgbClr val="333333"/>
                </a:solidFill>
                <a:effectLst/>
                <a:cs typeface="Arial" panose="020B0604020202020204" pitchFamily="34" charset="0"/>
              </a:rPr>
              <a:t>EMPLOYEE</a:t>
            </a:r>
            <a:r>
              <a:rPr kumimoji="0" lang="en-US" altLang="en-US"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cs typeface="Arial" panose="020B0604020202020204" pitchFamily="34" charset="0"/>
              </a:rPr>
              <a:t>OP5:</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30000" dirty="0" err="1" smtClean="0">
                <a:ln>
                  <a:noFill/>
                </a:ln>
                <a:solidFill>
                  <a:srgbClr val="333333"/>
                </a:solidFill>
                <a:effectLst/>
                <a:cs typeface="Arial" panose="020B0604020202020204" pitchFamily="34" charset="0"/>
              </a:rPr>
              <a:t>σ</a:t>
            </a:r>
            <a:r>
              <a:rPr kumimoji="0" lang="en-US" altLang="en-US" b="0" i="0" u="none" strike="noStrike" cap="none" normalizeH="0" baseline="0" dirty="0" err="1" smtClean="0">
                <a:ln>
                  <a:noFill/>
                </a:ln>
                <a:solidFill>
                  <a:srgbClr val="333333"/>
                </a:solidFill>
                <a:effectLst/>
                <a:cs typeface="Arial" panose="020B0604020202020204" pitchFamily="34" charset="0"/>
              </a:rPr>
              <a:t>Essn</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=‘123456789’</a:t>
            </a:r>
            <a:r>
              <a:rPr kumimoji="0" lang="en-US" altLang="en-US" b="0" i="0" u="none" strike="noStrike" cap="none" normalizeH="0" baseline="0" dirty="0" smtClean="0">
                <a:ln>
                  <a:noFill/>
                </a:ln>
                <a:solidFill>
                  <a:srgbClr val="333333"/>
                </a:solidFill>
                <a:effectLst/>
                <a:cs typeface="Arial" panose="020B0604020202020204" pitchFamily="34" charset="0"/>
              </a:rPr>
              <a:t> AND </a:t>
            </a:r>
            <a:r>
              <a:rPr kumimoji="0" lang="en-US" altLang="en-US" b="0" i="0" u="none" strike="noStrike" cap="none" normalizeH="0" baseline="0" dirty="0" err="1" smtClean="0">
                <a:ln>
                  <a:noFill/>
                </a:ln>
                <a:solidFill>
                  <a:srgbClr val="333333"/>
                </a:solidFill>
                <a:effectLst/>
                <a:cs typeface="Arial" panose="020B0604020202020204" pitchFamily="34" charset="0"/>
              </a:rPr>
              <a:t>Pno</a:t>
            </a:r>
            <a:r>
              <a:rPr kumimoji="0" lang="en-US" altLang="en-US" b="0" i="0" u="none" strike="noStrike" cap="none" normalizeH="0" baseline="0" dirty="0" smtClean="0">
                <a:ln>
                  <a:noFill/>
                </a:ln>
                <a:solidFill>
                  <a:srgbClr val="333333"/>
                </a:solidFill>
                <a:effectLst/>
                <a:cs typeface="Arial" panose="020B0604020202020204" pitchFamily="34" charset="0"/>
              </a:rPr>
              <a:t> </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=10</a:t>
            </a:r>
            <a:r>
              <a:rPr kumimoji="0" lang="en-US" altLang="en-US"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30000" dirty="0" smtClean="0">
                <a:ln>
                  <a:noFill/>
                </a:ln>
                <a:solidFill>
                  <a:srgbClr val="333333"/>
                </a:solidFill>
                <a:effectLst/>
                <a:cs typeface="Arial" panose="020B0604020202020204" pitchFamily="34" charset="0"/>
              </a:rPr>
              <a:t>WORKS_ON</a:t>
            </a:r>
            <a:r>
              <a:rPr kumimoji="0" lang="en-US" altLang="en-US"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7200714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File Scans</a:t>
            </a:r>
          </a:p>
          <a:p>
            <a:r>
              <a:rPr lang="en-IN" dirty="0" smtClean="0"/>
              <a:t>Index Scans</a:t>
            </a:r>
          </a:p>
          <a:p>
            <a:endParaRPr lang="en-IN" dirty="0"/>
          </a:p>
        </p:txBody>
      </p:sp>
    </p:spTree>
    <p:extLst>
      <p:ext uri="{BB962C8B-B14F-4D97-AF65-F5344CB8AC3E}">
        <p14:creationId xmlns:p14="http://schemas.microsoft.com/office/powerpoint/2010/main" val="22708016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Search Methods for Simple Selection</a:t>
            </a:r>
            <a:endParaRPr lang="en-IN" dirty="0"/>
          </a:p>
        </p:txBody>
      </p:sp>
      <p:sp>
        <p:nvSpPr>
          <p:cNvPr id="3" name="Content Placeholder 2"/>
          <p:cNvSpPr>
            <a:spLocks noGrp="1"/>
          </p:cNvSpPr>
          <p:nvPr>
            <p:ph idx="1"/>
          </p:nvPr>
        </p:nvSpPr>
        <p:spPr/>
        <p:txBody>
          <a:bodyPr/>
          <a:lstStyle/>
          <a:p>
            <a:r>
              <a:rPr lang="en-US" b="1" dirty="0"/>
              <a:t>S1—Linear search (brute force algorithm). </a:t>
            </a:r>
            <a:r>
              <a:rPr lang="en-US" dirty="0"/>
              <a:t>Retrieve</a:t>
            </a:r>
            <a:r>
              <a:rPr lang="en-US" b="1" dirty="0"/>
              <a:t> </a:t>
            </a:r>
            <a:r>
              <a:rPr lang="en-US" i="1" dirty="0"/>
              <a:t>every record</a:t>
            </a:r>
            <a:r>
              <a:rPr lang="en-US" b="1" dirty="0"/>
              <a:t> </a:t>
            </a:r>
            <a:r>
              <a:rPr lang="en-US" dirty="0"/>
              <a:t>in the file,</a:t>
            </a:r>
            <a:r>
              <a:rPr lang="en-US" b="1" dirty="0"/>
              <a:t> </a:t>
            </a:r>
            <a:r>
              <a:rPr lang="en-US" dirty="0"/>
              <a:t>and test whether its attribute values satisfy the selection condition. Since the records are grouped into disk blocks, each disk block is read into a main memory buffer, and then a search through the records within the disk block is conducted in main memory</a:t>
            </a:r>
            <a:r>
              <a:rPr lang="en-US" dirty="0" smtClean="0"/>
              <a:t>.</a:t>
            </a:r>
          </a:p>
          <a:p>
            <a:endParaRPr lang="en-IN" dirty="0" smtClean="0"/>
          </a:p>
          <a:p>
            <a:r>
              <a:rPr lang="en-US" b="1" dirty="0"/>
              <a:t>S2—Binary search. </a:t>
            </a:r>
            <a:r>
              <a:rPr lang="en-US" dirty="0"/>
              <a:t>If the selection condition involves an equality </a:t>
            </a:r>
            <a:r>
              <a:rPr lang="en-US" dirty="0" smtClean="0"/>
              <a:t>comparison </a:t>
            </a:r>
            <a:r>
              <a:rPr lang="en-US" dirty="0"/>
              <a:t>on a key attribute on which the file is </a:t>
            </a:r>
            <a:r>
              <a:rPr lang="en-US" b="1" dirty="0"/>
              <a:t>ordered</a:t>
            </a:r>
            <a:r>
              <a:rPr lang="en-US" dirty="0"/>
              <a:t>, binary search—which </a:t>
            </a:r>
            <a:r>
              <a:rPr lang="en-US" dirty="0" smtClean="0"/>
              <a:t>is more </a:t>
            </a:r>
            <a:r>
              <a:rPr lang="en-US" dirty="0"/>
              <a:t>efficient than linear search—can be used. An example is OP1 if </a:t>
            </a:r>
            <a:r>
              <a:rPr lang="en-US" dirty="0" err="1"/>
              <a:t>Ssn</a:t>
            </a:r>
            <a:r>
              <a:rPr lang="en-US" dirty="0"/>
              <a:t> is the ordering attribute for the EMPLOYEE file</a:t>
            </a:r>
            <a:endParaRPr lang="en-IN" dirty="0"/>
          </a:p>
        </p:txBody>
      </p:sp>
    </p:spTree>
    <p:extLst>
      <p:ext uri="{BB962C8B-B14F-4D97-AF65-F5344CB8AC3E}">
        <p14:creationId xmlns:p14="http://schemas.microsoft.com/office/powerpoint/2010/main" val="32643056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S3a—Using a primary index. </a:t>
            </a:r>
            <a:r>
              <a:rPr lang="en-US" dirty="0"/>
              <a:t>If the selection condition involves an equality</a:t>
            </a:r>
            <a:r>
              <a:rPr lang="en-US" b="1" dirty="0"/>
              <a:t> </a:t>
            </a:r>
            <a:r>
              <a:rPr lang="en-US" dirty="0"/>
              <a:t>comparison on a </a:t>
            </a:r>
            <a:r>
              <a:rPr lang="en-US" b="1" dirty="0"/>
              <a:t>key attribute</a:t>
            </a:r>
            <a:r>
              <a:rPr lang="en-US" dirty="0"/>
              <a:t> with a primary index—for example, </a:t>
            </a:r>
            <a:r>
              <a:rPr lang="en-US" dirty="0" err="1"/>
              <a:t>Ssn</a:t>
            </a:r>
            <a:r>
              <a:rPr lang="en-US" dirty="0"/>
              <a:t> = ‘123456789’ in OP1—use the primary index to retrieve the record. Note that this condition retrieves a single record (at most</a:t>
            </a:r>
            <a:r>
              <a:rPr lang="en-US" dirty="0" smtClean="0"/>
              <a:t>).</a:t>
            </a:r>
          </a:p>
          <a:p>
            <a:endParaRPr lang="en-US" dirty="0"/>
          </a:p>
          <a:p>
            <a:r>
              <a:rPr lang="en-US" b="1" dirty="0"/>
              <a:t>S3b—Using a hash key. </a:t>
            </a:r>
            <a:r>
              <a:rPr lang="en-US" dirty="0"/>
              <a:t>If the selection condition involves an equality com-</a:t>
            </a:r>
            <a:r>
              <a:rPr lang="en-US" dirty="0" err="1"/>
              <a:t>parison</a:t>
            </a:r>
            <a:r>
              <a:rPr lang="en-US" dirty="0"/>
              <a:t> on a </a:t>
            </a:r>
            <a:r>
              <a:rPr lang="en-US" b="1" dirty="0"/>
              <a:t>key attribute</a:t>
            </a:r>
            <a:r>
              <a:rPr lang="en-US" dirty="0"/>
              <a:t> with a hash key—for example, </a:t>
            </a:r>
            <a:r>
              <a:rPr lang="en-US" dirty="0" err="1"/>
              <a:t>Ssn</a:t>
            </a:r>
            <a:r>
              <a:rPr lang="en-US" dirty="0"/>
              <a:t> = ‘123456789’ in OP1—use the hash key to retrieve the record. Note that this condition retrieves a single record (at most).</a:t>
            </a:r>
            <a:endParaRPr lang="en-IN" dirty="0"/>
          </a:p>
        </p:txBody>
      </p:sp>
    </p:spTree>
    <p:extLst>
      <p:ext uri="{BB962C8B-B14F-4D97-AF65-F5344CB8AC3E}">
        <p14:creationId xmlns:p14="http://schemas.microsoft.com/office/powerpoint/2010/main" val="39371067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S4—Using a primary index to retrieve multiple records. </a:t>
            </a:r>
            <a:r>
              <a:rPr lang="en-US" dirty="0"/>
              <a:t>If the comparison</a:t>
            </a:r>
            <a:r>
              <a:rPr lang="en-US" b="1" dirty="0"/>
              <a:t> </a:t>
            </a:r>
            <a:r>
              <a:rPr lang="en-US" dirty="0"/>
              <a:t>condition is &gt;, &gt;=, &lt;, or &lt;= on a key field with a primary index—for exam-</a:t>
            </a:r>
            <a:r>
              <a:rPr lang="en-US" dirty="0" err="1"/>
              <a:t>ple</a:t>
            </a:r>
            <a:r>
              <a:rPr lang="en-US" dirty="0"/>
              <a:t>, </a:t>
            </a:r>
            <a:r>
              <a:rPr lang="en-US" dirty="0" err="1"/>
              <a:t>Dnumber</a:t>
            </a:r>
            <a:r>
              <a:rPr lang="en-US" dirty="0"/>
              <a:t> &gt; 5 in OP2—use the index to find the record satisfying the </a:t>
            </a:r>
            <a:r>
              <a:rPr lang="en-US" dirty="0" err="1"/>
              <a:t>cor</a:t>
            </a:r>
            <a:r>
              <a:rPr lang="en-US" dirty="0"/>
              <a:t>-responding equality condition (</a:t>
            </a:r>
            <a:r>
              <a:rPr lang="en-US" dirty="0" err="1"/>
              <a:t>Dnumber</a:t>
            </a:r>
            <a:r>
              <a:rPr lang="en-US" dirty="0"/>
              <a:t> = 5), then retrieve all subsequent records in the (ordered) file. For the condition </a:t>
            </a:r>
            <a:r>
              <a:rPr lang="en-US" dirty="0" err="1"/>
              <a:t>Dnumber</a:t>
            </a:r>
            <a:r>
              <a:rPr lang="en-US" dirty="0"/>
              <a:t> &lt; 5, retrieve all the preceding records</a:t>
            </a:r>
            <a:r>
              <a:rPr lang="en-US" dirty="0" smtClean="0"/>
              <a:t>.</a:t>
            </a:r>
          </a:p>
          <a:p>
            <a:r>
              <a:rPr lang="en-US" b="1" dirty="0"/>
              <a:t>S5—Using a clustering index to retrieve multiple records. </a:t>
            </a:r>
            <a:r>
              <a:rPr lang="en-US" dirty="0"/>
              <a:t>If the selection</a:t>
            </a:r>
            <a:r>
              <a:rPr lang="en-US" b="1" dirty="0"/>
              <a:t> </a:t>
            </a:r>
            <a:r>
              <a:rPr lang="en-US" dirty="0"/>
              <a:t>condition involves an equality comparison on a </a:t>
            </a:r>
            <a:r>
              <a:rPr lang="en-US" b="1" dirty="0" err="1"/>
              <a:t>nonkey</a:t>
            </a:r>
            <a:r>
              <a:rPr lang="en-US" b="1" dirty="0"/>
              <a:t> attribute</a:t>
            </a:r>
            <a:r>
              <a:rPr lang="en-US" dirty="0"/>
              <a:t> with a clustering index—for example, </a:t>
            </a:r>
            <a:r>
              <a:rPr lang="en-US" dirty="0" err="1"/>
              <a:t>Dno</a:t>
            </a:r>
            <a:r>
              <a:rPr lang="en-US" dirty="0"/>
              <a:t> = 5 in OP3—use the index to retrieve all the records satisfying the condition.</a:t>
            </a:r>
            <a:endParaRPr lang="en-IN" dirty="0"/>
          </a:p>
        </p:txBody>
      </p:sp>
    </p:spTree>
    <p:extLst>
      <p:ext uri="{BB962C8B-B14F-4D97-AF65-F5344CB8AC3E}">
        <p14:creationId xmlns:p14="http://schemas.microsoft.com/office/powerpoint/2010/main" val="6907645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S6—Using a secondary </a:t>
            </a:r>
            <a:r>
              <a:rPr lang="en-US" b="1" dirty="0" smtClean="0"/>
              <a:t> </a:t>
            </a:r>
            <a:r>
              <a:rPr lang="en-US" b="1" dirty="0"/>
              <a:t>index on an equality comparison. </a:t>
            </a:r>
            <a:r>
              <a:rPr lang="en-US" dirty="0"/>
              <a:t>This</a:t>
            </a:r>
            <a:r>
              <a:rPr lang="en-US" b="1" dirty="0"/>
              <a:t> </a:t>
            </a:r>
            <a:r>
              <a:rPr lang="en-US" dirty="0"/>
              <a:t>search method can be used to retrieve a single record if the indexing field is a </a:t>
            </a:r>
            <a:r>
              <a:rPr lang="en-US" b="1" dirty="0"/>
              <a:t>key </a:t>
            </a:r>
            <a:r>
              <a:rPr lang="en-US" dirty="0"/>
              <a:t>(has unique values) or to retrieve multiple records if the indexing field is</a:t>
            </a:r>
            <a:r>
              <a:rPr lang="en-US" b="1" dirty="0"/>
              <a:t> not a key</a:t>
            </a:r>
            <a:r>
              <a:rPr lang="en-US" dirty="0"/>
              <a:t>. This can also be used for comparisons involving &gt;, &gt;=, &lt;, or &lt;=.</a:t>
            </a:r>
            <a:endParaRPr lang="en-IN" dirty="0"/>
          </a:p>
        </p:txBody>
      </p:sp>
    </p:spTree>
    <p:extLst>
      <p:ext uri="{BB962C8B-B14F-4D97-AF65-F5344CB8AC3E}">
        <p14:creationId xmlns:p14="http://schemas.microsoft.com/office/powerpoint/2010/main" val="39403283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Methods for Complex Selection.</a:t>
            </a:r>
            <a:endParaRPr lang="en-IN" dirty="0"/>
          </a:p>
        </p:txBody>
      </p:sp>
      <p:sp>
        <p:nvSpPr>
          <p:cNvPr id="3" name="Content Placeholder 2"/>
          <p:cNvSpPr>
            <a:spLocks noGrp="1"/>
          </p:cNvSpPr>
          <p:nvPr>
            <p:ph idx="1"/>
          </p:nvPr>
        </p:nvSpPr>
        <p:spPr/>
        <p:txBody>
          <a:bodyPr/>
          <a:lstStyle/>
          <a:p>
            <a:r>
              <a:rPr lang="en-US" b="1" dirty="0"/>
              <a:t>S7—Conjunctive selection using an individual index. </a:t>
            </a:r>
            <a:r>
              <a:rPr lang="en-US" dirty="0"/>
              <a:t>If an attribute</a:t>
            </a:r>
            <a:r>
              <a:rPr lang="en-US" b="1" dirty="0"/>
              <a:t> </a:t>
            </a:r>
            <a:r>
              <a:rPr lang="en-US" dirty="0"/>
              <a:t>involved in any </a:t>
            </a:r>
            <a:r>
              <a:rPr lang="en-US" b="1" dirty="0"/>
              <a:t>single simple condition</a:t>
            </a:r>
            <a:r>
              <a:rPr lang="en-US" dirty="0"/>
              <a:t> in the conjunctive select condition has an access path that permits the use of one of the methods S2 to S6, use that condition to retrieve the records and then check whether each retrieved record </a:t>
            </a:r>
            <a:r>
              <a:rPr lang="en-US" i="1" dirty="0"/>
              <a:t>satisfies the remaining simple conditions</a:t>
            </a:r>
            <a:r>
              <a:rPr lang="en-US" dirty="0"/>
              <a:t> in the conjunctive select condition.</a:t>
            </a:r>
            <a:endParaRPr lang="en-IN" dirty="0"/>
          </a:p>
        </p:txBody>
      </p:sp>
    </p:spTree>
    <p:extLst>
      <p:ext uri="{BB962C8B-B14F-4D97-AF65-F5344CB8AC3E}">
        <p14:creationId xmlns:p14="http://schemas.microsoft.com/office/powerpoint/2010/main" val="1285802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Hierarchy</a:t>
            </a:r>
            <a:br>
              <a:rPr lang="en-US" dirty="0"/>
            </a:br>
            <a:endParaRPr lang="en-IN" dirty="0"/>
          </a:p>
        </p:txBody>
      </p:sp>
      <p:sp>
        <p:nvSpPr>
          <p:cNvPr id="3" name="Content Placeholder 2"/>
          <p:cNvSpPr>
            <a:spLocks noGrp="1"/>
          </p:cNvSpPr>
          <p:nvPr>
            <p:ph idx="1"/>
          </p:nvPr>
        </p:nvSpPr>
        <p:spPr/>
        <p:txBody>
          <a:bodyPr>
            <a:normAutofit/>
          </a:bodyPr>
          <a:lstStyle/>
          <a:p>
            <a:r>
              <a:rPr lang="en-US" dirty="0" smtClean="0"/>
              <a:t>A </a:t>
            </a:r>
            <a:r>
              <a:rPr lang="en-US" dirty="0"/>
              <a:t>computer system has a well-defined hierarchy of memory. A CPU has direct access to it main memory as well as its inbuilt registers. The access time of the main memory is obviously less than the CPU speed. To minimize this speed mismatch, cache memory is introduced. Cache memory provides the fastest access time and it contains data that is most frequently accessed by the CPU.</a:t>
            </a:r>
          </a:p>
          <a:p>
            <a:r>
              <a:rPr lang="en-US" dirty="0"/>
              <a:t>The memory with the fastest access is the costliest one. Larger storage devices offer slow speed and they are less expensive, however they can store huge volumes of data as compared to CPU registers or cache memory.</a:t>
            </a:r>
          </a:p>
          <a:p>
            <a:endParaRPr lang="en-IN" dirty="0"/>
          </a:p>
        </p:txBody>
      </p:sp>
    </p:spTree>
    <p:extLst>
      <p:ext uri="{BB962C8B-B14F-4D97-AF65-F5344CB8AC3E}">
        <p14:creationId xmlns:p14="http://schemas.microsoft.com/office/powerpoint/2010/main" val="3852572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S8—Conjunctive selection using a composite index. </a:t>
            </a:r>
            <a:r>
              <a:rPr lang="en-US" dirty="0"/>
              <a:t>If two or more </a:t>
            </a:r>
            <a:r>
              <a:rPr lang="en-US" dirty="0" err="1"/>
              <a:t>attrib-utes</a:t>
            </a:r>
            <a:r>
              <a:rPr lang="en-US" dirty="0"/>
              <a:t> are involved in equality conditions in the conjunctive select condition and a composite </a:t>
            </a:r>
            <a:r>
              <a:rPr lang="en-US" dirty="0" smtClean="0"/>
              <a:t>index exists </a:t>
            </a:r>
            <a:r>
              <a:rPr lang="en-US" dirty="0"/>
              <a:t>on the combined fields— for example, if an index has been created on the composite key (</a:t>
            </a:r>
            <a:r>
              <a:rPr lang="en-US" dirty="0" err="1"/>
              <a:t>Essn</a:t>
            </a:r>
            <a:r>
              <a:rPr lang="en-US" dirty="0"/>
              <a:t>, </a:t>
            </a:r>
            <a:r>
              <a:rPr lang="en-US" dirty="0" err="1"/>
              <a:t>Pno</a:t>
            </a:r>
            <a:r>
              <a:rPr lang="en-US" dirty="0"/>
              <a:t>) of the WORKS_ON file for OP5—we can use the index directly.</a:t>
            </a:r>
            <a:endParaRPr lang="en-IN" dirty="0"/>
          </a:p>
        </p:txBody>
      </p:sp>
    </p:spTree>
    <p:extLst>
      <p:ext uri="{BB962C8B-B14F-4D97-AF65-F5344CB8AC3E}">
        <p14:creationId xmlns:p14="http://schemas.microsoft.com/office/powerpoint/2010/main" val="36889860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b="1" dirty="0"/>
              <a:t>S9—Conjunctive selection by intersection of record pointers.</a:t>
            </a:r>
            <a:r>
              <a:rPr lang="en-US" baseline="30000" dirty="0"/>
              <a:t>6</a:t>
            </a:r>
            <a:r>
              <a:rPr lang="en-US" b="1" dirty="0"/>
              <a:t> </a:t>
            </a:r>
            <a:r>
              <a:rPr lang="en-US" dirty="0"/>
              <a:t>If second-</a:t>
            </a:r>
            <a:r>
              <a:rPr lang="en-US" dirty="0" err="1"/>
              <a:t>ary</a:t>
            </a:r>
            <a:r>
              <a:rPr lang="en-US" dirty="0"/>
              <a:t> indexes (or other access paths) are available on more than one of the fields involved in simple conditions in the conjunctive select condition, and if the indexes include record pointers (rather than block pointers), then each index can be used to retrieve the </a:t>
            </a:r>
            <a:r>
              <a:rPr lang="en-US" b="1" dirty="0"/>
              <a:t>set of record pointers</a:t>
            </a:r>
            <a:r>
              <a:rPr lang="en-US" dirty="0"/>
              <a:t> that satisfy the </a:t>
            </a:r>
            <a:r>
              <a:rPr lang="en-US" dirty="0" smtClean="0"/>
              <a:t>individual </a:t>
            </a:r>
            <a:r>
              <a:rPr lang="en-US" dirty="0"/>
              <a:t>condition.</a:t>
            </a:r>
            <a:endParaRPr lang="en-IN" dirty="0"/>
          </a:p>
        </p:txBody>
      </p:sp>
    </p:spTree>
    <p:extLst>
      <p:ext uri="{BB962C8B-B14F-4D97-AF65-F5344CB8AC3E}">
        <p14:creationId xmlns:p14="http://schemas.microsoft.com/office/powerpoint/2010/main" val="8149988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 for join operation</a:t>
            </a:r>
          </a:p>
        </p:txBody>
      </p:sp>
      <p:sp>
        <p:nvSpPr>
          <p:cNvPr id="3" name="Content Placeholder 2"/>
          <p:cNvSpPr>
            <a:spLocks noGrp="1"/>
          </p:cNvSpPr>
          <p:nvPr>
            <p:ph idx="1"/>
          </p:nvPr>
        </p:nvSpPr>
        <p:spPr/>
        <p:txBody>
          <a:bodyPr/>
          <a:lstStyle/>
          <a:p>
            <a:r>
              <a:rPr lang="en-US" dirty="0"/>
              <a:t>(OP6): EMPLOYEE     DNO=DNUMBER DEPARTMENT</a:t>
            </a:r>
          </a:p>
          <a:p>
            <a:r>
              <a:rPr lang="en-US" dirty="0"/>
              <a:t>(OP7): DEPARTMENT     MGRSSN=SSN EMPLOYEE </a:t>
            </a:r>
          </a:p>
          <a:p>
            <a:endParaRPr lang="en-IN" dirty="0"/>
          </a:p>
        </p:txBody>
      </p:sp>
    </p:spTree>
    <p:extLst>
      <p:ext uri="{BB962C8B-B14F-4D97-AF65-F5344CB8AC3E}">
        <p14:creationId xmlns:p14="http://schemas.microsoft.com/office/powerpoint/2010/main" val="32634158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J1 Nested-loop join (brute force):</a:t>
            </a:r>
          </a:p>
          <a:p>
            <a:pPr marL="0" indent="0">
              <a:buNone/>
            </a:pPr>
            <a:r>
              <a:rPr lang="en-US" dirty="0"/>
              <a:t>For each record t in R (outer loop), retrieve every record s from S (inner loop) and test whether the two records satisfy the join condition t[A] = s[B].</a:t>
            </a:r>
          </a:p>
          <a:p>
            <a:r>
              <a:rPr lang="en-US" b="1" dirty="0"/>
              <a:t>J2 </a:t>
            </a:r>
            <a:r>
              <a:rPr lang="en-US" b="1" dirty="0" smtClean="0"/>
              <a:t>Indexed based </a:t>
            </a:r>
            <a:r>
              <a:rPr lang="en-US" b="1" dirty="0"/>
              <a:t>join (Using an access structure to retrieve the matching records):</a:t>
            </a:r>
          </a:p>
          <a:p>
            <a:pPr marL="0" indent="0">
              <a:buNone/>
            </a:pPr>
            <a:r>
              <a:rPr lang="en-US" dirty="0"/>
              <a:t>If an index </a:t>
            </a:r>
            <a:r>
              <a:rPr lang="en-US" dirty="0" smtClean="0"/>
              <a:t> </a:t>
            </a:r>
            <a:r>
              <a:rPr lang="en-US" dirty="0"/>
              <a:t>exists for one of the two join attributes — say, B of S — retrieve each record t in R, one at a time, and then use the access structure to retrieve directly all matching records s from S that satisfy s[B] = t[A].</a:t>
            </a:r>
          </a:p>
          <a:p>
            <a:endParaRPr lang="en-IN" dirty="0"/>
          </a:p>
        </p:txBody>
      </p:sp>
    </p:spTree>
    <p:extLst>
      <p:ext uri="{BB962C8B-B14F-4D97-AF65-F5344CB8AC3E}">
        <p14:creationId xmlns:p14="http://schemas.microsoft.com/office/powerpoint/2010/main" val="632917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J3 Sort-merge join:</a:t>
            </a:r>
          </a:p>
          <a:p>
            <a:pPr marL="0" indent="0">
              <a:buNone/>
            </a:pPr>
            <a:r>
              <a:rPr lang="en-US" dirty="0"/>
              <a:t>If the records of R and S are physically sorted (ordered) by value of the join attributes A and B, respectively, we can implement the join in the most efficient way possible</a:t>
            </a:r>
            <a:r>
              <a:rPr lang="en-US" dirty="0" smtClean="0"/>
              <a:t>.</a:t>
            </a:r>
          </a:p>
          <a:p>
            <a:pPr marL="0" indent="0">
              <a:buNone/>
            </a:pPr>
            <a:endParaRPr lang="en-US" dirty="0"/>
          </a:p>
          <a:p>
            <a:pPr marL="0" indent="0">
              <a:buNone/>
            </a:pPr>
            <a:r>
              <a:rPr lang="en-US" b="1" dirty="0"/>
              <a:t>J4 Hash-join:</a:t>
            </a:r>
          </a:p>
          <a:p>
            <a:pPr marL="0" indent="0">
              <a:buNone/>
            </a:pPr>
            <a:r>
              <a:rPr lang="en-US" dirty="0"/>
              <a:t>The records of files R and S are both hashed to the same hash file, using the same hashing function on the join attributes A of R and B of S as hash keys.</a:t>
            </a:r>
          </a:p>
          <a:p>
            <a:pPr marL="0" indent="0">
              <a:buNone/>
            </a:pPr>
            <a:endParaRPr lang="en-US" dirty="0" smtClean="0"/>
          </a:p>
          <a:p>
            <a:endParaRPr lang="en-IN" dirty="0"/>
          </a:p>
        </p:txBody>
      </p:sp>
    </p:spTree>
    <p:extLst>
      <p:ext uri="{BB962C8B-B14F-4D97-AF65-F5344CB8AC3E}">
        <p14:creationId xmlns:p14="http://schemas.microsoft.com/office/powerpoint/2010/main" val="41088707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for PROJECT and SET Operations</a:t>
            </a:r>
          </a:p>
        </p:txBody>
      </p:sp>
      <p:sp>
        <p:nvSpPr>
          <p:cNvPr id="3" name="Content Placeholder 2"/>
          <p:cNvSpPr>
            <a:spLocks noGrp="1"/>
          </p:cNvSpPr>
          <p:nvPr>
            <p:ph idx="1"/>
          </p:nvPr>
        </p:nvSpPr>
        <p:spPr/>
        <p:txBody>
          <a:bodyPr/>
          <a:lstStyle/>
          <a:p>
            <a:r>
              <a:rPr lang="en-US" dirty="0"/>
              <a:t>Set operations—UNION, INTERSECTION, SET DIFFERENCE, and CARTESIAN PRODUCT—are sometimes expensive to implement. In particular, the CARTESIAN PRODUCT operation </a:t>
            </a:r>
            <a:r>
              <a:rPr lang="en-US" i="1" dirty="0"/>
              <a:t>R</a:t>
            </a:r>
            <a:r>
              <a:rPr lang="en-US" dirty="0"/>
              <a:t> × </a:t>
            </a:r>
            <a:r>
              <a:rPr lang="en-US" i="1" dirty="0"/>
              <a:t>S</a:t>
            </a:r>
            <a:r>
              <a:rPr lang="en-US" dirty="0"/>
              <a:t> is quite expensive because its result includes a record for each combination of records from </a:t>
            </a:r>
            <a:r>
              <a:rPr lang="en-US" i="1" dirty="0"/>
              <a:t>R</a:t>
            </a:r>
            <a:r>
              <a:rPr lang="en-US" dirty="0"/>
              <a:t> and </a:t>
            </a:r>
            <a:r>
              <a:rPr lang="en-US" i="1" dirty="0"/>
              <a:t>S</a:t>
            </a:r>
            <a:r>
              <a:rPr lang="en-US" dirty="0"/>
              <a:t>. </a:t>
            </a:r>
            <a:endParaRPr lang="en-US" dirty="0" smtClean="0"/>
          </a:p>
          <a:p>
            <a:r>
              <a:rPr lang="en-US" dirty="0" smtClean="0"/>
              <a:t>Also</a:t>
            </a:r>
            <a:r>
              <a:rPr lang="en-US" dirty="0"/>
              <a:t>, each record in the result includes all attributes of </a:t>
            </a:r>
            <a:r>
              <a:rPr lang="en-US" i="1" dirty="0"/>
              <a:t>R</a:t>
            </a:r>
            <a:r>
              <a:rPr lang="en-US" dirty="0"/>
              <a:t> and </a:t>
            </a:r>
            <a:r>
              <a:rPr lang="en-US" i="1" dirty="0"/>
              <a:t>S</a:t>
            </a:r>
            <a:r>
              <a:rPr lang="en-US" dirty="0"/>
              <a:t>. If </a:t>
            </a:r>
            <a:r>
              <a:rPr lang="en-US" i="1" dirty="0"/>
              <a:t>R</a:t>
            </a:r>
            <a:r>
              <a:rPr lang="en-US" dirty="0"/>
              <a:t> has </a:t>
            </a:r>
            <a:r>
              <a:rPr lang="en-US" i="1" dirty="0"/>
              <a:t>n</a:t>
            </a:r>
            <a:r>
              <a:rPr lang="en-US" dirty="0"/>
              <a:t> records and </a:t>
            </a:r>
            <a:r>
              <a:rPr lang="en-US" i="1" dirty="0"/>
              <a:t>j</a:t>
            </a:r>
            <a:r>
              <a:rPr lang="en-US" dirty="0"/>
              <a:t> attributes, and </a:t>
            </a:r>
            <a:r>
              <a:rPr lang="en-US" i="1" dirty="0"/>
              <a:t>S</a:t>
            </a:r>
            <a:r>
              <a:rPr lang="en-US" dirty="0"/>
              <a:t> has </a:t>
            </a:r>
            <a:r>
              <a:rPr lang="en-US" i="1" dirty="0"/>
              <a:t>m</a:t>
            </a:r>
            <a:r>
              <a:rPr lang="en-US" dirty="0"/>
              <a:t> records and </a:t>
            </a:r>
            <a:r>
              <a:rPr lang="en-US" i="1" dirty="0"/>
              <a:t>k </a:t>
            </a:r>
            <a:r>
              <a:rPr lang="en-US" dirty="0"/>
              <a:t>attributes, the result relation for</a:t>
            </a:r>
            <a:r>
              <a:rPr lang="en-US" i="1" dirty="0"/>
              <a:t> R </a:t>
            </a:r>
            <a:r>
              <a:rPr lang="en-US" dirty="0"/>
              <a:t>×</a:t>
            </a:r>
            <a:r>
              <a:rPr lang="en-US" i="1" dirty="0"/>
              <a:t> S </a:t>
            </a:r>
            <a:r>
              <a:rPr lang="en-US" dirty="0"/>
              <a:t>will have</a:t>
            </a:r>
            <a:r>
              <a:rPr lang="en-US" i="1" dirty="0"/>
              <a:t> n </a:t>
            </a:r>
            <a:r>
              <a:rPr lang="en-US" baseline="-25000" dirty="0"/>
              <a:t>*</a:t>
            </a:r>
            <a:r>
              <a:rPr lang="en-US" i="1" dirty="0"/>
              <a:t> m </a:t>
            </a:r>
            <a:r>
              <a:rPr lang="en-US" dirty="0"/>
              <a:t>records and each record will</a:t>
            </a:r>
            <a:r>
              <a:rPr lang="en-US" i="1" dirty="0"/>
              <a:t> </a:t>
            </a:r>
            <a:r>
              <a:rPr lang="en-US" dirty="0"/>
              <a:t>have </a:t>
            </a:r>
            <a:r>
              <a:rPr lang="en-US" i="1" dirty="0"/>
              <a:t>j</a:t>
            </a:r>
            <a:r>
              <a:rPr lang="en-US" dirty="0"/>
              <a:t> + </a:t>
            </a:r>
            <a:r>
              <a:rPr lang="en-US" i="1" dirty="0"/>
              <a:t>k</a:t>
            </a:r>
            <a:r>
              <a:rPr lang="en-US" dirty="0"/>
              <a:t> attributes.</a:t>
            </a:r>
            <a:endParaRPr lang="en-IN" dirty="0"/>
          </a:p>
        </p:txBody>
      </p:sp>
    </p:spTree>
    <p:extLst>
      <p:ext uri="{BB962C8B-B14F-4D97-AF65-F5344CB8AC3E}">
        <p14:creationId xmlns:p14="http://schemas.microsoft.com/office/powerpoint/2010/main" val="12324598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other three set operations—UNION, INTERSECTION, and SET </a:t>
            </a:r>
            <a:r>
              <a:rPr lang="en-US" dirty="0" smtClean="0"/>
              <a:t>DIFFERENCE—apply </a:t>
            </a:r>
            <a:r>
              <a:rPr lang="en-US" dirty="0"/>
              <a:t>only to </a:t>
            </a:r>
            <a:r>
              <a:rPr lang="en-US" b="1" dirty="0"/>
              <a:t>type-compatible</a:t>
            </a:r>
            <a:r>
              <a:rPr lang="en-US" dirty="0"/>
              <a:t> (or union-compatible) relations, which have the same number of attributes and the same attribute domains. The customary way to implement these operations is to use variations of the </a:t>
            </a:r>
            <a:r>
              <a:rPr lang="en-US" b="1" dirty="0"/>
              <a:t>sort-merge</a:t>
            </a:r>
            <a:r>
              <a:rPr lang="en-US" dirty="0"/>
              <a:t> </a:t>
            </a:r>
            <a:r>
              <a:rPr lang="en-US" b="1" dirty="0" smtClean="0"/>
              <a:t>technique</a:t>
            </a:r>
          </a:p>
          <a:p>
            <a:r>
              <a:rPr lang="en-US" b="1" dirty="0"/>
              <a:t>Hashing </a:t>
            </a:r>
            <a:r>
              <a:rPr lang="en-US" dirty="0"/>
              <a:t>can also be used to implement</a:t>
            </a:r>
            <a:r>
              <a:rPr lang="en-US" b="1" dirty="0"/>
              <a:t> </a:t>
            </a:r>
            <a:r>
              <a:rPr lang="en-US" dirty="0"/>
              <a:t>UNION,</a:t>
            </a:r>
            <a:r>
              <a:rPr lang="en-US" b="1" dirty="0"/>
              <a:t> </a:t>
            </a:r>
            <a:r>
              <a:rPr lang="en-US" dirty="0"/>
              <a:t>INTERSECTION, and</a:t>
            </a:r>
            <a:r>
              <a:rPr lang="en-US" b="1" dirty="0"/>
              <a:t> </a:t>
            </a:r>
            <a:r>
              <a:rPr lang="en-US" dirty="0"/>
              <a:t>SET </a:t>
            </a:r>
            <a:r>
              <a:rPr lang="en-US" dirty="0" smtClean="0"/>
              <a:t>DIFFERENCE</a:t>
            </a:r>
            <a:r>
              <a:rPr lang="en-US" dirty="0"/>
              <a:t>. One table is first scanned </a:t>
            </a:r>
            <a:r>
              <a:rPr lang="en-US" dirty="0" smtClean="0"/>
              <a:t>and </a:t>
            </a:r>
            <a:r>
              <a:rPr lang="en-US" dirty="0"/>
              <a:t>the records in the other table are then scanned one at a time and used to probe the appropriate </a:t>
            </a:r>
            <a:r>
              <a:rPr lang="en-US" dirty="0" smtClean="0"/>
              <a:t>location.</a:t>
            </a:r>
            <a:r>
              <a:rPr lang="en-US" dirty="0"/>
              <a:t> </a:t>
            </a:r>
            <a:endParaRPr lang="en-IN" dirty="0"/>
          </a:p>
        </p:txBody>
      </p:sp>
    </p:spTree>
    <p:extLst>
      <p:ext uri="{BB962C8B-B14F-4D97-AF65-F5344CB8AC3E}">
        <p14:creationId xmlns:p14="http://schemas.microsoft.com/office/powerpoint/2010/main" val="1177582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Aggregate </a:t>
            </a:r>
            <a:r>
              <a:rPr lang="en-IN" dirty="0" smtClean="0"/>
              <a:t>Operations</a:t>
            </a:r>
            <a:endParaRPr lang="en-IN" dirty="0"/>
          </a:p>
        </p:txBody>
      </p:sp>
      <p:sp>
        <p:nvSpPr>
          <p:cNvPr id="3" name="Content Placeholder 2"/>
          <p:cNvSpPr>
            <a:spLocks noGrp="1"/>
          </p:cNvSpPr>
          <p:nvPr>
            <p:ph idx="1"/>
          </p:nvPr>
        </p:nvSpPr>
        <p:spPr/>
        <p:txBody>
          <a:bodyPr/>
          <a:lstStyle/>
          <a:p>
            <a:pPr marL="0" indent="0">
              <a:buNone/>
            </a:pPr>
            <a:r>
              <a:rPr lang="en-US" dirty="0"/>
              <a:t>The aggregate operators (MIN, MAX, COUNT, AVERAGE, SUM), when applied to an entire table, can be computed by a table scan or by using an appropriate index, if available. For example, consider the following SQL query</a:t>
            </a:r>
            <a:r>
              <a:rPr lang="en-US" dirty="0" smtClean="0"/>
              <a:t>:</a:t>
            </a:r>
          </a:p>
          <a:p>
            <a:pPr marL="0" indent="0">
              <a:buNone/>
            </a:pPr>
            <a:endParaRPr lang="en-IN" dirty="0" smtClean="0"/>
          </a:p>
          <a:p>
            <a:pPr marL="0" indent="0">
              <a:buNone/>
            </a:pPr>
            <a:r>
              <a:rPr lang="en-IN" dirty="0" smtClean="0"/>
              <a:t>SELECT     MAX(Salary)   FROM   EMPLOYEE</a:t>
            </a:r>
            <a:r>
              <a:rPr lang="en-IN" dirty="0"/>
              <a:t>;</a:t>
            </a:r>
          </a:p>
        </p:txBody>
      </p:sp>
    </p:spTree>
    <p:extLst>
      <p:ext uri="{BB962C8B-B14F-4D97-AF65-F5344CB8AC3E}">
        <p14:creationId xmlns:p14="http://schemas.microsoft.com/office/powerpoint/2010/main" val="32972921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smtClean="0"/>
              <a:t>If</a:t>
            </a:r>
            <a:r>
              <a:rPr lang="en-US" dirty="0"/>
              <a:t> index on Salary exists for the EMPLOYEE relation, then the optimizer can decide on using the Salary index to search for the largest Salary value in the </a:t>
            </a:r>
            <a:r>
              <a:rPr lang="en-US" dirty="0" smtClean="0"/>
              <a:t>index.</a:t>
            </a:r>
          </a:p>
          <a:p>
            <a:endParaRPr lang="en-US" dirty="0"/>
          </a:p>
          <a:p>
            <a:r>
              <a:rPr lang="en-US" dirty="0"/>
              <a:t>The index could also be used for the AVERAGE and SUM aggregate functions, but only if it is a </a:t>
            </a:r>
            <a:r>
              <a:rPr lang="en-US" b="1" dirty="0"/>
              <a:t>dense index</a:t>
            </a:r>
            <a:r>
              <a:rPr lang="en-US" dirty="0"/>
              <a:t>—that is, if there is an index entry for every record in the main file</a:t>
            </a:r>
            <a:r>
              <a:rPr lang="en-US" dirty="0" smtClean="0"/>
              <a:t>.</a:t>
            </a:r>
          </a:p>
          <a:p>
            <a:endParaRPr lang="en-US" dirty="0"/>
          </a:p>
          <a:p>
            <a:r>
              <a:rPr lang="en-US" dirty="0"/>
              <a:t>When a GROUP BY clause is used in a query, the aggregate operator must be applied separately to each group of tuples as partitioned by the grouping attribute.</a:t>
            </a:r>
            <a:endParaRPr lang="en-IN" dirty="0"/>
          </a:p>
        </p:txBody>
      </p:sp>
    </p:spTree>
    <p:extLst>
      <p:ext uri="{BB962C8B-B14F-4D97-AF65-F5344CB8AC3E}">
        <p14:creationId xmlns:p14="http://schemas.microsoft.com/office/powerpoint/2010/main" val="1554798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Magnetic Disks</a:t>
            </a:r>
            <a:br>
              <a:rPr lang="en-US" dirty="0"/>
            </a:br>
            <a:endParaRPr lang="en-IN" dirty="0"/>
          </a:p>
        </p:txBody>
      </p:sp>
      <p:sp>
        <p:nvSpPr>
          <p:cNvPr id="3" name="Content Placeholder 2"/>
          <p:cNvSpPr>
            <a:spLocks noGrp="1"/>
          </p:cNvSpPr>
          <p:nvPr>
            <p:ph idx="1"/>
          </p:nvPr>
        </p:nvSpPr>
        <p:spPr/>
        <p:txBody>
          <a:bodyPr/>
          <a:lstStyle/>
          <a:p>
            <a:r>
              <a:rPr lang="en-US" dirty="0" smtClean="0"/>
              <a:t>Hard </a:t>
            </a:r>
            <a:r>
              <a:rPr lang="en-US" dirty="0"/>
              <a:t>disk drives are the most common secondary storage devices in present computer systems. These are called magnetic disks because they use the concept of magnetization to store information. Hard disks consist of metal disks coated with </a:t>
            </a:r>
            <a:r>
              <a:rPr lang="en-US" dirty="0" err="1"/>
              <a:t>magnetizable</a:t>
            </a:r>
            <a:r>
              <a:rPr lang="en-US" dirty="0"/>
              <a:t> material. These disks are placed vertically on a spindle. A read/write head moves in between the disks and is used to magnetize or de-magnetize the spot under it. A magnetized spot can be recognized as 0 (zero) or 1 (one).</a:t>
            </a:r>
          </a:p>
          <a:p>
            <a:endParaRPr lang="en-IN" dirty="0"/>
          </a:p>
        </p:txBody>
      </p:sp>
    </p:spTree>
    <p:extLst>
      <p:ext uri="{BB962C8B-B14F-4D97-AF65-F5344CB8AC3E}">
        <p14:creationId xmlns:p14="http://schemas.microsoft.com/office/powerpoint/2010/main" val="311989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Redundant Array of Independent Disks</a:t>
            </a:r>
            <a:br>
              <a:rPr lang="en-US" dirty="0"/>
            </a:br>
            <a:endParaRPr lang="en-IN" dirty="0"/>
          </a:p>
        </p:txBody>
      </p:sp>
      <p:sp>
        <p:nvSpPr>
          <p:cNvPr id="3" name="Content Placeholder 2"/>
          <p:cNvSpPr>
            <a:spLocks noGrp="1"/>
          </p:cNvSpPr>
          <p:nvPr>
            <p:ph idx="1"/>
          </p:nvPr>
        </p:nvSpPr>
        <p:spPr/>
        <p:txBody>
          <a:bodyPr/>
          <a:lstStyle/>
          <a:p>
            <a:r>
              <a:rPr lang="en-US" dirty="0"/>
              <a:t>RAID or </a:t>
            </a:r>
            <a:r>
              <a:rPr lang="en-US" b="1" dirty="0"/>
              <a:t>R</a:t>
            </a:r>
            <a:r>
              <a:rPr lang="en-US" dirty="0"/>
              <a:t>edundant </a:t>
            </a:r>
            <a:r>
              <a:rPr lang="en-US" b="1" dirty="0"/>
              <a:t>A</a:t>
            </a:r>
            <a:r>
              <a:rPr lang="en-US" dirty="0"/>
              <a:t>rray of </a:t>
            </a:r>
            <a:r>
              <a:rPr lang="en-US" b="1" dirty="0"/>
              <a:t>I</a:t>
            </a:r>
            <a:r>
              <a:rPr lang="en-US" dirty="0"/>
              <a:t>ndependent </a:t>
            </a:r>
            <a:r>
              <a:rPr lang="en-US" b="1" dirty="0"/>
              <a:t>D</a:t>
            </a:r>
            <a:r>
              <a:rPr lang="en-US" dirty="0"/>
              <a:t>isks, is a technology to connect multiple secondary storage devices and use them as a single storage media.</a:t>
            </a:r>
          </a:p>
          <a:p>
            <a:r>
              <a:rPr lang="en-US" dirty="0"/>
              <a:t>RAID consists of an array of disks in which multiple disks are connected together to achieve different goals. RAID levels define the use of disk arrays.</a:t>
            </a:r>
          </a:p>
          <a:p>
            <a:endParaRPr lang="en-IN" dirty="0"/>
          </a:p>
        </p:txBody>
      </p:sp>
    </p:spTree>
    <p:extLst>
      <p:ext uri="{BB962C8B-B14F-4D97-AF65-F5344CB8AC3E}">
        <p14:creationId xmlns:p14="http://schemas.microsoft.com/office/powerpoint/2010/main" val="291047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0</a:t>
            </a:r>
            <a:br>
              <a:rPr lang="en-US" dirty="0"/>
            </a:br>
            <a:endParaRPr lang="en-IN" dirty="0"/>
          </a:p>
        </p:txBody>
      </p:sp>
      <p:sp>
        <p:nvSpPr>
          <p:cNvPr id="3" name="Content Placeholder 2"/>
          <p:cNvSpPr>
            <a:spLocks noGrp="1"/>
          </p:cNvSpPr>
          <p:nvPr>
            <p:ph idx="1"/>
          </p:nvPr>
        </p:nvSpPr>
        <p:spPr/>
        <p:txBody>
          <a:bodyPr/>
          <a:lstStyle/>
          <a:p>
            <a:r>
              <a:rPr lang="en-US" dirty="0" smtClean="0"/>
              <a:t>In </a:t>
            </a:r>
            <a:r>
              <a:rPr lang="en-US" dirty="0"/>
              <a:t>this level, a striped array of disks is implemented. The data is broken down into blocks and the blocks are distributed among disks. Each disk receives a block of data to write/read in parallel. It enhances the speed and performance of the storage device. There is no parity and backup in Level 0.</a:t>
            </a:r>
          </a:p>
          <a:p>
            <a:pPr marL="0" indent="0">
              <a:buNone/>
            </a:pPr>
            <a:r>
              <a:rPr lang="en-US" dirty="0"/>
              <a:t/>
            </a:r>
            <a:br>
              <a:rPr lang="en-US" dirty="0"/>
            </a:br>
            <a:endParaRPr lang="en-IN" dirty="0"/>
          </a:p>
        </p:txBody>
      </p:sp>
      <p:pic>
        <p:nvPicPr>
          <p:cNvPr id="5" name="Picture 4"/>
          <p:cNvPicPr>
            <a:picLocks noChangeAspect="1"/>
          </p:cNvPicPr>
          <p:nvPr/>
        </p:nvPicPr>
        <p:blipFill>
          <a:blip r:embed="rId2"/>
          <a:stretch>
            <a:fillRect/>
          </a:stretch>
        </p:blipFill>
        <p:spPr>
          <a:xfrm>
            <a:off x="3095625" y="4331970"/>
            <a:ext cx="6000750" cy="1485900"/>
          </a:xfrm>
          <a:prstGeom prst="rect">
            <a:avLst/>
          </a:prstGeom>
        </p:spPr>
      </p:pic>
    </p:spTree>
    <p:extLst>
      <p:ext uri="{BB962C8B-B14F-4D97-AF65-F5344CB8AC3E}">
        <p14:creationId xmlns:p14="http://schemas.microsoft.com/office/powerpoint/2010/main" val="515529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1</a:t>
            </a:r>
            <a:br>
              <a:rPr lang="en-US" dirty="0"/>
            </a:br>
            <a:endParaRPr lang="en-IN" dirty="0"/>
          </a:p>
        </p:txBody>
      </p:sp>
      <p:sp>
        <p:nvSpPr>
          <p:cNvPr id="3" name="Content Placeholder 2"/>
          <p:cNvSpPr>
            <a:spLocks noGrp="1"/>
          </p:cNvSpPr>
          <p:nvPr>
            <p:ph idx="1"/>
          </p:nvPr>
        </p:nvSpPr>
        <p:spPr/>
        <p:txBody>
          <a:bodyPr/>
          <a:lstStyle/>
          <a:p>
            <a:r>
              <a:rPr lang="en-US" dirty="0" smtClean="0"/>
              <a:t>RAID </a:t>
            </a:r>
            <a:r>
              <a:rPr lang="en-US" dirty="0"/>
              <a:t>1 uses mirroring techniques. When data is sent to a RAID controller, it sends a copy of data to all the disks in the array. RAID level 1 is also called </a:t>
            </a:r>
            <a:r>
              <a:rPr lang="en-US" b="1" dirty="0"/>
              <a:t>mirroring</a:t>
            </a:r>
            <a:r>
              <a:rPr lang="en-US" dirty="0"/>
              <a:t> and provides 100% redundancy in case of a failure.</a:t>
            </a:r>
          </a:p>
          <a:p>
            <a:r>
              <a:rPr lang="en-US" dirty="0"/>
              <a:t/>
            </a:r>
            <a:br>
              <a:rPr lang="en-US" dirty="0"/>
            </a:br>
            <a:endParaRPr lang="en-IN" dirty="0"/>
          </a:p>
        </p:txBody>
      </p:sp>
      <p:pic>
        <p:nvPicPr>
          <p:cNvPr id="4" name="Picture 3"/>
          <p:cNvPicPr>
            <a:picLocks noChangeAspect="1"/>
          </p:cNvPicPr>
          <p:nvPr/>
        </p:nvPicPr>
        <p:blipFill>
          <a:blip r:embed="rId2"/>
          <a:stretch>
            <a:fillRect/>
          </a:stretch>
        </p:blipFill>
        <p:spPr>
          <a:xfrm>
            <a:off x="3036570" y="4195490"/>
            <a:ext cx="6755626" cy="1981473"/>
          </a:xfrm>
          <a:prstGeom prst="rect">
            <a:avLst/>
          </a:prstGeom>
        </p:spPr>
      </p:pic>
    </p:spTree>
    <p:extLst>
      <p:ext uri="{BB962C8B-B14F-4D97-AF65-F5344CB8AC3E}">
        <p14:creationId xmlns:p14="http://schemas.microsoft.com/office/powerpoint/2010/main" val="111568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2</a:t>
            </a:r>
            <a:br>
              <a:rPr lang="en-US" dirty="0"/>
            </a:br>
            <a:endParaRPr lang="en-IN" dirty="0"/>
          </a:p>
        </p:txBody>
      </p:sp>
      <p:sp>
        <p:nvSpPr>
          <p:cNvPr id="3" name="Content Placeholder 2"/>
          <p:cNvSpPr>
            <a:spLocks noGrp="1"/>
          </p:cNvSpPr>
          <p:nvPr>
            <p:ph idx="1"/>
          </p:nvPr>
        </p:nvSpPr>
        <p:spPr/>
        <p:txBody>
          <a:bodyPr/>
          <a:lstStyle/>
          <a:p>
            <a:r>
              <a:rPr lang="en-US" dirty="0" smtClean="0"/>
              <a:t>RAID </a:t>
            </a:r>
            <a:r>
              <a:rPr lang="en-US" dirty="0"/>
              <a:t>2 records Error Correction Code using Hamming distance for its data, striped on different disks. Like level </a:t>
            </a:r>
            <a:r>
              <a:rPr lang="en-US" dirty="0" smtClean="0"/>
              <a:t>1, </a:t>
            </a:r>
            <a:r>
              <a:rPr lang="en-US" dirty="0"/>
              <a:t>each data bit in a word is recorded on a separate disk and ECC codes of the data words are stored on a different set disks. Due to its complex structure and high cost, RAID 2 is not commercially available</a:t>
            </a:r>
            <a:r>
              <a:rPr lang="en-US" dirty="0" smtClean="0"/>
              <a:t>.</a:t>
            </a:r>
          </a:p>
          <a:p>
            <a:endParaRPr lang="en-US" dirty="0"/>
          </a:p>
          <a:p>
            <a:endParaRPr lang="en-IN" dirty="0"/>
          </a:p>
        </p:txBody>
      </p:sp>
      <p:pic>
        <p:nvPicPr>
          <p:cNvPr id="4" name="Picture 3"/>
          <p:cNvPicPr>
            <a:picLocks noChangeAspect="1"/>
          </p:cNvPicPr>
          <p:nvPr/>
        </p:nvPicPr>
        <p:blipFill>
          <a:blip r:embed="rId2"/>
          <a:stretch>
            <a:fillRect/>
          </a:stretch>
        </p:blipFill>
        <p:spPr>
          <a:xfrm>
            <a:off x="2811779" y="4014357"/>
            <a:ext cx="7733497" cy="1994557"/>
          </a:xfrm>
          <a:prstGeom prst="rect">
            <a:avLst/>
          </a:prstGeom>
        </p:spPr>
      </p:pic>
    </p:spTree>
    <p:extLst>
      <p:ext uri="{BB962C8B-B14F-4D97-AF65-F5344CB8AC3E}">
        <p14:creationId xmlns:p14="http://schemas.microsoft.com/office/powerpoint/2010/main" val="1487946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2509</TotalTime>
  <Words>3401</Words>
  <Application>Microsoft Office PowerPoint</Application>
  <PresentationFormat>Widescreen</PresentationFormat>
  <Paragraphs>140</Paragraphs>
  <Slides>48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Arial Unicode MS</vt:lpstr>
      <vt:lpstr>Calibri</vt:lpstr>
      <vt:lpstr>Calibri Light</vt:lpstr>
      <vt:lpstr>Times New Roman</vt:lpstr>
      <vt:lpstr>Office Theme</vt:lpstr>
      <vt:lpstr>Unit-3</vt:lpstr>
      <vt:lpstr>DBMS Storage</vt:lpstr>
      <vt:lpstr>PowerPoint Presentation</vt:lpstr>
      <vt:lpstr>Memory Hierarchy </vt:lpstr>
      <vt:lpstr>Magnetic Disks </vt:lpstr>
      <vt:lpstr>Redundant Array of Independent Disks </vt:lpstr>
      <vt:lpstr>RAID 0 </vt:lpstr>
      <vt:lpstr>RAID 1 </vt:lpstr>
      <vt:lpstr>RAID 2 </vt:lpstr>
      <vt:lpstr>RAID 3 </vt:lpstr>
      <vt:lpstr>RAID 4 </vt:lpstr>
      <vt:lpstr>RAID 5 </vt:lpstr>
      <vt:lpstr>RAID 6 </vt:lpstr>
      <vt:lpstr>File Organization </vt:lpstr>
      <vt:lpstr>Heap File </vt:lpstr>
      <vt:lpstr>Sequential File </vt:lpstr>
      <vt:lpstr>Hash File Organization </vt:lpstr>
      <vt:lpstr>Clustered File Organization </vt:lpstr>
      <vt:lpstr>Assignment-2</vt:lpstr>
      <vt:lpstr>Query Processing</vt:lpstr>
      <vt:lpstr>Translating SQL Queries into Relational Algebra</vt:lpstr>
      <vt:lpstr>PowerPoint Presentation</vt:lpstr>
      <vt:lpstr>PowerPoint Presentation</vt:lpstr>
      <vt:lpstr>Query Tree</vt:lpstr>
      <vt:lpstr>PowerPoint Presentation</vt:lpstr>
      <vt:lpstr>PowerPoint Presentation</vt:lpstr>
      <vt:lpstr>Algorithms for External Sorting</vt:lpstr>
      <vt:lpstr>PowerPoint Presentation</vt:lpstr>
      <vt:lpstr>PowerPoint Presentation</vt:lpstr>
      <vt:lpstr>PowerPoint Presentation</vt:lpstr>
      <vt:lpstr>PowerPoint Presentation</vt:lpstr>
      <vt:lpstr>Algorithms for SELECT and JOIN Operations</vt:lpstr>
      <vt:lpstr>Types of Select Operation</vt:lpstr>
      <vt:lpstr>PowerPoint Presentation</vt:lpstr>
      <vt:lpstr> Search Methods for Simple Selection</vt:lpstr>
      <vt:lpstr>PowerPoint Presentation</vt:lpstr>
      <vt:lpstr>PowerPoint Presentation</vt:lpstr>
      <vt:lpstr>PowerPoint Presentation</vt:lpstr>
      <vt:lpstr>Search Methods for Complex Selection.</vt:lpstr>
      <vt:lpstr>PowerPoint Presentation</vt:lpstr>
      <vt:lpstr>PowerPoint Presentation</vt:lpstr>
      <vt:lpstr>Algorithm for join operation</vt:lpstr>
      <vt:lpstr>PowerPoint Presentation</vt:lpstr>
      <vt:lpstr>PowerPoint Presentation</vt:lpstr>
      <vt:lpstr>Algorithms for PROJECT and SET Operations</vt:lpstr>
      <vt:lpstr>PowerPoint Presentation</vt:lpstr>
      <vt:lpstr>Implementing Aggregate Operations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Kaushik</dc:creator>
  <cp:lastModifiedBy>Bhavana Kaushik</cp:lastModifiedBy>
  <cp:revision>32</cp:revision>
  <dcterms:created xsi:type="dcterms:W3CDTF">2020-10-14T03:25:42Z</dcterms:created>
  <dcterms:modified xsi:type="dcterms:W3CDTF">2020-10-26T03:27:50Z</dcterms:modified>
</cp:coreProperties>
</file>