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2358E0C-7E91-4E92-8B7B-A86515EA973D}"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70978D-D294-4BF5-B245-59725464D1E8}" type="slidenum">
              <a:rPr lang="en-IN" smtClean="0"/>
              <a:t>‹#›</a:t>
            </a:fld>
            <a:endParaRPr lang="en-IN"/>
          </a:p>
        </p:txBody>
      </p:sp>
    </p:spTree>
    <p:extLst>
      <p:ext uri="{BB962C8B-B14F-4D97-AF65-F5344CB8AC3E}">
        <p14:creationId xmlns:p14="http://schemas.microsoft.com/office/powerpoint/2010/main" val="2838982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2358E0C-7E91-4E92-8B7B-A86515EA973D}"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70978D-D294-4BF5-B245-59725464D1E8}" type="slidenum">
              <a:rPr lang="en-IN" smtClean="0"/>
              <a:t>‹#›</a:t>
            </a:fld>
            <a:endParaRPr lang="en-IN"/>
          </a:p>
        </p:txBody>
      </p:sp>
    </p:spTree>
    <p:extLst>
      <p:ext uri="{BB962C8B-B14F-4D97-AF65-F5344CB8AC3E}">
        <p14:creationId xmlns:p14="http://schemas.microsoft.com/office/powerpoint/2010/main" val="1173405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2358E0C-7E91-4E92-8B7B-A86515EA973D}"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70978D-D294-4BF5-B245-59725464D1E8}" type="slidenum">
              <a:rPr lang="en-IN" smtClean="0"/>
              <a:t>‹#›</a:t>
            </a:fld>
            <a:endParaRPr lang="en-IN"/>
          </a:p>
        </p:txBody>
      </p:sp>
    </p:spTree>
    <p:extLst>
      <p:ext uri="{BB962C8B-B14F-4D97-AF65-F5344CB8AC3E}">
        <p14:creationId xmlns:p14="http://schemas.microsoft.com/office/powerpoint/2010/main" val="1433638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2358E0C-7E91-4E92-8B7B-A86515EA973D}"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70978D-D294-4BF5-B245-59725464D1E8}" type="slidenum">
              <a:rPr lang="en-IN" smtClean="0"/>
              <a:t>‹#›</a:t>
            </a:fld>
            <a:endParaRPr lang="en-IN"/>
          </a:p>
        </p:txBody>
      </p:sp>
    </p:spTree>
    <p:extLst>
      <p:ext uri="{BB962C8B-B14F-4D97-AF65-F5344CB8AC3E}">
        <p14:creationId xmlns:p14="http://schemas.microsoft.com/office/powerpoint/2010/main" val="1949991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358E0C-7E91-4E92-8B7B-A86515EA973D}"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70978D-D294-4BF5-B245-59725464D1E8}" type="slidenum">
              <a:rPr lang="en-IN" smtClean="0"/>
              <a:t>‹#›</a:t>
            </a:fld>
            <a:endParaRPr lang="en-IN"/>
          </a:p>
        </p:txBody>
      </p:sp>
    </p:spTree>
    <p:extLst>
      <p:ext uri="{BB962C8B-B14F-4D97-AF65-F5344CB8AC3E}">
        <p14:creationId xmlns:p14="http://schemas.microsoft.com/office/powerpoint/2010/main" val="2958135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2358E0C-7E91-4E92-8B7B-A86515EA973D}"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70978D-D294-4BF5-B245-59725464D1E8}" type="slidenum">
              <a:rPr lang="en-IN" smtClean="0"/>
              <a:t>‹#›</a:t>
            </a:fld>
            <a:endParaRPr lang="en-IN"/>
          </a:p>
        </p:txBody>
      </p:sp>
    </p:spTree>
    <p:extLst>
      <p:ext uri="{BB962C8B-B14F-4D97-AF65-F5344CB8AC3E}">
        <p14:creationId xmlns:p14="http://schemas.microsoft.com/office/powerpoint/2010/main" val="380950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2358E0C-7E91-4E92-8B7B-A86515EA973D}" type="datetimeFigureOut">
              <a:rPr lang="en-IN" smtClean="0"/>
              <a:t>21-03-2023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70978D-D294-4BF5-B245-59725464D1E8}" type="slidenum">
              <a:rPr lang="en-IN" smtClean="0"/>
              <a:t>‹#›</a:t>
            </a:fld>
            <a:endParaRPr lang="en-IN"/>
          </a:p>
        </p:txBody>
      </p:sp>
    </p:spTree>
    <p:extLst>
      <p:ext uri="{BB962C8B-B14F-4D97-AF65-F5344CB8AC3E}">
        <p14:creationId xmlns:p14="http://schemas.microsoft.com/office/powerpoint/2010/main" val="2879991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2358E0C-7E91-4E92-8B7B-A86515EA973D}" type="datetimeFigureOut">
              <a:rPr lang="en-IN" smtClean="0"/>
              <a:t>21-03-2023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70978D-D294-4BF5-B245-59725464D1E8}" type="slidenum">
              <a:rPr lang="en-IN" smtClean="0"/>
              <a:t>‹#›</a:t>
            </a:fld>
            <a:endParaRPr lang="en-IN"/>
          </a:p>
        </p:txBody>
      </p:sp>
    </p:spTree>
    <p:extLst>
      <p:ext uri="{BB962C8B-B14F-4D97-AF65-F5344CB8AC3E}">
        <p14:creationId xmlns:p14="http://schemas.microsoft.com/office/powerpoint/2010/main" val="1424167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358E0C-7E91-4E92-8B7B-A86515EA973D}" type="datetimeFigureOut">
              <a:rPr lang="en-IN" smtClean="0"/>
              <a:t>21-03-2023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70978D-D294-4BF5-B245-59725464D1E8}" type="slidenum">
              <a:rPr lang="en-IN" smtClean="0"/>
              <a:t>‹#›</a:t>
            </a:fld>
            <a:endParaRPr lang="en-IN"/>
          </a:p>
        </p:txBody>
      </p:sp>
    </p:spTree>
    <p:extLst>
      <p:ext uri="{BB962C8B-B14F-4D97-AF65-F5344CB8AC3E}">
        <p14:creationId xmlns:p14="http://schemas.microsoft.com/office/powerpoint/2010/main" val="993268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358E0C-7E91-4E92-8B7B-A86515EA973D}"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70978D-D294-4BF5-B245-59725464D1E8}" type="slidenum">
              <a:rPr lang="en-IN" smtClean="0"/>
              <a:t>‹#›</a:t>
            </a:fld>
            <a:endParaRPr lang="en-IN"/>
          </a:p>
        </p:txBody>
      </p:sp>
    </p:spTree>
    <p:extLst>
      <p:ext uri="{BB962C8B-B14F-4D97-AF65-F5344CB8AC3E}">
        <p14:creationId xmlns:p14="http://schemas.microsoft.com/office/powerpoint/2010/main" val="2433821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358E0C-7E91-4E92-8B7B-A86515EA973D}"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70978D-D294-4BF5-B245-59725464D1E8}" type="slidenum">
              <a:rPr lang="en-IN" smtClean="0"/>
              <a:t>‹#›</a:t>
            </a:fld>
            <a:endParaRPr lang="en-IN"/>
          </a:p>
        </p:txBody>
      </p:sp>
    </p:spTree>
    <p:extLst>
      <p:ext uri="{BB962C8B-B14F-4D97-AF65-F5344CB8AC3E}">
        <p14:creationId xmlns:p14="http://schemas.microsoft.com/office/powerpoint/2010/main" val="1491849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358E0C-7E91-4E92-8B7B-A86515EA973D}" type="datetimeFigureOut">
              <a:rPr lang="en-IN" smtClean="0"/>
              <a:t>21-03-2023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70978D-D294-4BF5-B245-59725464D1E8}" type="slidenum">
              <a:rPr lang="en-IN" smtClean="0"/>
              <a:t>‹#›</a:t>
            </a:fld>
            <a:endParaRPr lang="en-IN"/>
          </a:p>
        </p:txBody>
      </p:sp>
    </p:spTree>
    <p:extLst>
      <p:ext uri="{BB962C8B-B14F-4D97-AF65-F5344CB8AC3E}">
        <p14:creationId xmlns:p14="http://schemas.microsoft.com/office/powerpoint/2010/main" val="3139011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Indexing</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50633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Clustering Index</a:t>
            </a:r>
          </a:p>
        </p:txBody>
      </p:sp>
      <p:sp>
        <p:nvSpPr>
          <p:cNvPr id="3" name="Content Placeholder 2"/>
          <p:cNvSpPr>
            <a:spLocks noGrp="1"/>
          </p:cNvSpPr>
          <p:nvPr>
            <p:ph idx="1"/>
          </p:nvPr>
        </p:nvSpPr>
        <p:spPr/>
        <p:txBody>
          <a:bodyPr/>
          <a:lstStyle/>
          <a:p>
            <a:r>
              <a:rPr lang="en-US" dirty="0"/>
              <a:t> The Index is created on non-primary key columns which might not be unique for each record. In such a situation, you can group two or more columns to get the unique values and create an index which is called clustered Index. This also helps you to identify the record faster.</a:t>
            </a:r>
            <a:endParaRPr lang="en-IN" dirty="0"/>
          </a:p>
        </p:txBody>
      </p:sp>
    </p:spTree>
    <p:extLst>
      <p:ext uri="{BB962C8B-B14F-4D97-AF65-F5344CB8AC3E}">
        <p14:creationId xmlns:p14="http://schemas.microsoft.com/office/powerpoint/2010/main" val="3766047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Example:</a:t>
            </a:r>
            <a:endParaRPr lang="en-US" dirty="0"/>
          </a:p>
          <a:p>
            <a:r>
              <a:rPr lang="en-US" dirty="0"/>
              <a:t>Let's assume that a company recruited many employees in various departments. In this case, clustering indexing should be created for all employees who belong to the same dept.</a:t>
            </a:r>
          </a:p>
          <a:p>
            <a:endParaRPr lang="en-IN" dirty="0"/>
          </a:p>
        </p:txBody>
      </p:sp>
    </p:spTree>
    <p:extLst>
      <p:ext uri="{BB962C8B-B14F-4D97-AF65-F5344CB8AC3E}">
        <p14:creationId xmlns:p14="http://schemas.microsoft.com/office/powerpoint/2010/main" val="1905648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What is Multilevel Index?</a:t>
            </a:r>
          </a:p>
          <a:p>
            <a:r>
              <a:rPr lang="en-US" dirty="0"/>
              <a:t>Multilevel Indexing is created when a primary index does not fit in memory. In this type of indexing method, you can reduce the number of disk accesses to short any record and kept on a disk as a sequential file and create a sparse base on that file.</a:t>
            </a:r>
          </a:p>
          <a:p>
            <a:endParaRPr lang="en-IN" dirty="0"/>
          </a:p>
        </p:txBody>
      </p:sp>
    </p:spTree>
    <p:extLst>
      <p:ext uri="{BB962C8B-B14F-4D97-AF65-F5344CB8AC3E}">
        <p14:creationId xmlns:p14="http://schemas.microsoft.com/office/powerpoint/2010/main" val="492092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www.guru99.com/images/1/070119_0833_IndexinginD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8727" y="721753"/>
            <a:ext cx="5278582" cy="5553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248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Advantages and Disadvantages of Indexing</a:t>
            </a:r>
          </a:p>
        </p:txBody>
      </p:sp>
    </p:spTree>
    <p:extLst>
      <p:ext uri="{BB962C8B-B14F-4D97-AF65-F5344CB8AC3E}">
        <p14:creationId xmlns:p14="http://schemas.microsoft.com/office/powerpoint/2010/main" val="2275386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Numerical Questions</a:t>
            </a:r>
          </a:p>
        </p:txBody>
      </p:sp>
      <p:sp>
        <p:nvSpPr>
          <p:cNvPr id="3" name="Content Placeholder 2"/>
          <p:cNvSpPr>
            <a:spLocks noGrp="1"/>
          </p:cNvSpPr>
          <p:nvPr>
            <p:ph idx="1"/>
          </p:nvPr>
        </p:nvSpPr>
        <p:spPr/>
        <p:txBody>
          <a:bodyPr/>
          <a:lstStyle/>
          <a:p>
            <a:r>
              <a:rPr lang="en-US" dirty="0"/>
              <a:t>Suppose that we have an ordered file with r = 30,000 records stored on a disk with block size B = 1024 bytes. File records are of fixed size and are </a:t>
            </a:r>
            <a:r>
              <a:rPr lang="en-US" dirty="0" err="1"/>
              <a:t>unspanned</a:t>
            </a:r>
            <a:r>
              <a:rPr lang="en-US" dirty="0"/>
              <a:t>, with record length R = 100 bytes. And suppose that we have created a primary index on the key field of the file of size 9 bytes and a block pointer of size 6 bytes, then Find the average number of blocks to search for a record using without index and with index ?</a:t>
            </a:r>
          </a:p>
          <a:p>
            <a:endParaRPr lang="en-US" dirty="0"/>
          </a:p>
          <a:p>
            <a:endParaRPr lang="en-IN" dirty="0"/>
          </a:p>
        </p:txBody>
      </p:sp>
    </p:spTree>
    <p:extLst>
      <p:ext uri="{BB962C8B-B14F-4D97-AF65-F5344CB8AC3E}">
        <p14:creationId xmlns:p14="http://schemas.microsoft.com/office/powerpoint/2010/main" val="506444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a:t>Given,</a:t>
            </a:r>
          </a:p>
          <a:p>
            <a:r>
              <a:rPr lang="en-US" dirty="0"/>
              <a:t>Records = 30000</a:t>
            </a:r>
          </a:p>
          <a:p>
            <a:r>
              <a:rPr lang="en-US" dirty="0"/>
              <a:t>Block size = 1024 bytes</a:t>
            </a:r>
          </a:p>
          <a:p>
            <a:r>
              <a:rPr lang="en-US" dirty="0"/>
              <a:t>Record size = 100 bytes</a:t>
            </a:r>
          </a:p>
          <a:p>
            <a:r>
              <a:rPr lang="en-US" dirty="0"/>
              <a:t>Key + Pointer = 6+ 9 = 15 B (index file record size)</a:t>
            </a:r>
          </a:p>
          <a:p>
            <a:endParaRPr lang="en-IN" dirty="0"/>
          </a:p>
        </p:txBody>
      </p:sp>
    </p:spTree>
    <p:extLst>
      <p:ext uri="{BB962C8B-B14F-4D97-AF65-F5344CB8AC3E}">
        <p14:creationId xmlns:p14="http://schemas.microsoft.com/office/powerpoint/2010/main" val="3933491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Without indexing</a:t>
            </a:r>
          </a:p>
        </p:txBody>
      </p:sp>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dirty="0">
                <a:solidFill>
                  <a:srgbClr val="22222A"/>
                </a:solidFill>
                <a:latin typeface="Source Sans Pro"/>
              </a:rPr>
              <a:t>Now, data records that can fit in one block = 1024/100 = 10.24 = 10 (approx.)</a:t>
            </a:r>
            <a:endParaRPr lang="en-US" altLang="en-US" dirty="0"/>
          </a:p>
          <a:p>
            <a:pPr marL="0" lvl="0" indent="0" eaLnBrk="0" fontAlgn="base" hangingPunct="0">
              <a:lnSpc>
                <a:spcPct val="100000"/>
              </a:lnSpc>
              <a:spcBef>
                <a:spcPct val="0"/>
              </a:spcBef>
              <a:spcAft>
                <a:spcPct val="0"/>
              </a:spcAft>
              <a:buNone/>
            </a:pPr>
            <a:r>
              <a:rPr lang="en-US" altLang="en-US" dirty="0">
                <a:solidFill>
                  <a:srgbClr val="22222A"/>
                </a:solidFill>
                <a:latin typeface="Source Sans Pro"/>
              </a:rPr>
              <a:t>Total records = 30000</a:t>
            </a:r>
            <a:endParaRPr lang="en-US" altLang="en-US" dirty="0"/>
          </a:p>
          <a:p>
            <a:pPr marL="0" lvl="0" indent="0" eaLnBrk="0" fontAlgn="base" hangingPunct="0">
              <a:lnSpc>
                <a:spcPct val="100000"/>
              </a:lnSpc>
              <a:spcBef>
                <a:spcPct val="0"/>
              </a:spcBef>
              <a:spcAft>
                <a:spcPct val="0"/>
              </a:spcAft>
              <a:buNone/>
            </a:pPr>
            <a:r>
              <a:rPr lang="en-US" altLang="en-US" dirty="0">
                <a:solidFill>
                  <a:srgbClr val="22222A"/>
                </a:solidFill>
                <a:latin typeface="Source Sans Pro"/>
              </a:rPr>
              <a:t>Therefore,</a:t>
            </a:r>
            <a:endParaRPr lang="en-US" altLang="en-US" dirty="0"/>
          </a:p>
          <a:p>
            <a:pPr marL="0" lvl="0" indent="0" eaLnBrk="0" fontAlgn="base" hangingPunct="0">
              <a:lnSpc>
                <a:spcPct val="100000"/>
              </a:lnSpc>
              <a:spcBef>
                <a:spcPct val="0"/>
              </a:spcBef>
              <a:spcAft>
                <a:spcPct val="0"/>
              </a:spcAft>
              <a:buNone/>
            </a:pPr>
            <a:r>
              <a:rPr lang="en-US" altLang="en-US" dirty="0">
                <a:solidFill>
                  <a:srgbClr val="22222A"/>
                </a:solidFill>
                <a:latin typeface="Source Sans Pro"/>
              </a:rPr>
              <a:t>1 block ------------------------------------&gt; 10 records</a:t>
            </a:r>
            <a:endParaRPr lang="en-US" altLang="en-US" dirty="0"/>
          </a:p>
          <a:p>
            <a:pPr marL="0" lvl="0" indent="0" eaLnBrk="0" fontAlgn="base" hangingPunct="0">
              <a:lnSpc>
                <a:spcPct val="100000"/>
              </a:lnSpc>
              <a:spcBef>
                <a:spcPct val="0"/>
              </a:spcBef>
              <a:spcAft>
                <a:spcPct val="0"/>
              </a:spcAft>
              <a:buNone/>
            </a:pPr>
            <a:r>
              <a:rPr lang="en-US" altLang="en-US" dirty="0">
                <a:solidFill>
                  <a:srgbClr val="22222A"/>
                </a:solidFill>
                <a:latin typeface="Source Sans Pro"/>
              </a:rPr>
              <a:t>10 records --------------------------------&gt; 1 block</a:t>
            </a:r>
            <a:endParaRPr lang="en-US" altLang="en-US" dirty="0"/>
          </a:p>
          <a:p>
            <a:pPr marL="0" lvl="0" indent="0" eaLnBrk="0" fontAlgn="base" hangingPunct="0">
              <a:lnSpc>
                <a:spcPct val="100000"/>
              </a:lnSpc>
              <a:spcBef>
                <a:spcPct val="0"/>
              </a:spcBef>
              <a:spcAft>
                <a:spcPct val="0"/>
              </a:spcAft>
              <a:buNone/>
            </a:pPr>
            <a:r>
              <a:rPr lang="en-US" altLang="en-US" dirty="0">
                <a:solidFill>
                  <a:srgbClr val="22222A"/>
                </a:solidFill>
                <a:latin typeface="Source Sans Pro"/>
              </a:rPr>
              <a:t>30000 records --------------------------&gt; 30000/10 blocks = 3000 blocks</a:t>
            </a:r>
            <a:endParaRPr lang="en-US" altLang="en-US" dirty="0"/>
          </a:p>
          <a:p>
            <a:pPr marL="0" lvl="0" indent="0" eaLnBrk="0" fontAlgn="base" hangingPunct="0">
              <a:lnSpc>
                <a:spcPct val="100000"/>
              </a:lnSpc>
              <a:spcBef>
                <a:spcPct val="0"/>
              </a:spcBef>
              <a:spcAft>
                <a:spcPct val="0"/>
              </a:spcAft>
              <a:buNone/>
            </a:pPr>
            <a:r>
              <a:rPr lang="en-US" altLang="en-US" dirty="0">
                <a:solidFill>
                  <a:srgbClr val="22222A"/>
                </a:solidFill>
                <a:latin typeface="Source Sans Pro"/>
              </a:rPr>
              <a:t> </a:t>
            </a:r>
            <a:endParaRPr lang="en-US" altLang="en-US" dirty="0"/>
          </a:p>
          <a:p>
            <a:pPr marL="0" lvl="0" indent="0" eaLnBrk="0" fontAlgn="base" hangingPunct="0">
              <a:lnSpc>
                <a:spcPct val="100000"/>
              </a:lnSpc>
              <a:spcBef>
                <a:spcPct val="0"/>
              </a:spcBef>
              <a:spcAft>
                <a:spcPct val="0"/>
              </a:spcAft>
              <a:buNone/>
            </a:pPr>
            <a:r>
              <a:rPr lang="en-US" altLang="en-US" dirty="0">
                <a:solidFill>
                  <a:srgbClr val="22222A"/>
                </a:solidFill>
                <a:latin typeface="Source Sans Pro"/>
              </a:rPr>
              <a:t>hence, </a:t>
            </a:r>
            <a:r>
              <a:rPr lang="en-US" altLang="en-US" b="1" dirty="0">
                <a:solidFill>
                  <a:srgbClr val="22222A"/>
                </a:solidFill>
                <a:latin typeface="Source Sans Pro"/>
              </a:rPr>
              <a:t>Block Access</a:t>
            </a:r>
            <a:r>
              <a:rPr lang="en-US" altLang="en-US" dirty="0">
                <a:solidFill>
                  <a:srgbClr val="22222A"/>
                </a:solidFill>
                <a:latin typeface="Source Sans Pro"/>
              </a:rPr>
              <a:t> = ceil ( </a:t>
            </a:r>
            <a:r>
              <a:rPr lang="en-US" altLang="en-US" dirty="0">
                <a:solidFill>
                  <a:srgbClr val="22222A"/>
                </a:solidFill>
                <a:latin typeface="MathJax_Math-italic"/>
              </a:rPr>
              <a:t>log </a:t>
            </a:r>
            <a:r>
              <a:rPr lang="en-US" altLang="en-US" dirty="0">
                <a:solidFill>
                  <a:srgbClr val="22222A"/>
                </a:solidFill>
                <a:latin typeface="MathJax_Main"/>
              </a:rPr>
              <a:t>3000</a:t>
            </a:r>
            <a:r>
              <a:rPr lang="en-US" altLang="en-US" dirty="0">
                <a:solidFill>
                  <a:srgbClr val="22222A"/>
                </a:solidFill>
                <a:latin typeface="Source Sans Pro"/>
              </a:rPr>
              <a:t> ) = 12 block accesses</a:t>
            </a:r>
            <a:endParaRPr lang="en-US" altLang="en-US" dirty="0"/>
          </a:p>
          <a:p>
            <a:endParaRPr lang="en-IN" dirty="0"/>
          </a:p>
        </p:txBody>
      </p:sp>
    </p:spTree>
    <p:extLst>
      <p:ext uri="{BB962C8B-B14F-4D97-AF65-F5344CB8AC3E}">
        <p14:creationId xmlns:p14="http://schemas.microsoft.com/office/powerpoint/2010/main" val="3181052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With Indexing</a:t>
            </a:r>
          </a:p>
        </p:txBody>
      </p:sp>
      <p:sp>
        <p:nvSpPr>
          <p:cNvPr id="4" name="Rectangle 1"/>
          <p:cNvSpPr>
            <a:spLocks noGrp="1" noChangeArrowheads="1"/>
          </p:cNvSpPr>
          <p:nvPr>
            <p:ph idx="1"/>
          </p:nvPr>
        </p:nvSpPr>
        <p:spPr bwMode="auto">
          <a:xfrm>
            <a:off x="838200" y="2477800"/>
            <a:ext cx="8770350"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A"/>
                </a:solidFill>
                <a:effectLst/>
                <a:latin typeface="Source Sans Pro"/>
              </a:rPr>
              <a:t>Now, data records that can fit in one block = 1024/15  = 68 (approx.)</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A"/>
                </a:solidFill>
                <a:effectLst/>
                <a:latin typeface="Source Sans Pro"/>
              </a:rPr>
              <a:t>Total records </a:t>
            </a:r>
            <a:r>
              <a:rPr kumimoji="0" lang="en-US" altLang="en-US" sz="2400" b="0" i="0" u="none" strike="noStrike" cap="none" normalizeH="0" baseline="0">
                <a:ln>
                  <a:noFill/>
                </a:ln>
                <a:solidFill>
                  <a:srgbClr val="22222A"/>
                </a:solidFill>
                <a:effectLst/>
                <a:latin typeface="Source Sans Pro"/>
              </a:rPr>
              <a:t>= 3000</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A"/>
                </a:solidFill>
                <a:effectLst/>
                <a:latin typeface="Source Sans Pro"/>
              </a:rPr>
              <a:t>Therefore,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A"/>
                </a:solidFill>
                <a:effectLst/>
                <a:latin typeface="Source Sans Pro"/>
              </a:rPr>
              <a:t>1 block ------------------------------------&gt; 68 records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22222A"/>
                </a:solidFill>
                <a:latin typeface="Source Sans Pro"/>
              </a:rPr>
              <a:t>68</a:t>
            </a:r>
            <a:r>
              <a:rPr kumimoji="0" lang="en-US" altLang="en-US" sz="2400" b="0" i="0" u="none" strike="noStrike" cap="none" normalizeH="0" baseline="0" dirty="0">
                <a:ln>
                  <a:noFill/>
                </a:ln>
                <a:solidFill>
                  <a:srgbClr val="22222A"/>
                </a:solidFill>
                <a:effectLst/>
                <a:latin typeface="Source Sans Pro"/>
              </a:rPr>
              <a:t> records --------------------------------&gt; 1 block</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A"/>
                </a:solidFill>
                <a:effectLst/>
                <a:latin typeface="Source Sans Pro"/>
              </a:rPr>
              <a:t>3000 records --------------------------&gt; 3000/68 blocks = 45 blocks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A"/>
                </a:solidFill>
                <a:effectLst/>
                <a:latin typeface="Source Sans Pro"/>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A"/>
                </a:solidFill>
                <a:effectLst/>
                <a:latin typeface="Source Sans Pro"/>
              </a:rPr>
              <a:t>hence, </a:t>
            </a:r>
            <a:r>
              <a:rPr kumimoji="0" lang="en-US" altLang="en-US" sz="2400" b="1" i="0" u="none" strike="noStrike" cap="none" normalizeH="0" baseline="0" dirty="0">
                <a:ln>
                  <a:noFill/>
                </a:ln>
                <a:solidFill>
                  <a:srgbClr val="22222A"/>
                </a:solidFill>
                <a:effectLst/>
                <a:latin typeface="Source Sans Pro"/>
              </a:rPr>
              <a:t>Block Access</a:t>
            </a:r>
            <a:r>
              <a:rPr kumimoji="0" lang="en-US" altLang="en-US" sz="2400" b="0" i="0" u="none" strike="noStrike" cap="none" normalizeH="0" baseline="0" dirty="0">
                <a:ln>
                  <a:noFill/>
                </a:ln>
                <a:solidFill>
                  <a:srgbClr val="22222A"/>
                </a:solidFill>
                <a:effectLst/>
                <a:latin typeface="Source Sans Pro"/>
              </a:rPr>
              <a:t> = ceil ( </a:t>
            </a:r>
            <a:r>
              <a:rPr kumimoji="0" lang="en-US" altLang="en-US" sz="2400" b="0" i="0" u="none" strike="noStrike" cap="none" normalizeH="0" baseline="0" dirty="0">
                <a:ln>
                  <a:noFill/>
                </a:ln>
                <a:solidFill>
                  <a:srgbClr val="22222A"/>
                </a:solidFill>
                <a:effectLst/>
                <a:latin typeface="MathJax_Math-italic"/>
              </a:rPr>
              <a:t>log</a:t>
            </a:r>
            <a:r>
              <a:rPr lang="en-US" altLang="en-US" sz="2400" dirty="0">
                <a:solidFill>
                  <a:srgbClr val="22222A"/>
                </a:solidFill>
                <a:latin typeface="MathJax_Main"/>
              </a:rPr>
              <a:t> 45</a:t>
            </a:r>
            <a:r>
              <a:rPr kumimoji="0" lang="en-US" altLang="en-US" sz="2400" b="0" i="0" u="none" strike="noStrike" cap="none" normalizeH="0" baseline="0" dirty="0">
                <a:ln>
                  <a:noFill/>
                </a:ln>
                <a:solidFill>
                  <a:srgbClr val="22222A"/>
                </a:solidFill>
                <a:effectLst/>
                <a:latin typeface="Source Sans Pro"/>
              </a:rPr>
              <a:t>) +1 = </a:t>
            </a:r>
            <a:r>
              <a:rPr lang="en-US" altLang="en-US" sz="2400" dirty="0">
                <a:solidFill>
                  <a:srgbClr val="22222A"/>
                </a:solidFill>
                <a:latin typeface="Source Sans Pro"/>
              </a:rPr>
              <a:t>7</a:t>
            </a:r>
            <a:r>
              <a:rPr kumimoji="0" lang="en-US" altLang="en-US" sz="2400" b="0" i="0" u="none" strike="noStrike" cap="none" normalizeH="0" dirty="0">
                <a:ln>
                  <a:noFill/>
                </a:ln>
                <a:solidFill>
                  <a:srgbClr val="22222A"/>
                </a:solidFill>
                <a:effectLst/>
                <a:latin typeface="Source Sans Pro"/>
              </a:rPr>
              <a:t> </a:t>
            </a:r>
            <a:r>
              <a:rPr kumimoji="0" lang="en-US" altLang="en-US" sz="2400" b="0" i="0" u="none" strike="noStrike" cap="none" normalizeH="0" baseline="0" dirty="0">
                <a:ln>
                  <a:noFill/>
                </a:ln>
                <a:solidFill>
                  <a:srgbClr val="22222A"/>
                </a:solidFill>
                <a:effectLst/>
                <a:latin typeface="Source Sans Pro"/>
              </a:rPr>
              <a:t>block accesses</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32634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Hashing</a:t>
            </a:r>
          </a:p>
        </p:txBody>
      </p:sp>
      <p:sp>
        <p:nvSpPr>
          <p:cNvPr id="3" name="Content Placeholder 2"/>
          <p:cNvSpPr>
            <a:spLocks noGrp="1"/>
          </p:cNvSpPr>
          <p:nvPr>
            <p:ph idx="1"/>
          </p:nvPr>
        </p:nvSpPr>
        <p:spPr/>
        <p:txBody>
          <a:bodyPr/>
          <a:lstStyle/>
          <a:p>
            <a:r>
              <a:rPr lang="en-US" dirty="0"/>
              <a:t>In DBMS, hashing is a technique to directly search the location of desired data on the disk without using index structure. </a:t>
            </a:r>
          </a:p>
          <a:p>
            <a:r>
              <a:rPr lang="en-US" dirty="0"/>
              <a:t>Hashing method is used to index and retrieve items in a database as it is faster to search that specific item using the shorter hashed key instead of using its original value. </a:t>
            </a:r>
          </a:p>
          <a:p>
            <a:r>
              <a:rPr lang="en-US" dirty="0"/>
              <a:t>Data is stored in the form of data blocks whose address is generated by applying a hash function in the memory location where these records are stored known as a </a:t>
            </a:r>
            <a:r>
              <a:rPr lang="en-US" b="1" dirty="0"/>
              <a:t>data.</a:t>
            </a:r>
            <a:endParaRPr lang="en-IN" dirty="0"/>
          </a:p>
        </p:txBody>
      </p:sp>
    </p:spTree>
    <p:extLst>
      <p:ext uri="{BB962C8B-B14F-4D97-AF65-F5344CB8AC3E}">
        <p14:creationId xmlns:p14="http://schemas.microsoft.com/office/powerpoint/2010/main" val="310912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What is Indexing?</a:t>
            </a:r>
          </a:p>
          <a:p>
            <a:r>
              <a:rPr lang="en-US" b="1" dirty="0"/>
              <a:t>INDEXING</a:t>
            </a:r>
            <a:r>
              <a:rPr lang="en-US" dirty="0"/>
              <a:t> is a data structure technique which allows you to quickly retrieve records from a database file. An Index is a small table having only two columns. The first column comprises a copy of the primary or candidate key of a table. Its second column contains a set of pointers for holding the address of the disk block where that specific key value stored.</a:t>
            </a:r>
          </a:p>
          <a:p>
            <a:endParaRPr lang="en-IN" dirty="0"/>
          </a:p>
        </p:txBody>
      </p:sp>
    </p:spTree>
    <p:extLst>
      <p:ext uri="{BB962C8B-B14F-4D97-AF65-F5344CB8AC3E}">
        <p14:creationId xmlns:p14="http://schemas.microsoft.com/office/powerpoint/2010/main" val="1852415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17526" y="1330036"/>
            <a:ext cx="8106213" cy="4490099"/>
          </a:xfrm>
          <a:prstGeom prst="rect">
            <a:avLst/>
          </a:prstGeom>
        </p:spPr>
      </p:pic>
    </p:spTree>
    <p:extLst>
      <p:ext uri="{BB962C8B-B14F-4D97-AF65-F5344CB8AC3E}">
        <p14:creationId xmlns:p14="http://schemas.microsoft.com/office/powerpoint/2010/main" val="3673030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Primary Indexing</a:t>
            </a:r>
          </a:p>
          <a:p>
            <a:r>
              <a:rPr lang="en-US" dirty="0"/>
              <a:t>Primary Index is an ordered file which is fixed length size with two fields. The first field is the same a primary key and second field is pointed to that specific data block. In the primary Index, there is always one to one relationship between the entries in the index table.</a:t>
            </a:r>
          </a:p>
          <a:p>
            <a:endParaRPr lang="en-IN" dirty="0"/>
          </a:p>
        </p:txBody>
      </p:sp>
    </p:spTree>
    <p:extLst>
      <p:ext uri="{BB962C8B-B14F-4D97-AF65-F5344CB8AC3E}">
        <p14:creationId xmlns:p14="http://schemas.microsoft.com/office/powerpoint/2010/main" val="164087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Dense Index</a:t>
            </a:r>
          </a:p>
          <a:p>
            <a:r>
              <a:rPr lang="en-US" dirty="0"/>
              <a:t>In a dense index, a record is created for every search key valued in the database. This helps you to search faster but needs more space to store index records. In this Indexing, method records contain search key value and points to the real record on the disk.</a:t>
            </a:r>
          </a:p>
          <a:p>
            <a:endParaRPr lang="en-IN" dirty="0"/>
          </a:p>
        </p:txBody>
      </p:sp>
    </p:spTree>
    <p:extLst>
      <p:ext uri="{BB962C8B-B14F-4D97-AF65-F5344CB8AC3E}">
        <p14:creationId xmlns:p14="http://schemas.microsoft.com/office/powerpoint/2010/main" val="407600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guru99.com/images/1/070119_0833_IndexinginD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37163" y="1193489"/>
            <a:ext cx="5700670" cy="4847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12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Sparse Index</a:t>
            </a:r>
          </a:p>
          <a:p>
            <a:r>
              <a:rPr lang="en-US" dirty="0"/>
              <a:t>It is an index record that appears for only some of the values in the file. Sparse Index helps you to resolve the issues of dense Indexing. In this method of indexing technique, a range of index columns stores the same data block address, and when data needs to be retrieved, the block address will be fetched.</a:t>
            </a:r>
          </a:p>
          <a:p>
            <a:endParaRPr lang="en-IN" dirty="0"/>
          </a:p>
        </p:txBody>
      </p:sp>
    </p:spTree>
    <p:extLst>
      <p:ext uri="{BB962C8B-B14F-4D97-AF65-F5344CB8AC3E}">
        <p14:creationId xmlns:p14="http://schemas.microsoft.com/office/powerpoint/2010/main" val="247754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www.guru99.com/images/1/070119_0833_IndexinginD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84763" y="1223024"/>
            <a:ext cx="5763492" cy="5026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412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Secondary Index</a:t>
            </a:r>
          </a:p>
          <a:p>
            <a:r>
              <a:rPr lang="en-US" dirty="0"/>
              <a:t>The secondary Index can be generated by a field which has a unique value for each record, and it should be a candidate key. It is also known as a non-clustering index.</a:t>
            </a:r>
          </a:p>
          <a:p>
            <a:endParaRPr lang="en-IN" dirty="0"/>
          </a:p>
        </p:txBody>
      </p:sp>
    </p:spTree>
    <p:extLst>
      <p:ext uri="{BB962C8B-B14F-4D97-AF65-F5344CB8AC3E}">
        <p14:creationId xmlns:p14="http://schemas.microsoft.com/office/powerpoint/2010/main" val="2209731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4870</TotalTime>
  <Words>771</Words>
  <Application>Microsoft Office PowerPoint</Application>
  <PresentationFormat>Widescreen</PresentationFormat>
  <Paragraphs>47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MathJax_Main</vt:lpstr>
      <vt:lpstr>MathJax_Math-italic</vt:lpstr>
      <vt:lpstr>Source Sans Pro</vt:lpstr>
      <vt:lpstr>Office Theme</vt:lpstr>
      <vt:lpstr>Indexing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Clustering Index</vt:lpstr>
      <vt:lpstr>PowerPoint Presentation</vt:lpstr>
      <vt:lpstr>PowerPoint Presentation</vt:lpstr>
      <vt:lpstr>PowerPoint Presentation</vt:lpstr>
      <vt:lpstr> Advantages and Disadvantages of Indexing</vt:lpstr>
      <vt:lpstr>Numerical Questions</vt:lpstr>
      <vt:lpstr>PowerPoint Presentation</vt:lpstr>
      <vt:lpstr>Without indexing</vt:lpstr>
      <vt:lpstr>With Indexing</vt:lpstr>
      <vt:lpstr>Hashing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Bhavana Kaushik</dc:creator>
  <cp:lastModifiedBy>Bhavana Kaushik</cp:lastModifiedBy>
  <cp:revision>13</cp:revision>
  <dcterms:created xsi:type="dcterms:W3CDTF">2020-09-30T03:21:49Z</dcterms:created>
  <dcterms:modified xsi:type="dcterms:W3CDTF">2023-03-22T04:46:23Z</dcterms:modified>
</cp:coreProperties>
</file>