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5" r:id="rId10"/>
    <p:sldId id="264" r:id="rId11"/>
    <p:sldId id="266" r:id="rId12"/>
    <p:sldId id="267" r:id="rId13"/>
    <p:sldId id="268" r:id="rId14"/>
    <p:sldId id="269" r:id="rId15"/>
    <p:sldId id="270" r:id="rId16"/>
    <p:sldId id="272" r:id="rId17"/>
    <p:sldId id="271" r:id="rId18"/>
    <p:sldId id="273" r:id="rId19"/>
    <p:sldId id="274" r:id="rId20"/>
    <p:sldId id="276" r:id="rId21"/>
    <p:sldId id="275" r:id="rId22"/>
    <p:sldId id="278" r:id="rId23"/>
    <p:sldId id="280" r:id="rId24"/>
    <p:sldId id="279"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937FADE-3849-4F46-A4BC-007D78DD049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4694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37FADE-3849-4F46-A4BC-007D78DD049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49216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37FADE-3849-4F46-A4BC-007D78DD049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216930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37FADE-3849-4F46-A4BC-007D78DD049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115674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37FADE-3849-4F46-A4BC-007D78DD0498}"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366244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937FADE-3849-4F46-A4BC-007D78DD0498}"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399969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37FADE-3849-4F46-A4BC-007D78DD0498}"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95793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937FADE-3849-4F46-A4BC-007D78DD0498}"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179583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7FADE-3849-4F46-A4BC-007D78DD0498}"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141927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37FADE-3849-4F46-A4BC-007D78DD0498}"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228891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37FADE-3849-4F46-A4BC-007D78DD0498}"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47C-A360-410C-A9E6-06676A3F8C6D}" type="slidenum">
              <a:rPr lang="en-IN" smtClean="0"/>
              <a:t>‹#›</a:t>
            </a:fld>
            <a:endParaRPr lang="en-IN"/>
          </a:p>
        </p:txBody>
      </p:sp>
    </p:spTree>
    <p:extLst>
      <p:ext uri="{BB962C8B-B14F-4D97-AF65-F5344CB8AC3E}">
        <p14:creationId xmlns:p14="http://schemas.microsoft.com/office/powerpoint/2010/main" val="391238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7FADE-3849-4F46-A4BC-007D78DD0498}" type="datetimeFigureOut">
              <a:rPr lang="en-IN" smtClean="0"/>
              <a:t>10-04-2023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47C-A360-410C-A9E6-06676A3F8C6D}" type="slidenum">
              <a:rPr lang="en-IN" smtClean="0"/>
              <a:t>‹#›</a:t>
            </a:fld>
            <a:endParaRPr lang="en-IN"/>
          </a:p>
        </p:txBody>
      </p:sp>
    </p:spTree>
    <p:extLst>
      <p:ext uri="{BB962C8B-B14F-4D97-AF65-F5344CB8AC3E}">
        <p14:creationId xmlns:p14="http://schemas.microsoft.com/office/powerpoint/2010/main" val="356224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academic.com/dic.nsf/enwiki/15313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Concurrency Control Technique</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1287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2PL</a:t>
            </a:r>
          </a:p>
        </p:txBody>
      </p:sp>
      <p:pic>
        <p:nvPicPr>
          <p:cNvPr id="4" name="Content Placeholder 3"/>
          <p:cNvPicPr>
            <a:picLocks noGrp="1" noChangeAspect="1"/>
          </p:cNvPicPr>
          <p:nvPr>
            <p:ph idx="1"/>
          </p:nvPr>
        </p:nvPicPr>
        <p:blipFill>
          <a:blip r:embed="rId2"/>
          <a:stretch>
            <a:fillRect/>
          </a:stretch>
        </p:blipFill>
        <p:spPr>
          <a:xfrm>
            <a:off x="838200" y="1894898"/>
            <a:ext cx="4503018" cy="4351338"/>
          </a:xfrm>
          <a:prstGeom prst="rect">
            <a:avLst/>
          </a:prstGeom>
        </p:spPr>
      </p:pic>
      <p:sp>
        <p:nvSpPr>
          <p:cNvPr id="5" name="Rectangle 4"/>
          <p:cNvSpPr/>
          <p:nvPr/>
        </p:nvSpPr>
        <p:spPr>
          <a:xfrm>
            <a:off x="6491146" y="2344204"/>
            <a:ext cx="6096000" cy="3139321"/>
          </a:xfrm>
          <a:prstGeom prst="rect">
            <a:avLst/>
          </a:prstGeom>
        </p:spPr>
        <p:txBody>
          <a:bodyPr>
            <a:spAutoFit/>
          </a:bodyPr>
          <a:lstStyle/>
          <a:p>
            <a:r>
              <a:rPr lang="en-US" b="0" i="0" dirty="0">
                <a:solidFill>
                  <a:srgbClr val="000000"/>
                </a:solidFill>
                <a:effectLst/>
                <a:latin typeface="verdana" panose="020B0604030504040204" pitchFamily="34" charset="0"/>
              </a:rPr>
              <a:t>The following way shows how unlocking and locking work with 2-PL.</a:t>
            </a:r>
          </a:p>
          <a:p>
            <a:r>
              <a:rPr lang="en-US" b="1" i="0" dirty="0">
                <a:solidFill>
                  <a:srgbClr val="000000"/>
                </a:solidFill>
                <a:effectLst/>
                <a:latin typeface="verdana" panose="020B0604030504040204" pitchFamily="34" charset="0"/>
              </a:rPr>
              <a:t>Transaction T1:</a:t>
            </a:r>
            <a:endParaRPr lang="en-US" b="0" i="0" dirty="0">
              <a:solidFill>
                <a:srgbClr val="000000"/>
              </a:solidFill>
              <a:effectLst/>
              <a:latin typeface="verdana" panose="020B0604030504040204" pitchFamily="34" charset="0"/>
            </a:endParaRPr>
          </a:p>
          <a:p>
            <a:pPr>
              <a:buFont typeface="Arial" panose="020B0604020202020204" pitchFamily="34" charset="0"/>
              <a:buChar char="•"/>
            </a:pPr>
            <a:r>
              <a:rPr lang="en-US" b="1" dirty="0">
                <a:solidFill>
                  <a:srgbClr val="000000"/>
                </a:solidFill>
                <a:effectLst/>
                <a:latin typeface="verdana" panose="020B0604030504040204" pitchFamily="34" charset="0"/>
              </a:rPr>
              <a:t>Growing phase:</a:t>
            </a:r>
            <a:r>
              <a:rPr lang="en-US" b="0" dirty="0">
                <a:solidFill>
                  <a:srgbClr val="000000"/>
                </a:solidFill>
                <a:effectLst/>
                <a:latin typeface="verdana" panose="020B0604030504040204" pitchFamily="34" charset="0"/>
              </a:rPr>
              <a:t> from step 1-3</a:t>
            </a:r>
          </a:p>
          <a:p>
            <a:pPr>
              <a:buFont typeface="Arial" panose="020B0604020202020204" pitchFamily="34" charset="0"/>
              <a:buChar char="•"/>
            </a:pPr>
            <a:r>
              <a:rPr lang="en-US" b="1" dirty="0">
                <a:solidFill>
                  <a:srgbClr val="000000"/>
                </a:solidFill>
                <a:effectLst/>
                <a:latin typeface="verdana" panose="020B0604030504040204" pitchFamily="34" charset="0"/>
              </a:rPr>
              <a:t>Shrinking phase:</a:t>
            </a:r>
            <a:r>
              <a:rPr lang="en-US" b="0" dirty="0">
                <a:solidFill>
                  <a:srgbClr val="000000"/>
                </a:solidFill>
                <a:effectLst/>
                <a:latin typeface="verdana" panose="020B0604030504040204" pitchFamily="34" charset="0"/>
              </a:rPr>
              <a:t> from step 5-7</a:t>
            </a:r>
          </a:p>
          <a:p>
            <a:pPr>
              <a:buFont typeface="Arial" panose="020B0604020202020204" pitchFamily="34" charset="0"/>
              <a:buChar char="•"/>
            </a:pPr>
            <a:r>
              <a:rPr lang="en-US" b="1" dirty="0">
                <a:solidFill>
                  <a:srgbClr val="000000"/>
                </a:solidFill>
                <a:effectLst/>
                <a:latin typeface="verdana" panose="020B0604030504040204" pitchFamily="34" charset="0"/>
              </a:rPr>
              <a:t>Lock point:</a:t>
            </a:r>
            <a:r>
              <a:rPr lang="en-US" b="0" dirty="0">
                <a:solidFill>
                  <a:srgbClr val="000000"/>
                </a:solidFill>
                <a:effectLst/>
                <a:latin typeface="verdana" panose="020B0604030504040204" pitchFamily="34" charset="0"/>
              </a:rPr>
              <a:t> at 3</a:t>
            </a:r>
          </a:p>
          <a:p>
            <a:endParaRPr lang="en-US" b="1" i="0" dirty="0">
              <a:solidFill>
                <a:srgbClr val="000000"/>
              </a:solidFill>
              <a:effectLst/>
              <a:latin typeface="verdana" panose="020B0604030504040204" pitchFamily="34" charset="0"/>
            </a:endParaRPr>
          </a:p>
          <a:p>
            <a:r>
              <a:rPr lang="en-US" b="1" i="0" dirty="0">
                <a:solidFill>
                  <a:srgbClr val="000000"/>
                </a:solidFill>
                <a:effectLst/>
                <a:latin typeface="verdana" panose="020B0604030504040204" pitchFamily="34" charset="0"/>
              </a:rPr>
              <a:t>Transaction T2:</a:t>
            </a:r>
            <a:endParaRPr lang="en-US" b="0" i="0" dirty="0">
              <a:solidFill>
                <a:srgbClr val="000000"/>
              </a:solidFill>
              <a:effectLst/>
              <a:latin typeface="verdana" panose="020B0604030504040204" pitchFamily="34" charset="0"/>
            </a:endParaRPr>
          </a:p>
          <a:p>
            <a:pPr>
              <a:buFont typeface="Arial" panose="020B0604020202020204" pitchFamily="34" charset="0"/>
              <a:buChar char="•"/>
            </a:pPr>
            <a:r>
              <a:rPr lang="en-US" b="1" dirty="0">
                <a:solidFill>
                  <a:srgbClr val="000000"/>
                </a:solidFill>
                <a:effectLst/>
                <a:latin typeface="verdana" panose="020B0604030504040204" pitchFamily="34" charset="0"/>
              </a:rPr>
              <a:t>Growing phase:</a:t>
            </a:r>
            <a:r>
              <a:rPr lang="en-US" b="0" dirty="0">
                <a:solidFill>
                  <a:srgbClr val="000000"/>
                </a:solidFill>
                <a:effectLst/>
                <a:latin typeface="verdana" panose="020B0604030504040204" pitchFamily="34" charset="0"/>
              </a:rPr>
              <a:t> from step 2-6</a:t>
            </a:r>
          </a:p>
          <a:p>
            <a:pPr>
              <a:buFont typeface="Arial" panose="020B0604020202020204" pitchFamily="34" charset="0"/>
              <a:buChar char="•"/>
            </a:pPr>
            <a:r>
              <a:rPr lang="en-US" b="1" dirty="0">
                <a:solidFill>
                  <a:srgbClr val="000000"/>
                </a:solidFill>
                <a:effectLst/>
                <a:latin typeface="verdana" panose="020B0604030504040204" pitchFamily="34" charset="0"/>
              </a:rPr>
              <a:t>Shrinking phase:</a:t>
            </a:r>
            <a:r>
              <a:rPr lang="en-US" b="0" dirty="0">
                <a:solidFill>
                  <a:srgbClr val="000000"/>
                </a:solidFill>
                <a:effectLst/>
                <a:latin typeface="verdana" panose="020B0604030504040204" pitchFamily="34" charset="0"/>
              </a:rPr>
              <a:t> from step 8-9</a:t>
            </a:r>
          </a:p>
          <a:p>
            <a:pPr>
              <a:buFont typeface="Arial" panose="020B0604020202020204" pitchFamily="34" charset="0"/>
              <a:buChar char="•"/>
            </a:pPr>
            <a:r>
              <a:rPr lang="en-US" b="1" dirty="0">
                <a:solidFill>
                  <a:srgbClr val="000000"/>
                </a:solidFill>
                <a:effectLst/>
                <a:latin typeface="verdana" panose="020B0604030504040204" pitchFamily="34" charset="0"/>
              </a:rPr>
              <a:t>Lock point:</a:t>
            </a:r>
            <a:r>
              <a:rPr lang="en-US" b="0" dirty="0">
                <a:solidFill>
                  <a:srgbClr val="000000"/>
                </a:solidFill>
                <a:effectLst/>
                <a:latin typeface="verdana" panose="020B0604030504040204" pitchFamily="34" charset="0"/>
              </a:rPr>
              <a:t> at 6</a:t>
            </a:r>
          </a:p>
        </p:txBody>
      </p:sp>
    </p:spTree>
    <p:extLst>
      <p:ext uri="{BB962C8B-B14F-4D97-AF65-F5344CB8AC3E}">
        <p14:creationId xmlns:p14="http://schemas.microsoft.com/office/powerpoint/2010/main" val="298745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764" y="758825"/>
            <a:ext cx="10515600" cy="4351338"/>
          </a:xfrm>
        </p:spPr>
        <p:txBody>
          <a:bodyPr/>
          <a:lstStyle/>
          <a:p>
            <a:r>
              <a:rPr lang="en-IN" dirty="0"/>
              <a:t>1. Ensure conflict and view </a:t>
            </a:r>
            <a:r>
              <a:rPr lang="en-IN" dirty="0" err="1"/>
              <a:t>serializabilty</a:t>
            </a:r>
            <a:endParaRPr lang="en-IN" dirty="0"/>
          </a:p>
          <a:p>
            <a:r>
              <a:rPr lang="en-IN" dirty="0"/>
              <a:t>2. Does not ensure freedom from deadlock</a:t>
            </a:r>
          </a:p>
          <a:p>
            <a:pPr marL="0"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5444836" y="2253528"/>
            <a:ext cx="6206403" cy="4429125"/>
          </a:xfrm>
          <a:prstGeom prst="rect">
            <a:avLst/>
          </a:prstGeom>
        </p:spPr>
      </p:pic>
    </p:spTree>
    <p:extLst>
      <p:ext uri="{BB962C8B-B14F-4D97-AF65-F5344CB8AC3E}">
        <p14:creationId xmlns:p14="http://schemas.microsoft.com/office/powerpoint/2010/main" val="71959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9"/>
          <p:cNvSpPr>
            <a:spLocks noGrp="1" noChangeArrowheads="1"/>
          </p:cNvSpPr>
          <p:nvPr>
            <p:ph idx="1"/>
          </p:nvPr>
        </p:nvSpPr>
        <p:spPr/>
        <p:txBody>
          <a:bodyPr/>
          <a:lstStyle/>
          <a:p>
            <a:pPr>
              <a:buFont typeface="Wingdings" panose="05000000000000000000" pitchFamily="2" charset="2"/>
              <a:buNone/>
            </a:pPr>
            <a:r>
              <a:rPr lang="en-US" altLang="en-US" sz="2400" dirty="0">
                <a:cs typeface="Times New Roman" panose="02020603050405020304" pitchFamily="18" charset="0"/>
              </a:rPr>
              <a:t>Dealing with Deadlock and Starvation</a:t>
            </a:r>
          </a:p>
          <a:p>
            <a:pPr lvl="1"/>
            <a:r>
              <a:rPr lang="en-US" altLang="en-US" sz="2200" b="1" dirty="0">
                <a:cs typeface="Times New Roman" panose="02020603050405020304" pitchFamily="18" charset="0"/>
              </a:rPr>
              <a:t>Deadlock</a:t>
            </a:r>
            <a:endParaRPr lang="en-US" altLang="en-US" sz="1700" b="1" dirty="0">
              <a:cs typeface="Times New Roman" panose="02020603050405020304" pitchFamily="18" charset="0"/>
            </a:endParaRPr>
          </a:p>
          <a:p>
            <a:pPr algn="just">
              <a:spcBef>
                <a:spcPct val="50000"/>
              </a:spcBef>
              <a:buFont typeface="Wingdings" panose="05000000000000000000" pitchFamily="2" charset="2"/>
              <a:buNone/>
            </a:pPr>
            <a:r>
              <a:rPr lang="en-US" altLang="en-US" sz="1800" b="1" dirty="0">
                <a:cs typeface="Times New Roman" panose="02020603050405020304" pitchFamily="18" charset="0"/>
              </a:rPr>
              <a:t>	</a:t>
            </a:r>
            <a:r>
              <a:rPr lang="en-US" altLang="en-US" sz="1800" b="1" u="sng" dirty="0">
                <a:cs typeface="Times New Roman" panose="02020603050405020304" pitchFamily="18" charset="0"/>
              </a:rPr>
              <a:t>T’1</a:t>
            </a:r>
            <a:r>
              <a:rPr lang="en-US" altLang="en-US" sz="1800" b="1" dirty="0">
                <a:cs typeface="Times New Roman" panose="02020603050405020304" pitchFamily="18" charset="0"/>
              </a:rPr>
              <a:t>			</a:t>
            </a:r>
            <a:r>
              <a:rPr lang="en-US" altLang="en-US" sz="1800" b="1" u="sng" dirty="0">
                <a:cs typeface="Times New Roman" panose="02020603050405020304" pitchFamily="18" charset="0"/>
              </a:rPr>
              <a:t>T’2</a:t>
            </a:r>
            <a:r>
              <a:rPr lang="en-US" altLang="en-US" sz="1800" b="1" dirty="0">
                <a:cs typeface="Times New Roman" panose="02020603050405020304" pitchFamily="18" charset="0"/>
              </a:rPr>
              <a:t>		</a:t>
            </a:r>
            <a:endParaRPr lang="en-US" altLang="en-US" sz="1800" b="1" u="sng" dirty="0">
              <a:cs typeface="Times New Roman" panose="02020603050405020304" pitchFamily="18" charset="0"/>
            </a:endParaRPr>
          </a:p>
          <a:p>
            <a:pPr>
              <a:spcBef>
                <a:spcPct val="5000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read_lock</a:t>
            </a:r>
            <a:r>
              <a:rPr lang="en-US" altLang="en-US" sz="1800" dirty="0">
                <a:cs typeface="Times New Roman" panose="02020603050405020304" pitchFamily="18" charset="0"/>
              </a:rPr>
              <a:t> (Y);				T1 and T2 did follow two-phase</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(Y);				policy but they are deadlock</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read_lock</a:t>
            </a:r>
            <a:r>
              <a:rPr lang="en-US" altLang="en-US" sz="1800" dirty="0">
                <a:cs typeface="Times New Roman" panose="02020603050405020304" pitchFamily="18" charset="0"/>
              </a:rPr>
              <a:t> (X);	</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read_item</a:t>
            </a:r>
            <a:r>
              <a:rPr lang="en-US" altLang="en-US" sz="1800" dirty="0">
                <a:cs typeface="Times New Roman" panose="02020603050405020304" pitchFamily="18" charset="0"/>
              </a:rPr>
              <a:t> (Y);			    </a:t>
            </a:r>
          </a:p>
          <a:p>
            <a:pPr>
              <a:spcBef>
                <a:spcPct val="0"/>
              </a:spcBef>
              <a:buFont typeface="Wingdings" panose="05000000000000000000" pitchFamily="2" charset="2"/>
              <a:buNone/>
            </a:pPr>
            <a:r>
              <a:rPr lang="en-US" altLang="en-US" sz="1800" dirty="0">
                <a:cs typeface="Times New Roman" panose="02020603050405020304" pitchFamily="18" charset="0"/>
              </a:rPr>
              <a:t>	</a:t>
            </a:r>
            <a:r>
              <a:rPr lang="en-US" altLang="en-US" sz="1800" dirty="0" err="1">
                <a:cs typeface="Times New Roman" panose="02020603050405020304" pitchFamily="18" charset="0"/>
              </a:rPr>
              <a:t>write_lock</a:t>
            </a:r>
            <a:r>
              <a:rPr lang="en-US" altLang="en-US" sz="1800" dirty="0">
                <a:cs typeface="Times New Roman" panose="02020603050405020304" pitchFamily="18" charset="0"/>
              </a:rPr>
              <a:t> (X);		</a:t>
            </a:r>
          </a:p>
          <a:p>
            <a:pPr>
              <a:spcBef>
                <a:spcPct val="0"/>
              </a:spcBef>
              <a:buFont typeface="Wingdings" panose="05000000000000000000" pitchFamily="2" charset="2"/>
              <a:buNone/>
            </a:pPr>
            <a:r>
              <a:rPr lang="en-US" altLang="en-US" sz="1800" dirty="0">
                <a:cs typeface="Times New Roman" panose="02020603050405020304" pitchFamily="18" charset="0"/>
              </a:rPr>
              <a:t>	(waits for X)		</a:t>
            </a:r>
            <a:r>
              <a:rPr lang="en-US" altLang="en-US" sz="1800" dirty="0" err="1">
                <a:cs typeface="Times New Roman" panose="02020603050405020304" pitchFamily="18" charset="0"/>
              </a:rPr>
              <a:t>write_lock</a:t>
            </a:r>
            <a:r>
              <a:rPr lang="en-US" altLang="en-US" sz="1800" dirty="0">
                <a:cs typeface="Times New Roman" panose="02020603050405020304" pitchFamily="18" charset="0"/>
              </a:rPr>
              <a:t> (Y);</a:t>
            </a:r>
          </a:p>
          <a:p>
            <a:pPr>
              <a:spcBef>
                <a:spcPct val="0"/>
              </a:spcBef>
              <a:buFont typeface="Wingdings" panose="05000000000000000000" pitchFamily="2" charset="2"/>
              <a:buNone/>
            </a:pPr>
            <a:r>
              <a:rPr lang="en-US" altLang="en-US" sz="1800" dirty="0">
                <a:cs typeface="Times New Roman" panose="02020603050405020304" pitchFamily="18" charset="0"/>
              </a:rPr>
              <a:t>				(waits for Y)</a:t>
            </a:r>
          </a:p>
          <a:p>
            <a:pPr>
              <a:spcBef>
                <a:spcPct val="0"/>
              </a:spcBef>
              <a:buFont typeface="Wingdings" panose="05000000000000000000" pitchFamily="2" charset="2"/>
              <a:buNone/>
            </a:pPr>
            <a:r>
              <a:rPr lang="en-US" altLang="en-US" sz="1800" dirty="0">
                <a:cs typeface="Times New Roman" panose="02020603050405020304" pitchFamily="18" charset="0"/>
              </a:rPr>
              <a:t>		</a:t>
            </a:r>
          </a:p>
          <a:p>
            <a:pPr lvl="1">
              <a:spcBef>
                <a:spcPct val="0"/>
              </a:spcBef>
            </a:pPr>
            <a:r>
              <a:rPr lang="en-US" altLang="en-US" sz="2000" dirty="0">
                <a:cs typeface="Times New Roman" panose="02020603050405020304" pitchFamily="18" charset="0"/>
              </a:rPr>
              <a:t>Deadlock (T’1 and T’2)</a:t>
            </a:r>
            <a:endParaRPr lang="en-US" altLang="en-US" sz="3000" dirty="0"/>
          </a:p>
        </p:txBody>
      </p:sp>
    </p:spTree>
    <p:extLst>
      <p:ext uri="{BB962C8B-B14F-4D97-AF65-F5344CB8AC3E}">
        <p14:creationId xmlns:p14="http://schemas.microsoft.com/office/powerpoint/2010/main" val="273992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Conservative / Static 2PL</a:t>
            </a:r>
          </a:p>
        </p:txBody>
      </p:sp>
      <p:sp>
        <p:nvSpPr>
          <p:cNvPr id="3" name="Content Placeholder 2"/>
          <p:cNvSpPr>
            <a:spLocks noGrp="1"/>
          </p:cNvSpPr>
          <p:nvPr>
            <p:ph idx="1"/>
          </p:nvPr>
        </p:nvSpPr>
        <p:spPr/>
        <p:txBody>
          <a:bodyPr/>
          <a:lstStyle/>
          <a:p>
            <a:r>
              <a:rPr lang="en-US" b="1" dirty="0"/>
              <a:t>Static 2-PL</a:t>
            </a:r>
            <a:r>
              <a:rPr lang="en-US" dirty="0"/>
              <a:t>, this protocol requires the transaction to lock all the items it access before the Transaction begins execution by </a:t>
            </a:r>
            <a:r>
              <a:rPr lang="en-US" dirty="0" err="1"/>
              <a:t>predeclaring</a:t>
            </a:r>
            <a:r>
              <a:rPr lang="en-US" dirty="0"/>
              <a:t> its read-set and write-set. If any of the </a:t>
            </a:r>
            <a:r>
              <a:rPr lang="en-US" dirty="0" err="1"/>
              <a:t>predeclared</a:t>
            </a:r>
            <a:r>
              <a:rPr lang="en-US" dirty="0"/>
              <a:t> items needed cannot be locked, the transaction does not lock any of the items, instead, it waits until all the items are available for locking. So the operation on data cannot start until we lock all the items required.</a:t>
            </a:r>
          </a:p>
          <a:p>
            <a:endParaRPr lang="en-IN" dirty="0"/>
          </a:p>
          <a:p>
            <a:r>
              <a:rPr lang="en-IN" dirty="0"/>
              <a:t>Independent from deadlock</a:t>
            </a:r>
          </a:p>
          <a:p>
            <a:r>
              <a:rPr lang="en-IN" dirty="0"/>
              <a:t>May have </a:t>
            </a:r>
            <a:r>
              <a:rPr lang="en-IN" dirty="0" err="1"/>
              <a:t>irrecoverability</a:t>
            </a:r>
            <a:r>
              <a:rPr lang="en-IN" dirty="0"/>
              <a:t> and cascading rollback</a:t>
            </a:r>
            <a:endParaRPr lang="en-US" dirty="0"/>
          </a:p>
        </p:txBody>
      </p:sp>
    </p:spTree>
    <p:extLst>
      <p:ext uri="{BB962C8B-B14F-4D97-AF65-F5344CB8AC3E}">
        <p14:creationId xmlns:p14="http://schemas.microsoft.com/office/powerpoint/2010/main" val="212871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573930"/>
              </p:ext>
            </p:extLst>
          </p:nvPr>
        </p:nvGraphicFramePr>
        <p:xfrm>
          <a:off x="2008912" y="365125"/>
          <a:ext cx="6871851" cy="6350324"/>
        </p:xfrm>
        <a:graphic>
          <a:graphicData uri="http://schemas.openxmlformats.org/drawingml/2006/table">
            <a:tbl>
              <a:tblPr/>
              <a:tblGrid>
                <a:gridCol w="2290617">
                  <a:extLst>
                    <a:ext uri="{9D8B030D-6E8A-4147-A177-3AD203B41FA5}">
                      <a16:colId xmlns:a16="http://schemas.microsoft.com/office/drawing/2014/main" val="3251425423"/>
                    </a:ext>
                  </a:extLst>
                </a:gridCol>
                <a:gridCol w="2290617">
                  <a:extLst>
                    <a:ext uri="{9D8B030D-6E8A-4147-A177-3AD203B41FA5}">
                      <a16:colId xmlns:a16="http://schemas.microsoft.com/office/drawing/2014/main" val="637399965"/>
                    </a:ext>
                  </a:extLst>
                </a:gridCol>
                <a:gridCol w="2290617">
                  <a:extLst>
                    <a:ext uri="{9D8B030D-6E8A-4147-A177-3AD203B41FA5}">
                      <a16:colId xmlns:a16="http://schemas.microsoft.com/office/drawing/2014/main" val="948987055"/>
                    </a:ext>
                  </a:extLst>
                </a:gridCol>
              </a:tblGrid>
              <a:tr h="214299">
                <a:tc>
                  <a:txBody>
                    <a:bodyPr/>
                    <a:lstStyle/>
                    <a:p>
                      <a:pPr algn="ctr" fontAlgn="base"/>
                      <a:endParaRPr lang="en-IN" sz="1800" b="1" cap="all" dirty="0">
                        <a:solidFill>
                          <a:srgbClr val="000000"/>
                        </a:solidFill>
                        <a:effectLst/>
                      </a:endParaRPr>
                    </a:p>
                  </a:txBody>
                  <a:tcPr marL="29611" marR="29611" marT="29611" marB="29611"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1" cap="all" dirty="0">
                          <a:solidFill>
                            <a:srgbClr val="000000"/>
                          </a:solidFill>
                          <a:effectLst/>
                        </a:rPr>
                        <a:t>T</a:t>
                      </a:r>
                      <a:r>
                        <a:rPr lang="en-IN" sz="1800" b="1" cap="all" baseline="-25000" dirty="0">
                          <a:solidFill>
                            <a:srgbClr val="000000"/>
                          </a:solidFill>
                          <a:effectLst/>
                        </a:rPr>
                        <a:t>1</a:t>
                      </a:r>
                      <a:endParaRPr lang="en-IN" sz="1800" b="1" cap="all" dirty="0">
                        <a:solidFill>
                          <a:srgbClr val="000000"/>
                        </a:solidFill>
                        <a:effectLst/>
                      </a:endParaRPr>
                    </a:p>
                  </a:txBody>
                  <a:tcPr marL="29611" marR="29611" marT="29611" marB="29611"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1" cap="all">
                          <a:solidFill>
                            <a:srgbClr val="000000"/>
                          </a:solidFill>
                          <a:effectLst/>
                        </a:rPr>
                        <a:t>T</a:t>
                      </a:r>
                      <a:r>
                        <a:rPr lang="en-IN" sz="1800" b="1" cap="all" baseline="-25000">
                          <a:solidFill>
                            <a:srgbClr val="000000"/>
                          </a:solidFill>
                          <a:effectLst/>
                        </a:rPr>
                        <a:t>2</a:t>
                      </a:r>
                      <a:endParaRPr lang="en-IN" sz="1800" b="1" cap="all">
                        <a:solidFill>
                          <a:srgbClr val="000000"/>
                        </a:solidFill>
                        <a:effectLst/>
                      </a:endParaRPr>
                    </a:p>
                  </a:txBody>
                  <a:tcPr marL="29611" marR="29611" marT="29611" marB="29611"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385026167"/>
                  </a:ext>
                </a:extLst>
              </a:tr>
              <a:tr h="342540">
                <a:tc>
                  <a:txBody>
                    <a:bodyPr/>
                    <a:lstStyle/>
                    <a:p>
                      <a:pPr algn="l" fontAlgn="base"/>
                      <a:r>
                        <a:rPr lang="en-IN" sz="1800" b="1" dirty="0">
                          <a:effectLst/>
                        </a:rPr>
                        <a:t>1</a:t>
                      </a:r>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a:effectLst/>
                        </a:rPr>
                        <a:t>Lock-X(A)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797863729"/>
                  </a:ext>
                </a:extLst>
              </a:tr>
              <a:tr h="342540">
                <a:tc>
                  <a:txBody>
                    <a:bodyPr/>
                    <a:lstStyle/>
                    <a:p>
                      <a:pPr algn="l" fontAlgn="base"/>
                      <a:r>
                        <a:rPr lang="en-IN" sz="1800" b="1">
                          <a:effectLst/>
                        </a:rPr>
                        <a:t>2</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a:effectLst/>
                        </a:rPr>
                        <a:t>Lock-X(B)</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239783095"/>
                  </a:ext>
                </a:extLst>
              </a:tr>
              <a:tr h="204739">
                <a:tc>
                  <a:txBody>
                    <a:bodyPr/>
                    <a:lstStyle/>
                    <a:p>
                      <a:pPr algn="l" fontAlgn="base"/>
                      <a:r>
                        <a:rPr lang="en-IN" sz="1800" b="1">
                          <a:effectLst/>
                        </a:rPr>
                        <a:t>3</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a:effectLst/>
                        </a:rPr>
                        <a:t>Read(A)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34314125"/>
                  </a:ext>
                </a:extLst>
              </a:tr>
              <a:tr h="480341">
                <a:tc>
                  <a:txBody>
                    <a:bodyPr/>
                    <a:lstStyle/>
                    <a:p>
                      <a:pPr algn="l" fontAlgn="base"/>
                      <a:r>
                        <a:rPr lang="en-IN" sz="1800" b="1">
                          <a:effectLst/>
                        </a:rPr>
                        <a:t>4</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a:effectLst/>
                        </a:rPr>
                        <a:t>*operation on 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757314681"/>
                  </a:ext>
                </a:extLst>
              </a:tr>
              <a:tr h="342540">
                <a:tc>
                  <a:txBody>
                    <a:bodyPr/>
                    <a:lstStyle/>
                    <a:p>
                      <a:pPr algn="l" fontAlgn="base"/>
                      <a:r>
                        <a:rPr lang="en-IN" sz="1800" b="1">
                          <a:effectLst/>
                        </a:rPr>
                        <a:t>5</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a:effectLst/>
                        </a:rPr>
                        <a:t>Write(A)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736523581"/>
                  </a:ext>
                </a:extLst>
              </a:tr>
              <a:tr h="342540">
                <a:tc>
                  <a:txBody>
                    <a:bodyPr/>
                    <a:lstStyle/>
                    <a:p>
                      <a:pPr algn="l" fontAlgn="base"/>
                      <a:r>
                        <a:rPr lang="en-IN" sz="1800" b="1">
                          <a:effectLst/>
                        </a:rPr>
                        <a:t>6</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a:effectLst/>
                        </a:rPr>
                        <a:t>Unlock(A)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261659840"/>
                  </a:ext>
                </a:extLst>
              </a:tr>
              <a:tr h="342540">
                <a:tc>
                  <a:txBody>
                    <a:bodyPr/>
                    <a:lstStyle/>
                    <a:p>
                      <a:pPr algn="l" fontAlgn="base"/>
                      <a:r>
                        <a:rPr lang="en-IN" sz="1800" b="1">
                          <a:effectLst/>
                        </a:rPr>
                        <a:t>7</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a:effectLst/>
                        </a:rPr>
                        <a:t>Lock-X(A)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767227377"/>
                  </a:ext>
                </a:extLst>
              </a:tr>
              <a:tr h="204739">
                <a:tc>
                  <a:txBody>
                    <a:bodyPr/>
                    <a:lstStyle/>
                    <a:p>
                      <a:pPr algn="l" fontAlgn="base"/>
                      <a:r>
                        <a:rPr lang="en-IN" sz="1800" b="1">
                          <a:effectLst/>
                        </a:rPr>
                        <a:t>8</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a:effectLst/>
                        </a:rPr>
                        <a:t>Read(A)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308986161"/>
                  </a:ext>
                </a:extLst>
              </a:tr>
              <a:tr h="480341">
                <a:tc>
                  <a:txBody>
                    <a:bodyPr/>
                    <a:lstStyle/>
                    <a:p>
                      <a:pPr algn="l" fontAlgn="base"/>
                      <a:r>
                        <a:rPr lang="en-IN" sz="1800" b="1">
                          <a:effectLst/>
                        </a:rPr>
                        <a:t>9</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a:effectLst/>
                        </a:rPr>
                        <a:t>*operation on 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635637205"/>
                  </a:ext>
                </a:extLst>
              </a:tr>
              <a:tr h="342540">
                <a:tc>
                  <a:txBody>
                    <a:bodyPr/>
                    <a:lstStyle/>
                    <a:p>
                      <a:pPr algn="l" fontAlgn="base"/>
                      <a:r>
                        <a:rPr lang="en-IN" sz="1800" b="1">
                          <a:effectLst/>
                        </a:rPr>
                        <a:t>10</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a:effectLst/>
                        </a:rPr>
                        <a:t>Write(A)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70718455"/>
                  </a:ext>
                </a:extLst>
              </a:tr>
              <a:tr h="342540">
                <a:tc>
                  <a:txBody>
                    <a:bodyPr/>
                    <a:lstStyle/>
                    <a:p>
                      <a:pPr algn="l" fontAlgn="base"/>
                      <a:r>
                        <a:rPr lang="en-IN" sz="1800" b="1">
                          <a:effectLst/>
                        </a:rPr>
                        <a:t>11</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a:effectLst/>
                        </a:rPr>
                        <a:t>Unlock(A)</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630606920"/>
                  </a:ext>
                </a:extLst>
              </a:tr>
              <a:tr h="204739">
                <a:tc>
                  <a:txBody>
                    <a:bodyPr/>
                    <a:lstStyle/>
                    <a:p>
                      <a:pPr algn="l" fontAlgn="base"/>
                      <a:r>
                        <a:rPr lang="en-IN" sz="1800" b="1">
                          <a:effectLst/>
                        </a:rPr>
                        <a:t>12</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a:effectLst/>
                        </a:rPr>
                        <a:t>Read(B)</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813839954"/>
                  </a:ext>
                </a:extLst>
              </a:tr>
              <a:tr h="342540">
                <a:tc>
                  <a:txBody>
                    <a:bodyPr/>
                    <a:lstStyle/>
                    <a:p>
                      <a:pPr algn="l" fontAlgn="base"/>
                      <a:r>
                        <a:rPr lang="en-IN" sz="1800" b="1">
                          <a:effectLst/>
                        </a:rPr>
                        <a:t>13</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a:effectLst/>
                        </a:rPr>
                        <a:t>*operation on B</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357182270"/>
                  </a:ext>
                </a:extLst>
              </a:tr>
              <a:tr h="342540">
                <a:tc>
                  <a:txBody>
                    <a:bodyPr/>
                    <a:lstStyle/>
                    <a:p>
                      <a:pPr algn="l" fontAlgn="base"/>
                      <a:r>
                        <a:rPr lang="en-IN" sz="1800" b="1">
                          <a:effectLst/>
                        </a:rPr>
                        <a:t>14</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a:effectLst/>
                        </a:rPr>
                        <a:t>Write(B)</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739671609"/>
                  </a:ext>
                </a:extLst>
              </a:tr>
              <a:tr h="342540">
                <a:tc>
                  <a:txBody>
                    <a:bodyPr/>
                    <a:lstStyle/>
                    <a:p>
                      <a:pPr algn="l" fontAlgn="base"/>
                      <a:r>
                        <a:rPr lang="en-IN" sz="1800" b="1">
                          <a:effectLst/>
                        </a:rPr>
                        <a:t>15</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a:effectLst/>
                        </a:rPr>
                        <a:t>Unlock(B)</a:t>
                      </a: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448265030"/>
                  </a:ext>
                </a:extLst>
              </a:tr>
              <a:tr h="204739">
                <a:tc>
                  <a:txBody>
                    <a:bodyPr/>
                    <a:lstStyle/>
                    <a:p>
                      <a:pPr algn="l" fontAlgn="base"/>
                      <a:r>
                        <a:rPr lang="en-IN" sz="1800" b="1">
                          <a:effectLst/>
                        </a:rPr>
                        <a:t>16</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1">
                          <a:effectLst/>
                        </a:rPr>
                        <a:t>Commit</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400273575"/>
                  </a:ext>
                </a:extLst>
              </a:tr>
              <a:tr h="204739">
                <a:tc>
                  <a:txBody>
                    <a:bodyPr/>
                    <a:lstStyle/>
                    <a:p>
                      <a:pPr algn="l" fontAlgn="base"/>
                      <a:r>
                        <a:rPr lang="en-IN" sz="1800" b="1">
                          <a:effectLst/>
                        </a:rPr>
                        <a:t>17</a:t>
                      </a:r>
                      <a:endParaRPr lang="en-IN" sz="1800" b="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IN" sz="1800" b="1" dirty="0">
                          <a:effectLst/>
                        </a:rPr>
                        <a:t>Commit</a:t>
                      </a:r>
                      <a:endParaRPr lang="en-IN" sz="1800" b="0" dirty="0">
                        <a:effectLst/>
                      </a:endParaRPr>
                    </a:p>
                  </a:txBody>
                  <a:tcPr marL="51819" marR="51819" marT="25910" marB="2591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04997118"/>
                  </a:ext>
                </a:extLst>
              </a:tr>
            </a:tbl>
          </a:graphicData>
        </a:graphic>
      </p:graphicFrame>
    </p:spTree>
    <p:extLst>
      <p:ext uri="{BB962C8B-B14F-4D97-AF65-F5344CB8AC3E}">
        <p14:creationId xmlns:p14="http://schemas.microsoft.com/office/powerpoint/2010/main" val="362520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Rigourous</a:t>
            </a:r>
            <a:r>
              <a:rPr lang="en-IN" dirty="0"/>
              <a:t> 2PL</a:t>
            </a:r>
          </a:p>
        </p:txBody>
      </p:sp>
      <p:sp>
        <p:nvSpPr>
          <p:cNvPr id="3" name="Content Placeholder 2"/>
          <p:cNvSpPr>
            <a:spLocks noGrp="1"/>
          </p:cNvSpPr>
          <p:nvPr>
            <p:ph idx="1"/>
          </p:nvPr>
        </p:nvSpPr>
        <p:spPr/>
        <p:txBody>
          <a:bodyPr/>
          <a:lstStyle/>
          <a:p>
            <a:pPr marL="0" indent="0">
              <a:buNone/>
            </a:pPr>
            <a:r>
              <a:rPr lang="en-US" dirty="0"/>
              <a:t>The two rules of Rigorous 2PL are:</a:t>
            </a:r>
          </a:p>
          <a:p>
            <a:pPr marL="0" indent="0">
              <a:buNone/>
            </a:pPr>
            <a:r>
              <a:rPr lang="en-US" dirty="0"/>
              <a:t>If a transaction T wants to read/write an object, it must request a shared/exclusive </a:t>
            </a:r>
            <a:r>
              <a:rPr lang="en-US" u="sng" dirty="0">
                <a:hlinkClick r:id="rId2"/>
              </a:rPr>
              <a:t>lock</a:t>
            </a:r>
            <a:r>
              <a:rPr lang="en-US" dirty="0"/>
              <a:t> on the object.</a:t>
            </a:r>
          </a:p>
          <a:p>
            <a:pPr marL="0" indent="0">
              <a:buNone/>
            </a:pPr>
            <a:r>
              <a:rPr lang="en-US" dirty="0"/>
              <a:t>All locks (both exclusive </a:t>
            </a:r>
            <a:r>
              <a:rPr lang="en-US" b="1" dirty="0"/>
              <a:t>and shared</a:t>
            </a:r>
            <a:r>
              <a:rPr lang="en-US" dirty="0"/>
              <a:t>) held by transaction T are released when T commits (and not before).</a:t>
            </a:r>
          </a:p>
          <a:p>
            <a:r>
              <a:rPr lang="en-US" dirty="0"/>
              <a:t>Under rigorous 2PL, transactions can be serialized by the order in which they commit.</a:t>
            </a:r>
          </a:p>
          <a:p>
            <a:endParaRPr lang="en-IN" dirty="0"/>
          </a:p>
        </p:txBody>
      </p:sp>
    </p:spTree>
    <p:extLst>
      <p:ext uri="{BB962C8B-B14F-4D97-AF65-F5344CB8AC3E}">
        <p14:creationId xmlns:p14="http://schemas.microsoft.com/office/powerpoint/2010/main" val="30496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144981" y="365126"/>
            <a:ext cx="4849092" cy="6269038"/>
          </a:xfrm>
          <a:prstGeom prst="rect">
            <a:avLst/>
          </a:prstGeom>
        </p:spPr>
      </p:pic>
    </p:spTree>
    <p:extLst>
      <p:ext uri="{BB962C8B-B14F-4D97-AF65-F5344CB8AC3E}">
        <p14:creationId xmlns:p14="http://schemas.microsoft.com/office/powerpoint/2010/main" val="2027114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Strict 2PL</a:t>
            </a:r>
          </a:p>
        </p:txBody>
      </p:sp>
      <p:sp>
        <p:nvSpPr>
          <p:cNvPr id="3" name="Content Placeholder 2"/>
          <p:cNvSpPr>
            <a:spLocks noGrp="1"/>
          </p:cNvSpPr>
          <p:nvPr>
            <p:ph idx="1"/>
          </p:nvPr>
        </p:nvSpPr>
        <p:spPr/>
        <p:txBody>
          <a:bodyPr/>
          <a:lstStyle/>
          <a:p>
            <a:r>
              <a:rPr lang="en-US" dirty="0"/>
              <a:t>Here a transaction must hold all its exclusive locks till it commits/aborts.</a:t>
            </a:r>
            <a:endParaRPr lang="en-IN" dirty="0"/>
          </a:p>
        </p:txBody>
      </p:sp>
    </p:spTree>
    <p:extLst>
      <p:ext uri="{BB962C8B-B14F-4D97-AF65-F5344CB8AC3E}">
        <p14:creationId xmlns:p14="http://schemas.microsoft.com/office/powerpoint/2010/main" val="339944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211782" y="517538"/>
            <a:ext cx="3657600" cy="6157105"/>
          </a:xfrm>
          <a:prstGeom prst="rect">
            <a:avLst/>
          </a:prstGeom>
        </p:spPr>
      </p:pic>
    </p:spTree>
    <p:extLst>
      <p:ext uri="{BB962C8B-B14F-4D97-AF65-F5344CB8AC3E}">
        <p14:creationId xmlns:p14="http://schemas.microsoft.com/office/powerpoint/2010/main" val="374519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Timestamp Based Protocol</a:t>
            </a:r>
          </a:p>
        </p:txBody>
      </p:sp>
      <p:sp>
        <p:nvSpPr>
          <p:cNvPr id="3" name="Content Placeholder 2"/>
          <p:cNvSpPr>
            <a:spLocks noGrp="1"/>
          </p:cNvSpPr>
          <p:nvPr>
            <p:ph idx="1"/>
          </p:nvPr>
        </p:nvSpPr>
        <p:spPr/>
        <p:txBody>
          <a:bodyPr/>
          <a:lstStyle/>
          <a:p>
            <a:pPr marL="0" indent="0" fontAlgn="base">
              <a:buNone/>
            </a:pPr>
            <a:r>
              <a:rPr lang="en-US" b="1" dirty="0"/>
              <a:t>Timestamp Ordering Protocol –</a:t>
            </a:r>
            <a:endParaRPr lang="en-US" dirty="0"/>
          </a:p>
          <a:p>
            <a:pPr fontAlgn="base"/>
            <a:r>
              <a:rPr lang="en-US" dirty="0"/>
              <a:t>The main idea for this protocol is to order the transactions based on their Timestamps. </a:t>
            </a:r>
          </a:p>
          <a:p>
            <a:pPr fontAlgn="base"/>
            <a:r>
              <a:rPr lang="en-US" dirty="0"/>
              <a:t>Stating simply, the schedule is equivalent to the particular </a:t>
            </a:r>
            <a:r>
              <a:rPr lang="en-US" i="1" dirty="0"/>
              <a:t>Serial Order</a:t>
            </a:r>
            <a:r>
              <a:rPr lang="en-US" dirty="0"/>
              <a:t> corresponding to the </a:t>
            </a:r>
            <a:r>
              <a:rPr lang="en-US" i="1" dirty="0"/>
              <a:t>order of the Transaction timestamps</a:t>
            </a:r>
            <a:r>
              <a:rPr lang="en-US" dirty="0"/>
              <a:t>. </a:t>
            </a:r>
          </a:p>
          <a:p>
            <a:endParaRPr lang="en-IN" dirty="0"/>
          </a:p>
        </p:txBody>
      </p:sp>
    </p:spTree>
    <p:extLst>
      <p:ext uri="{BB962C8B-B14F-4D97-AF65-F5344CB8AC3E}">
        <p14:creationId xmlns:p14="http://schemas.microsoft.com/office/powerpoint/2010/main" val="212928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Concurrency Control</a:t>
            </a:r>
          </a:p>
        </p:txBody>
      </p:sp>
      <p:sp>
        <p:nvSpPr>
          <p:cNvPr id="3" name="Content Placeholder 2"/>
          <p:cNvSpPr>
            <a:spLocks noGrp="1"/>
          </p:cNvSpPr>
          <p:nvPr>
            <p:ph idx="1"/>
          </p:nvPr>
        </p:nvSpPr>
        <p:spPr/>
        <p:txBody>
          <a:bodyPr/>
          <a:lstStyle/>
          <a:p>
            <a:r>
              <a:rPr lang="en-US" dirty="0"/>
              <a:t>Concurrency control is the procedure in DBMS for managing simultaneous operations without conflicting with each another. </a:t>
            </a:r>
          </a:p>
          <a:p>
            <a:endParaRPr lang="en-US" dirty="0"/>
          </a:p>
          <a:p>
            <a:r>
              <a:rPr lang="en-US" dirty="0"/>
              <a:t>Concurrency control is used to address such conflicts which mostly occur with a multi-user system. It helps you to make sure that database transactions are performed concurrently without violating the data integrity of respective databases.</a:t>
            </a:r>
          </a:p>
          <a:p>
            <a:endParaRPr lang="en-IN" dirty="0"/>
          </a:p>
        </p:txBody>
      </p:sp>
    </p:spTree>
    <p:extLst>
      <p:ext uri="{BB962C8B-B14F-4D97-AF65-F5344CB8AC3E}">
        <p14:creationId xmlns:p14="http://schemas.microsoft.com/office/powerpoint/2010/main" val="4200411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Timestamp</a:t>
            </a:r>
            <a:br>
              <a:rPr lang="en-US" altLang="en-US" b="1" dirty="0"/>
            </a:br>
            <a:endParaRPr lang="en-IN" dirty="0"/>
          </a:p>
        </p:txBody>
      </p:sp>
      <p:sp>
        <p:nvSpPr>
          <p:cNvPr id="3" name="Content Placeholder 2"/>
          <p:cNvSpPr>
            <a:spLocks noGrp="1"/>
          </p:cNvSpPr>
          <p:nvPr>
            <p:ph idx="1"/>
          </p:nvPr>
        </p:nvSpPr>
        <p:spPr>
          <a:xfrm>
            <a:off x="838200" y="1482436"/>
            <a:ext cx="10515600" cy="4694527"/>
          </a:xfrm>
        </p:spPr>
        <p:txBody>
          <a:bodyPr>
            <a:normAutofit/>
          </a:bodyPr>
          <a:lstStyle/>
          <a:p>
            <a:pPr lvl="1"/>
            <a:r>
              <a:rPr lang="en-US" altLang="en-US" dirty="0"/>
              <a:t>A monotonically increasing variable (integer) indicating the age of an operation or a transaction.  A larger timestamp value indicates a more recent event or operation.</a:t>
            </a:r>
          </a:p>
          <a:p>
            <a:pPr lvl="1"/>
            <a:r>
              <a:rPr lang="en-US" altLang="en-US" dirty="0"/>
              <a:t>Timestamp based algorithm uses timestamp to serialize the execution of concurrent transactions.</a:t>
            </a:r>
          </a:p>
          <a:p>
            <a:endParaRPr lang="en-IN" dirty="0"/>
          </a:p>
          <a:p>
            <a:r>
              <a:rPr lang="en-US" dirty="0"/>
              <a:t>Typically, </a:t>
            </a:r>
            <a:r>
              <a:rPr lang="en-US" b="1" dirty="0"/>
              <a:t>timestamp</a:t>
            </a:r>
            <a:r>
              <a:rPr lang="en-US" dirty="0"/>
              <a:t> values are assigned in the order in which the </a:t>
            </a:r>
            <a:r>
              <a:rPr lang="en-US" b="1" dirty="0"/>
              <a:t>transactions</a:t>
            </a:r>
            <a:r>
              <a:rPr lang="en-US" dirty="0"/>
              <a:t> are submitted to the system. So, a </a:t>
            </a:r>
            <a:r>
              <a:rPr lang="en-US" b="1" dirty="0"/>
              <a:t>timestamp</a:t>
            </a:r>
            <a:r>
              <a:rPr lang="en-US" dirty="0"/>
              <a:t> can be thought of as the </a:t>
            </a:r>
            <a:r>
              <a:rPr lang="en-US" b="1" dirty="0"/>
              <a:t>transaction</a:t>
            </a:r>
            <a:r>
              <a:rPr lang="en-US" dirty="0"/>
              <a:t> start time. Therefore, time stamping is a method of concurrency control in which each </a:t>
            </a:r>
            <a:r>
              <a:rPr lang="en-US" b="1" dirty="0"/>
              <a:t>transaction</a:t>
            </a:r>
            <a:r>
              <a:rPr lang="en-US" dirty="0"/>
              <a:t> is assigned a </a:t>
            </a:r>
            <a:r>
              <a:rPr lang="en-US" b="1" dirty="0"/>
              <a:t>transaction timestamp</a:t>
            </a:r>
            <a:r>
              <a:rPr lang="en-US" dirty="0"/>
              <a:t> </a:t>
            </a:r>
            <a:r>
              <a:rPr lang="en-US" dirty="0">
                <a:sym typeface="Wingdings" panose="05000000000000000000" pitchFamily="2" charset="2"/>
              </a:rPr>
              <a:t></a:t>
            </a:r>
            <a:r>
              <a:rPr lang="en-US" dirty="0"/>
              <a:t>TS(</a:t>
            </a:r>
            <a:r>
              <a:rPr lang="en-US" dirty="0" err="1"/>
              <a:t>Ti</a:t>
            </a:r>
            <a:r>
              <a:rPr lang="en-US" dirty="0"/>
              <a:t>)</a:t>
            </a:r>
            <a:endParaRPr lang="en-IN" dirty="0"/>
          </a:p>
        </p:txBody>
      </p:sp>
    </p:spTree>
    <p:extLst>
      <p:ext uri="{BB962C8B-B14F-4D97-AF65-F5344CB8AC3E}">
        <p14:creationId xmlns:p14="http://schemas.microsoft.com/office/powerpoint/2010/main" val="186189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To ensure this, use two Timestamp Values relating to each database item </a:t>
            </a:r>
            <a:r>
              <a:rPr lang="en-US" b="1" dirty="0"/>
              <a:t>X</a:t>
            </a:r>
            <a:r>
              <a:rPr lang="en-US" dirty="0"/>
              <a:t>.</a:t>
            </a:r>
          </a:p>
          <a:p>
            <a:pPr fontAlgn="base"/>
            <a:r>
              <a:rPr lang="en-US" b="1" dirty="0"/>
              <a:t>W­_TS(X)</a:t>
            </a:r>
            <a:r>
              <a:rPr lang="en-US" dirty="0"/>
              <a:t> is the latest timestamp of any transaction that executed </a:t>
            </a:r>
            <a:r>
              <a:rPr lang="en-US" b="1" dirty="0"/>
              <a:t>write(X)</a:t>
            </a:r>
            <a:r>
              <a:rPr lang="en-US" dirty="0"/>
              <a:t> successfully.</a:t>
            </a:r>
          </a:p>
          <a:p>
            <a:pPr fontAlgn="base"/>
            <a:r>
              <a:rPr lang="en-US" b="1" dirty="0"/>
              <a:t>R_TS(X)</a:t>
            </a:r>
            <a:r>
              <a:rPr lang="en-US" dirty="0"/>
              <a:t> is the latest timestamp of any transaction that executed </a:t>
            </a:r>
            <a:r>
              <a:rPr lang="en-US" b="1" dirty="0"/>
              <a:t>read(X)</a:t>
            </a:r>
            <a:r>
              <a:rPr lang="en-US" dirty="0"/>
              <a:t> successfully.</a:t>
            </a:r>
          </a:p>
          <a:p>
            <a:endParaRPr lang="en-IN" dirty="0"/>
          </a:p>
        </p:txBody>
      </p:sp>
    </p:spTree>
    <p:extLst>
      <p:ext uri="{BB962C8B-B14F-4D97-AF65-F5344CB8AC3E}">
        <p14:creationId xmlns:p14="http://schemas.microsoft.com/office/powerpoint/2010/main" val="103368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838200" y="365125"/>
            <a:ext cx="6804314" cy="5596678"/>
          </a:xfrm>
          <a:prstGeom prst="rect">
            <a:avLst/>
          </a:prstGeom>
        </p:spPr>
      </p:pic>
    </p:spTree>
    <p:extLst>
      <p:ext uri="{BB962C8B-B14F-4D97-AF65-F5344CB8AC3E}">
        <p14:creationId xmlns:p14="http://schemas.microsoft.com/office/powerpoint/2010/main" val="271952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timestamp based protocol</a:t>
            </a:r>
          </a:p>
        </p:txBody>
      </p:sp>
      <p:sp>
        <p:nvSpPr>
          <p:cNvPr id="3" name="Content Placeholder 2"/>
          <p:cNvSpPr>
            <a:spLocks noGrp="1"/>
          </p:cNvSpPr>
          <p:nvPr>
            <p:ph idx="1"/>
          </p:nvPr>
        </p:nvSpPr>
        <p:spPr/>
        <p:txBody>
          <a:bodyPr/>
          <a:lstStyle/>
          <a:p>
            <a:r>
              <a:rPr lang="en-IN" dirty="0"/>
              <a:t>1. ensure conflict </a:t>
            </a:r>
            <a:r>
              <a:rPr lang="en-IN" dirty="0" err="1"/>
              <a:t>serializabilty</a:t>
            </a:r>
            <a:endParaRPr lang="en-IN" dirty="0"/>
          </a:p>
          <a:p>
            <a:r>
              <a:rPr lang="en-IN" dirty="0"/>
              <a:t>2. ensure view </a:t>
            </a:r>
            <a:r>
              <a:rPr lang="en-IN" dirty="0" err="1"/>
              <a:t>serializability</a:t>
            </a:r>
            <a:endParaRPr lang="en-IN" dirty="0"/>
          </a:p>
          <a:p>
            <a:r>
              <a:rPr lang="en-IN" dirty="0"/>
              <a:t>3. possibility of dirty read</a:t>
            </a:r>
          </a:p>
          <a:p>
            <a:r>
              <a:rPr lang="en-IN" dirty="0"/>
              <a:t>4. no chance of deadlock</a:t>
            </a:r>
          </a:p>
          <a:p>
            <a:r>
              <a:rPr lang="en-IN" dirty="0"/>
              <a:t>5. may have starvation</a:t>
            </a:r>
          </a:p>
        </p:txBody>
      </p:sp>
    </p:spTree>
    <p:extLst>
      <p:ext uri="{BB962C8B-B14F-4D97-AF65-F5344CB8AC3E}">
        <p14:creationId xmlns:p14="http://schemas.microsoft.com/office/powerpoint/2010/main" val="3675054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Thomas' Write Rule</a:t>
            </a:r>
            <a:br>
              <a:rPr lang="en-IN" dirty="0"/>
            </a:br>
            <a:endParaRPr lang="en-IN" dirty="0"/>
          </a:p>
        </p:txBody>
      </p:sp>
      <p:sp>
        <p:nvSpPr>
          <p:cNvPr id="6" name="Rectangle 2"/>
          <p:cNvSpPr>
            <a:spLocks noGrp="1" noChangeArrowheads="1"/>
          </p:cNvSpPr>
          <p:nvPr>
            <p:ph idx="1"/>
          </p:nvPr>
        </p:nvSpPr>
        <p:spPr bwMode="auto">
          <a:xfrm>
            <a:off x="666052" y="1690688"/>
            <a:ext cx="108598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This rule states if TS(</a:t>
            </a:r>
            <a:r>
              <a:rPr kumimoji="0" lang="en-US" altLang="en-US" sz="2000" b="0" i="0" u="none" strike="noStrike" cap="none" normalizeH="0" baseline="0" dirty="0" err="1">
                <a:ln>
                  <a:noFill/>
                </a:ln>
                <a:solidFill>
                  <a:srgbClr val="000000"/>
                </a:solidFill>
                <a:effectLst/>
                <a:cs typeface="Arial" panose="020B0604020202020204" pitchFamily="34" charset="0"/>
              </a:rPr>
              <a:t>Ti</a:t>
            </a:r>
            <a:r>
              <a:rPr kumimoji="0" lang="en-US" altLang="en-US" sz="2000" b="0" i="0" u="none" strike="noStrike" cap="none" normalizeH="0" baseline="0" dirty="0">
                <a:ln>
                  <a:noFill/>
                </a:ln>
                <a:solidFill>
                  <a:srgbClr val="000000"/>
                </a:solidFill>
                <a:effectLst/>
                <a:cs typeface="Arial" panose="020B0604020202020204" pitchFamily="34" charset="0"/>
              </a:rPr>
              <a:t>) &lt; W-timestamp(X), then the operation is rejected and </a:t>
            </a:r>
            <a:r>
              <a:rPr kumimoji="0" lang="en-US" altLang="en-US" sz="2000" b="0" i="0" u="none" strike="noStrike" cap="none" normalizeH="0" baseline="0" dirty="0" err="1">
                <a:ln>
                  <a:noFill/>
                </a:ln>
                <a:solidFill>
                  <a:srgbClr val="000000"/>
                </a:solidFill>
                <a:effectLst/>
                <a:cs typeface="Arial" panose="020B0604020202020204" pitchFamily="34" charset="0"/>
              </a:rPr>
              <a:t>T</a:t>
            </a:r>
            <a:r>
              <a:rPr kumimoji="0" lang="en-US" altLang="en-US" sz="2000" b="0" i="0" u="none" strike="noStrike" cap="none" normalizeH="0" baseline="-30000" dirty="0" err="1">
                <a:ln>
                  <a:noFill/>
                </a:ln>
                <a:solidFill>
                  <a:srgbClr val="000000"/>
                </a:solidFill>
                <a:effectLst/>
                <a:cs typeface="Arial" panose="020B0604020202020204" pitchFamily="34" charset="0"/>
              </a:rPr>
              <a:t>i</a:t>
            </a:r>
            <a:r>
              <a:rPr kumimoji="0" lang="en-US" altLang="en-US" sz="2000" b="0" i="0" u="none" strike="noStrike" cap="none" normalizeH="0" baseline="0" dirty="0">
                <a:ln>
                  <a:noFill/>
                </a:ln>
                <a:solidFill>
                  <a:srgbClr val="000000"/>
                </a:solidFill>
                <a:effectLst/>
                <a:cs typeface="Arial" panose="020B0604020202020204" pitchFamily="34" charset="0"/>
              </a:rPr>
              <a:t> is rolled back.</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Time-stamp ordering rules can be modified to make the schedule view serializable.</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Instead of making </a:t>
            </a:r>
            <a:r>
              <a:rPr kumimoji="0" lang="en-US" altLang="en-US" sz="2000" b="0" i="0" u="none" strike="noStrike" cap="none" normalizeH="0" baseline="0" dirty="0" err="1">
                <a:ln>
                  <a:noFill/>
                </a:ln>
                <a:solidFill>
                  <a:srgbClr val="000000"/>
                </a:solidFill>
                <a:effectLst/>
                <a:cs typeface="Arial" panose="020B0604020202020204" pitchFamily="34" charset="0"/>
              </a:rPr>
              <a:t>T</a:t>
            </a:r>
            <a:r>
              <a:rPr kumimoji="0" lang="en-US" altLang="en-US" sz="2000" b="0" i="0" u="none" strike="noStrike" cap="none" normalizeH="0" baseline="-30000" dirty="0" err="1">
                <a:ln>
                  <a:noFill/>
                </a:ln>
                <a:solidFill>
                  <a:srgbClr val="000000"/>
                </a:solidFill>
                <a:effectLst/>
                <a:cs typeface="Arial" panose="020B0604020202020204" pitchFamily="34" charset="0"/>
              </a:rPr>
              <a:t>i</a:t>
            </a:r>
            <a:r>
              <a:rPr kumimoji="0" lang="en-US" altLang="en-US" sz="2000" b="0" i="0" u="none" strike="noStrike" cap="none" normalizeH="0" baseline="0" dirty="0">
                <a:ln>
                  <a:noFill/>
                </a:ln>
                <a:solidFill>
                  <a:srgbClr val="000000"/>
                </a:solidFill>
                <a:effectLst/>
                <a:cs typeface="Arial" panose="020B0604020202020204" pitchFamily="34" charset="0"/>
              </a:rPr>
              <a:t> rolled back, the 'write' operation itself is ignored.</a:t>
            </a:r>
            <a:endParaRPr kumimoji="0" lang="en-US" altLang="en-US" sz="2000" b="0" i="0" u="none" strike="noStrike" cap="none" normalizeH="0" baseline="0" dirty="0">
              <a:ln>
                <a:noFill/>
              </a:ln>
              <a:solidFill>
                <a:schemeClr val="tx1"/>
              </a:solidFill>
              <a:effectLst/>
            </a:endParaRPr>
          </a:p>
        </p:txBody>
      </p:sp>
      <p:graphicFrame>
        <p:nvGraphicFramePr>
          <p:cNvPr id="7" name="Table 6"/>
          <p:cNvGraphicFramePr>
            <a:graphicFrameLocks noGrp="1"/>
          </p:cNvGraphicFramePr>
          <p:nvPr>
            <p:extLst>
              <p:ext uri="{D42A27DB-BD31-4B8C-83A1-F6EECF244321}">
                <p14:modId xmlns:p14="http://schemas.microsoft.com/office/powerpoint/2010/main" val="1524703910"/>
              </p:ext>
            </p:extLst>
          </p:nvPr>
        </p:nvGraphicFramePr>
        <p:xfrm>
          <a:off x="6680200" y="3462867"/>
          <a:ext cx="4673600" cy="18542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3391885725"/>
                    </a:ext>
                  </a:extLst>
                </a:gridCol>
                <a:gridCol w="1168400">
                  <a:extLst>
                    <a:ext uri="{9D8B030D-6E8A-4147-A177-3AD203B41FA5}">
                      <a16:colId xmlns:a16="http://schemas.microsoft.com/office/drawing/2014/main" val="3888801287"/>
                    </a:ext>
                  </a:extLst>
                </a:gridCol>
                <a:gridCol w="1168400">
                  <a:extLst>
                    <a:ext uri="{9D8B030D-6E8A-4147-A177-3AD203B41FA5}">
                      <a16:colId xmlns:a16="http://schemas.microsoft.com/office/drawing/2014/main" val="3891248176"/>
                    </a:ext>
                  </a:extLst>
                </a:gridCol>
                <a:gridCol w="1168400">
                  <a:extLst>
                    <a:ext uri="{9D8B030D-6E8A-4147-A177-3AD203B41FA5}">
                      <a16:colId xmlns:a16="http://schemas.microsoft.com/office/drawing/2014/main" val="282839133"/>
                    </a:ext>
                  </a:extLst>
                </a:gridCol>
              </a:tblGrid>
              <a:tr h="370840">
                <a:tc>
                  <a:txBody>
                    <a:bodyPr/>
                    <a:lstStyle/>
                    <a:p>
                      <a:r>
                        <a:rPr lang="en-IN" dirty="0" err="1"/>
                        <a:t>S.No</a:t>
                      </a:r>
                      <a:endParaRPr lang="en-IN" dirty="0"/>
                    </a:p>
                  </a:txBody>
                  <a:tcPr/>
                </a:tc>
                <a:tc>
                  <a:txBody>
                    <a:bodyPr/>
                    <a:lstStyle/>
                    <a:p>
                      <a:r>
                        <a:rPr lang="en-IN" dirty="0"/>
                        <a:t>T1 </a:t>
                      </a:r>
                    </a:p>
                  </a:txBody>
                  <a:tcPr/>
                </a:tc>
                <a:tc>
                  <a:txBody>
                    <a:bodyPr/>
                    <a:lstStyle/>
                    <a:p>
                      <a:r>
                        <a:rPr lang="en-IN" dirty="0"/>
                        <a:t>T2</a:t>
                      </a:r>
                    </a:p>
                  </a:txBody>
                  <a:tcPr/>
                </a:tc>
                <a:tc>
                  <a:txBody>
                    <a:bodyPr/>
                    <a:lstStyle/>
                    <a:p>
                      <a:r>
                        <a:rPr lang="en-IN" dirty="0"/>
                        <a:t>T3</a:t>
                      </a:r>
                    </a:p>
                  </a:txBody>
                  <a:tcPr/>
                </a:tc>
                <a:extLst>
                  <a:ext uri="{0D108BD9-81ED-4DB2-BD59-A6C34878D82A}">
                    <a16:rowId xmlns:a16="http://schemas.microsoft.com/office/drawing/2014/main" val="2460185870"/>
                  </a:ext>
                </a:extLst>
              </a:tr>
              <a:tr h="370840">
                <a:tc>
                  <a:txBody>
                    <a:bodyPr/>
                    <a:lstStyle/>
                    <a:p>
                      <a:r>
                        <a:rPr lang="en-IN" dirty="0"/>
                        <a:t>1</a:t>
                      </a:r>
                    </a:p>
                  </a:txBody>
                  <a:tcPr/>
                </a:tc>
                <a:tc>
                  <a:txBody>
                    <a:bodyPr/>
                    <a:lstStyle/>
                    <a:p>
                      <a:r>
                        <a:rPr lang="en-IN" dirty="0"/>
                        <a:t>R(Q)</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20370506"/>
                  </a:ext>
                </a:extLst>
              </a:tr>
              <a:tr h="370840">
                <a:tc>
                  <a:txBody>
                    <a:bodyPr/>
                    <a:lstStyle/>
                    <a:p>
                      <a:r>
                        <a:rPr lang="en-IN" dirty="0"/>
                        <a:t>2</a:t>
                      </a:r>
                    </a:p>
                  </a:txBody>
                  <a:tcPr/>
                </a:tc>
                <a:tc>
                  <a:txBody>
                    <a:bodyPr/>
                    <a:lstStyle/>
                    <a:p>
                      <a:endParaRPr lang="en-IN"/>
                    </a:p>
                  </a:txBody>
                  <a:tcPr/>
                </a:tc>
                <a:tc>
                  <a:txBody>
                    <a:bodyPr/>
                    <a:lstStyle/>
                    <a:p>
                      <a:r>
                        <a:rPr lang="en-IN" dirty="0"/>
                        <a:t>W(Q)</a:t>
                      </a:r>
                    </a:p>
                  </a:txBody>
                  <a:tcPr/>
                </a:tc>
                <a:tc>
                  <a:txBody>
                    <a:bodyPr/>
                    <a:lstStyle/>
                    <a:p>
                      <a:endParaRPr lang="en-IN"/>
                    </a:p>
                  </a:txBody>
                  <a:tcPr/>
                </a:tc>
                <a:extLst>
                  <a:ext uri="{0D108BD9-81ED-4DB2-BD59-A6C34878D82A}">
                    <a16:rowId xmlns:a16="http://schemas.microsoft.com/office/drawing/2014/main" val="3568673154"/>
                  </a:ext>
                </a:extLst>
              </a:tr>
              <a:tr h="370840">
                <a:tc>
                  <a:txBody>
                    <a:bodyPr/>
                    <a:lstStyle/>
                    <a:p>
                      <a:r>
                        <a:rPr lang="en-IN" dirty="0"/>
                        <a:t>3</a:t>
                      </a:r>
                    </a:p>
                  </a:txBody>
                  <a:tcPr/>
                </a:tc>
                <a:tc>
                  <a:txBody>
                    <a:bodyPr/>
                    <a:lstStyle/>
                    <a:p>
                      <a:r>
                        <a:rPr lang="en-IN" dirty="0"/>
                        <a:t>R(Q)</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53676776"/>
                  </a:ext>
                </a:extLst>
              </a:tr>
              <a:tr h="370840">
                <a:tc>
                  <a:txBody>
                    <a:bodyPr/>
                    <a:lstStyle/>
                    <a:p>
                      <a:r>
                        <a:rPr lang="en-IN" dirty="0"/>
                        <a:t>4</a:t>
                      </a:r>
                    </a:p>
                  </a:txBody>
                  <a:tcPr/>
                </a:tc>
                <a:tc>
                  <a:txBody>
                    <a:bodyPr/>
                    <a:lstStyle/>
                    <a:p>
                      <a:endParaRPr lang="en-IN"/>
                    </a:p>
                  </a:txBody>
                  <a:tcPr/>
                </a:tc>
                <a:tc>
                  <a:txBody>
                    <a:bodyPr/>
                    <a:lstStyle/>
                    <a:p>
                      <a:endParaRPr lang="en-IN"/>
                    </a:p>
                  </a:txBody>
                  <a:tcPr/>
                </a:tc>
                <a:tc>
                  <a:txBody>
                    <a:bodyPr/>
                    <a:lstStyle/>
                    <a:p>
                      <a:r>
                        <a:rPr lang="en-IN" dirty="0"/>
                        <a:t>W(Q)</a:t>
                      </a:r>
                    </a:p>
                  </a:txBody>
                  <a:tcPr/>
                </a:tc>
                <a:extLst>
                  <a:ext uri="{0D108BD9-81ED-4DB2-BD59-A6C34878D82A}">
                    <a16:rowId xmlns:a16="http://schemas.microsoft.com/office/drawing/2014/main" val="2115966484"/>
                  </a:ext>
                </a:extLst>
              </a:tr>
            </a:tbl>
          </a:graphicData>
        </a:graphic>
      </p:graphicFrame>
    </p:spTree>
    <p:extLst>
      <p:ext uri="{BB962C8B-B14F-4D97-AF65-F5344CB8AC3E}">
        <p14:creationId xmlns:p14="http://schemas.microsoft.com/office/powerpoint/2010/main" val="1807494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based protocol</a:t>
            </a:r>
          </a:p>
        </p:txBody>
      </p:sp>
      <p:sp>
        <p:nvSpPr>
          <p:cNvPr id="3" name="Content Placeholder 2"/>
          <p:cNvSpPr>
            <a:spLocks noGrp="1"/>
          </p:cNvSpPr>
          <p:nvPr>
            <p:ph idx="1"/>
          </p:nvPr>
        </p:nvSpPr>
        <p:spPr/>
        <p:txBody>
          <a:bodyPr/>
          <a:lstStyle/>
          <a:p>
            <a:r>
              <a:rPr lang="en-US" b="1" dirty="0"/>
              <a:t>Validation Based Protocol</a:t>
            </a:r>
            <a:r>
              <a:rPr lang="en-US" dirty="0"/>
              <a:t> is also called Optimistic Concurrency Control Technique. This protocol is used in DBMS (Database Management System) for avoiding concurrency in transactions. It is called optimistic because of the assumption it makes, i.e. very less interference occurs therefore there is no need for checking while the transaction is executed.</a:t>
            </a:r>
            <a:endParaRPr lang="en-IN" dirty="0"/>
          </a:p>
        </p:txBody>
      </p:sp>
    </p:spTree>
    <p:extLst>
      <p:ext uri="{BB962C8B-B14F-4D97-AF65-F5344CB8AC3E}">
        <p14:creationId xmlns:p14="http://schemas.microsoft.com/office/powerpoint/2010/main" val="2229331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this technique, no checking is done while the transaction is been executed. Until the transaction end is reached updates in the transaction are not applied directly to the database. </a:t>
            </a:r>
          </a:p>
          <a:p>
            <a:r>
              <a:rPr lang="en-US" dirty="0"/>
              <a:t>All </a:t>
            </a:r>
            <a:r>
              <a:rPr lang="en-US" u="sng" dirty="0"/>
              <a:t>updates are applied to local copies of data items kept for transaction</a:t>
            </a:r>
            <a:r>
              <a:rPr lang="en-US" dirty="0"/>
              <a:t>. At the end of transaction execution, while execution of transaction, a </a:t>
            </a:r>
            <a:r>
              <a:rPr lang="en-US" b="1" dirty="0"/>
              <a:t>validation phase</a:t>
            </a:r>
            <a:r>
              <a:rPr lang="en-US" dirty="0"/>
              <a:t> checks whether any of transaction updates violate serializability. If there is no violation of serializability the transaction is committed and the database is updated; or else, the transaction is rolled back and then restarted.</a:t>
            </a:r>
            <a:endParaRPr lang="en-IN" dirty="0"/>
          </a:p>
        </p:txBody>
      </p:sp>
    </p:spTree>
    <p:extLst>
      <p:ext uri="{BB962C8B-B14F-4D97-AF65-F5344CB8AC3E}">
        <p14:creationId xmlns:p14="http://schemas.microsoft.com/office/powerpoint/2010/main" val="365433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Optimistic Concurrency Control is a three-phase protocol. The three phases for validation-based protocol:</a:t>
            </a:r>
            <a:br>
              <a:rPr lang="en-US" dirty="0"/>
            </a:br>
            <a:endParaRPr lang="en-IN" dirty="0"/>
          </a:p>
        </p:txBody>
      </p:sp>
      <p:sp>
        <p:nvSpPr>
          <p:cNvPr id="3" name="Content Placeholder 2"/>
          <p:cNvSpPr>
            <a:spLocks noGrp="1"/>
          </p:cNvSpPr>
          <p:nvPr>
            <p:ph idx="1"/>
          </p:nvPr>
        </p:nvSpPr>
        <p:spPr/>
        <p:txBody>
          <a:bodyPr>
            <a:normAutofit/>
          </a:bodyPr>
          <a:lstStyle/>
          <a:p>
            <a:pPr fontAlgn="base"/>
            <a:r>
              <a:rPr lang="en-US" b="1" dirty="0"/>
              <a:t>Read Phase:</a:t>
            </a:r>
            <a:br>
              <a:rPr lang="en-US" dirty="0"/>
            </a:br>
            <a:r>
              <a:rPr lang="en-US" dirty="0"/>
              <a:t>Values of committed data items from the database can be read by a transaction. Updates are only applied to local data versions.</a:t>
            </a:r>
          </a:p>
          <a:p>
            <a:pPr fontAlgn="base"/>
            <a:r>
              <a:rPr lang="en-US" b="1" dirty="0"/>
              <a:t>Validation Phase:</a:t>
            </a:r>
            <a:br>
              <a:rPr lang="en-US" dirty="0"/>
            </a:br>
            <a:r>
              <a:rPr lang="en-US" dirty="0"/>
              <a:t>Checking is performed to make sure that there is no violation of </a:t>
            </a:r>
            <a:r>
              <a:rPr lang="en-US" dirty="0" err="1"/>
              <a:t>serializability</a:t>
            </a:r>
            <a:r>
              <a:rPr lang="en-US" dirty="0"/>
              <a:t> when the transaction updates are applied to database.</a:t>
            </a:r>
          </a:p>
          <a:p>
            <a:pPr fontAlgn="base"/>
            <a:r>
              <a:rPr lang="en-US" b="1" dirty="0"/>
              <a:t>Write Phase:</a:t>
            </a:r>
            <a:br>
              <a:rPr lang="en-US" dirty="0"/>
            </a:br>
            <a:r>
              <a:rPr lang="en-US" dirty="0"/>
              <a:t>On the success of validation phase, the transaction updates are applied to the database, otherwise, the updates are discarded and the transaction is slowed down.</a:t>
            </a:r>
          </a:p>
          <a:p>
            <a:endParaRPr lang="en-IN" dirty="0"/>
          </a:p>
        </p:txBody>
      </p:sp>
    </p:spTree>
    <p:extLst>
      <p:ext uri="{BB962C8B-B14F-4D97-AF65-F5344CB8AC3E}">
        <p14:creationId xmlns:p14="http://schemas.microsoft.com/office/powerpoint/2010/main" val="2118453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Phase</a:t>
            </a:r>
          </a:p>
        </p:txBody>
      </p:sp>
      <p:sp>
        <p:nvSpPr>
          <p:cNvPr id="3" name="Content Placeholder 2"/>
          <p:cNvSpPr>
            <a:spLocks noGrp="1"/>
          </p:cNvSpPr>
          <p:nvPr>
            <p:ph idx="1"/>
          </p:nvPr>
        </p:nvSpPr>
        <p:spPr/>
        <p:txBody>
          <a:bodyPr/>
          <a:lstStyle/>
          <a:p>
            <a:r>
              <a:rPr lang="en-IN" dirty="0"/>
              <a:t>3 Timestamp</a:t>
            </a:r>
          </a:p>
          <a:p>
            <a:pPr marL="514350" indent="-514350">
              <a:buAutoNum type="arabicPeriod"/>
            </a:pPr>
            <a:r>
              <a:rPr lang="en-IN" dirty="0"/>
              <a:t>Start T – Start of Execution of T</a:t>
            </a:r>
          </a:p>
          <a:p>
            <a:pPr marL="514350" indent="-514350">
              <a:buAutoNum type="arabicPeriod"/>
            </a:pPr>
            <a:r>
              <a:rPr lang="en-IN" dirty="0"/>
              <a:t>Validation T – Start of Validation Phase of T</a:t>
            </a:r>
          </a:p>
          <a:p>
            <a:pPr marL="514350" indent="-514350">
              <a:buAutoNum type="arabicPeriod"/>
            </a:pPr>
            <a:r>
              <a:rPr lang="en-IN" dirty="0"/>
              <a:t>Finish T – End of Write Phase of T</a:t>
            </a:r>
          </a:p>
        </p:txBody>
      </p:sp>
    </p:spTree>
    <p:extLst>
      <p:ext uri="{BB962C8B-B14F-4D97-AF65-F5344CB8AC3E}">
        <p14:creationId xmlns:p14="http://schemas.microsoft.com/office/powerpoint/2010/main" val="1429284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7DED-E065-87D5-E65F-E89DA8E124BD}"/>
              </a:ext>
            </a:extLst>
          </p:cNvPr>
          <p:cNvSpPr>
            <a:spLocks noGrp="1"/>
          </p:cNvSpPr>
          <p:nvPr>
            <p:ph type="title"/>
          </p:nvPr>
        </p:nvSpPr>
        <p:spPr/>
        <p:txBody>
          <a:bodyPr/>
          <a:lstStyle/>
          <a:p>
            <a:r>
              <a:rPr lang="en-IN" dirty="0"/>
              <a:t>Validation Test</a:t>
            </a:r>
          </a:p>
        </p:txBody>
      </p:sp>
      <p:sp>
        <p:nvSpPr>
          <p:cNvPr id="3" name="Content Placeholder 2">
            <a:extLst>
              <a:ext uri="{FF2B5EF4-FFF2-40B4-BE49-F238E27FC236}">
                <a16:creationId xmlns:a16="http://schemas.microsoft.com/office/drawing/2014/main" id="{36520F59-131D-D4B4-8F60-34F55D409243}"/>
              </a:ext>
            </a:extLst>
          </p:cNvPr>
          <p:cNvSpPr>
            <a:spLocks noGrp="1"/>
          </p:cNvSpPr>
          <p:nvPr>
            <p:ph idx="1"/>
          </p:nvPr>
        </p:nvSpPr>
        <p:spPr/>
        <p:txBody>
          <a:bodyPr/>
          <a:lstStyle/>
          <a:p>
            <a:pPr marL="0" indent="0" algn="l" fontAlgn="base">
              <a:buNone/>
            </a:pPr>
            <a:r>
              <a:rPr lang="en-US" b="1" i="0" dirty="0">
                <a:solidFill>
                  <a:srgbClr val="273239"/>
                </a:solidFill>
                <a:effectLst/>
                <a:latin typeface="urw-din"/>
              </a:rPr>
              <a:t>1. </a:t>
            </a:r>
            <a:r>
              <a:rPr lang="en-US" b="1" i="0" dirty="0" err="1">
                <a:solidFill>
                  <a:srgbClr val="273239"/>
                </a:solidFill>
                <a:effectLst/>
                <a:latin typeface="urw-din"/>
              </a:rPr>
              <a:t>Write_set</a:t>
            </a:r>
            <a:r>
              <a:rPr lang="en-US" b="1" i="0" dirty="0">
                <a:solidFill>
                  <a:srgbClr val="273239"/>
                </a:solidFill>
                <a:effectLst/>
                <a:latin typeface="urw-din"/>
              </a:rPr>
              <a:t>: </a:t>
            </a:r>
            <a:r>
              <a:rPr lang="en-US" b="0" i="0" dirty="0">
                <a:solidFill>
                  <a:srgbClr val="273239"/>
                </a:solidFill>
                <a:effectLst/>
                <a:latin typeface="urw-din"/>
              </a:rPr>
              <a:t>of a transaction contains all the write operations that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dirty="0">
                <a:solidFill>
                  <a:srgbClr val="273239"/>
                </a:solidFill>
                <a:effectLst/>
                <a:latin typeface="urw-din"/>
              </a:rPr>
              <a:t> performs.</a:t>
            </a:r>
          </a:p>
          <a:p>
            <a:pPr marL="0" indent="0" algn="l" fontAlgn="base">
              <a:buNone/>
            </a:pPr>
            <a:r>
              <a:rPr lang="en-US" b="1" i="0" dirty="0">
                <a:solidFill>
                  <a:srgbClr val="273239"/>
                </a:solidFill>
                <a:effectLst/>
                <a:latin typeface="urw-din"/>
              </a:rPr>
              <a:t>2. </a:t>
            </a:r>
            <a:r>
              <a:rPr lang="en-US" b="1" i="0" dirty="0" err="1">
                <a:solidFill>
                  <a:srgbClr val="273239"/>
                </a:solidFill>
                <a:effectLst/>
                <a:latin typeface="urw-din"/>
              </a:rPr>
              <a:t>Read_set</a:t>
            </a:r>
            <a:r>
              <a:rPr lang="en-US" b="1" i="0" dirty="0">
                <a:solidFill>
                  <a:srgbClr val="273239"/>
                </a:solidFill>
                <a:effectLst/>
                <a:latin typeface="urw-din"/>
              </a:rPr>
              <a:t>: </a:t>
            </a:r>
            <a:r>
              <a:rPr lang="en-US" b="0" i="0" dirty="0">
                <a:solidFill>
                  <a:srgbClr val="273239"/>
                </a:solidFill>
                <a:effectLst/>
                <a:latin typeface="urw-din"/>
              </a:rPr>
              <a:t>of a transaction contains all the read operations that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dirty="0">
                <a:solidFill>
                  <a:srgbClr val="273239"/>
                </a:solidFill>
                <a:effectLst/>
                <a:latin typeface="urw-din"/>
              </a:rPr>
              <a:t> performs.</a:t>
            </a:r>
          </a:p>
          <a:p>
            <a:pPr marL="0" indent="0" algn="l" fontAlgn="base">
              <a:buNone/>
            </a:pPr>
            <a:r>
              <a:rPr lang="en-US" b="0" i="0" dirty="0">
                <a:solidFill>
                  <a:srgbClr val="273239"/>
                </a:solidFill>
                <a:effectLst/>
                <a:latin typeface="urw-din"/>
              </a:rPr>
              <a:t>In the Validation phase for transaction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dirty="0">
                <a:solidFill>
                  <a:srgbClr val="273239"/>
                </a:solidFill>
                <a:effectLst/>
                <a:latin typeface="urw-din"/>
              </a:rPr>
              <a:t> the protocol inspect that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dirty="0">
                <a:solidFill>
                  <a:srgbClr val="273239"/>
                </a:solidFill>
                <a:effectLst/>
                <a:latin typeface="urw-din"/>
              </a:rPr>
              <a:t> doesn’t overlap or intervene with any other transactions currently in their validation phase or in committed. The validation phase for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dirty="0">
                <a:solidFill>
                  <a:srgbClr val="273239"/>
                </a:solidFill>
                <a:effectLst/>
                <a:latin typeface="urw-din"/>
              </a:rPr>
              <a:t> checks that for all transaction </a:t>
            </a:r>
            <a:r>
              <a:rPr lang="en-US" b="0" i="0" dirty="0" err="1">
                <a:solidFill>
                  <a:srgbClr val="273239"/>
                </a:solidFill>
                <a:effectLst/>
                <a:latin typeface="urw-din"/>
              </a:rPr>
              <a:t>T</a:t>
            </a:r>
            <a:r>
              <a:rPr lang="en-US" b="0" i="0" baseline="-25000" dirty="0" err="1">
                <a:solidFill>
                  <a:srgbClr val="273239"/>
                </a:solidFill>
                <a:effectLst/>
                <a:latin typeface="urw-din"/>
              </a:rPr>
              <a:t>j</a:t>
            </a:r>
            <a:r>
              <a:rPr lang="en-US" b="0" i="0" dirty="0">
                <a:solidFill>
                  <a:srgbClr val="273239"/>
                </a:solidFill>
                <a:effectLst/>
                <a:latin typeface="urw-din"/>
              </a:rPr>
              <a:t> one of the following below conditions must hold to being validated or pass validation phase:</a:t>
            </a:r>
          </a:p>
          <a:p>
            <a:endParaRPr lang="en-IN" dirty="0"/>
          </a:p>
        </p:txBody>
      </p:sp>
    </p:spTree>
    <p:extLst>
      <p:ext uri="{BB962C8B-B14F-4D97-AF65-F5344CB8AC3E}">
        <p14:creationId xmlns:p14="http://schemas.microsoft.com/office/powerpoint/2010/main" val="193835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Assume that two people who go to electronic kiosks at the same time to buy a movie ticket for the same movie and the same show time.</a:t>
            </a:r>
          </a:p>
          <a:p>
            <a:r>
              <a:rPr lang="en-US" dirty="0"/>
              <a:t>However, there is only one seat left in for the movie show in that particular theatre. Without concurrency control, it is possible that both moviegoers will end up purchasing a ticket. However, concurrency control method does not allow this to happen. Both moviegoers can still access information written in the movie seating database. But concurrency control only provides a ticket to the buyer who has completed the transaction process first.</a:t>
            </a:r>
          </a:p>
          <a:p>
            <a:endParaRPr lang="en-IN" dirty="0"/>
          </a:p>
        </p:txBody>
      </p:sp>
    </p:spTree>
    <p:extLst>
      <p:ext uri="{BB962C8B-B14F-4D97-AF65-F5344CB8AC3E}">
        <p14:creationId xmlns:p14="http://schemas.microsoft.com/office/powerpoint/2010/main" val="1961834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C3C-AF23-7098-FBC5-BAC00C49FB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E1AF09-DF2A-789C-698C-53EF8C34E34A}"/>
              </a:ext>
            </a:extLst>
          </p:cNvPr>
          <p:cNvSpPr>
            <a:spLocks noGrp="1"/>
          </p:cNvSpPr>
          <p:nvPr>
            <p:ph idx="1"/>
          </p:nvPr>
        </p:nvSpPr>
        <p:spPr/>
        <p:txBody>
          <a:bodyPr/>
          <a:lstStyle/>
          <a:p>
            <a:pPr algn="l" fontAlgn="base"/>
            <a:r>
              <a:rPr lang="en-US" b="1" i="0" dirty="0">
                <a:solidFill>
                  <a:srgbClr val="273239"/>
                </a:solidFill>
                <a:effectLst/>
                <a:latin typeface="urw-din"/>
              </a:rPr>
              <a:t>1.</a:t>
            </a:r>
            <a:r>
              <a:rPr lang="en-US" b="0" i="0" dirty="0">
                <a:solidFill>
                  <a:srgbClr val="273239"/>
                </a:solidFill>
                <a:effectLst/>
                <a:latin typeface="urw-din"/>
              </a:rPr>
              <a:t> </a:t>
            </a:r>
            <a:r>
              <a:rPr lang="en-US" b="1" i="0" dirty="0">
                <a:solidFill>
                  <a:srgbClr val="273239"/>
                </a:solidFill>
                <a:effectLst/>
                <a:latin typeface="urw-din"/>
              </a:rPr>
              <a:t>Finish(</a:t>
            </a:r>
            <a:r>
              <a:rPr lang="en-US" b="1" i="0" dirty="0" err="1">
                <a:solidFill>
                  <a:srgbClr val="273239"/>
                </a:solidFill>
                <a:effectLst/>
                <a:latin typeface="urw-din"/>
              </a:rPr>
              <a:t>T</a:t>
            </a:r>
            <a:r>
              <a:rPr lang="en-US" b="1" i="0" baseline="-25000" dirty="0" err="1">
                <a:solidFill>
                  <a:srgbClr val="273239"/>
                </a:solidFill>
                <a:effectLst/>
                <a:latin typeface="urw-din"/>
              </a:rPr>
              <a:t>j</a:t>
            </a:r>
            <a:r>
              <a:rPr lang="en-US" b="1" i="0" dirty="0">
                <a:solidFill>
                  <a:srgbClr val="273239"/>
                </a:solidFill>
                <a:effectLst/>
                <a:latin typeface="urw-din"/>
              </a:rPr>
              <a:t>)&lt;Starts(</a:t>
            </a:r>
            <a:r>
              <a:rPr lang="en-US" b="1" i="0" dirty="0" err="1">
                <a:solidFill>
                  <a:srgbClr val="273239"/>
                </a:solidFill>
                <a:effectLst/>
                <a:latin typeface="urw-din"/>
              </a:rPr>
              <a:t>T</a:t>
            </a:r>
            <a:r>
              <a:rPr lang="en-US" b="1" i="0" baseline="-25000" dirty="0" err="1">
                <a:solidFill>
                  <a:srgbClr val="273239"/>
                </a:solidFill>
                <a:effectLst/>
                <a:latin typeface="urw-din"/>
              </a:rPr>
              <a:t>i</a:t>
            </a:r>
            <a:r>
              <a:rPr lang="en-US" b="1" i="0" dirty="0">
                <a:solidFill>
                  <a:srgbClr val="273239"/>
                </a:solidFill>
                <a:effectLst/>
                <a:latin typeface="urw-din"/>
              </a:rPr>
              <a:t>)</a:t>
            </a:r>
            <a:r>
              <a:rPr lang="en-US" b="0" i="0" dirty="0">
                <a:solidFill>
                  <a:srgbClr val="273239"/>
                </a:solidFill>
                <a:effectLst/>
                <a:latin typeface="urw-din"/>
              </a:rPr>
              <a:t>, since </a:t>
            </a:r>
            <a:r>
              <a:rPr lang="en-US" b="0" i="0" dirty="0" err="1">
                <a:solidFill>
                  <a:srgbClr val="273239"/>
                </a:solidFill>
                <a:effectLst/>
                <a:latin typeface="urw-din"/>
              </a:rPr>
              <a:t>T</a:t>
            </a:r>
            <a:r>
              <a:rPr lang="en-US" b="0" i="0" baseline="-25000" dirty="0" err="1">
                <a:solidFill>
                  <a:srgbClr val="273239"/>
                </a:solidFill>
                <a:effectLst/>
                <a:latin typeface="urw-din"/>
              </a:rPr>
              <a:t>j</a:t>
            </a:r>
            <a:r>
              <a:rPr lang="en-US" b="0" i="0" dirty="0">
                <a:solidFill>
                  <a:srgbClr val="273239"/>
                </a:solidFill>
                <a:effectLst/>
                <a:latin typeface="urw-din"/>
              </a:rPr>
              <a:t> finishes its execution means completes its write-phase before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dirty="0">
                <a:solidFill>
                  <a:srgbClr val="273239"/>
                </a:solidFill>
                <a:effectLst/>
                <a:latin typeface="urw-din"/>
              </a:rPr>
              <a:t> started its execution(read-phase). Then the serializability indeed maintained. </a:t>
            </a:r>
          </a:p>
          <a:p>
            <a:pPr algn="l" fontAlgn="base"/>
            <a:r>
              <a:rPr lang="en-US" b="1" i="0" dirty="0">
                <a:solidFill>
                  <a:srgbClr val="273239"/>
                </a:solidFill>
                <a:effectLst/>
                <a:latin typeface="urw-din"/>
              </a:rPr>
              <a:t>2.</a:t>
            </a:r>
            <a:r>
              <a:rPr lang="en-US" b="0" i="0" dirty="0">
                <a:solidFill>
                  <a:srgbClr val="273239"/>
                </a:solidFill>
                <a:effectLst/>
                <a:latin typeface="urw-din"/>
              </a:rPr>
              <a:t>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dirty="0">
                <a:solidFill>
                  <a:srgbClr val="273239"/>
                </a:solidFill>
                <a:effectLst/>
                <a:latin typeface="urw-din"/>
              </a:rPr>
              <a:t> begins its write phase after </a:t>
            </a:r>
            <a:r>
              <a:rPr lang="en-US" b="0" i="0" dirty="0" err="1">
                <a:solidFill>
                  <a:srgbClr val="273239"/>
                </a:solidFill>
                <a:effectLst/>
                <a:latin typeface="urw-din"/>
              </a:rPr>
              <a:t>T</a:t>
            </a:r>
            <a:r>
              <a:rPr lang="en-US" b="0" i="0" baseline="-25000" dirty="0" err="1">
                <a:solidFill>
                  <a:srgbClr val="273239"/>
                </a:solidFill>
                <a:effectLst/>
                <a:latin typeface="urw-din"/>
              </a:rPr>
              <a:t>j</a:t>
            </a:r>
            <a:r>
              <a:rPr lang="en-US" b="0" i="0" dirty="0">
                <a:solidFill>
                  <a:srgbClr val="273239"/>
                </a:solidFill>
                <a:effectLst/>
                <a:latin typeface="urw-din"/>
              </a:rPr>
              <a:t> completes its write phase, and the </a:t>
            </a:r>
            <a:r>
              <a:rPr lang="en-US" b="0" i="0" dirty="0" err="1">
                <a:solidFill>
                  <a:srgbClr val="273239"/>
                </a:solidFill>
                <a:effectLst/>
                <a:latin typeface="urw-din"/>
              </a:rPr>
              <a:t>read_set</a:t>
            </a:r>
            <a:r>
              <a:rPr lang="en-US" b="0" i="0" dirty="0">
                <a:solidFill>
                  <a:srgbClr val="273239"/>
                </a:solidFill>
                <a:effectLst/>
                <a:latin typeface="urw-din"/>
              </a:rPr>
              <a:t> of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dirty="0">
                <a:solidFill>
                  <a:srgbClr val="273239"/>
                </a:solidFill>
                <a:effectLst/>
                <a:latin typeface="urw-din"/>
              </a:rPr>
              <a:t> should be disjoint with </a:t>
            </a:r>
            <a:r>
              <a:rPr lang="en-US" b="0" i="0" dirty="0" err="1">
                <a:solidFill>
                  <a:srgbClr val="273239"/>
                </a:solidFill>
                <a:effectLst/>
                <a:latin typeface="urw-din"/>
              </a:rPr>
              <a:t>write_set</a:t>
            </a:r>
            <a:r>
              <a:rPr lang="en-US" b="0" i="0" dirty="0">
                <a:solidFill>
                  <a:srgbClr val="273239"/>
                </a:solidFill>
                <a:effectLst/>
                <a:latin typeface="urw-din"/>
              </a:rPr>
              <a:t> of </a:t>
            </a:r>
            <a:r>
              <a:rPr lang="en-US" b="0" i="0" dirty="0" err="1">
                <a:solidFill>
                  <a:srgbClr val="273239"/>
                </a:solidFill>
                <a:effectLst/>
                <a:latin typeface="urw-din"/>
              </a:rPr>
              <a:t>T</a:t>
            </a:r>
            <a:r>
              <a:rPr lang="en-US" b="0" i="0" baseline="-25000" dirty="0" err="1">
                <a:solidFill>
                  <a:srgbClr val="273239"/>
                </a:solidFill>
                <a:effectLst/>
                <a:latin typeface="urw-din"/>
              </a:rPr>
              <a:t>j</a:t>
            </a:r>
            <a:r>
              <a:rPr lang="en-US" b="0" i="0" dirty="0">
                <a:solidFill>
                  <a:srgbClr val="273239"/>
                </a:solidFill>
                <a:effectLst/>
                <a:latin typeface="urw-din"/>
              </a:rPr>
              <a:t>.</a:t>
            </a:r>
          </a:p>
          <a:p>
            <a:pPr algn="l" fontAlgn="base"/>
            <a:r>
              <a:rPr lang="en-US" b="1" i="0" dirty="0">
                <a:solidFill>
                  <a:srgbClr val="273239"/>
                </a:solidFill>
                <a:effectLst/>
                <a:latin typeface="urw-din"/>
              </a:rPr>
              <a:t>3.</a:t>
            </a:r>
            <a:r>
              <a:rPr lang="en-US" b="0" i="0" dirty="0">
                <a:solidFill>
                  <a:srgbClr val="273239"/>
                </a:solidFill>
                <a:effectLst/>
                <a:latin typeface="urw-din"/>
              </a:rPr>
              <a:t> </a:t>
            </a:r>
            <a:r>
              <a:rPr lang="en-US" b="0" i="0" dirty="0" err="1">
                <a:solidFill>
                  <a:srgbClr val="273239"/>
                </a:solidFill>
                <a:effectLst/>
                <a:latin typeface="urw-din"/>
              </a:rPr>
              <a:t>T</a:t>
            </a:r>
            <a:r>
              <a:rPr lang="en-US" b="0" i="0" baseline="-25000" dirty="0" err="1">
                <a:solidFill>
                  <a:srgbClr val="273239"/>
                </a:solidFill>
                <a:effectLst/>
                <a:latin typeface="urw-din"/>
              </a:rPr>
              <a:t>j</a:t>
            </a:r>
            <a:r>
              <a:rPr lang="en-US" b="0" i="0" dirty="0">
                <a:solidFill>
                  <a:srgbClr val="273239"/>
                </a:solidFill>
                <a:effectLst/>
                <a:latin typeface="urw-din"/>
              </a:rPr>
              <a:t> completes its read phase before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baseline="-25000" dirty="0">
                <a:solidFill>
                  <a:srgbClr val="273239"/>
                </a:solidFill>
                <a:effectLst/>
                <a:latin typeface="urw-din"/>
              </a:rPr>
              <a:t> </a:t>
            </a:r>
            <a:r>
              <a:rPr lang="en-US" b="0" i="0" dirty="0">
                <a:solidFill>
                  <a:srgbClr val="273239"/>
                </a:solidFill>
                <a:effectLst/>
                <a:latin typeface="urw-din"/>
              </a:rPr>
              <a:t>completes its read phase and both </a:t>
            </a:r>
            <a:r>
              <a:rPr lang="en-US" b="0" i="0" dirty="0" err="1">
                <a:solidFill>
                  <a:srgbClr val="273239"/>
                </a:solidFill>
                <a:effectLst/>
                <a:latin typeface="urw-din"/>
              </a:rPr>
              <a:t>read_set</a:t>
            </a:r>
            <a:r>
              <a:rPr lang="en-US" b="0" i="0" dirty="0">
                <a:solidFill>
                  <a:srgbClr val="273239"/>
                </a:solidFill>
                <a:effectLst/>
                <a:latin typeface="urw-din"/>
              </a:rPr>
              <a:t> and </a:t>
            </a:r>
            <a:r>
              <a:rPr lang="en-US" b="0" i="0" dirty="0" err="1">
                <a:solidFill>
                  <a:srgbClr val="273239"/>
                </a:solidFill>
                <a:effectLst/>
                <a:latin typeface="urw-din"/>
              </a:rPr>
              <a:t>write_set</a:t>
            </a:r>
            <a:r>
              <a:rPr lang="en-US" b="0" i="0" dirty="0">
                <a:solidFill>
                  <a:srgbClr val="273239"/>
                </a:solidFill>
                <a:effectLst/>
                <a:latin typeface="urw-din"/>
              </a:rPr>
              <a:t> of </a:t>
            </a:r>
            <a:r>
              <a:rPr lang="en-US" b="0" i="0" dirty="0" err="1">
                <a:solidFill>
                  <a:srgbClr val="273239"/>
                </a:solidFill>
                <a:effectLst/>
                <a:latin typeface="urw-din"/>
              </a:rPr>
              <a:t>T</a:t>
            </a:r>
            <a:r>
              <a:rPr lang="en-US" b="0" i="0" baseline="-25000" dirty="0" err="1">
                <a:solidFill>
                  <a:srgbClr val="273239"/>
                </a:solidFill>
                <a:effectLst/>
                <a:latin typeface="urw-din"/>
              </a:rPr>
              <a:t>i</a:t>
            </a:r>
            <a:r>
              <a:rPr lang="en-US" b="0" i="0" dirty="0">
                <a:solidFill>
                  <a:srgbClr val="273239"/>
                </a:solidFill>
                <a:effectLst/>
                <a:latin typeface="urw-din"/>
              </a:rPr>
              <a:t> are disjoint with the </a:t>
            </a:r>
            <a:r>
              <a:rPr lang="en-US" b="0" i="0" dirty="0" err="1">
                <a:solidFill>
                  <a:srgbClr val="273239"/>
                </a:solidFill>
                <a:effectLst/>
                <a:latin typeface="urw-din"/>
              </a:rPr>
              <a:t>write_set</a:t>
            </a:r>
            <a:r>
              <a:rPr lang="en-US" b="0" i="0" dirty="0">
                <a:solidFill>
                  <a:srgbClr val="273239"/>
                </a:solidFill>
                <a:effectLst/>
                <a:latin typeface="urw-din"/>
              </a:rPr>
              <a:t> of </a:t>
            </a:r>
            <a:r>
              <a:rPr lang="en-US" b="0" i="0" dirty="0" err="1">
                <a:solidFill>
                  <a:srgbClr val="273239"/>
                </a:solidFill>
                <a:effectLst/>
                <a:latin typeface="urw-din"/>
              </a:rPr>
              <a:t>T</a:t>
            </a:r>
            <a:r>
              <a:rPr lang="en-US" b="0" i="0" baseline="-25000" dirty="0" err="1">
                <a:solidFill>
                  <a:srgbClr val="273239"/>
                </a:solidFill>
                <a:effectLst/>
                <a:latin typeface="urw-din"/>
              </a:rPr>
              <a:t>j</a:t>
            </a:r>
            <a:r>
              <a:rPr lang="en-US" b="0" i="0" dirty="0">
                <a:solidFill>
                  <a:srgbClr val="273239"/>
                </a:solidFill>
                <a:effectLst/>
                <a:latin typeface="urw-din"/>
              </a:rPr>
              <a:t>.</a:t>
            </a:r>
          </a:p>
          <a:p>
            <a:endParaRPr lang="en-IN" dirty="0"/>
          </a:p>
        </p:txBody>
      </p:sp>
    </p:spTree>
    <p:extLst>
      <p:ext uri="{BB962C8B-B14F-4D97-AF65-F5344CB8AC3E}">
        <p14:creationId xmlns:p14="http://schemas.microsoft.com/office/powerpoint/2010/main" val="2835053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9B081A94-DF01-D7C4-0C03-56B746934BD2}"/>
              </a:ext>
            </a:extLst>
          </p:cNvPr>
          <p:cNvGraphicFramePr>
            <a:graphicFrameLocks noGrp="1"/>
          </p:cNvGraphicFramePr>
          <p:nvPr>
            <p:ph idx="1"/>
            <p:extLst>
              <p:ext uri="{D42A27DB-BD31-4B8C-83A1-F6EECF244321}">
                <p14:modId xmlns:p14="http://schemas.microsoft.com/office/powerpoint/2010/main" val="3613446868"/>
              </p:ext>
            </p:extLst>
          </p:nvPr>
        </p:nvGraphicFramePr>
        <p:xfrm>
          <a:off x="2860502" y="643467"/>
          <a:ext cx="6470997" cy="5571069"/>
        </p:xfrm>
        <a:graphic>
          <a:graphicData uri="http://schemas.openxmlformats.org/drawingml/2006/table">
            <a:tbl>
              <a:tblPr firstRow="1" bandRow="1">
                <a:noFill/>
              </a:tblPr>
              <a:tblGrid>
                <a:gridCol w="3290495">
                  <a:extLst>
                    <a:ext uri="{9D8B030D-6E8A-4147-A177-3AD203B41FA5}">
                      <a16:colId xmlns:a16="http://schemas.microsoft.com/office/drawing/2014/main" val="1572575879"/>
                    </a:ext>
                  </a:extLst>
                </a:gridCol>
                <a:gridCol w="3180502">
                  <a:extLst>
                    <a:ext uri="{9D8B030D-6E8A-4147-A177-3AD203B41FA5}">
                      <a16:colId xmlns:a16="http://schemas.microsoft.com/office/drawing/2014/main" val="1805907037"/>
                    </a:ext>
                  </a:extLst>
                </a:gridCol>
              </a:tblGrid>
              <a:tr h="604081">
                <a:tc>
                  <a:txBody>
                    <a:bodyPr/>
                    <a:lstStyle/>
                    <a:p>
                      <a:pPr algn="ctr" fontAlgn="base"/>
                      <a:r>
                        <a:rPr lang="en-IN" sz="2100" b="0" cap="none" spc="0">
                          <a:solidFill>
                            <a:schemeClr val="tx1"/>
                          </a:solidFill>
                          <a:effectLst/>
                        </a:rPr>
                        <a:t>      T</a:t>
                      </a:r>
                      <a:r>
                        <a:rPr lang="en-IN" sz="2100" b="0" cap="none" spc="0" baseline="-25000">
                          <a:solidFill>
                            <a:schemeClr val="tx1"/>
                          </a:solidFill>
                          <a:effectLst/>
                        </a:rPr>
                        <a:t>j</a:t>
                      </a:r>
                      <a:endParaRPr lang="en-IN" sz="2100" b="0" cap="none" spc="0">
                        <a:solidFill>
                          <a:schemeClr val="tx1"/>
                        </a:solidFill>
                        <a:effectLst/>
                      </a:endParaRPr>
                    </a:p>
                  </a:txBody>
                  <a:tcPr marL="59168" marR="59168" marT="122845" marB="118336" anchor="b">
                    <a:lnL w="12700" cmpd="sng">
                      <a:noFill/>
                    </a:lnL>
                    <a:lnR w="12700" cmpd="sng">
                      <a:noFill/>
                    </a:lnR>
                    <a:lnT w="9525" cap="flat" cmpd="sng" algn="ctr">
                      <a:noFill/>
                      <a:prstDash val="solid"/>
                    </a:lnT>
                    <a:lnB w="38100" cmpd="sng">
                      <a:noFill/>
                    </a:lnB>
                    <a:noFill/>
                  </a:tcPr>
                </a:tc>
                <a:tc>
                  <a:txBody>
                    <a:bodyPr/>
                    <a:lstStyle/>
                    <a:p>
                      <a:pPr algn="ctr" fontAlgn="base"/>
                      <a:r>
                        <a:rPr lang="en-IN" sz="2100" b="0" cap="none" spc="0">
                          <a:solidFill>
                            <a:schemeClr val="tx1"/>
                          </a:solidFill>
                          <a:effectLst/>
                        </a:rPr>
                        <a:t>       T</a:t>
                      </a:r>
                      <a:r>
                        <a:rPr lang="en-IN" sz="2100" b="0" cap="none" spc="0" baseline="-25000">
                          <a:solidFill>
                            <a:schemeClr val="tx1"/>
                          </a:solidFill>
                          <a:effectLst/>
                        </a:rPr>
                        <a:t>i</a:t>
                      </a:r>
                      <a:endParaRPr lang="en-IN" sz="2100" b="0" cap="none" spc="0">
                        <a:solidFill>
                          <a:schemeClr val="tx1"/>
                        </a:solidFill>
                        <a:effectLst/>
                      </a:endParaRPr>
                    </a:p>
                  </a:txBody>
                  <a:tcPr marL="59168" marR="59168" marT="122845" marB="118336"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59119901"/>
                  </a:ext>
                </a:extLst>
              </a:tr>
              <a:tr h="574328">
                <a:tc>
                  <a:txBody>
                    <a:bodyPr/>
                    <a:lstStyle/>
                    <a:p>
                      <a:pPr algn="l" fontAlgn="ctr"/>
                      <a:r>
                        <a:rPr lang="en-IN" sz="1600" b="1" cap="none" spc="0">
                          <a:solidFill>
                            <a:schemeClr val="tx1"/>
                          </a:solidFill>
                          <a:effectLst/>
                        </a:rPr>
                        <a:t>r(x) // x=12</a:t>
                      </a:r>
                      <a:endParaRPr lang="en-IN" sz="1600" b="0" cap="none" spc="0">
                        <a:solidFill>
                          <a:schemeClr val="tx1"/>
                        </a:solidFill>
                        <a:effectLst/>
                      </a:endParaRPr>
                    </a:p>
                  </a:txBody>
                  <a:tcPr marL="59168" marR="59168" marT="171984" marB="118336"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algn="l" fontAlgn="ctr"/>
                      <a:r>
                        <a:rPr lang="en-IN" sz="1600" b="0" cap="none" spc="0">
                          <a:solidFill>
                            <a:schemeClr val="tx1"/>
                          </a:solidFill>
                          <a:effectLst/>
                        </a:rPr>
                        <a:t> </a:t>
                      </a:r>
                    </a:p>
                  </a:txBody>
                  <a:tcPr marL="59168" marR="59168" marT="171984" marB="118336" anchor="ctr">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4019892303"/>
                  </a:ext>
                </a:extLst>
              </a:tr>
              <a:tr h="574328">
                <a:tc>
                  <a:txBody>
                    <a:bodyPr/>
                    <a:lstStyle/>
                    <a:p>
                      <a:pPr algn="l" fontAlgn="ctr"/>
                      <a:r>
                        <a:rPr lang="en-IN" sz="1600" b="0" cap="none" spc="0">
                          <a:solidFill>
                            <a:schemeClr val="tx1"/>
                          </a:solidFill>
                          <a:effectLst/>
                        </a:rPr>
                        <a:t> </a:t>
                      </a:r>
                    </a:p>
                  </a:txBody>
                  <a:tcPr marL="59168" marR="59168" marT="171984" marB="11833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IN" sz="1600" b="1" cap="none" spc="0">
                          <a:solidFill>
                            <a:schemeClr val="tx1"/>
                          </a:solidFill>
                          <a:effectLst/>
                        </a:rPr>
                        <a:t>r(x)</a:t>
                      </a:r>
                      <a:endParaRPr lang="en-IN" sz="1600" b="0" cap="none" spc="0">
                        <a:solidFill>
                          <a:schemeClr val="tx1"/>
                        </a:solidFill>
                        <a:effectLst/>
                      </a:endParaRPr>
                    </a:p>
                  </a:txBody>
                  <a:tcPr marL="59168" marR="59168" marT="171984" marB="11833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97222045"/>
                  </a:ext>
                </a:extLst>
              </a:tr>
              <a:tr h="811001">
                <a:tc>
                  <a:txBody>
                    <a:bodyPr/>
                    <a:lstStyle/>
                    <a:p>
                      <a:pPr algn="l" fontAlgn="ctr"/>
                      <a:r>
                        <a:rPr lang="en-IN" sz="1600" b="0" cap="none" spc="0">
                          <a:solidFill>
                            <a:schemeClr val="tx1"/>
                          </a:solidFill>
                          <a:effectLst/>
                        </a:rPr>
                        <a:t> </a:t>
                      </a:r>
                    </a:p>
                  </a:txBody>
                  <a:tcPr marL="59168" marR="59168" marT="171984" marB="118336"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base"/>
                      <a:r>
                        <a:rPr lang="es-ES" sz="1600" b="1" cap="none" spc="0">
                          <a:solidFill>
                            <a:schemeClr val="tx1"/>
                          </a:solidFill>
                          <a:effectLst/>
                        </a:rPr>
                        <a:t>x=x-10</a:t>
                      </a:r>
                      <a:endParaRPr lang="es-ES" sz="1600" b="0" cap="none" spc="0">
                        <a:solidFill>
                          <a:schemeClr val="tx1"/>
                        </a:solidFill>
                        <a:effectLst/>
                      </a:endParaRPr>
                    </a:p>
                    <a:p>
                      <a:pPr algn="l" fontAlgn="base"/>
                      <a:r>
                        <a:rPr lang="es-ES" sz="1600" b="1" cap="none" spc="0">
                          <a:solidFill>
                            <a:schemeClr val="tx1"/>
                          </a:solidFill>
                          <a:effectLst/>
                        </a:rPr>
                        <a:t>r(y) //y=15</a:t>
                      </a:r>
                      <a:endParaRPr lang="es-ES" sz="1600" b="0" cap="none" spc="0">
                        <a:solidFill>
                          <a:schemeClr val="tx1"/>
                        </a:solidFill>
                        <a:effectLst/>
                      </a:endParaRPr>
                    </a:p>
                  </a:txBody>
                  <a:tcPr marL="59168" marR="59168" marT="171984" marB="118336"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3428016287"/>
                  </a:ext>
                </a:extLst>
              </a:tr>
              <a:tr h="811001">
                <a:tc>
                  <a:txBody>
                    <a:bodyPr/>
                    <a:lstStyle/>
                    <a:p>
                      <a:pPr algn="l" fontAlgn="ctr"/>
                      <a:r>
                        <a:rPr lang="en-IN" sz="1600" b="0" cap="none" spc="0">
                          <a:solidFill>
                            <a:schemeClr val="tx1"/>
                          </a:solidFill>
                          <a:effectLst/>
                        </a:rPr>
                        <a:t> </a:t>
                      </a:r>
                    </a:p>
                  </a:txBody>
                  <a:tcPr marL="59168" marR="59168" marT="171984" marB="11833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base"/>
                      <a:r>
                        <a:rPr lang="es-ES" sz="1600" b="1" cap="none" spc="0">
                          <a:solidFill>
                            <a:schemeClr val="tx1"/>
                          </a:solidFill>
                          <a:effectLst/>
                        </a:rPr>
                        <a:t>y=y+10</a:t>
                      </a:r>
                      <a:endParaRPr lang="es-ES" sz="1600" b="0" cap="none" spc="0">
                        <a:solidFill>
                          <a:schemeClr val="tx1"/>
                        </a:solidFill>
                        <a:effectLst/>
                      </a:endParaRPr>
                    </a:p>
                    <a:p>
                      <a:pPr algn="l" fontAlgn="base"/>
                      <a:r>
                        <a:rPr lang="es-ES" sz="1600" b="1" cap="none" spc="0">
                          <a:solidFill>
                            <a:schemeClr val="tx1"/>
                          </a:solidFill>
                          <a:effectLst/>
                        </a:rPr>
                        <a:t>r(x)</a:t>
                      </a:r>
                      <a:endParaRPr lang="es-ES" sz="1600" b="0" cap="none" spc="0">
                        <a:solidFill>
                          <a:schemeClr val="tx1"/>
                        </a:solidFill>
                        <a:effectLst/>
                      </a:endParaRPr>
                    </a:p>
                  </a:txBody>
                  <a:tcPr marL="59168" marR="59168" marT="171984" marB="11833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76423558"/>
                  </a:ext>
                </a:extLst>
              </a:tr>
              <a:tr h="811001">
                <a:tc>
                  <a:txBody>
                    <a:bodyPr/>
                    <a:lstStyle/>
                    <a:p>
                      <a:pPr algn="l" fontAlgn="base"/>
                      <a:r>
                        <a:rPr lang="en-IN" sz="1600" b="1" cap="none" spc="0">
                          <a:solidFill>
                            <a:schemeClr val="tx1"/>
                          </a:solidFill>
                          <a:effectLst/>
                        </a:rPr>
                        <a:t>&lt;validate&gt;</a:t>
                      </a:r>
                      <a:endParaRPr lang="en-IN" sz="1600" b="0" cap="none" spc="0">
                        <a:solidFill>
                          <a:schemeClr val="tx1"/>
                        </a:solidFill>
                        <a:effectLst/>
                      </a:endParaRPr>
                    </a:p>
                    <a:p>
                      <a:pPr algn="l" fontAlgn="base"/>
                      <a:r>
                        <a:rPr lang="en-IN" sz="1600" b="1" cap="none" spc="0">
                          <a:solidFill>
                            <a:schemeClr val="tx1"/>
                          </a:solidFill>
                          <a:effectLst/>
                        </a:rPr>
                        <a:t>print(x+y)</a:t>
                      </a:r>
                      <a:endParaRPr lang="en-IN" sz="1600" b="0" cap="none" spc="0">
                        <a:solidFill>
                          <a:schemeClr val="tx1"/>
                        </a:solidFill>
                        <a:effectLst/>
                      </a:endParaRPr>
                    </a:p>
                  </a:txBody>
                  <a:tcPr marL="59168" marR="59168" marT="171984" marB="118336"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l" fontAlgn="ctr"/>
                      <a:r>
                        <a:rPr lang="en-IN" sz="1600" b="0" cap="none" spc="0">
                          <a:solidFill>
                            <a:schemeClr val="tx1"/>
                          </a:solidFill>
                          <a:effectLst/>
                        </a:rPr>
                        <a:t> </a:t>
                      </a:r>
                    </a:p>
                  </a:txBody>
                  <a:tcPr marL="59168" marR="59168" marT="171984" marB="118336"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398059363"/>
                  </a:ext>
                </a:extLst>
              </a:tr>
              <a:tr h="574328">
                <a:tc>
                  <a:txBody>
                    <a:bodyPr/>
                    <a:lstStyle/>
                    <a:p>
                      <a:pPr algn="l" fontAlgn="ctr"/>
                      <a:r>
                        <a:rPr lang="en-IN" sz="1600" b="0" cap="none" spc="0">
                          <a:solidFill>
                            <a:schemeClr val="tx1"/>
                          </a:solidFill>
                          <a:effectLst/>
                        </a:rPr>
                        <a:t> </a:t>
                      </a:r>
                    </a:p>
                  </a:txBody>
                  <a:tcPr marL="59168" marR="59168" marT="171984" marB="11833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l" fontAlgn="ctr"/>
                      <a:r>
                        <a:rPr lang="en-IN" sz="1600" b="1" cap="none" spc="0">
                          <a:solidFill>
                            <a:schemeClr val="tx1"/>
                          </a:solidFill>
                          <a:effectLst/>
                        </a:rPr>
                        <a:t>&lt;validate&gt;</a:t>
                      </a:r>
                      <a:endParaRPr lang="en-IN" sz="1600" b="0" cap="none" spc="0">
                        <a:solidFill>
                          <a:schemeClr val="tx1"/>
                        </a:solidFill>
                        <a:effectLst/>
                      </a:endParaRPr>
                    </a:p>
                  </a:txBody>
                  <a:tcPr marL="59168" marR="59168" marT="171984" marB="11833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326111236"/>
                  </a:ext>
                </a:extLst>
              </a:tr>
              <a:tr h="811001">
                <a:tc>
                  <a:txBody>
                    <a:bodyPr/>
                    <a:lstStyle/>
                    <a:p>
                      <a:pPr algn="l" fontAlgn="ctr"/>
                      <a:r>
                        <a:rPr lang="en-IN" sz="1600" b="0" cap="none" spc="0">
                          <a:solidFill>
                            <a:schemeClr val="tx1"/>
                          </a:solidFill>
                          <a:effectLst/>
                        </a:rPr>
                        <a:t> </a:t>
                      </a:r>
                    </a:p>
                  </a:txBody>
                  <a:tcPr marL="59168" marR="59168" marT="171984" marB="11833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ase"/>
                      <a:r>
                        <a:rPr lang="en-IN" sz="1600" b="1" cap="none" spc="0">
                          <a:solidFill>
                            <a:schemeClr val="tx1"/>
                          </a:solidFill>
                          <a:effectLst/>
                        </a:rPr>
                        <a:t>w(x)</a:t>
                      </a:r>
                      <a:endParaRPr lang="en-IN" sz="1600" b="0" cap="none" spc="0">
                        <a:solidFill>
                          <a:schemeClr val="tx1"/>
                        </a:solidFill>
                        <a:effectLst/>
                      </a:endParaRPr>
                    </a:p>
                    <a:p>
                      <a:pPr algn="l" fontAlgn="base"/>
                      <a:r>
                        <a:rPr lang="en-IN" sz="1600" b="1" cap="none" spc="0">
                          <a:solidFill>
                            <a:schemeClr val="tx1"/>
                          </a:solidFill>
                          <a:effectLst/>
                        </a:rPr>
                        <a:t>w(y)</a:t>
                      </a:r>
                      <a:endParaRPr lang="en-IN" sz="1600" b="0" cap="none" spc="0">
                        <a:solidFill>
                          <a:schemeClr val="tx1"/>
                        </a:solidFill>
                        <a:effectLst/>
                      </a:endParaRPr>
                    </a:p>
                  </a:txBody>
                  <a:tcPr marL="59168" marR="59168" marT="171984" marB="11833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77278046"/>
                  </a:ext>
                </a:extLst>
              </a:tr>
            </a:tbl>
          </a:graphicData>
        </a:graphic>
      </p:graphicFrame>
    </p:spTree>
    <p:extLst>
      <p:ext uri="{BB962C8B-B14F-4D97-AF65-F5344CB8AC3E}">
        <p14:creationId xmlns:p14="http://schemas.microsoft.com/office/powerpoint/2010/main" val="1847480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D797-2574-E6FA-09F0-7CCC0C71F9D9}"/>
              </a:ext>
            </a:extLst>
          </p:cNvPr>
          <p:cNvSpPr>
            <a:spLocks noGrp="1"/>
          </p:cNvSpPr>
          <p:nvPr>
            <p:ph type="title"/>
          </p:nvPr>
        </p:nvSpPr>
        <p:spPr/>
        <p:txBody>
          <a:bodyPr/>
          <a:lstStyle/>
          <a:p>
            <a:r>
              <a:rPr lang="en-IN" b="0" i="0" dirty="0">
                <a:solidFill>
                  <a:srgbClr val="610B38"/>
                </a:solidFill>
                <a:effectLst/>
                <a:latin typeface="erdana"/>
              </a:rPr>
              <a:t>Multiple Granularity</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690EC6A-31F5-9731-DD8D-29F058969CA5}"/>
              </a:ext>
            </a:extLst>
          </p:cNvPr>
          <p:cNvSpPr>
            <a:spLocks noGrp="1"/>
          </p:cNvSpPr>
          <p:nvPr>
            <p:ph idx="1"/>
          </p:nvPr>
        </p:nvSpPr>
        <p:spPr/>
        <p:txBody>
          <a:bodyPr/>
          <a:lstStyle/>
          <a:p>
            <a:r>
              <a:rPr lang="en-US" b="1" i="0" dirty="0">
                <a:solidFill>
                  <a:srgbClr val="333333"/>
                </a:solidFill>
                <a:effectLst/>
                <a:latin typeface="inter-bold"/>
              </a:rPr>
              <a:t>Granularity:</a:t>
            </a:r>
            <a:r>
              <a:rPr lang="en-US" b="0" i="0" dirty="0">
                <a:solidFill>
                  <a:srgbClr val="333333"/>
                </a:solidFill>
                <a:effectLst/>
                <a:latin typeface="inter-regular"/>
              </a:rPr>
              <a:t> It is the size of data item allowed to lock.</a:t>
            </a:r>
            <a:endParaRPr lang="en-IN" dirty="0"/>
          </a:p>
        </p:txBody>
      </p:sp>
    </p:spTree>
    <p:extLst>
      <p:ext uri="{BB962C8B-B14F-4D97-AF65-F5344CB8AC3E}">
        <p14:creationId xmlns:p14="http://schemas.microsoft.com/office/powerpoint/2010/main" val="3340703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15B6-FBAA-BB53-C6B1-19E21DD187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069E00-1754-CA30-6938-A6B9A1681B61}"/>
              </a:ext>
            </a:extLst>
          </p:cNvPr>
          <p:cNvSpPr>
            <a:spLocks noGrp="1"/>
          </p:cNvSpPr>
          <p:nvPr>
            <p:ph idx="1"/>
          </p:nvPr>
        </p:nvSpPr>
        <p:spPr/>
        <p:txBody>
          <a:bodyPr/>
          <a:lstStyle/>
          <a:p>
            <a:pPr algn="just"/>
            <a:r>
              <a:rPr lang="en-US" b="0" i="0" dirty="0">
                <a:solidFill>
                  <a:srgbClr val="610B4B"/>
                </a:solidFill>
                <a:effectLst/>
                <a:latin typeface="erdana"/>
              </a:rPr>
              <a:t>Multiple Granularity:</a:t>
            </a:r>
          </a:p>
          <a:p>
            <a:pPr algn="just">
              <a:buFont typeface="Arial" panose="020B0604020202020204" pitchFamily="34" charset="0"/>
              <a:buChar char="•"/>
            </a:pPr>
            <a:r>
              <a:rPr lang="en-US" b="0" i="0" dirty="0">
                <a:solidFill>
                  <a:srgbClr val="000000"/>
                </a:solidFill>
                <a:effectLst/>
                <a:latin typeface="inter-regular"/>
              </a:rPr>
              <a:t>It can be defined as hierarchically breaking up the database into blocks which can be locked.</a:t>
            </a:r>
          </a:p>
          <a:p>
            <a:pPr algn="just">
              <a:buFont typeface="Arial" panose="020B0604020202020204" pitchFamily="34" charset="0"/>
              <a:buChar char="•"/>
            </a:pPr>
            <a:r>
              <a:rPr lang="en-US" b="0" i="0" dirty="0">
                <a:solidFill>
                  <a:srgbClr val="000000"/>
                </a:solidFill>
                <a:effectLst/>
                <a:latin typeface="inter-regular"/>
              </a:rPr>
              <a:t>The Multiple Granularity protocol enhances concurrency and reduces lock overhead.</a:t>
            </a:r>
          </a:p>
          <a:p>
            <a:pPr algn="just">
              <a:buFont typeface="Arial" panose="020B0604020202020204" pitchFamily="34" charset="0"/>
              <a:buChar char="•"/>
            </a:pPr>
            <a:r>
              <a:rPr lang="en-US" b="0" i="0" dirty="0">
                <a:solidFill>
                  <a:srgbClr val="000000"/>
                </a:solidFill>
                <a:effectLst/>
                <a:latin typeface="inter-regular"/>
              </a:rPr>
              <a:t>It maintains the track of what to lock and how to lock.</a:t>
            </a:r>
          </a:p>
          <a:p>
            <a:pPr algn="just">
              <a:buFont typeface="Arial" panose="020B0604020202020204" pitchFamily="34" charset="0"/>
              <a:buChar char="•"/>
            </a:pPr>
            <a:r>
              <a:rPr lang="en-US" b="0" i="0" dirty="0">
                <a:solidFill>
                  <a:srgbClr val="000000"/>
                </a:solidFill>
                <a:effectLst/>
                <a:latin typeface="inter-regular"/>
              </a:rPr>
              <a:t>It makes easy to decide either to lock a data item or to unlock a data item. This type of hierarchy can be graphically represented as a tree.</a:t>
            </a:r>
          </a:p>
          <a:p>
            <a:endParaRPr lang="en-IN" dirty="0"/>
          </a:p>
        </p:txBody>
      </p:sp>
    </p:spTree>
    <p:extLst>
      <p:ext uri="{BB962C8B-B14F-4D97-AF65-F5344CB8AC3E}">
        <p14:creationId xmlns:p14="http://schemas.microsoft.com/office/powerpoint/2010/main" val="3195149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1563-F515-E5A6-0995-657CBCF85D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395848-F09F-820E-090F-2717AFFCB61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Hence, the levels of the tree starting from the top level are as follows:</a:t>
            </a:r>
          </a:p>
          <a:p>
            <a:pPr marL="742950" lvl="1" indent="-285750" algn="just">
              <a:buFont typeface="+mj-lt"/>
              <a:buAutoNum type="arabicPeriod"/>
            </a:pPr>
            <a:r>
              <a:rPr lang="en-US" b="0" i="0" dirty="0">
                <a:solidFill>
                  <a:srgbClr val="000000"/>
                </a:solidFill>
                <a:effectLst/>
                <a:latin typeface="inter-regular"/>
              </a:rPr>
              <a:t>Database</a:t>
            </a:r>
          </a:p>
          <a:p>
            <a:pPr marL="742950" lvl="1" indent="-285750" algn="just">
              <a:buFont typeface="+mj-lt"/>
              <a:buAutoNum type="arabicPeriod"/>
            </a:pPr>
            <a:r>
              <a:rPr lang="en-US" b="0" i="0" dirty="0">
                <a:solidFill>
                  <a:srgbClr val="000000"/>
                </a:solidFill>
                <a:effectLst/>
                <a:latin typeface="inter-regular"/>
              </a:rPr>
              <a:t>Area</a:t>
            </a:r>
          </a:p>
          <a:p>
            <a:pPr marL="742950" lvl="1" indent="-285750" algn="just">
              <a:buFont typeface="+mj-lt"/>
              <a:buAutoNum type="arabicPeriod"/>
            </a:pPr>
            <a:r>
              <a:rPr lang="en-US" b="0" i="0" dirty="0">
                <a:solidFill>
                  <a:srgbClr val="000000"/>
                </a:solidFill>
                <a:effectLst/>
                <a:latin typeface="inter-regular"/>
              </a:rPr>
              <a:t>File</a:t>
            </a:r>
          </a:p>
          <a:p>
            <a:pPr marL="742950" lvl="1" indent="-285750" algn="just">
              <a:buFont typeface="+mj-lt"/>
              <a:buAutoNum type="arabicPeriod"/>
            </a:pPr>
            <a:r>
              <a:rPr lang="en-US" b="0" i="0" dirty="0">
                <a:solidFill>
                  <a:srgbClr val="000000"/>
                </a:solidFill>
                <a:effectLst/>
                <a:latin typeface="inter-regular"/>
              </a:rPr>
              <a:t>Record</a:t>
            </a:r>
          </a:p>
          <a:p>
            <a:endParaRPr lang="en-IN" dirty="0"/>
          </a:p>
        </p:txBody>
      </p:sp>
    </p:spTree>
    <p:extLst>
      <p:ext uri="{BB962C8B-B14F-4D97-AF65-F5344CB8AC3E}">
        <p14:creationId xmlns:p14="http://schemas.microsoft.com/office/powerpoint/2010/main" val="3020551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4191-39AE-3520-6251-2E4C654D2C05}"/>
              </a:ext>
            </a:extLst>
          </p:cNvPr>
          <p:cNvSpPr>
            <a:spLocks noGrp="1"/>
          </p:cNvSpPr>
          <p:nvPr>
            <p:ph type="title"/>
          </p:nvPr>
        </p:nvSpPr>
        <p:spPr/>
        <p:txBody>
          <a:bodyPr/>
          <a:lstStyle/>
          <a:p>
            <a:endParaRPr lang="en-IN"/>
          </a:p>
        </p:txBody>
      </p:sp>
      <p:pic>
        <p:nvPicPr>
          <p:cNvPr id="2050" name="Picture 2" descr="DBMS Multiple Granularity">
            <a:extLst>
              <a:ext uri="{FF2B5EF4-FFF2-40B4-BE49-F238E27FC236}">
                <a16:creationId xmlns:a16="http://schemas.microsoft.com/office/drawing/2014/main" id="{CFB8A9E0-2CA7-6FD9-BD53-E195E5C741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4212" y="914400"/>
            <a:ext cx="6310840" cy="526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8C45-C530-664B-D7A8-5ED18E22C813}"/>
              </a:ext>
            </a:extLst>
          </p:cNvPr>
          <p:cNvSpPr>
            <a:spLocks noGrp="1"/>
          </p:cNvSpPr>
          <p:nvPr>
            <p:ph type="title"/>
          </p:nvPr>
        </p:nvSpPr>
        <p:spPr/>
        <p:txBody>
          <a:bodyPr/>
          <a:lstStyle/>
          <a:p>
            <a:r>
              <a:rPr lang="en-US" b="0" i="0" dirty="0">
                <a:solidFill>
                  <a:srgbClr val="610B38"/>
                </a:solidFill>
                <a:effectLst/>
                <a:latin typeface="erdana"/>
              </a:rPr>
              <a:t>Intention Mode Lock</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0742904-E9F2-559B-6988-F931495CB5DC}"/>
              </a:ext>
            </a:extLst>
          </p:cNvPr>
          <p:cNvSpPr>
            <a:spLocks noGrp="1"/>
          </p:cNvSpPr>
          <p:nvPr>
            <p:ph idx="1"/>
          </p:nvPr>
        </p:nvSpPr>
        <p:spPr/>
        <p:txBody>
          <a:bodyPr>
            <a:normAutofit/>
          </a:bodyPr>
          <a:lstStyle/>
          <a:p>
            <a:pPr algn="just"/>
            <a:r>
              <a:rPr lang="en-US" b="1" i="0" dirty="0">
                <a:solidFill>
                  <a:srgbClr val="333333"/>
                </a:solidFill>
                <a:effectLst/>
                <a:latin typeface="inter-bold"/>
              </a:rPr>
              <a:t>Intention-shared (IS):</a:t>
            </a:r>
            <a:r>
              <a:rPr lang="en-US" b="0" i="0" dirty="0">
                <a:solidFill>
                  <a:srgbClr val="333333"/>
                </a:solidFill>
                <a:effectLst/>
                <a:latin typeface="inter-regular"/>
              </a:rPr>
              <a:t> It contains explicit locking at a lower level of the tree but only with shared locks.</a:t>
            </a:r>
          </a:p>
          <a:p>
            <a:pPr algn="just"/>
            <a:r>
              <a:rPr lang="en-US" b="1" i="0" dirty="0">
                <a:solidFill>
                  <a:srgbClr val="333333"/>
                </a:solidFill>
                <a:effectLst/>
                <a:latin typeface="inter-bold"/>
              </a:rPr>
              <a:t>Intention-Exclusive (IX):</a:t>
            </a:r>
            <a:r>
              <a:rPr lang="en-US" b="0" i="0" dirty="0">
                <a:solidFill>
                  <a:srgbClr val="333333"/>
                </a:solidFill>
                <a:effectLst/>
                <a:latin typeface="inter-regular"/>
              </a:rPr>
              <a:t> It contains explicit locking at a lower level with exclusive or shared locks.</a:t>
            </a:r>
          </a:p>
          <a:p>
            <a:pPr algn="just"/>
            <a:r>
              <a:rPr lang="en-US" b="1" i="0" dirty="0">
                <a:solidFill>
                  <a:srgbClr val="333333"/>
                </a:solidFill>
                <a:effectLst/>
                <a:latin typeface="inter-bold"/>
              </a:rPr>
              <a:t>Shared &amp; Intention-Exclusive (SIX):</a:t>
            </a:r>
            <a:r>
              <a:rPr lang="en-US" b="0" i="0" dirty="0">
                <a:solidFill>
                  <a:srgbClr val="333333"/>
                </a:solidFill>
                <a:effectLst/>
                <a:latin typeface="inter-regular"/>
              </a:rPr>
              <a:t> In this lock, the node is locked in shared mode, and some node is locked in exclusive mode by the same transaction.</a:t>
            </a:r>
          </a:p>
          <a:p>
            <a:endParaRPr lang="en-IN" dirty="0"/>
          </a:p>
        </p:txBody>
      </p:sp>
    </p:spTree>
    <p:extLst>
      <p:ext uri="{BB962C8B-B14F-4D97-AF65-F5344CB8AC3E}">
        <p14:creationId xmlns:p14="http://schemas.microsoft.com/office/powerpoint/2010/main" val="244552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B251-4DC6-CCC7-484B-432F887B03FC}"/>
              </a:ext>
            </a:extLst>
          </p:cNvPr>
          <p:cNvSpPr>
            <a:spLocks noGrp="1"/>
          </p:cNvSpPr>
          <p:nvPr>
            <p:ph type="title"/>
          </p:nvPr>
        </p:nvSpPr>
        <p:spPr/>
        <p:txBody>
          <a:bodyPr>
            <a:normAutofit/>
          </a:bodyPr>
          <a:lstStyle/>
          <a:p>
            <a:r>
              <a:rPr lang="en-US" b="1" i="0" dirty="0">
                <a:solidFill>
                  <a:srgbClr val="333333"/>
                </a:solidFill>
                <a:effectLst/>
                <a:latin typeface="inter-bold"/>
              </a:rPr>
              <a:t>Compatibility Matrix with Intention Lock Modes:</a:t>
            </a:r>
            <a:r>
              <a:rPr lang="en-US" b="0" i="0" dirty="0">
                <a:solidFill>
                  <a:srgbClr val="333333"/>
                </a:solidFill>
                <a:effectLst/>
                <a:latin typeface="inter-regular"/>
              </a:rPr>
              <a:t> </a:t>
            </a:r>
            <a:endParaRPr lang="en-IN" dirty="0"/>
          </a:p>
        </p:txBody>
      </p:sp>
      <p:sp>
        <p:nvSpPr>
          <p:cNvPr id="3" name="Content Placeholder 2">
            <a:extLst>
              <a:ext uri="{FF2B5EF4-FFF2-40B4-BE49-F238E27FC236}">
                <a16:creationId xmlns:a16="http://schemas.microsoft.com/office/drawing/2014/main" id="{BBF9FAAF-1024-F41F-F855-9BF6E363D0E7}"/>
              </a:ext>
            </a:extLst>
          </p:cNvPr>
          <p:cNvSpPr>
            <a:spLocks noGrp="1"/>
          </p:cNvSpPr>
          <p:nvPr>
            <p:ph idx="1"/>
          </p:nvPr>
        </p:nvSpPr>
        <p:spPr>
          <a:xfrm>
            <a:off x="715825" y="1690688"/>
            <a:ext cx="7879783" cy="7078221"/>
          </a:xfrm>
        </p:spPr>
        <p:txBody>
          <a:bodyPr/>
          <a:lstStyle/>
          <a:p>
            <a:r>
              <a:rPr lang="en-US" b="0" i="0" dirty="0">
                <a:solidFill>
                  <a:srgbClr val="333333"/>
                </a:solidFill>
                <a:effectLst/>
                <a:latin typeface="inter-regular"/>
              </a:rPr>
              <a:t>The below table describes the compatibility matrix for these lock modes:</a:t>
            </a:r>
            <a:br>
              <a:rPr lang="en-US" b="0" i="0" dirty="0">
                <a:solidFill>
                  <a:srgbClr val="333333"/>
                </a:solidFill>
                <a:effectLst/>
                <a:latin typeface="inter-regular"/>
              </a:rPr>
            </a:br>
            <a:endParaRPr lang="en-IN" dirty="0"/>
          </a:p>
        </p:txBody>
      </p:sp>
      <p:pic>
        <p:nvPicPr>
          <p:cNvPr id="3074" name="Picture 2" descr="DBMS Multiple Granularity">
            <a:extLst>
              <a:ext uri="{FF2B5EF4-FFF2-40B4-BE49-F238E27FC236}">
                <a16:creationId xmlns:a16="http://schemas.microsoft.com/office/drawing/2014/main" id="{B7009468-D207-E5D7-B5C0-D3AE58DD6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9198"/>
            <a:ext cx="10040175" cy="238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06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Concurrency Control Protocols</a:t>
            </a:r>
            <a:br>
              <a:rPr lang="en-US" b="1" dirty="0"/>
            </a:br>
            <a:endParaRPr lang="en-IN" dirty="0"/>
          </a:p>
        </p:txBody>
      </p:sp>
      <p:sp>
        <p:nvSpPr>
          <p:cNvPr id="3" name="Content Placeholder 2"/>
          <p:cNvSpPr>
            <a:spLocks noGrp="1"/>
          </p:cNvSpPr>
          <p:nvPr>
            <p:ph idx="1"/>
          </p:nvPr>
        </p:nvSpPr>
        <p:spPr/>
        <p:txBody>
          <a:bodyPr/>
          <a:lstStyle/>
          <a:p>
            <a:r>
              <a:rPr lang="en-US" dirty="0"/>
              <a:t>Different concurrency control protocols offer different benefits between the amount of concurrency they allow and the amount of overhead that they impose.</a:t>
            </a:r>
          </a:p>
          <a:p>
            <a:endParaRPr lang="en-US" dirty="0"/>
          </a:p>
          <a:p>
            <a:r>
              <a:rPr lang="en-US" dirty="0"/>
              <a:t>Lock-Based Protocols</a:t>
            </a:r>
          </a:p>
          <a:p>
            <a:r>
              <a:rPr lang="en-US" dirty="0"/>
              <a:t>Timestamp-Based Protocols</a:t>
            </a:r>
          </a:p>
          <a:p>
            <a:r>
              <a:rPr lang="en-US" dirty="0"/>
              <a:t>Validation-Based Protocols</a:t>
            </a:r>
          </a:p>
          <a:p>
            <a:endParaRPr lang="en-IN" dirty="0"/>
          </a:p>
        </p:txBody>
      </p:sp>
    </p:spTree>
    <p:extLst>
      <p:ext uri="{BB962C8B-B14F-4D97-AF65-F5344CB8AC3E}">
        <p14:creationId xmlns:p14="http://schemas.microsoft.com/office/powerpoint/2010/main" val="363982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Lock-based Protocols</a:t>
            </a:r>
            <a:br>
              <a:rPr lang="en-IN" b="1" dirty="0"/>
            </a:br>
            <a:endParaRPr lang="en-IN" dirty="0"/>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b="1" dirty="0"/>
              <a:t>LOCK</a:t>
            </a:r>
          </a:p>
          <a:p>
            <a:endParaRPr lang="en-US" dirty="0"/>
          </a:p>
          <a:p>
            <a:r>
              <a:rPr lang="en-US" dirty="0"/>
              <a:t>A lock is a data variable which is associated with a data item. This lock signifies that operations that can be performed on the data item. Locks help synchronize access to the database items by concurrent transactions.</a:t>
            </a:r>
          </a:p>
          <a:p>
            <a:endParaRPr lang="en-US" dirty="0"/>
          </a:p>
          <a:p>
            <a:r>
              <a:rPr lang="en-US" dirty="0"/>
              <a:t>All lock requests are made to the concurrency-control manager. Transactions proceed only once the lock request is granted.</a:t>
            </a:r>
            <a:endParaRPr lang="en-IN" dirty="0"/>
          </a:p>
        </p:txBody>
      </p:sp>
    </p:spTree>
    <p:extLst>
      <p:ext uri="{BB962C8B-B14F-4D97-AF65-F5344CB8AC3E}">
        <p14:creationId xmlns:p14="http://schemas.microsoft.com/office/powerpoint/2010/main" val="296085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1. Shared Lock (S):</a:t>
            </a:r>
            <a:endParaRPr lang="en-US" dirty="0"/>
          </a:p>
          <a:p>
            <a:r>
              <a:rPr lang="en-US" dirty="0"/>
              <a:t>A shared lock is also called a Read-only lock. With the shared lock, the data item can be shared between transactions. This is because you will never have permission to update data on the data item.</a:t>
            </a:r>
          </a:p>
          <a:p>
            <a:r>
              <a:rPr lang="en-US" dirty="0"/>
              <a:t>For example, consider a case where two transactions are reading the account balance of a person. The database will let them read by placing a shared lock. However, if another transaction wants to update that account's balance, shared lock prevent it until the reading process is over.</a:t>
            </a:r>
          </a:p>
          <a:p>
            <a:endParaRPr lang="en-IN" dirty="0"/>
          </a:p>
        </p:txBody>
      </p:sp>
    </p:spTree>
    <p:extLst>
      <p:ext uri="{BB962C8B-B14F-4D97-AF65-F5344CB8AC3E}">
        <p14:creationId xmlns:p14="http://schemas.microsoft.com/office/powerpoint/2010/main" val="15818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2. Exclusive Lock (X):</a:t>
            </a:r>
            <a:endParaRPr lang="en-US" dirty="0"/>
          </a:p>
          <a:p>
            <a:r>
              <a:rPr lang="en-US" dirty="0"/>
              <a:t>With the Exclusive Lock, a data item can be read as well as written. This is exclusive and can't be held concurrently on the same data item. X-lock is requested using lock-x instruction. Transactions may unlock the data item after finishing the 'write' operation.</a:t>
            </a:r>
          </a:p>
          <a:p>
            <a:r>
              <a:rPr lang="en-US" dirty="0"/>
              <a:t>For example, when a transaction needs to update the account balance of a person. You can allows this transaction by placing X lock on it. Therefore, when the second transaction wants to read or write, exclusive lock prevent this operation.</a:t>
            </a:r>
          </a:p>
          <a:p>
            <a:endParaRPr lang="en-IN" dirty="0"/>
          </a:p>
        </p:txBody>
      </p:sp>
    </p:spTree>
    <p:extLst>
      <p:ext uri="{BB962C8B-B14F-4D97-AF65-F5344CB8AC3E}">
        <p14:creationId xmlns:p14="http://schemas.microsoft.com/office/powerpoint/2010/main" val="315514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Phase Locking (2PL) Protocol</a:t>
            </a:r>
            <a:br>
              <a:rPr lang="en-US" b="1" dirty="0"/>
            </a:br>
            <a:endParaRPr lang="en-IN" dirty="0"/>
          </a:p>
        </p:txBody>
      </p:sp>
      <p:sp>
        <p:nvSpPr>
          <p:cNvPr id="3" name="Content Placeholder 2"/>
          <p:cNvSpPr>
            <a:spLocks noGrp="1"/>
          </p:cNvSpPr>
          <p:nvPr>
            <p:ph idx="1"/>
          </p:nvPr>
        </p:nvSpPr>
        <p:spPr/>
        <p:txBody>
          <a:bodyPr/>
          <a:lstStyle/>
          <a:p>
            <a:r>
              <a:rPr lang="en-US" dirty="0"/>
              <a:t>The Two-Phase Locking protocol allows each transaction to make a lock or unlock request in two steps:</a:t>
            </a:r>
          </a:p>
          <a:p>
            <a:r>
              <a:rPr lang="en-US" b="1" dirty="0"/>
              <a:t>Growing Phase</a:t>
            </a:r>
            <a:r>
              <a:rPr lang="en-US" dirty="0"/>
              <a:t>: In this phase transaction may obtain locks but may not release any locks.</a:t>
            </a:r>
          </a:p>
          <a:p>
            <a:r>
              <a:rPr lang="en-US" b="1" dirty="0"/>
              <a:t>Shrinking Phase</a:t>
            </a:r>
            <a:r>
              <a:rPr lang="en-US" dirty="0"/>
              <a:t>: In this phase, a transaction may release locks but not obtain any new lock</a:t>
            </a:r>
          </a:p>
          <a:p>
            <a:pPr marL="0" indent="0">
              <a:buNone/>
            </a:pPr>
            <a:r>
              <a:rPr lang="en-US" dirty="0"/>
              <a:t>It is true that the 2PL protocol offers </a:t>
            </a:r>
            <a:r>
              <a:rPr lang="en-US" dirty="0" err="1"/>
              <a:t>serializability</a:t>
            </a:r>
            <a:r>
              <a:rPr lang="en-US" dirty="0"/>
              <a:t>. However, it does not ensure that deadlocks do not happen.</a:t>
            </a:r>
            <a:endParaRPr lang="en-IN" dirty="0"/>
          </a:p>
        </p:txBody>
      </p:sp>
    </p:spTree>
    <p:extLst>
      <p:ext uri="{BB962C8B-B14F-4D97-AF65-F5344CB8AC3E}">
        <p14:creationId xmlns:p14="http://schemas.microsoft.com/office/powerpoint/2010/main" val="379659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2PL</a:t>
            </a:r>
          </a:p>
        </p:txBody>
      </p:sp>
      <p:sp>
        <p:nvSpPr>
          <p:cNvPr id="3" name="Content Placeholder 2"/>
          <p:cNvSpPr>
            <a:spLocks noGrp="1"/>
          </p:cNvSpPr>
          <p:nvPr>
            <p:ph idx="1"/>
          </p:nvPr>
        </p:nvSpPr>
        <p:spPr/>
        <p:txBody>
          <a:bodyPr/>
          <a:lstStyle/>
          <a:p>
            <a:pPr marL="514350" indent="-514350">
              <a:buAutoNum type="arabicPeriod"/>
            </a:pPr>
            <a:r>
              <a:rPr lang="en-IN" sz="3600" dirty="0"/>
              <a:t>Basic 2PL</a:t>
            </a:r>
          </a:p>
          <a:p>
            <a:pPr marL="514350" indent="-514350">
              <a:buAutoNum type="arabicPeriod"/>
            </a:pPr>
            <a:r>
              <a:rPr lang="en-IN" sz="3600" dirty="0"/>
              <a:t>Conservative 2PL</a:t>
            </a:r>
          </a:p>
          <a:p>
            <a:pPr marL="514350" indent="-514350">
              <a:buAutoNum type="arabicPeriod"/>
            </a:pPr>
            <a:r>
              <a:rPr lang="en-IN" sz="3600" dirty="0"/>
              <a:t>Strict 2PL</a:t>
            </a:r>
          </a:p>
          <a:p>
            <a:pPr marL="514350" indent="-514350">
              <a:buAutoNum type="arabicPeriod"/>
            </a:pPr>
            <a:r>
              <a:rPr lang="en-IN" sz="3600" dirty="0"/>
              <a:t>Rigorous 2PL</a:t>
            </a:r>
          </a:p>
          <a:p>
            <a:pPr marL="0" indent="0">
              <a:buNone/>
            </a:pPr>
            <a:endParaRPr lang="en-IN" dirty="0"/>
          </a:p>
          <a:p>
            <a:pPr marL="514350" indent="-514350">
              <a:buAutoNum type="arabicPeriod"/>
            </a:pPr>
            <a:endParaRPr lang="en-IN" dirty="0"/>
          </a:p>
          <a:p>
            <a:pPr marL="0" indent="0">
              <a:buNone/>
            </a:pPr>
            <a:endParaRPr lang="en-IN" dirty="0"/>
          </a:p>
        </p:txBody>
      </p:sp>
    </p:spTree>
    <p:extLst>
      <p:ext uri="{BB962C8B-B14F-4D97-AF65-F5344CB8AC3E}">
        <p14:creationId xmlns:p14="http://schemas.microsoft.com/office/powerpoint/2010/main" val="767698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6235</TotalTime>
  <Words>2071</Words>
  <Application>Microsoft Office PowerPoint</Application>
  <PresentationFormat>Widescreen</PresentationFormat>
  <Paragraphs>202</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erdana</vt:lpstr>
      <vt:lpstr>inter-bold</vt:lpstr>
      <vt:lpstr>inter-regular</vt:lpstr>
      <vt:lpstr>urw-din</vt:lpstr>
      <vt:lpstr>Verdana</vt:lpstr>
      <vt:lpstr>Wingdings</vt:lpstr>
      <vt:lpstr>Office Theme</vt:lpstr>
      <vt:lpstr>Concurrency Control Technique</vt:lpstr>
      <vt:lpstr>Concurrency Control</vt:lpstr>
      <vt:lpstr>PowerPoint Presentation</vt:lpstr>
      <vt:lpstr>Concurrency Control Protocols </vt:lpstr>
      <vt:lpstr>Lock-based Protocols </vt:lpstr>
      <vt:lpstr>PowerPoint Presentation</vt:lpstr>
      <vt:lpstr>PowerPoint Presentation</vt:lpstr>
      <vt:lpstr>Two Phase Locking (2PL) Protocol </vt:lpstr>
      <vt:lpstr>Types of 2PL</vt:lpstr>
      <vt:lpstr>Basic 2PL</vt:lpstr>
      <vt:lpstr>PowerPoint Presentation</vt:lpstr>
      <vt:lpstr>PowerPoint Presentation</vt:lpstr>
      <vt:lpstr>Conservative / Static 2PL</vt:lpstr>
      <vt:lpstr>PowerPoint Presentation</vt:lpstr>
      <vt:lpstr>Rigourous 2PL</vt:lpstr>
      <vt:lpstr>PowerPoint Presentation</vt:lpstr>
      <vt:lpstr>Strict 2PL</vt:lpstr>
      <vt:lpstr>PowerPoint Presentation</vt:lpstr>
      <vt:lpstr>Timestamp Based Protocol</vt:lpstr>
      <vt:lpstr>Timestamp </vt:lpstr>
      <vt:lpstr>PowerPoint Presentation</vt:lpstr>
      <vt:lpstr>PowerPoint Presentation</vt:lpstr>
      <vt:lpstr>Properties of timestamp based protocol</vt:lpstr>
      <vt:lpstr>Thomas' Write Rule </vt:lpstr>
      <vt:lpstr>Validation based protocol</vt:lpstr>
      <vt:lpstr>PowerPoint Presentation</vt:lpstr>
      <vt:lpstr>Optimistic Concurrency Control is a three-phase protocol. The three phases for validation-based protocol: </vt:lpstr>
      <vt:lpstr>Validation Phase</vt:lpstr>
      <vt:lpstr>Validation Test</vt:lpstr>
      <vt:lpstr>PowerPoint Presentation</vt:lpstr>
      <vt:lpstr>PowerPoint Presentation</vt:lpstr>
      <vt:lpstr>Multiple Granularity </vt:lpstr>
      <vt:lpstr>PowerPoint Presentation</vt:lpstr>
      <vt:lpstr>PowerPoint Presentation</vt:lpstr>
      <vt:lpstr>PowerPoint Presentation</vt:lpstr>
      <vt:lpstr>Intention Mode Lock </vt:lpstr>
      <vt:lpstr>Compatibility Matrix with Intention Lock Modes: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 Technique</dc:title>
  <dc:creator>Bhavana Kaushik</dc:creator>
  <cp:lastModifiedBy>Bhavana Kaushik</cp:lastModifiedBy>
  <cp:revision>30</cp:revision>
  <dcterms:created xsi:type="dcterms:W3CDTF">2020-11-05T04:01:31Z</dcterms:created>
  <dcterms:modified xsi:type="dcterms:W3CDTF">2023-04-10T06:35:12Z</dcterms:modified>
</cp:coreProperties>
</file>