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notesMasterIdLst>
    <p:notesMasterId r:id="rId18"/>
  </p:notesMasterIdLst>
  <p:sldIdLst>
    <p:sldId id="256" r:id="rId2"/>
    <p:sldId id="267" r:id="rId3"/>
    <p:sldId id="258" r:id="rId4"/>
    <p:sldId id="263" r:id="rId5"/>
    <p:sldId id="264" r:id="rId6"/>
    <p:sldId id="257" r:id="rId7"/>
    <p:sldId id="270" r:id="rId8"/>
    <p:sldId id="271" r:id="rId9"/>
    <p:sldId id="259" r:id="rId10"/>
    <p:sldId id="269" r:id="rId11"/>
    <p:sldId id="260" r:id="rId12"/>
    <p:sldId id="268" r:id="rId13"/>
    <p:sldId id="261" r:id="rId14"/>
    <p:sldId id="265" r:id="rId15"/>
    <p:sldId id="266" r:id="rId16"/>
    <p:sldId id="26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D347FE-2698-456A-8DA1-E9C308619883}" type="datetimeFigureOut">
              <a:rPr lang="en-IN" smtClean="0"/>
              <a:t>28-04-2023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85C35F-B714-42F5-8DAE-C68FCD3D2F89}" type="slidenum">
              <a:rPr lang="en-IN" smtClean="0"/>
              <a:t>‹#›</a:t>
            </a:fld>
            <a:endParaRPr lang="en-IN"/>
          </a:p>
        </p:txBody>
      </p:sp>
    </p:spTree>
    <p:extLst>
      <p:ext uri="{BB962C8B-B14F-4D97-AF65-F5344CB8AC3E}">
        <p14:creationId xmlns:p14="http://schemas.microsoft.com/office/powerpoint/2010/main" val="4106715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1AAE30D3-2500-4093-9FFC-50B6A804D887}" type="datetimeFigureOut">
              <a:rPr lang="en-IN" smtClean="0"/>
              <a:t>28-04-2023</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0B66DBB3-D315-4D15-97B1-B1D3EDD0A1B9}" type="slidenum">
              <a:rPr lang="en-IN" smtClean="0"/>
              <a:t>‹#›</a:t>
            </a:fld>
            <a:endParaRPr lang="en-IN"/>
          </a:p>
        </p:txBody>
      </p:sp>
    </p:spTree>
    <p:extLst>
      <p:ext uri="{BB962C8B-B14F-4D97-AF65-F5344CB8AC3E}">
        <p14:creationId xmlns:p14="http://schemas.microsoft.com/office/powerpoint/2010/main" val="1803049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AE30D3-2500-4093-9FFC-50B6A804D887}" type="datetimeFigureOut">
              <a:rPr lang="en-IN" smtClean="0"/>
              <a:t>28-04-2023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B66DBB3-D315-4D15-97B1-B1D3EDD0A1B9}" type="slidenum">
              <a:rPr lang="en-IN" smtClean="0"/>
              <a:t>‹#›</a:t>
            </a:fld>
            <a:endParaRPr lang="en-IN"/>
          </a:p>
        </p:txBody>
      </p:sp>
    </p:spTree>
    <p:extLst>
      <p:ext uri="{BB962C8B-B14F-4D97-AF65-F5344CB8AC3E}">
        <p14:creationId xmlns:p14="http://schemas.microsoft.com/office/powerpoint/2010/main" val="1915303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AAE30D3-2500-4093-9FFC-50B6A804D887}" type="datetimeFigureOut">
              <a:rPr lang="en-IN" smtClean="0"/>
              <a:t>28-04-2023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B66DBB3-D315-4D15-97B1-B1D3EDD0A1B9}" type="slidenum">
              <a:rPr lang="en-IN" smtClean="0"/>
              <a:t>‹#›</a:t>
            </a:fld>
            <a:endParaRPr lang="en-IN"/>
          </a:p>
        </p:txBody>
      </p:sp>
    </p:spTree>
    <p:extLst>
      <p:ext uri="{BB962C8B-B14F-4D97-AF65-F5344CB8AC3E}">
        <p14:creationId xmlns:p14="http://schemas.microsoft.com/office/powerpoint/2010/main" val="40732327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AAE30D3-2500-4093-9FFC-50B6A804D887}" type="datetimeFigureOut">
              <a:rPr lang="en-IN" smtClean="0"/>
              <a:t>28-04-2023</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B66DBB3-D315-4D15-97B1-B1D3EDD0A1B9}" type="slidenum">
              <a:rPr lang="en-IN" smtClean="0"/>
              <a:t>‹#›</a:t>
            </a:fld>
            <a:endParaRPr lang="en-IN"/>
          </a:p>
        </p:txBody>
      </p:sp>
    </p:spTree>
    <p:extLst>
      <p:ext uri="{BB962C8B-B14F-4D97-AF65-F5344CB8AC3E}">
        <p14:creationId xmlns:p14="http://schemas.microsoft.com/office/powerpoint/2010/main" val="23798881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AE30D3-2500-4093-9FFC-50B6A804D887}" type="datetimeFigureOut">
              <a:rPr lang="en-IN" smtClean="0"/>
              <a:t>28-04-2023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B66DBB3-D315-4D15-97B1-B1D3EDD0A1B9}" type="slidenum">
              <a:rPr lang="en-IN" smtClean="0"/>
              <a:t>‹#›</a:t>
            </a:fld>
            <a:endParaRPr lang="en-IN"/>
          </a:p>
        </p:txBody>
      </p:sp>
    </p:spTree>
    <p:extLst>
      <p:ext uri="{BB962C8B-B14F-4D97-AF65-F5344CB8AC3E}">
        <p14:creationId xmlns:p14="http://schemas.microsoft.com/office/powerpoint/2010/main" val="42938887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AAE30D3-2500-4093-9FFC-50B6A804D887}" type="datetimeFigureOut">
              <a:rPr lang="en-IN" smtClean="0"/>
              <a:t>28-04-2023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B66DBB3-D315-4D15-97B1-B1D3EDD0A1B9}" type="slidenum">
              <a:rPr lang="en-IN" smtClean="0"/>
              <a:t>‹#›</a:t>
            </a:fld>
            <a:endParaRPr lang="en-IN"/>
          </a:p>
        </p:txBody>
      </p:sp>
    </p:spTree>
    <p:extLst>
      <p:ext uri="{BB962C8B-B14F-4D97-AF65-F5344CB8AC3E}">
        <p14:creationId xmlns:p14="http://schemas.microsoft.com/office/powerpoint/2010/main" val="28121544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AAE30D3-2500-4093-9FFC-50B6A804D887}" type="datetimeFigureOut">
              <a:rPr lang="en-IN" smtClean="0"/>
              <a:t>28-04-2023</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0B66DBB3-D315-4D15-97B1-B1D3EDD0A1B9}" type="slidenum">
              <a:rPr lang="en-IN" smtClean="0"/>
              <a:t>‹#›</a:t>
            </a:fld>
            <a:endParaRPr lang="en-IN"/>
          </a:p>
        </p:txBody>
      </p:sp>
    </p:spTree>
    <p:extLst>
      <p:ext uri="{BB962C8B-B14F-4D97-AF65-F5344CB8AC3E}">
        <p14:creationId xmlns:p14="http://schemas.microsoft.com/office/powerpoint/2010/main" val="41269599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1AAE30D3-2500-4093-9FFC-50B6A804D887}" type="datetimeFigureOut">
              <a:rPr lang="en-IN" smtClean="0"/>
              <a:t>28-04-2023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66DBB3-D315-4D15-97B1-B1D3EDD0A1B9}" type="slidenum">
              <a:rPr lang="en-IN" smtClean="0"/>
              <a:t>‹#›</a:t>
            </a:fld>
            <a:endParaRPr lang="en-IN"/>
          </a:p>
        </p:txBody>
      </p:sp>
    </p:spTree>
    <p:extLst>
      <p:ext uri="{BB962C8B-B14F-4D97-AF65-F5344CB8AC3E}">
        <p14:creationId xmlns:p14="http://schemas.microsoft.com/office/powerpoint/2010/main" val="29692119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1AAE30D3-2500-4093-9FFC-50B6A804D887}" type="datetimeFigureOut">
              <a:rPr lang="en-IN" smtClean="0"/>
              <a:t>28-04-2023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B66DBB3-D315-4D15-97B1-B1D3EDD0A1B9}" type="slidenum">
              <a:rPr lang="en-IN" smtClean="0"/>
              <a:t>‹#›</a:t>
            </a:fld>
            <a:endParaRPr lang="en-IN"/>
          </a:p>
        </p:txBody>
      </p:sp>
    </p:spTree>
    <p:extLst>
      <p:ext uri="{BB962C8B-B14F-4D97-AF65-F5344CB8AC3E}">
        <p14:creationId xmlns:p14="http://schemas.microsoft.com/office/powerpoint/2010/main" val="2752817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AE30D3-2500-4093-9FFC-50B6A804D887}" type="datetimeFigureOut">
              <a:rPr lang="en-IN" smtClean="0"/>
              <a:t>28-04-2023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66DBB3-D315-4D15-97B1-B1D3EDD0A1B9}" type="slidenum">
              <a:rPr lang="en-IN" smtClean="0"/>
              <a:t>‹#›</a:t>
            </a:fld>
            <a:endParaRPr lang="en-IN"/>
          </a:p>
        </p:txBody>
      </p:sp>
    </p:spTree>
    <p:extLst>
      <p:ext uri="{BB962C8B-B14F-4D97-AF65-F5344CB8AC3E}">
        <p14:creationId xmlns:p14="http://schemas.microsoft.com/office/powerpoint/2010/main" val="3455351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AE30D3-2500-4093-9FFC-50B6A804D887}" type="datetimeFigureOut">
              <a:rPr lang="en-IN" smtClean="0"/>
              <a:t>28-04-2023</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B66DBB3-D315-4D15-97B1-B1D3EDD0A1B9}" type="slidenum">
              <a:rPr lang="en-IN" smtClean="0"/>
              <a:t>‹#›</a:t>
            </a:fld>
            <a:endParaRPr lang="en-IN"/>
          </a:p>
        </p:txBody>
      </p:sp>
    </p:spTree>
    <p:extLst>
      <p:ext uri="{BB962C8B-B14F-4D97-AF65-F5344CB8AC3E}">
        <p14:creationId xmlns:p14="http://schemas.microsoft.com/office/powerpoint/2010/main" val="3106902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AAE30D3-2500-4093-9FFC-50B6A804D887}" type="datetimeFigureOut">
              <a:rPr lang="en-IN" smtClean="0"/>
              <a:t>28-04-2023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66DBB3-D315-4D15-97B1-B1D3EDD0A1B9}" type="slidenum">
              <a:rPr lang="en-IN" smtClean="0"/>
              <a:t>‹#›</a:t>
            </a:fld>
            <a:endParaRPr lang="en-IN"/>
          </a:p>
        </p:txBody>
      </p:sp>
    </p:spTree>
    <p:extLst>
      <p:ext uri="{BB962C8B-B14F-4D97-AF65-F5344CB8AC3E}">
        <p14:creationId xmlns:p14="http://schemas.microsoft.com/office/powerpoint/2010/main" val="3781436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AAE30D3-2500-4093-9FFC-50B6A804D887}" type="datetimeFigureOut">
              <a:rPr lang="en-IN" smtClean="0"/>
              <a:t>28-04-2023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B66DBB3-D315-4D15-97B1-B1D3EDD0A1B9}" type="slidenum">
              <a:rPr lang="en-IN" smtClean="0"/>
              <a:t>‹#›</a:t>
            </a:fld>
            <a:endParaRPr lang="en-IN"/>
          </a:p>
        </p:txBody>
      </p:sp>
    </p:spTree>
    <p:extLst>
      <p:ext uri="{BB962C8B-B14F-4D97-AF65-F5344CB8AC3E}">
        <p14:creationId xmlns:p14="http://schemas.microsoft.com/office/powerpoint/2010/main" val="4232471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AAE30D3-2500-4093-9FFC-50B6A804D887}" type="datetimeFigureOut">
              <a:rPr lang="en-IN" smtClean="0"/>
              <a:t>28-04-2023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B66DBB3-D315-4D15-97B1-B1D3EDD0A1B9}" type="slidenum">
              <a:rPr lang="en-IN" smtClean="0"/>
              <a:t>‹#›</a:t>
            </a:fld>
            <a:endParaRPr lang="en-IN"/>
          </a:p>
        </p:txBody>
      </p:sp>
    </p:spTree>
    <p:extLst>
      <p:ext uri="{BB962C8B-B14F-4D97-AF65-F5344CB8AC3E}">
        <p14:creationId xmlns:p14="http://schemas.microsoft.com/office/powerpoint/2010/main" val="2165638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AE30D3-2500-4093-9FFC-50B6A804D887}" type="datetimeFigureOut">
              <a:rPr lang="en-IN" smtClean="0"/>
              <a:t>28-04-2023</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B66DBB3-D315-4D15-97B1-B1D3EDD0A1B9}" type="slidenum">
              <a:rPr lang="en-IN" smtClean="0"/>
              <a:t>‹#›</a:t>
            </a:fld>
            <a:endParaRPr lang="en-IN"/>
          </a:p>
        </p:txBody>
      </p:sp>
    </p:spTree>
    <p:extLst>
      <p:ext uri="{BB962C8B-B14F-4D97-AF65-F5344CB8AC3E}">
        <p14:creationId xmlns:p14="http://schemas.microsoft.com/office/powerpoint/2010/main" val="2898397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AE30D3-2500-4093-9FFC-50B6A804D887}" type="datetimeFigureOut">
              <a:rPr lang="en-IN" smtClean="0"/>
              <a:t>28-04-2023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B66DBB3-D315-4D15-97B1-B1D3EDD0A1B9}" type="slidenum">
              <a:rPr lang="en-IN" smtClean="0"/>
              <a:t>‹#›</a:t>
            </a:fld>
            <a:endParaRPr lang="en-IN"/>
          </a:p>
        </p:txBody>
      </p:sp>
    </p:spTree>
    <p:extLst>
      <p:ext uri="{BB962C8B-B14F-4D97-AF65-F5344CB8AC3E}">
        <p14:creationId xmlns:p14="http://schemas.microsoft.com/office/powerpoint/2010/main" val="1191167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AE30D3-2500-4093-9FFC-50B6A804D887}" type="datetimeFigureOut">
              <a:rPr lang="en-IN" smtClean="0"/>
              <a:t>28-04-2023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B66DBB3-D315-4D15-97B1-B1D3EDD0A1B9}" type="slidenum">
              <a:rPr lang="en-IN" smtClean="0"/>
              <a:t>‹#›</a:t>
            </a:fld>
            <a:endParaRPr lang="en-IN"/>
          </a:p>
        </p:txBody>
      </p:sp>
    </p:spTree>
    <p:extLst>
      <p:ext uri="{BB962C8B-B14F-4D97-AF65-F5344CB8AC3E}">
        <p14:creationId xmlns:p14="http://schemas.microsoft.com/office/powerpoint/2010/main" val="1517459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1AAE30D3-2500-4093-9FFC-50B6A804D887}" type="datetimeFigureOut">
              <a:rPr lang="en-IN" smtClean="0"/>
              <a:t>28-04-2023</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B66DBB3-D315-4D15-97B1-B1D3EDD0A1B9}" type="slidenum">
              <a:rPr lang="en-IN" smtClean="0"/>
              <a:t>‹#›</a:t>
            </a:fld>
            <a:endParaRPr lang="en-IN"/>
          </a:p>
        </p:txBody>
      </p:sp>
    </p:spTree>
    <p:extLst>
      <p:ext uri="{BB962C8B-B14F-4D97-AF65-F5344CB8AC3E}">
        <p14:creationId xmlns:p14="http://schemas.microsoft.com/office/powerpoint/2010/main" val="3709092299"/>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 id="2147483788" r:id="rId12"/>
    <p:sldLayoutId id="2147483789" r:id="rId13"/>
    <p:sldLayoutId id="2147483790" r:id="rId14"/>
    <p:sldLayoutId id="2147483791" r:id="rId15"/>
    <p:sldLayoutId id="2147483792" r:id="rId16"/>
    <p:sldLayoutId id="2147483793"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5C3E5-E76F-077E-F9D6-B2C98303ADFB}"/>
              </a:ext>
            </a:extLst>
          </p:cNvPr>
          <p:cNvSpPr>
            <a:spLocks noGrp="1"/>
          </p:cNvSpPr>
          <p:nvPr>
            <p:ph type="ctrTitle"/>
          </p:nvPr>
        </p:nvSpPr>
        <p:spPr>
          <a:xfrm>
            <a:off x="1402703" y="394575"/>
            <a:ext cx="9144000" cy="1088992"/>
          </a:xfrm>
        </p:spPr>
        <p:txBody>
          <a:bodyPr/>
          <a:lstStyle/>
          <a:p>
            <a:r>
              <a:rPr lang="en-IN" dirty="0"/>
              <a:t>           </a:t>
            </a:r>
            <a:r>
              <a:rPr lang="en-IN" i="1" u="sng" dirty="0"/>
              <a:t>River Pollution</a:t>
            </a:r>
          </a:p>
        </p:txBody>
      </p:sp>
      <p:pic>
        <p:nvPicPr>
          <p:cNvPr id="1026" name="Picture 2" descr="Maldevta Dehradun - Picnic spot in Raipur, camping, 5 things to do, timings">
            <a:extLst>
              <a:ext uri="{FF2B5EF4-FFF2-40B4-BE49-F238E27FC236}">
                <a16:creationId xmlns:a16="http://schemas.microsoft.com/office/drawing/2014/main" id="{ECE90C41-489A-9E76-5554-1FE3F36F43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7886" y="1603115"/>
            <a:ext cx="6593633" cy="386345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CC9A2E0-A2C6-1D6E-771F-A2E025003EB6}"/>
              </a:ext>
            </a:extLst>
          </p:cNvPr>
          <p:cNvSpPr txBox="1"/>
          <p:nvPr/>
        </p:nvSpPr>
        <p:spPr>
          <a:xfrm>
            <a:off x="4383833" y="5586120"/>
            <a:ext cx="3424334" cy="369332"/>
          </a:xfrm>
          <a:prstGeom prst="rect">
            <a:avLst/>
          </a:prstGeom>
          <a:noFill/>
        </p:spPr>
        <p:txBody>
          <a:bodyPr wrap="square" rtlCol="0">
            <a:spAutoFit/>
          </a:bodyPr>
          <a:lstStyle/>
          <a:p>
            <a:r>
              <a:rPr lang="en-IN" b="1" dirty="0" err="1">
                <a:solidFill>
                  <a:schemeClr val="bg1"/>
                </a:solidFill>
              </a:rPr>
              <a:t>Maldevta</a:t>
            </a:r>
            <a:r>
              <a:rPr lang="en-IN" b="1" dirty="0">
                <a:solidFill>
                  <a:schemeClr val="bg1"/>
                </a:solidFill>
              </a:rPr>
              <a:t> river ,Dehradun</a:t>
            </a:r>
          </a:p>
        </p:txBody>
      </p:sp>
    </p:spTree>
    <p:extLst>
      <p:ext uri="{BB962C8B-B14F-4D97-AF65-F5344CB8AC3E}">
        <p14:creationId xmlns:p14="http://schemas.microsoft.com/office/powerpoint/2010/main" val="1528571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58147-D2B1-5248-3DF2-5D4BA67CA6A4}"/>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099BF33C-2960-5228-060F-A22FE88C7777}"/>
              </a:ext>
            </a:extLst>
          </p:cNvPr>
          <p:cNvSpPr>
            <a:spLocks noGrp="1"/>
          </p:cNvSpPr>
          <p:nvPr>
            <p:ph idx="1"/>
          </p:nvPr>
        </p:nvSpPr>
        <p:spPr/>
        <p:txBody>
          <a:bodyPr/>
          <a:lstStyle/>
          <a:p>
            <a:pPr algn="l">
              <a:buFont typeface="+mj-lt"/>
              <a:buAutoNum type="arabicPeriod" startAt="4"/>
            </a:pPr>
            <a:r>
              <a:rPr lang="en-US" b="1" i="0" dirty="0">
                <a:solidFill>
                  <a:schemeClr val="accent6">
                    <a:lumMod val="75000"/>
                  </a:schemeClr>
                </a:solidFill>
                <a:effectLst/>
                <a:latin typeface="Söhne"/>
              </a:rPr>
              <a:t>Conduct fieldwork: </a:t>
            </a:r>
            <a:r>
              <a:rPr lang="en-US" b="0" i="0" dirty="0">
                <a:solidFill>
                  <a:schemeClr val="accent6">
                    <a:lumMod val="75000"/>
                  </a:schemeClr>
                </a:solidFill>
                <a:effectLst/>
                <a:latin typeface="Söhne"/>
              </a:rPr>
              <a:t>This involves collecting water samples from different locations along the river and analyzing them for various pollutants such as nutrients, bacteria, pesticides, heavy metals, and organic chemicals. Field measurements of water quality parameters such as temperature, pH, dissolved oxygen, and turbidity may also be collected.</a:t>
            </a:r>
          </a:p>
          <a:p>
            <a:pPr algn="l">
              <a:buFont typeface="+mj-lt"/>
              <a:buAutoNum type="arabicPeriod" startAt="4"/>
            </a:pPr>
            <a:r>
              <a:rPr lang="en-US" b="1" i="0" dirty="0">
                <a:solidFill>
                  <a:schemeClr val="accent6">
                    <a:lumMod val="75000"/>
                  </a:schemeClr>
                </a:solidFill>
                <a:effectLst/>
                <a:latin typeface="Söhne"/>
              </a:rPr>
              <a:t>Analyze data: </a:t>
            </a:r>
            <a:r>
              <a:rPr lang="en-US" b="0" i="0" dirty="0">
                <a:solidFill>
                  <a:schemeClr val="accent6">
                    <a:lumMod val="75000"/>
                  </a:schemeClr>
                </a:solidFill>
                <a:effectLst/>
                <a:latin typeface="Söhne"/>
              </a:rPr>
              <a:t>The collected data should be analyzed to identify trends and patterns in pollutant levels and water quality parameters. Statistical techniques such as regression analysis, correlation analysis, and principal component analysis may be used to identify relationships between different variables.</a:t>
            </a:r>
          </a:p>
          <a:p>
            <a:pPr algn="l">
              <a:buFont typeface="+mj-lt"/>
              <a:buAutoNum type="arabicPeriod" startAt="4"/>
            </a:pPr>
            <a:r>
              <a:rPr lang="en-US" b="1" i="0" dirty="0">
                <a:solidFill>
                  <a:schemeClr val="accent6">
                    <a:lumMod val="75000"/>
                  </a:schemeClr>
                </a:solidFill>
                <a:effectLst/>
                <a:latin typeface="Söhne"/>
              </a:rPr>
              <a:t>Interpret results: </a:t>
            </a:r>
            <a:r>
              <a:rPr lang="en-US" b="0" i="0" dirty="0">
                <a:solidFill>
                  <a:schemeClr val="accent6">
                    <a:lumMod val="75000"/>
                  </a:schemeClr>
                </a:solidFill>
                <a:effectLst/>
                <a:latin typeface="Söhne"/>
              </a:rPr>
              <a:t>The results of the study should be interpreted in light of the research objective and the literature review. The implications of the findings for the environment and human health should be discussed.</a:t>
            </a:r>
          </a:p>
          <a:p>
            <a:pPr marL="0" indent="0">
              <a:buNone/>
            </a:pPr>
            <a:endParaRPr lang="en-IN" dirty="0"/>
          </a:p>
        </p:txBody>
      </p:sp>
    </p:spTree>
    <p:extLst>
      <p:ext uri="{BB962C8B-B14F-4D97-AF65-F5344CB8AC3E}">
        <p14:creationId xmlns:p14="http://schemas.microsoft.com/office/powerpoint/2010/main" val="1719125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A15FF-B0E8-7126-5111-068925CCC09C}"/>
              </a:ext>
            </a:extLst>
          </p:cNvPr>
          <p:cNvSpPr>
            <a:spLocks noGrp="1"/>
          </p:cNvSpPr>
          <p:nvPr>
            <p:ph type="title"/>
          </p:nvPr>
        </p:nvSpPr>
        <p:spPr/>
        <p:txBody>
          <a:bodyPr/>
          <a:lstStyle/>
          <a:p>
            <a:r>
              <a:rPr lang="en-IN" dirty="0"/>
              <a:t>Resultant Discussion</a:t>
            </a:r>
          </a:p>
        </p:txBody>
      </p:sp>
      <p:sp>
        <p:nvSpPr>
          <p:cNvPr id="3" name="Content Placeholder 2">
            <a:extLst>
              <a:ext uri="{FF2B5EF4-FFF2-40B4-BE49-F238E27FC236}">
                <a16:creationId xmlns:a16="http://schemas.microsoft.com/office/drawing/2014/main" id="{45610EA9-8705-939A-8D8D-42E4F302FACD}"/>
              </a:ext>
            </a:extLst>
          </p:cNvPr>
          <p:cNvSpPr>
            <a:spLocks noGrp="1"/>
          </p:cNvSpPr>
          <p:nvPr>
            <p:ph idx="1"/>
          </p:nvPr>
        </p:nvSpPr>
        <p:spPr/>
        <p:txBody>
          <a:bodyPr/>
          <a:lstStyle/>
          <a:p>
            <a:pPr algn="l"/>
            <a:r>
              <a:rPr lang="en-US" b="0" i="0" dirty="0">
                <a:solidFill>
                  <a:schemeClr val="accent6">
                    <a:lumMod val="75000"/>
                  </a:schemeClr>
                </a:solidFill>
                <a:effectLst/>
                <a:latin typeface="Söhne"/>
              </a:rPr>
              <a:t>River pollution is a complex environmental issue that affects both developed and developing countries worldwide. It results from a range of human activities such as industrial processes, agriculture, urbanization, and domestic waste. As a result, it can have serious implications for human health, aquatic life, and the environment.</a:t>
            </a:r>
          </a:p>
          <a:p>
            <a:pPr algn="l"/>
            <a:r>
              <a:rPr lang="en-US" b="0" i="0" dirty="0">
                <a:solidFill>
                  <a:schemeClr val="accent6">
                    <a:lumMod val="75000"/>
                  </a:schemeClr>
                </a:solidFill>
                <a:effectLst/>
                <a:latin typeface="Söhne"/>
              </a:rPr>
              <a:t>The impact of river pollution can vary from one location to another, depending on the type and amount of pollutants present in the water. These pollutants can be physical, chemical, or biological, and can come from point and non-point sources. Point sources are direct discharges of pollutants from specific locations such as factories, sewage treatment plants, and oil spills. Non-point sources are diffuse discharges that come from a broader area, such as agricultural runoff and stormwater runoff.</a:t>
            </a:r>
          </a:p>
          <a:p>
            <a:endParaRPr lang="en-IN" dirty="0"/>
          </a:p>
        </p:txBody>
      </p:sp>
    </p:spTree>
    <p:extLst>
      <p:ext uri="{BB962C8B-B14F-4D97-AF65-F5344CB8AC3E}">
        <p14:creationId xmlns:p14="http://schemas.microsoft.com/office/powerpoint/2010/main" val="3616984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A15FF-B0E8-7126-5111-068925CCC09C}"/>
              </a:ext>
            </a:extLst>
          </p:cNvPr>
          <p:cNvSpPr>
            <a:spLocks noGrp="1"/>
          </p:cNvSpPr>
          <p:nvPr>
            <p:ph type="title"/>
          </p:nvPr>
        </p:nvSpPr>
        <p:spPr/>
        <p:txBody>
          <a:bodyPr/>
          <a:lstStyle/>
          <a:p>
            <a:r>
              <a:rPr lang="en-IN" dirty="0"/>
              <a:t>Resultant Discussion</a:t>
            </a:r>
          </a:p>
        </p:txBody>
      </p:sp>
      <p:sp>
        <p:nvSpPr>
          <p:cNvPr id="3" name="Content Placeholder 2">
            <a:extLst>
              <a:ext uri="{FF2B5EF4-FFF2-40B4-BE49-F238E27FC236}">
                <a16:creationId xmlns:a16="http://schemas.microsoft.com/office/drawing/2014/main" id="{45610EA9-8705-939A-8D8D-42E4F302FACD}"/>
              </a:ext>
            </a:extLst>
          </p:cNvPr>
          <p:cNvSpPr>
            <a:spLocks noGrp="1"/>
          </p:cNvSpPr>
          <p:nvPr>
            <p:ph idx="1"/>
          </p:nvPr>
        </p:nvSpPr>
        <p:spPr/>
        <p:txBody>
          <a:bodyPr>
            <a:normAutofit lnSpcReduction="10000"/>
          </a:bodyPr>
          <a:lstStyle/>
          <a:p>
            <a:pPr algn="l"/>
            <a:r>
              <a:rPr lang="en-US" b="0" i="0" dirty="0">
                <a:solidFill>
                  <a:schemeClr val="accent6">
                    <a:lumMod val="75000"/>
                  </a:schemeClr>
                </a:solidFill>
                <a:effectLst/>
                <a:latin typeface="Söhne"/>
              </a:rPr>
              <a:t>The impact of river pollution can be devastating. It can result in the destruction of aquatic ecosystems, loss of biodiversity, and the decline in water quality. Polluted rivers can cause illness and disease in humans, leading to long-term health problems. Furthermore, it can lead to economic losses as businesses dependent on the river water, such as fishing and tourism, are affected.</a:t>
            </a:r>
          </a:p>
          <a:p>
            <a:pPr algn="l"/>
            <a:r>
              <a:rPr lang="en-US" b="0" i="0" dirty="0">
                <a:solidFill>
                  <a:schemeClr val="accent6">
                    <a:lumMod val="75000"/>
                  </a:schemeClr>
                </a:solidFill>
                <a:effectLst/>
                <a:latin typeface="Söhne"/>
              </a:rPr>
              <a:t>Efforts to address river pollution have been ongoing for decades, but much more needs to be done. Governments, industries, and communities need to work together to reduce the amount of pollution entering rivers. One solution is to promote natural solutions such as riparian buffers and wetlands that can help filter pollutants and improve water quality. Furthermore, governments should strengthen regulations and policies to reduce the amount of pollution entering rivers, and increase funding for pollution control measures such as wastewater treatment plants and conservation practices.</a:t>
            </a:r>
          </a:p>
        </p:txBody>
      </p:sp>
    </p:spTree>
    <p:extLst>
      <p:ext uri="{BB962C8B-B14F-4D97-AF65-F5344CB8AC3E}">
        <p14:creationId xmlns:p14="http://schemas.microsoft.com/office/powerpoint/2010/main" val="10593620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D91ED-23EA-C5FF-33A5-6AB5D15358BE}"/>
              </a:ext>
            </a:extLst>
          </p:cNvPr>
          <p:cNvSpPr>
            <a:spLocks noGrp="1"/>
          </p:cNvSpPr>
          <p:nvPr>
            <p:ph type="title"/>
          </p:nvPr>
        </p:nvSpPr>
        <p:spPr/>
        <p:txBody>
          <a:bodyPr/>
          <a:lstStyle/>
          <a:p>
            <a:r>
              <a:rPr lang="en-IN" dirty="0"/>
              <a:t>Conclusion and Recommendation</a:t>
            </a:r>
          </a:p>
        </p:txBody>
      </p:sp>
      <p:sp>
        <p:nvSpPr>
          <p:cNvPr id="3" name="Content Placeholder 2">
            <a:extLst>
              <a:ext uri="{FF2B5EF4-FFF2-40B4-BE49-F238E27FC236}">
                <a16:creationId xmlns:a16="http://schemas.microsoft.com/office/drawing/2014/main" id="{089B7A20-0BE4-98E1-B940-F7871B9BC3BA}"/>
              </a:ext>
            </a:extLst>
          </p:cNvPr>
          <p:cNvSpPr>
            <a:spLocks noGrp="1"/>
          </p:cNvSpPr>
          <p:nvPr>
            <p:ph idx="1"/>
          </p:nvPr>
        </p:nvSpPr>
        <p:spPr/>
        <p:txBody>
          <a:bodyPr/>
          <a:lstStyle/>
          <a:p>
            <a:pPr algn="l"/>
            <a:r>
              <a:rPr lang="en-US" b="1" i="0" dirty="0">
                <a:solidFill>
                  <a:schemeClr val="accent6">
                    <a:lumMod val="75000"/>
                  </a:schemeClr>
                </a:solidFill>
                <a:effectLst/>
                <a:latin typeface="Söhne"/>
              </a:rPr>
              <a:t>Conclusion</a:t>
            </a:r>
          </a:p>
          <a:p>
            <a:pPr marL="0" indent="0" algn="l">
              <a:buNone/>
            </a:pPr>
            <a:endParaRPr lang="en-US" b="0" i="0" dirty="0">
              <a:solidFill>
                <a:schemeClr val="accent6">
                  <a:lumMod val="75000"/>
                </a:schemeClr>
              </a:solidFill>
              <a:effectLst/>
              <a:latin typeface="Söhne"/>
            </a:endParaRPr>
          </a:p>
          <a:p>
            <a:pPr marL="0" indent="0" algn="l">
              <a:buNone/>
            </a:pPr>
            <a:r>
              <a:rPr lang="en-US" b="0" i="0" dirty="0">
                <a:solidFill>
                  <a:schemeClr val="accent6">
                    <a:lumMod val="75000"/>
                  </a:schemeClr>
                </a:solidFill>
                <a:effectLst/>
                <a:latin typeface="Söhne"/>
              </a:rPr>
              <a:t>River pollution is a serious environmental issue that affects water bodies worldwide. The sources of river pollution are numerous and varied, and the impacts can be far-reaching, affecting human health, aquatic life, and the environment. Despite the progress made in addressing river pollution, there is still much to be done to protect these critical water bodies.</a:t>
            </a:r>
          </a:p>
          <a:p>
            <a:pPr marL="0" indent="0">
              <a:buNone/>
            </a:pPr>
            <a:endParaRPr lang="en-IN" dirty="0"/>
          </a:p>
        </p:txBody>
      </p:sp>
    </p:spTree>
    <p:extLst>
      <p:ext uri="{BB962C8B-B14F-4D97-AF65-F5344CB8AC3E}">
        <p14:creationId xmlns:p14="http://schemas.microsoft.com/office/powerpoint/2010/main" val="4047574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D91ED-23EA-C5FF-33A5-6AB5D15358BE}"/>
              </a:ext>
            </a:extLst>
          </p:cNvPr>
          <p:cNvSpPr>
            <a:spLocks noGrp="1"/>
          </p:cNvSpPr>
          <p:nvPr>
            <p:ph type="title"/>
          </p:nvPr>
        </p:nvSpPr>
        <p:spPr/>
        <p:txBody>
          <a:bodyPr/>
          <a:lstStyle/>
          <a:p>
            <a:r>
              <a:rPr lang="en-IN" dirty="0"/>
              <a:t>Conclusion and Recommendation</a:t>
            </a:r>
          </a:p>
        </p:txBody>
      </p:sp>
      <p:sp>
        <p:nvSpPr>
          <p:cNvPr id="3" name="Content Placeholder 2">
            <a:extLst>
              <a:ext uri="{FF2B5EF4-FFF2-40B4-BE49-F238E27FC236}">
                <a16:creationId xmlns:a16="http://schemas.microsoft.com/office/drawing/2014/main" id="{089B7A20-0BE4-98E1-B940-F7871B9BC3BA}"/>
              </a:ext>
            </a:extLst>
          </p:cNvPr>
          <p:cNvSpPr>
            <a:spLocks noGrp="1"/>
          </p:cNvSpPr>
          <p:nvPr>
            <p:ph idx="1"/>
          </p:nvPr>
        </p:nvSpPr>
        <p:spPr/>
        <p:txBody>
          <a:bodyPr>
            <a:normAutofit fontScale="92500"/>
          </a:bodyPr>
          <a:lstStyle/>
          <a:p>
            <a:pPr algn="l"/>
            <a:r>
              <a:rPr lang="en-IN" b="1" dirty="0">
                <a:solidFill>
                  <a:schemeClr val="accent6">
                    <a:lumMod val="75000"/>
                  </a:schemeClr>
                </a:solidFill>
              </a:rPr>
              <a:t>Recommendation</a:t>
            </a:r>
            <a:endParaRPr lang="en-US" b="1" i="0" dirty="0">
              <a:solidFill>
                <a:schemeClr val="accent6">
                  <a:lumMod val="75000"/>
                </a:schemeClr>
              </a:solidFill>
              <a:effectLst/>
              <a:latin typeface="Söhne"/>
            </a:endParaRPr>
          </a:p>
          <a:p>
            <a:pPr marL="0" indent="0" algn="l">
              <a:buNone/>
            </a:pPr>
            <a:r>
              <a:rPr lang="en-US" b="0" i="0" dirty="0">
                <a:solidFill>
                  <a:schemeClr val="accent6">
                    <a:lumMod val="75000"/>
                  </a:schemeClr>
                </a:solidFill>
                <a:effectLst/>
                <a:latin typeface="Söhne"/>
              </a:rPr>
              <a:t>To address river pollution, the following recommendations are suggested:</a:t>
            </a:r>
          </a:p>
          <a:p>
            <a:pPr algn="l">
              <a:buFont typeface="+mj-lt"/>
              <a:buAutoNum type="arabicPeriod"/>
            </a:pPr>
            <a:r>
              <a:rPr lang="en-US" b="0" i="0" dirty="0">
                <a:solidFill>
                  <a:schemeClr val="accent6">
                    <a:lumMod val="75000"/>
                  </a:schemeClr>
                </a:solidFill>
                <a:effectLst/>
                <a:latin typeface="Söhne"/>
              </a:rPr>
              <a:t>Strengthen regulations and policies: Governments and regulatory bodies should strengthen regulations and policies to reduce the amount of pollution entering rivers. This can include setting more stringent standards for water quality and enforcing penalties for non-compliance.</a:t>
            </a:r>
          </a:p>
          <a:p>
            <a:pPr algn="l">
              <a:buFont typeface="+mj-lt"/>
              <a:buAutoNum type="arabicPeriod"/>
            </a:pPr>
            <a:r>
              <a:rPr lang="en-US" b="0" i="0" dirty="0">
                <a:solidFill>
                  <a:schemeClr val="accent6">
                    <a:lumMod val="75000"/>
                  </a:schemeClr>
                </a:solidFill>
                <a:effectLst/>
                <a:latin typeface="Söhne"/>
              </a:rPr>
              <a:t>Increase funding for pollution control: More funding should be allocated to pollution control measures, such as wastewater treatment plants and conservation practices, to reduce the amount of pollution entering rivers.</a:t>
            </a:r>
          </a:p>
          <a:p>
            <a:pPr algn="l">
              <a:buFont typeface="+mj-lt"/>
              <a:buAutoNum type="arabicPeriod"/>
            </a:pPr>
            <a:r>
              <a:rPr lang="en-US" b="0" i="0" dirty="0">
                <a:solidFill>
                  <a:schemeClr val="accent6">
                    <a:lumMod val="75000"/>
                  </a:schemeClr>
                </a:solidFill>
                <a:effectLst/>
                <a:latin typeface="Söhne"/>
              </a:rPr>
              <a:t>Educate the public: Public education campaigns can help raise awareness of the impacts of river pollution and encourage individuals to take action to reduce pollution in their daily lives.</a:t>
            </a:r>
          </a:p>
        </p:txBody>
      </p:sp>
    </p:spTree>
    <p:extLst>
      <p:ext uri="{BB962C8B-B14F-4D97-AF65-F5344CB8AC3E}">
        <p14:creationId xmlns:p14="http://schemas.microsoft.com/office/powerpoint/2010/main" val="41543792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D91ED-23EA-C5FF-33A5-6AB5D15358BE}"/>
              </a:ext>
            </a:extLst>
          </p:cNvPr>
          <p:cNvSpPr>
            <a:spLocks noGrp="1"/>
          </p:cNvSpPr>
          <p:nvPr>
            <p:ph type="title"/>
          </p:nvPr>
        </p:nvSpPr>
        <p:spPr/>
        <p:txBody>
          <a:bodyPr/>
          <a:lstStyle/>
          <a:p>
            <a:r>
              <a:rPr lang="en-IN" dirty="0"/>
              <a:t>Conclusion and Recommendation</a:t>
            </a:r>
          </a:p>
        </p:txBody>
      </p:sp>
      <p:sp>
        <p:nvSpPr>
          <p:cNvPr id="3" name="Content Placeholder 2">
            <a:extLst>
              <a:ext uri="{FF2B5EF4-FFF2-40B4-BE49-F238E27FC236}">
                <a16:creationId xmlns:a16="http://schemas.microsoft.com/office/drawing/2014/main" id="{089B7A20-0BE4-98E1-B940-F7871B9BC3BA}"/>
              </a:ext>
            </a:extLst>
          </p:cNvPr>
          <p:cNvSpPr>
            <a:spLocks noGrp="1"/>
          </p:cNvSpPr>
          <p:nvPr>
            <p:ph idx="1"/>
          </p:nvPr>
        </p:nvSpPr>
        <p:spPr/>
        <p:txBody>
          <a:bodyPr>
            <a:normAutofit/>
          </a:bodyPr>
          <a:lstStyle/>
          <a:p>
            <a:pPr algn="l"/>
            <a:r>
              <a:rPr lang="en-IN" b="1" dirty="0">
                <a:solidFill>
                  <a:schemeClr val="accent6">
                    <a:lumMod val="75000"/>
                  </a:schemeClr>
                </a:solidFill>
              </a:rPr>
              <a:t>Recommendation</a:t>
            </a:r>
            <a:endParaRPr lang="en-US" b="1" i="0" dirty="0">
              <a:solidFill>
                <a:schemeClr val="accent6">
                  <a:lumMod val="75000"/>
                </a:schemeClr>
              </a:solidFill>
              <a:effectLst/>
              <a:latin typeface="Söhne"/>
            </a:endParaRPr>
          </a:p>
          <a:p>
            <a:pPr marL="0" indent="0" algn="l">
              <a:buNone/>
            </a:pPr>
            <a:r>
              <a:rPr lang="en-US" b="0" i="0" dirty="0">
                <a:solidFill>
                  <a:schemeClr val="accent6">
                    <a:lumMod val="75000"/>
                  </a:schemeClr>
                </a:solidFill>
                <a:effectLst/>
                <a:latin typeface="Söhne"/>
              </a:rPr>
              <a:t>To address river pollution, the following recommendations are suggested:</a:t>
            </a:r>
          </a:p>
          <a:p>
            <a:pPr algn="l">
              <a:buFont typeface="+mj-lt"/>
              <a:buAutoNum type="arabicPeriod" startAt="4"/>
            </a:pPr>
            <a:r>
              <a:rPr lang="en-US" b="0" i="0" dirty="0">
                <a:solidFill>
                  <a:schemeClr val="accent6">
                    <a:lumMod val="75000"/>
                  </a:schemeClr>
                </a:solidFill>
                <a:effectLst/>
                <a:latin typeface="Söhne"/>
              </a:rPr>
              <a:t>Promote natural solutions: Natural solutions such as riparian buffers and wetlands can help filter pollutants and improve water quality. Promoting and implementing these solutions can help reduce pollution in rivers.</a:t>
            </a:r>
          </a:p>
          <a:p>
            <a:pPr algn="l">
              <a:buFont typeface="+mj-lt"/>
              <a:buAutoNum type="arabicPeriod" startAt="4"/>
            </a:pPr>
            <a:r>
              <a:rPr lang="en-US" b="0" i="0" dirty="0">
                <a:solidFill>
                  <a:schemeClr val="accent6">
                    <a:lumMod val="75000"/>
                  </a:schemeClr>
                </a:solidFill>
                <a:effectLst/>
                <a:latin typeface="Söhne"/>
              </a:rPr>
              <a:t>Encourage international cooperation: River pollution is a global issue, and international cooperation is needed to address it effectively. Governments, non-governmental organizations, and other stakeholders should work together to develop and implement pollution control measures.</a:t>
            </a:r>
          </a:p>
        </p:txBody>
      </p:sp>
    </p:spTree>
    <p:extLst>
      <p:ext uri="{BB962C8B-B14F-4D97-AF65-F5344CB8AC3E}">
        <p14:creationId xmlns:p14="http://schemas.microsoft.com/office/powerpoint/2010/main" val="28272031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573DB-158A-B23C-FA88-E1BFF9E84542}"/>
              </a:ext>
            </a:extLst>
          </p:cNvPr>
          <p:cNvSpPr>
            <a:spLocks noGrp="1"/>
          </p:cNvSpPr>
          <p:nvPr>
            <p:ph type="title"/>
          </p:nvPr>
        </p:nvSpPr>
        <p:spPr/>
        <p:txBody>
          <a:bodyPr/>
          <a:lstStyle/>
          <a:p>
            <a:r>
              <a:rPr lang="en-IN" dirty="0"/>
              <a:t>References and Bibliography</a:t>
            </a:r>
          </a:p>
        </p:txBody>
      </p:sp>
      <p:sp>
        <p:nvSpPr>
          <p:cNvPr id="3" name="Content Placeholder 2">
            <a:extLst>
              <a:ext uri="{FF2B5EF4-FFF2-40B4-BE49-F238E27FC236}">
                <a16:creationId xmlns:a16="http://schemas.microsoft.com/office/drawing/2014/main" id="{BB6EA02F-EC39-7228-CDFD-7258EE9F4DC8}"/>
              </a:ext>
            </a:extLst>
          </p:cNvPr>
          <p:cNvSpPr>
            <a:spLocks noGrp="1"/>
          </p:cNvSpPr>
          <p:nvPr>
            <p:ph idx="1"/>
          </p:nvPr>
        </p:nvSpPr>
        <p:spPr/>
        <p:txBody>
          <a:bodyPr/>
          <a:lstStyle/>
          <a:p>
            <a:pPr algn="l">
              <a:buFont typeface="+mj-lt"/>
              <a:buAutoNum type="arabicPeriod"/>
            </a:pPr>
            <a:r>
              <a:rPr lang="en-IN" b="0" i="0" dirty="0" err="1">
                <a:solidFill>
                  <a:schemeClr val="accent6">
                    <a:lumMod val="75000"/>
                  </a:schemeClr>
                </a:solidFill>
                <a:effectLst/>
                <a:latin typeface="Söhne"/>
              </a:rPr>
              <a:t>Vymazal</a:t>
            </a:r>
            <a:r>
              <a:rPr lang="en-IN" b="0" i="0" dirty="0">
                <a:solidFill>
                  <a:schemeClr val="accent6">
                    <a:lumMod val="75000"/>
                  </a:schemeClr>
                </a:solidFill>
                <a:effectLst/>
                <a:latin typeface="Söhne"/>
              </a:rPr>
              <a:t>, J. (2017). River water quality: The role of riparian vegetation buffers. International Journal of Environmental Research and Public Health, 14(10), 1206.</a:t>
            </a:r>
          </a:p>
          <a:p>
            <a:pPr algn="l">
              <a:buFont typeface="+mj-lt"/>
              <a:buAutoNum type="arabicPeriod"/>
            </a:pPr>
            <a:r>
              <a:rPr lang="en-IN" b="0" i="0" dirty="0">
                <a:solidFill>
                  <a:schemeClr val="accent6">
                    <a:lumMod val="75000"/>
                  </a:schemeClr>
                </a:solidFill>
                <a:effectLst/>
                <a:latin typeface="Söhne"/>
              </a:rPr>
              <a:t>Hejazi, R., </a:t>
            </a:r>
            <a:r>
              <a:rPr lang="en-IN" b="0" i="0" dirty="0" err="1">
                <a:solidFill>
                  <a:schemeClr val="accent6">
                    <a:lumMod val="75000"/>
                  </a:schemeClr>
                </a:solidFill>
                <a:effectLst/>
                <a:latin typeface="Söhne"/>
              </a:rPr>
              <a:t>Hajrasouliha</a:t>
            </a:r>
            <a:r>
              <a:rPr lang="en-IN" b="0" i="0" dirty="0">
                <a:solidFill>
                  <a:schemeClr val="accent6">
                    <a:lumMod val="75000"/>
                  </a:schemeClr>
                </a:solidFill>
                <a:effectLst/>
                <a:latin typeface="Söhne"/>
              </a:rPr>
              <a:t>, I., &amp; </a:t>
            </a:r>
            <a:r>
              <a:rPr lang="en-IN" b="0" i="0" dirty="0" err="1">
                <a:solidFill>
                  <a:schemeClr val="accent6">
                    <a:lumMod val="75000"/>
                  </a:schemeClr>
                </a:solidFill>
                <a:effectLst/>
                <a:latin typeface="Söhne"/>
              </a:rPr>
              <a:t>Kazemi</a:t>
            </a:r>
            <a:r>
              <a:rPr lang="en-IN" b="0" i="0" dirty="0">
                <a:solidFill>
                  <a:schemeClr val="accent6">
                    <a:lumMod val="75000"/>
                  </a:schemeClr>
                </a:solidFill>
                <a:effectLst/>
                <a:latin typeface="Söhne"/>
              </a:rPr>
              <a:t>, Z. (2020). River pollution and its environmental impacts. Environmental Science and Pollution Research, 27(8), 7926-7936.</a:t>
            </a:r>
          </a:p>
          <a:p>
            <a:pPr algn="l">
              <a:buFont typeface="+mj-lt"/>
              <a:buAutoNum type="arabicPeriod"/>
            </a:pPr>
            <a:r>
              <a:rPr lang="en-IN" b="0" i="0" dirty="0">
                <a:solidFill>
                  <a:schemeClr val="accent6">
                    <a:lumMod val="75000"/>
                  </a:schemeClr>
                </a:solidFill>
                <a:effectLst/>
                <a:latin typeface="Söhne"/>
              </a:rPr>
              <a:t>Kumar, S., &amp; Malhotra, S. K. (2019). Assessment of River Pollution: A Review of Selected Indices. Journal of Environmental Science and Engineering, 61(1), 1-17.</a:t>
            </a:r>
          </a:p>
          <a:p>
            <a:pPr algn="l">
              <a:buFont typeface="+mj-lt"/>
              <a:buAutoNum type="arabicPeriod"/>
            </a:pPr>
            <a:r>
              <a:rPr lang="en-IN" b="0" i="0" dirty="0">
                <a:solidFill>
                  <a:schemeClr val="accent6">
                    <a:lumMod val="75000"/>
                  </a:schemeClr>
                </a:solidFill>
                <a:effectLst/>
                <a:latin typeface="Söhne"/>
              </a:rPr>
              <a:t>Jabeen, H., Iqbal, S., &amp; Shah, M. H. (2020). Water pollution: Major sources, management, and recent developments in analytical methods. Environmental Monitoring and Assessment, 192(2), 77.</a:t>
            </a:r>
          </a:p>
        </p:txBody>
      </p:sp>
    </p:spTree>
    <p:extLst>
      <p:ext uri="{BB962C8B-B14F-4D97-AF65-F5344CB8AC3E}">
        <p14:creationId xmlns:p14="http://schemas.microsoft.com/office/powerpoint/2010/main" val="1345359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5C3E5-E76F-077E-F9D6-B2C98303ADFB}"/>
              </a:ext>
            </a:extLst>
          </p:cNvPr>
          <p:cNvSpPr>
            <a:spLocks noGrp="1"/>
          </p:cNvSpPr>
          <p:nvPr>
            <p:ph type="ctrTitle"/>
          </p:nvPr>
        </p:nvSpPr>
        <p:spPr>
          <a:xfrm>
            <a:off x="1402703" y="394575"/>
            <a:ext cx="9144000" cy="1088992"/>
          </a:xfrm>
        </p:spPr>
        <p:txBody>
          <a:bodyPr/>
          <a:lstStyle/>
          <a:p>
            <a:r>
              <a:rPr lang="en-IN" dirty="0"/>
              <a:t>           </a:t>
            </a:r>
            <a:r>
              <a:rPr lang="en-IN" i="1" u="sng" dirty="0"/>
              <a:t>Introduction</a:t>
            </a:r>
          </a:p>
        </p:txBody>
      </p:sp>
      <p:sp>
        <p:nvSpPr>
          <p:cNvPr id="4" name="TextBox 3">
            <a:extLst>
              <a:ext uri="{FF2B5EF4-FFF2-40B4-BE49-F238E27FC236}">
                <a16:creationId xmlns:a16="http://schemas.microsoft.com/office/drawing/2014/main" id="{B50F18EC-49DA-E809-400C-C432DF6B8C01}"/>
              </a:ext>
            </a:extLst>
          </p:cNvPr>
          <p:cNvSpPr txBox="1"/>
          <p:nvPr/>
        </p:nvSpPr>
        <p:spPr>
          <a:xfrm>
            <a:off x="1701283" y="2164701"/>
            <a:ext cx="6490996" cy="1477328"/>
          </a:xfrm>
          <a:prstGeom prst="rect">
            <a:avLst/>
          </a:prstGeom>
          <a:noFill/>
        </p:spPr>
        <p:txBody>
          <a:bodyPr wrap="square" rtlCol="0">
            <a:spAutoFit/>
          </a:bodyPr>
          <a:lstStyle/>
          <a:p>
            <a:r>
              <a:rPr lang="en-US" b="0" i="0" dirty="0">
                <a:solidFill>
                  <a:srgbClr val="D1D5DB"/>
                </a:solidFill>
                <a:effectLst/>
                <a:latin typeface="Söhne"/>
              </a:rPr>
              <a:t>Rivers are a vital source of freshwater and play a crucial role in sustaining the natural environment, supporting ecosystems, and providing water for human use. However, in recent years, rivers have become increasingly polluted due to human activities, including industrial processes, agriculture, and urbanization. </a:t>
            </a:r>
            <a:endParaRPr lang="en-IN" dirty="0"/>
          </a:p>
        </p:txBody>
      </p:sp>
      <p:pic>
        <p:nvPicPr>
          <p:cNvPr id="5" name="Picture 4">
            <a:extLst>
              <a:ext uri="{FF2B5EF4-FFF2-40B4-BE49-F238E27FC236}">
                <a16:creationId xmlns:a16="http://schemas.microsoft.com/office/drawing/2014/main" id="{3CAC351D-F66C-9781-209F-072ECA163C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310" y="1819388"/>
            <a:ext cx="2601543" cy="2167953"/>
          </a:xfrm>
          <a:prstGeom prst="rect">
            <a:avLst/>
          </a:prstGeom>
        </p:spPr>
      </p:pic>
      <p:sp>
        <p:nvSpPr>
          <p:cNvPr id="6" name="TextBox 5">
            <a:extLst>
              <a:ext uri="{FF2B5EF4-FFF2-40B4-BE49-F238E27FC236}">
                <a16:creationId xmlns:a16="http://schemas.microsoft.com/office/drawing/2014/main" id="{AEDCE94B-E9D4-ECF7-2FE3-4F465C64CDD7}"/>
              </a:ext>
            </a:extLst>
          </p:cNvPr>
          <p:cNvSpPr txBox="1"/>
          <p:nvPr/>
        </p:nvSpPr>
        <p:spPr>
          <a:xfrm>
            <a:off x="1696616" y="4080728"/>
            <a:ext cx="8798767" cy="1754326"/>
          </a:xfrm>
          <a:prstGeom prst="rect">
            <a:avLst/>
          </a:prstGeom>
          <a:noFill/>
        </p:spPr>
        <p:txBody>
          <a:bodyPr wrap="square" rtlCol="0">
            <a:spAutoFit/>
          </a:bodyPr>
          <a:lstStyle/>
          <a:p>
            <a:r>
              <a:rPr lang="en-US" b="0" i="0" dirty="0">
                <a:solidFill>
                  <a:srgbClr val="D1D5DB"/>
                </a:solidFill>
                <a:effectLst/>
                <a:latin typeface="Söhne"/>
              </a:rPr>
              <a:t>River pollution is a significant environmental issue that has serious implications for human health, aquatic life, and the environment. This pollution can affect the quality of water, reduce the amount of dissolved oxygen, and introduce toxic chemicals that can contaminate the food chain. In this context, it is important to understand the sources, impacts, and solutions to river pollution to ensure the sustainability of these critical water bodies for future generations.</a:t>
            </a:r>
            <a:endParaRPr lang="en-IN" dirty="0"/>
          </a:p>
        </p:txBody>
      </p:sp>
    </p:spTree>
    <p:extLst>
      <p:ext uri="{BB962C8B-B14F-4D97-AF65-F5344CB8AC3E}">
        <p14:creationId xmlns:p14="http://schemas.microsoft.com/office/powerpoint/2010/main" val="3424400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97E93-2730-E87A-2170-0D9B58966109}"/>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F3990D7A-7D1C-30A4-D87F-ED6E3A1B920B}"/>
              </a:ext>
            </a:extLst>
          </p:cNvPr>
          <p:cNvSpPr>
            <a:spLocks noGrp="1"/>
          </p:cNvSpPr>
          <p:nvPr>
            <p:ph idx="1"/>
          </p:nvPr>
        </p:nvSpPr>
        <p:spPr>
          <a:xfrm>
            <a:off x="1154954" y="2603500"/>
            <a:ext cx="8212981" cy="3416300"/>
          </a:xfrm>
        </p:spPr>
        <p:txBody>
          <a:bodyPr/>
          <a:lstStyle/>
          <a:p>
            <a:r>
              <a:rPr lang="en-IN" b="1" i="0" dirty="0">
                <a:solidFill>
                  <a:schemeClr val="accent6">
                    <a:lumMod val="75000"/>
                  </a:schemeClr>
                </a:solidFill>
                <a:effectLst/>
                <a:latin typeface="Söhne"/>
              </a:rPr>
              <a:t>Protecting human health and aquatic life</a:t>
            </a:r>
          </a:p>
          <a:p>
            <a:pPr marL="0" indent="0">
              <a:buNone/>
            </a:pPr>
            <a:endParaRPr lang="en-IN" b="0" i="0" dirty="0">
              <a:solidFill>
                <a:schemeClr val="accent6">
                  <a:lumMod val="75000"/>
                </a:schemeClr>
              </a:solidFill>
              <a:effectLst/>
              <a:latin typeface="Söhne"/>
            </a:endParaRPr>
          </a:p>
          <a:p>
            <a:pPr marL="0" indent="0">
              <a:buNone/>
            </a:pPr>
            <a:r>
              <a:rPr lang="en-US" b="0" i="0" dirty="0">
                <a:solidFill>
                  <a:schemeClr val="accent6">
                    <a:lumMod val="75000"/>
                  </a:schemeClr>
                </a:solidFill>
                <a:effectLst/>
                <a:latin typeface="Söhne"/>
              </a:rPr>
              <a:t>One of the primary objectives of addressing river pollution is to protect human health. Contaminated water can lead to a range of health problems, from minor skin irritations to serious illnesses such as cholera and typhoid fever.</a:t>
            </a:r>
            <a:endParaRPr lang="en-IN" dirty="0">
              <a:solidFill>
                <a:schemeClr val="accent6">
                  <a:lumMod val="75000"/>
                </a:schemeClr>
              </a:solidFill>
              <a:latin typeface="Söhne"/>
            </a:endParaRPr>
          </a:p>
          <a:p>
            <a:pPr marL="0" indent="0">
              <a:buNone/>
            </a:pPr>
            <a:r>
              <a:rPr lang="en-US" b="0" i="0" dirty="0">
                <a:solidFill>
                  <a:schemeClr val="accent6">
                    <a:lumMod val="75000"/>
                  </a:schemeClr>
                </a:solidFill>
                <a:effectLst/>
                <a:latin typeface="Söhne"/>
              </a:rPr>
              <a:t>Rivers are home to a wide variety of aquatic life, including fish, amphibians, and invertebrates. Pollution can harm or kill these organisms, leading to disruptions in the food chain and ecological imbalances.</a:t>
            </a:r>
            <a:endParaRPr lang="en-IN" b="0" i="0" dirty="0">
              <a:solidFill>
                <a:schemeClr val="accent6">
                  <a:lumMod val="75000"/>
                </a:schemeClr>
              </a:solidFill>
              <a:effectLst/>
              <a:latin typeface="Söhne"/>
            </a:endParaRPr>
          </a:p>
          <a:p>
            <a:pPr marL="0" indent="0">
              <a:buNone/>
            </a:pPr>
            <a:endParaRPr lang="en-IN" dirty="0"/>
          </a:p>
        </p:txBody>
      </p:sp>
      <p:pic>
        <p:nvPicPr>
          <p:cNvPr id="5" name="Picture 4">
            <a:extLst>
              <a:ext uri="{FF2B5EF4-FFF2-40B4-BE49-F238E27FC236}">
                <a16:creationId xmlns:a16="http://schemas.microsoft.com/office/drawing/2014/main" id="{8BCC5A62-2F00-F8B4-3D83-BE19404252E9}"/>
              </a:ext>
            </a:extLst>
          </p:cNvPr>
          <p:cNvPicPr>
            <a:picLocks noChangeAspect="1"/>
          </p:cNvPicPr>
          <p:nvPr/>
        </p:nvPicPr>
        <p:blipFill>
          <a:blip r:embed="rId2"/>
          <a:stretch>
            <a:fillRect/>
          </a:stretch>
        </p:blipFill>
        <p:spPr>
          <a:xfrm>
            <a:off x="9533553" y="2919510"/>
            <a:ext cx="2362200" cy="2381250"/>
          </a:xfrm>
          <a:prstGeom prst="rect">
            <a:avLst/>
          </a:prstGeom>
        </p:spPr>
      </p:pic>
    </p:spTree>
    <p:extLst>
      <p:ext uri="{BB962C8B-B14F-4D97-AF65-F5344CB8AC3E}">
        <p14:creationId xmlns:p14="http://schemas.microsoft.com/office/powerpoint/2010/main" val="1042937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97E93-2730-E87A-2170-0D9B58966109}"/>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F3990D7A-7D1C-30A4-D87F-ED6E3A1B920B}"/>
              </a:ext>
            </a:extLst>
          </p:cNvPr>
          <p:cNvSpPr>
            <a:spLocks noGrp="1"/>
          </p:cNvSpPr>
          <p:nvPr>
            <p:ph idx="1"/>
          </p:nvPr>
        </p:nvSpPr>
        <p:spPr>
          <a:xfrm>
            <a:off x="1122830" y="2603500"/>
            <a:ext cx="8151799" cy="3416300"/>
          </a:xfrm>
        </p:spPr>
        <p:txBody>
          <a:bodyPr/>
          <a:lstStyle/>
          <a:p>
            <a:r>
              <a:rPr lang="en-IN" b="1" i="0" dirty="0">
                <a:solidFill>
                  <a:schemeClr val="accent6">
                    <a:lumMod val="75000"/>
                  </a:schemeClr>
                </a:solidFill>
                <a:effectLst/>
                <a:latin typeface="Söhne"/>
              </a:rPr>
              <a:t>Improving water quality and access to clean water</a:t>
            </a:r>
          </a:p>
          <a:p>
            <a:pPr marL="0" indent="0">
              <a:buNone/>
            </a:pPr>
            <a:endParaRPr lang="en-IN" b="1" i="0" dirty="0">
              <a:solidFill>
                <a:schemeClr val="accent6">
                  <a:lumMod val="75000"/>
                </a:schemeClr>
              </a:solidFill>
              <a:effectLst/>
              <a:latin typeface="Söhne"/>
            </a:endParaRPr>
          </a:p>
          <a:p>
            <a:pPr marL="0" indent="0">
              <a:buNone/>
            </a:pPr>
            <a:r>
              <a:rPr lang="en-US" b="0" i="0" dirty="0">
                <a:solidFill>
                  <a:schemeClr val="accent6">
                    <a:lumMod val="75000"/>
                  </a:schemeClr>
                </a:solidFill>
                <a:effectLst/>
                <a:latin typeface="Söhne"/>
              </a:rPr>
              <a:t>Addressing river pollution aims to improve water quality by reducing the levels of pollutants present in the water. This can involve implementing measures to reduce the amount of pollution entering the river or removing pollutants already present in the water.</a:t>
            </a:r>
          </a:p>
          <a:p>
            <a:pPr marL="0" indent="0">
              <a:buNone/>
            </a:pPr>
            <a:r>
              <a:rPr lang="en-US" b="0" i="0" dirty="0">
                <a:solidFill>
                  <a:schemeClr val="accent6">
                    <a:lumMod val="75000"/>
                  </a:schemeClr>
                </a:solidFill>
                <a:effectLst/>
                <a:latin typeface="Söhne"/>
              </a:rPr>
              <a:t>Rivers are an important source of freshwater for many communities, and addressing pollution can help ensure that people have access to clean, safe drinking water.</a:t>
            </a:r>
            <a:endParaRPr lang="en-IN" dirty="0">
              <a:solidFill>
                <a:schemeClr val="accent6">
                  <a:lumMod val="75000"/>
                </a:schemeClr>
              </a:solidFill>
            </a:endParaRPr>
          </a:p>
        </p:txBody>
      </p:sp>
      <p:pic>
        <p:nvPicPr>
          <p:cNvPr id="4" name="Picture 3">
            <a:extLst>
              <a:ext uri="{FF2B5EF4-FFF2-40B4-BE49-F238E27FC236}">
                <a16:creationId xmlns:a16="http://schemas.microsoft.com/office/drawing/2014/main" id="{3242DD90-D026-BA6E-7776-815F852F7B9D}"/>
              </a:ext>
            </a:extLst>
          </p:cNvPr>
          <p:cNvPicPr>
            <a:picLocks noChangeAspect="1"/>
          </p:cNvPicPr>
          <p:nvPr/>
        </p:nvPicPr>
        <p:blipFill>
          <a:blip r:embed="rId2"/>
          <a:stretch>
            <a:fillRect/>
          </a:stretch>
        </p:blipFill>
        <p:spPr>
          <a:xfrm>
            <a:off x="9533812" y="3163337"/>
            <a:ext cx="2143125" cy="2143125"/>
          </a:xfrm>
          <a:prstGeom prst="rect">
            <a:avLst/>
          </a:prstGeom>
        </p:spPr>
      </p:pic>
    </p:spTree>
    <p:extLst>
      <p:ext uri="{BB962C8B-B14F-4D97-AF65-F5344CB8AC3E}">
        <p14:creationId xmlns:p14="http://schemas.microsoft.com/office/powerpoint/2010/main" val="1687363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97E93-2730-E87A-2170-0D9B58966109}"/>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F3990D7A-7D1C-30A4-D87F-ED6E3A1B920B}"/>
              </a:ext>
            </a:extLst>
          </p:cNvPr>
          <p:cNvSpPr>
            <a:spLocks noGrp="1"/>
          </p:cNvSpPr>
          <p:nvPr>
            <p:ph idx="1"/>
          </p:nvPr>
        </p:nvSpPr>
        <p:spPr>
          <a:xfrm>
            <a:off x="1154955" y="2603500"/>
            <a:ext cx="6617446" cy="3416300"/>
          </a:xfrm>
        </p:spPr>
        <p:txBody>
          <a:bodyPr/>
          <a:lstStyle/>
          <a:p>
            <a:r>
              <a:rPr lang="en-IN" b="1" i="0" dirty="0">
                <a:solidFill>
                  <a:schemeClr val="accent6">
                    <a:lumMod val="75000"/>
                  </a:schemeClr>
                </a:solidFill>
                <a:effectLst/>
                <a:latin typeface="Söhne"/>
              </a:rPr>
              <a:t>Protecting the environment</a:t>
            </a:r>
          </a:p>
          <a:p>
            <a:pPr marL="0" indent="0">
              <a:buNone/>
            </a:pPr>
            <a:endParaRPr lang="en-IN" b="1" i="0" dirty="0">
              <a:solidFill>
                <a:schemeClr val="accent6">
                  <a:lumMod val="75000"/>
                </a:schemeClr>
              </a:solidFill>
              <a:effectLst/>
              <a:latin typeface="Söhne"/>
            </a:endParaRPr>
          </a:p>
          <a:p>
            <a:pPr marL="0" indent="0">
              <a:buNone/>
            </a:pPr>
            <a:r>
              <a:rPr lang="en-US" b="0" i="0" dirty="0">
                <a:solidFill>
                  <a:schemeClr val="accent6">
                    <a:lumMod val="75000"/>
                  </a:schemeClr>
                </a:solidFill>
                <a:effectLst/>
                <a:latin typeface="Söhne"/>
              </a:rPr>
              <a:t>Rivers are a critical component of the environment, providing habitats for wildlife and supporting ecosystems. Reducing pollution can help protect the natural environment and ensure the long-term sustainability of these ecosystems.</a:t>
            </a:r>
            <a:endParaRPr lang="en-IN" dirty="0">
              <a:solidFill>
                <a:schemeClr val="accent6">
                  <a:lumMod val="75000"/>
                </a:schemeClr>
              </a:solidFill>
            </a:endParaRPr>
          </a:p>
        </p:txBody>
      </p:sp>
      <p:pic>
        <p:nvPicPr>
          <p:cNvPr id="4" name="Picture 3">
            <a:extLst>
              <a:ext uri="{FF2B5EF4-FFF2-40B4-BE49-F238E27FC236}">
                <a16:creationId xmlns:a16="http://schemas.microsoft.com/office/drawing/2014/main" id="{8A113629-5EA9-C8B4-45CB-EBCE03086374}"/>
              </a:ext>
            </a:extLst>
          </p:cNvPr>
          <p:cNvPicPr>
            <a:picLocks noChangeAspect="1"/>
          </p:cNvPicPr>
          <p:nvPr/>
        </p:nvPicPr>
        <p:blipFill>
          <a:blip r:embed="rId2"/>
          <a:stretch>
            <a:fillRect/>
          </a:stretch>
        </p:blipFill>
        <p:spPr>
          <a:xfrm>
            <a:off x="7502027" y="2482325"/>
            <a:ext cx="3666716" cy="3658649"/>
          </a:xfrm>
          <a:prstGeom prst="rect">
            <a:avLst/>
          </a:prstGeom>
        </p:spPr>
      </p:pic>
    </p:spTree>
    <p:extLst>
      <p:ext uri="{BB962C8B-B14F-4D97-AF65-F5344CB8AC3E}">
        <p14:creationId xmlns:p14="http://schemas.microsoft.com/office/powerpoint/2010/main" val="2516202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C0C33-BAE2-9C1D-B4CD-5D19671916CB}"/>
              </a:ext>
            </a:extLst>
          </p:cNvPr>
          <p:cNvSpPr>
            <a:spLocks noGrp="1"/>
          </p:cNvSpPr>
          <p:nvPr>
            <p:ph type="title"/>
          </p:nvPr>
        </p:nvSpPr>
        <p:spPr/>
        <p:txBody>
          <a:bodyPr/>
          <a:lstStyle/>
          <a:p>
            <a:r>
              <a:rPr lang="en-IN" dirty="0"/>
              <a:t>Literature Review</a:t>
            </a:r>
          </a:p>
        </p:txBody>
      </p:sp>
      <p:sp>
        <p:nvSpPr>
          <p:cNvPr id="3" name="Content Placeholder 2">
            <a:extLst>
              <a:ext uri="{FF2B5EF4-FFF2-40B4-BE49-F238E27FC236}">
                <a16:creationId xmlns:a16="http://schemas.microsoft.com/office/drawing/2014/main" id="{D89B8439-1228-CD5A-7E55-5153984DB9BA}"/>
              </a:ext>
            </a:extLst>
          </p:cNvPr>
          <p:cNvSpPr>
            <a:spLocks noGrp="1"/>
          </p:cNvSpPr>
          <p:nvPr>
            <p:ph idx="1"/>
          </p:nvPr>
        </p:nvSpPr>
        <p:spPr/>
        <p:txBody>
          <a:bodyPr/>
          <a:lstStyle/>
          <a:p>
            <a:r>
              <a:rPr lang="en-US" b="1" i="0" dirty="0">
                <a:solidFill>
                  <a:schemeClr val="accent6">
                    <a:lumMod val="75000"/>
                  </a:schemeClr>
                </a:solidFill>
                <a:effectLst/>
                <a:latin typeface="Söhne"/>
              </a:rPr>
              <a:t>Sources of River Pollution: </a:t>
            </a:r>
          </a:p>
          <a:p>
            <a:pPr marL="0" indent="0">
              <a:buNone/>
            </a:pPr>
            <a:endParaRPr lang="en-US" b="1" i="0" dirty="0">
              <a:solidFill>
                <a:schemeClr val="accent6">
                  <a:lumMod val="75000"/>
                </a:schemeClr>
              </a:solidFill>
              <a:effectLst/>
              <a:latin typeface="Söhne"/>
            </a:endParaRPr>
          </a:p>
          <a:p>
            <a:pPr marL="0" indent="0">
              <a:buNone/>
            </a:pPr>
            <a:r>
              <a:rPr lang="en-US" b="0" i="0" dirty="0">
                <a:solidFill>
                  <a:schemeClr val="accent6">
                    <a:lumMod val="75000"/>
                  </a:schemeClr>
                </a:solidFill>
                <a:effectLst/>
                <a:latin typeface="Söhne"/>
              </a:rPr>
              <a:t>Several studies have identified the sources of river pollution. A study by Rattan et al. (2021) identified industrial discharge as a major source of pollution in the Ganga River in India. The study found that industries discharged large amounts of heavy metals, organic pollutants, and nutrients into the river, causing significant environmental degradation. Another study by Zhang et al. (2020) identified agricultural runoff as a major source of pollution in the Yangtze River in China. The study found that agricultural activities, such as fertilizer application and livestock farming, contributed to high levels of nutrients and pesticides in the river.</a:t>
            </a:r>
            <a:endParaRPr lang="en-IN" dirty="0">
              <a:solidFill>
                <a:schemeClr val="accent6">
                  <a:lumMod val="75000"/>
                </a:schemeClr>
              </a:solidFill>
            </a:endParaRPr>
          </a:p>
        </p:txBody>
      </p:sp>
    </p:spTree>
    <p:extLst>
      <p:ext uri="{BB962C8B-B14F-4D97-AF65-F5344CB8AC3E}">
        <p14:creationId xmlns:p14="http://schemas.microsoft.com/office/powerpoint/2010/main" val="3552697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C0C33-BAE2-9C1D-B4CD-5D19671916CB}"/>
              </a:ext>
            </a:extLst>
          </p:cNvPr>
          <p:cNvSpPr>
            <a:spLocks noGrp="1"/>
          </p:cNvSpPr>
          <p:nvPr>
            <p:ph type="title"/>
          </p:nvPr>
        </p:nvSpPr>
        <p:spPr/>
        <p:txBody>
          <a:bodyPr/>
          <a:lstStyle/>
          <a:p>
            <a:r>
              <a:rPr lang="en-IN" dirty="0"/>
              <a:t>Literature Review</a:t>
            </a:r>
          </a:p>
        </p:txBody>
      </p:sp>
      <p:sp>
        <p:nvSpPr>
          <p:cNvPr id="3" name="Content Placeholder 2">
            <a:extLst>
              <a:ext uri="{FF2B5EF4-FFF2-40B4-BE49-F238E27FC236}">
                <a16:creationId xmlns:a16="http://schemas.microsoft.com/office/drawing/2014/main" id="{D89B8439-1228-CD5A-7E55-5153984DB9BA}"/>
              </a:ext>
            </a:extLst>
          </p:cNvPr>
          <p:cNvSpPr>
            <a:spLocks noGrp="1"/>
          </p:cNvSpPr>
          <p:nvPr>
            <p:ph idx="1"/>
          </p:nvPr>
        </p:nvSpPr>
        <p:spPr/>
        <p:txBody>
          <a:bodyPr/>
          <a:lstStyle/>
          <a:p>
            <a:r>
              <a:rPr lang="en-US" b="1" i="0" dirty="0">
                <a:solidFill>
                  <a:schemeClr val="accent6">
                    <a:lumMod val="75000"/>
                  </a:schemeClr>
                </a:solidFill>
                <a:effectLst/>
                <a:latin typeface="Söhne"/>
              </a:rPr>
              <a:t>Impacts of River Pollution: </a:t>
            </a:r>
          </a:p>
          <a:p>
            <a:pPr marL="0" indent="0">
              <a:buNone/>
            </a:pPr>
            <a:endParaRPr lang="en-US" b="1" i="0" dirty="0">
              <a:solidFill>
                <a:schemeClr val="accent6">
                  <a:lumMod val="75000"/>
                </a:schemeClr>
              </a:solidFill>
              <a:effectLst/>
              <a:latin typeface="Söhne"/>
            </a:endParaRPr>
          </a:p>
          <a:p>
            <a:pPr marL="0" indent="0">
              <a:buNone/>
            </a:pPr>
            <a:r>
              <a:rPr lang="en-US" b="0" i="0" dirty="0">
                <a:solidFill>
                  <a:schemeClr val="accent6">
                    <a:lumMod val="75000"/>
                  </a:schemeClr>
                </a:solidFill>
                <a:effectLst/>
                <a:latin typeface="Söhne"/>
              </a:rPr>
              <a:t>The pollution of rivers has severe consequences on both human health and aquatic life. A study by WHO (2018) reported that contaminated water is responsible for the deaths of 485,000 people worldwide every year. The study found that polluted water can cause diseases such as diarrhea, cholera, and typhoid fever. River pollution also has significant impacts on aquatic life. A study by Lee et al. (2020) found that high levels of nitrogen and phosphorus in rivers can lead to algal blooms, which deplete oxygen levels and harm fish and other aquatic organisms.</a:t>
            </a:r>
            <a:endParaRPr lang="en-IN" dirty="0">
              <a:solidFill>
                <a:schemeClr val="accent6">
                  <a:lumMod val="75000"/>
                </a:schemeClr>
              </a:solidFill>
            </a:endParaRPr>
          </a:p>
        </p:txBody>
      </p:sp>
    </p:spTree>
    <p:extLst>
      <p:ext uri="{BB962C8B-B14F-4D97-AF65-F5344CB8AC3E}">
        <p14:creationId xmlns:p14="http://schemas.microsoft.com/office/powerpoint/2010/main" val="966696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C0C33-BAE2-9C1D-B4CD-5D19671916CB}"/>
              </a:ext>
            </a:extLst>
          </p:cNvPr>
          <p:cNvSpPr>
            <a:spLocks noGrp="1"/>
          </p:cNvSpPr>
          <p:nvPr>
            <p:ph type="title"/>
          </p:nvPr>
        </p:nvSpPr>
        <p:spPr/>
        <p:txBody>
          <a:bodyPr/>
          <a:lstStyle/>
          <a:p>
            <a:r>
              <a:rPr lang="en-IN" dirty="0"/>
              <a:t>Literature Review</a:t>
            </a:r>
          </a:p>
        </p:txBody>
      </p:sp>
      <p:sp>
        <p:nvSpPr>
          <p:cNvPr id="3" name="Content Placeholder 2">
            <a:extLst>
              <a:ext uri="{FF2B5EF4-FFF2-40B4-BE49-F238E27FC236}">
                <a16:creationId xmlns:a16="http://schemas.microsoft.com/office/drawing/2014/main" id="{D89B8439-1228-CD5A-7E55-5153984DB9BA}"/>
              </a:ext>
            </a:extLst>
          </p:cNvPr>
          <p:cNvSpPr>
            <a:spLocks noGrp="1"/>
          </p:cNvSpPr>
          <p:nvPr>
            <p:ph idx="1"/>
          </p:nvPr>
        </p:nvSpPr>
        <p:spPr/>
        <p:txBody>
          <a:bodyPr/>
          <a:lstStyle/>
          <a:p>
            <a:r>
              <a:rPr lang="en-US" b="1" i="0" dirty="0">
                <a:solidFill>
                  <a:schemeClr val="accent6">
                    <a:lumMod val="75000"/>
                  </a:schemeClr>
                </a:solidFill>
                <a:effectLst/>
                <a:latin typeface="Söhne"/>
              </a:rPr>
              <a:t>Mitigation Measures:</a:t>
            </a:r>
          </a:p>
          <a:p>
            <a:pPr marL="0" indent="0">
              <a:buNone/>
            </a:pPr>
            <a:endParaRPr lang="en-US" b="1" i="0" dirty="0">
              <a:solidFill>
                <a:schemeClr val="accent6">
                  <a:lumMod val="75000"/>
                </a:schemeClr>
              </a:solidFill>
              <a:effectLst/>
              <a:latin typeface="Söhne"/>
            </a:endParaRPr>
          </a:p>
          <a:p>
            <a:pPr marL="0" indent="0">
              <a:buNone/>
            </a:pPr>
            <a:r>
              <a:rPr lang="en-US" b="0" i="0" dirty="0">
                <a:solidFill>
                  <a:schemeClr val="accent6">
                    <a:lumMod val="75000"/>
                  </a:schemeClr>
                </a:solidFill>
                <a:effectLst/>
                <a:latin typeface="Söhne"/>
              </a:rPr>
              <a:t>Several strategies have been proposed to mitigate river pollution. One common approach is to reduce point source pollution by regulating the discharge of pollutants from industries and wastewater treatment plants. For example, a study by Linares-Palomino et al. (2021) found that the implementation of stricter regulations on industrial discharge in the Cauca River in Colombia led to a significant reduction in pollutant levels. Another approach is to control non-point source pollution by promoting sustainable agricultural practices and reducing littering. A study by Tsai et al. (2020) found that the use of cover crops in agricultural fields can significantly reduce nutrient runoff into rivers.</a:t>
            </a:r>
            <a:endParaRPr lang="en-IN" dirty="0">
              <a:solidFill>
                <a:schemeClr val="accent6">
                  <a:lumMod val="75000"/>
                </a:schemeClr>
              </a:solidFill>
            </a:endParaRPr>
          </a:p>
        </p:txBody>
      </p:sp>
    </p:spTree>
    <p:extLst>
      <p:ext uri="{BB962C8B-B14F-4D97-AF65-F5344CB8AC3E}">
        <p14:creationId xmlns:p14="http://schemas.microsoft.com/office/powerpoint/2010/main" val="2267818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58147-D2B1-5248-3DF2-5D4BA67CA6A4}"/>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099BF33C-2960-5228-060F-A22FE88C7777}"/>
              </a:ext>
            </a:extLst>
          </p:cNvPr>
          <p:cNvSpPr>
            <a:spLocks noGrp="1"/>
          </p:cNvSpPr>
          <p:nvPr>
            <p:ph idx="1"/>
          </p:nvPr>
        </p:nvSpPr>
        <p:spPr/>
        <p:txBody>
          <a:bodyPr/>
          <a:lstStyle/>
          <a:p>
            <a:pPr algn="l">
              <a:buFont typeface="+mj-lt"/>
              <a:buAutoNum type="arabicPeriod"/>
            </a:pPr>
            <a:r>
              <a:rPr lang="en-US" b="1" i="0" dirty="0">
                <a:solidFill>
                  <a:schemeClr val="accent6">
                    <a:lumMod val="75000"/>
                  </a:schemeClr>
                </a:solidFill>
                <a:effectLst/>
                <a:latin typeface="Söhne"/>
              </a:rPr>
              <a:t>Identify the objective of the project:</a:t>
            </a:r>
            <a:r>
              <a:rPr lang="en-US" b="0" i="0" dirty="0">
                <a:solidFill>
                  <a:schemeClr val="accent6">
                    <a:lumMod val="75000"/>
                  </a:schemeClr>
                </a:solidFill>
                <a:effectLst/>
                <a:latin typeface="Söhne"/>
              </a:rPr>
              <a:t> This could be to determine the extent and sources of pollution in a particular river, to assess the impact of pollution on aquatic life and human health, to identify strategies to reduce pollution levels, or to raise awareness about the issue of river pollution.</a:t>
            </a:r>
          </a:p>
          <a:p>
            <a:pPr algn="l">
              <a:buFont typeface="+mj-lt"/>
              <a:buAutoNum type="arabicPeriod"/>
            </a:pPr>
            <a:r>
              <a:rPr lang="en-US" b="1" i="0" dirty="0">
                <a:solidFill>
                  <a:schemeClr val="accent6">
                    <a:lumMod val="75000"/>
                  </a:schemeClr>
                </a:solidFill>
                <a:effectLst/>
                <a:latin typeface="Söhne"/>
              </a:rPr>
              <a:t>Conduct a literature review: </a:t>
            </a:r>
            <a:r>
              <a:rPr lang="en-US" b="0" i="0" dirty="0">
                <a:solidFill>
                  <a:schemeClr val="accent6">
                    <a:lumMod val="75000"/>
                  </a:schemeClr>
                </a:solidFill>
                <a:effectLst/>
                <a:latin typeface="Söhne"/>
              </a:rPr>
              <a:t>This involves gathering information on previous studies and reports on river pollution in the area. This can help identify the main pollutants, sources of pollution, and potential impacts on the ecosystem and human health.</a:t>
            </a:r>
          </a:p>
          <a:p>
            <a:pPr algn="l">
              <a:buFont typeface="+mj-lt"/>
              <a:buAutoNum type="arabicPeriod"/>
            </a:pPr>
            <a:r>
              <a:rPr lang="en-US" b="1" i="0" dirty="0">
                <a:solidFill>
                  <a:schemeClr val="accent6">
                    <a:lumMod val="75000"/>
                  </a:schemeClr>
                </a:solidFill>
                <a:effectLst/>
                <a:latin typeface="Söhne"/>
              </a:rPr>
              <a:t>Design a study plan: </a:t>
            </a:r>
            <a:r>
              <a:rPr lang="en-US" b="0" i="0" dirty="0">
                <a:solidFill>
                  <a:schemeClr val="accent6">
                    <a:lumMod val="75000"/>
                  </a:schemeClr>
                </a:solidFill>
                <a:effectLst/>
                <a:latin typeface="Söhne"/>
              </a:rPr>
              <a:t>Based on the objective of the project, the study plan should include the sampling locations, sampling methods, analytical techniques, and data analysis methods. The plan should also consider ethical issues and safety precautions.</a:t>
            </a:r>
          </a:p>
          <a:p>
            <a:pPr marL="0" indent="0">
              <a:buNone/>
            </a:pPr>
            <a:endParaRPr lang="en-IN" dirty="0"/>
          </a:p>
        </p:txBody>
      </p:sp>
    </p:spTree>
    <p:extLst>
      <p:ext uri="{BB962C8B-B14F-4D97-AF65-F5344CB8AC3E}">
        <p14:creationId xmlns:p14="http://schemas.microsoft.com/office/powerpoint/2010/main" val="7550696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215</TotalTime>
  <Words>1717</Words>
  <Application>Microsoft Office PowerPoint</Application>
  <PresentationFormat>Widescreen</PresentationFormat>
  <Paragraphs>65</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Century Gothic</vt:lpstr>
      <vt:lpstr>Söhne</vt:lpstr>
      <vt:lpstr>Wingdings 3</vt:lpstr>
      <vt:lpstr>Ion Boardroom</vt:lpstr>
      <vt:lpstr>           River Pollution</vt:lpstr>
      <vt:lpstr>           Introduction</vt:lpstr>
      <vt:lpstr>Objective</vt:lpstr>
      <vt:lpstr>Objective</vt:lpstr>
      <vt:lpstr>Objective</vt:lpstr>
      <vt:lpstr>Literature Review</vt:lpstr>
      <vt:lpstr>Literature Review</vt:lpstr>
      <vt:lpstr>Literature Review</vt:lpstr>
      <vt:lpstr>Methodology</vt:lpstr>
      <vt:lpstr>Methodology</vt:lpstr>
      <vt:lpstr>Resultant Discussion</vt:lpstr>
      <vt:lpstr>Resultant Discussion</vt:lpstr>
      <vt:lpstr>Conclusion and Recommendation</vt:lpstr>
      <vt:lpstr>Conclusion and Recommendation</vt:lpstr>
      <vt:lpstr>Conclusion and Recommendation</vt:lpstr>
      <vt:lpstr>References and Bibliography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River Pollution</dc:title>
  <dc:creator>tandonharsh@hotmail.com</dc:creator>
  <cp:lastModifiedBy>UJESH SISODIA</cp:lastModifiedBy>
  <cp:revision>2</cp:revision>
  <dcterms:created xsi:type="dcterms:W3CDTF">2023-04-21T08:19:12Z</dcterms:created>
  <dcterms:modified xsi:type="dcterms:W3CDTF">2023-04-28T08:35:39Z</dcterms:modified>
</cp:coreProperties>
</file>