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895" r:id="rId2"/>
    <p:sldId id="3901" r:id="rId3"/>
    <p:sldId id="3913" r:id="rId4"/>
    <p:sldId id="3915" r:id="rId5"/>
    <p:sldId id="3916" r:id="rId6"/>
    <p:sldId id="3918" r:id="rId7"/>
    <p:sldId id="3920" r:id="rId8"/>
    <p:sldId id="3917" r:id="rId9"/>
    <p:sldId id="3921" r:id="rId10"/>
    <p:sldId id="3923" r:id="rId11"/>
    <p:sldId id="3924" r:id="rId12"/>
    <p:sldId id="3922" r:id="rId13"/>
    <p:sldId id="3925" r:id="rId14"/>
    <p:sldId id="3926" r:id="rId15"/>
    <p:sldId id="3927" r:id="rId16"/>
    <p:sldId id="3930" r:id="rId17"/>
    <p:sldId id="3928" r:id="rId18"/>
    <p:sldId id="39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54A0A-E5EA-402A-A2F0-1B05E6AA1AAA}" v="159" dt="2023-07-21T08:38:02.964"/>
    <p1510:client id="{48E36CCA-6441-46D6-8079-9DC70155C3DB}" v="4905" dt="2023-06-26T07:06:12.295"/>
    <p1510:client id="{5E6B1936-13CC-4110-BCC5-DC224E089B9A}" v="399" dt="2023-06-28T10:14:55.161"/>
    <p1510:client id="{89259CFC-AE52-42FA-AE77-EE548F98AA38}" v="420" dt="2023-01-13T19:06:58.126"/>
    <p1510:client id="{CE6AC335-3D90-4F39-BA20-C3DE04B492F3}" v="594" dt="2023-06-22T11:54:04.314"/>
    <p1510:client id="{DB85AF1C-6A32-4E31-95DC-A3C07B7F34BF}" v="251" dt="2023-01-12T06:58:27.532"/>
    <p1510:client id="{E5F01209-8560-4E1F-B61D-A38C06D17FB2}" v="3157" dt="2023-06-20T12:08:22.279"/>
    <p1510:client id="{E862E42E-51E8-4074-B347-EB14C5076ABE}" v="2961" dt="2023-06-22T11:27:34.401"/>
    <p1510:client id="{F92BF5B1-BC5F-41C0-95DD-5F0C8972A4E4}" v="396" dt="2023-07-21T07:59:01.095"/>
    <p1510:client id="{FB7180D8-25FA-41F9-BED7-BBB4FE5D45D6}" v="702" dt="2023-07-21T08:27:41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32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11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3A8CF-95A7-924D-878B-183116A25D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785" y="143688"/>
            <a:ext cx="2509460" cy="10982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3564" y="1617786"/>
            <a:ext cx="1014998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5400" b="1" dirty="0" smtClean="0">
                <a:cs typeface="Calibri"/>
              </a:rPr>
              <a:t>Docker Compose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1529D-3593-AE4E-9F50-CD8F5082B00A}"/>
              </a:ext>
            </a:extLst>
          </p:cNvPr>
          <p:cNvSpPr txBox="1"/>
          <p:nvPr/>
        </p:nvSpPr>
        <p:spPr>
          <a:xfrm>
            <a:off x="7517332" y="4180344"/>
            <a:ext cx="45319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Prepared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by:</a:t>
            </a:r>
            <a:endParaRPr lang="en-IN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Ms. Avita Katal</a:t>
            </a:r>
            <a:endParaRPr lang="en-IN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Assistant Professor (SG)</a:t>
            </a:r>
            <a:endParaRPr lang="en-IN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School of Computer Science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UPES, Dehradun</a:t>
            </a:r>
            <a:endParaRPr lang="en-IN" sz="2400" b="0" dirty="0">
              <a:effectLst/>
            </a:endParaRPr>
          </a:p>
          <a:p>
            <a:r>
              <a:rPr lang="en-IN" sz="2400" dirty="0"/>
              <a:t/>
            </a:r>
            <a:br>
              <a:rPr lang="en-I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61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5855" y="121967"/>
            <a:ext cx="93087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cs typeface="Calibri"/>
              </a:rPr>
              <a:t>Try Docker Compose</a:t>
            </a:r>
            <a:endParaRPr lang="en-US" sz="3500" b="1" dirty="0"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855" y="1033867"/>
            <a:ext cx="113484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have Docker Engine and Docker Compose on your machine. You can either: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Docker Engine and Docker Compose as standalone binaries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Desktop which includes both Docker Engine and Docker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Define the application dependencies </a:t>
            </a:r>
          </a:p>
          <a:p>
            <a:pPr lvl="1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Create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directory for the project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composetest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composetest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5855" y="0"/>
            <a:ext cx="93087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cs typeface="Calibri"/>
              </a:rPr>
              <a:t>Try Docker Compose</a:t>
            </a:r>
            <a:endParaRPr lang="en-US" sz="3000" b="1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340" y="553998"/>
            <a:ext cx="11468174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ii) Create </a:t>
            </a:r>
            <a:r>
              <a:rPr lang="en-US" sz="2000" b="1" dirty="0"/>
              <a:t>a file called</a:t>
            </a:r>
            <a:r>
              <a:rPr lang="en-US" sz="2000" b="1" dirty="0">
                <a:solidFill>
                  <a:srgbClr val="FF0000"/>
                </a:solidFill>
              </a:rPr>
              <a:t> app.py </a:t>
            </a:r>
            <a:r>
              <a:rPr lang="en-US" sz="2000" b="1" dirty="0"/>
              <a:t>in your project directory and paste the following code in</a:t>
            </a:r>
            <a:r>
              <a:rPr lang="en-US" sz="2000" b="1" dirty="0" smtClean="0"/>
              <a:t>:</a:t>
            </a:r>
          </a:p>
          <a:p>
            <a:r>
              <a:rPr lang="en-US" sz="1700" dirty="0"/>
              <a:t>import time</a:t>
            </a:r>
          </a:p>
          <a:p>
            <a:r>
              <a:rPr lang="en-US" sz="1700" dirty="0" smtClean="0"/>
              <a:t>import </a:t>
            </a:r>
            <a:r>
              <a:rPr lang="en-US" sz="1700" dirty="0" err="1"/>
              <a:t>redis</a:t>
            </a:r>
            <a:endParaRPr lang="en-US" sz="1700" dirty="0"/>
          </a:p>
          <a:p>
            <a:r>
              <a:rPr lang="en-US" sz="1700" dirty="0"/>
              <a:t>from flask import Flask</a:t>
            </a:r>
          </a:p>
          <a:p>
            <a:endParaRPr lang="en-US" sz="1700" dirty="0"/>
          </a:p>
          <a:p>
            <a:r>
              <a:rPr lang="en-US" sz="1700" dirty="0"/>
              <a:t>app = Flask(__name__)</a:t>
            </a:r>
          </a:p>
          <a:p>
            <a:r>
              <a:rPr lang="en-US" sz="1700" dirty="0"/>
              <a:t>cache = </a:t>
            </a:r>
            <a:r>
              <a:rPr lang="en-US" sz="1700" dirty="0" err="1"/>
              <a:t>redis.Redis</a:t>
            </a:r>
            <a:r>
              <a:rPr lang="en-US" sz="1700" dirty="0"/>
              <a:t>(host='</a:t>
            </a:r>
            <a:r>
              <a:rPr lang="en-US" sz="1700" dirty="0" err="1"/>
              <a:t>redis</a:t>
            </a:r>
            <a:r>
              <a:rPr lang="en-US" sz="1700" dirty="0"/>
              <a:t>', port=6379)</a:t>
            </a:r>
          </a:p>
          <a:p>
            <a:endParaRPr lang="en-US" sz="1700" dirty="0"/>
          </a:p>
          <a:p>
            <a:r>
              <a:rPr lang="en-US" sz="1700" dirty="0" err="1"/>
              <a:t>def</a:t>
            </a:r>
            <a:r>
              <a:rPr lang="en-US" sz="1700" dirty="0"/>
              <a:t> </a:t>
            </a:r>
            <a:r>
              <a:rPr lang="en-US" sz="1700" dirty="0" err="1"/>
              <a:t>get_hit_count</a:t>
            </a:r>
            <a:r>
              <a:rPr lang="en-US" sz="1700" dirty="0"/>
              <a:t>():</a:t>
            </a:r>
          </a:p>
          <a:p>
            <a:r>
              <a:rPr lang="en-US" sz="1700" dirty="0"/>
              <a:t>    retries = 5</a:t>
            </a:r>
          </a:p>
          <a:p>
            <a:r>
              <a:rPr lang="en-US" sz="1700" dirty="0"/>
              <a:t>    while True:</a:t>
            </a:r>
          </a:p>
          <a:p>
            <a:r>
              <a:rPr lang="en-US" sz="1700" dirty="0"/>
              <a:t>        try:</a:t>
            </a:r>
          </a:p>
          <a:p>
            <a:r>
              <a:rPr lang="en-US" sz="1700" dirty="0"/>
              <a:t>            return </a:t>
            </a:r>
            <a:r>
              <a:rPr lang="en-US" sz="1700" dirty="0" err="1"/>
              <a:t>cache.incr</a:t>
            </a:r>
            <a:r>
              <a:rPr lang="en-US" sz="1700" dirty="0"/>
              <a:t>('hits')</a:t>
            </a:r>
          </a:p>
          <a:p>
            <a:r>
              <a:rPr lang="en-US" sz="1700" dirty="0"/>
              <a:t>        except </a:t>
            </a:r>
            <a:r>
              <a:rPr lang="en-US" sz="1700" dirty="0" err="1"/>
              <a:t>redis.exceptions.ConnectionError</a:t>
            </a:r>
            <a:r>
              <a:rPr lang="en-US" sz="1700" dirty="0"/>
              <a:t> as </a:t>
            </a:r>
            <a:r>
              <a:rPr lang="en-US" sz="1700" dirty="0" err="1"/>
              <a:t>exc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if retries == 0:</a:t>
            </a:r>
          </a:p>
          <a:p>
            <a:r>
              <a:rPr lang="en-US" sz="1700" dirty="0"/>
              <a:t>                raise </a:t>
            </a:r>
            <a:r>
              <a:rPr lang="en-US" sz="1700" dirty="0" err="1"/>
              <a:t>exc</a:t>
            </a:r>
            <a:endParaRPr lang="en-US" sz="1700" dirty="0"/>
          </a:p>
          <a:p>
            <a:r>
              <a:rPr lang="en-US" sz="1700" dirty="0"/>
              <a:t>            retries -= 1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time.sleep</a:t>
            </a:r>
            <a:r>
              <a:rPr lang="en-US" sz="1700" dirty="0"/>
              <a:t>(0.5)</a:t>
            </a:r>
          </a:p>
          <a:p>
            <a:endParaRPr lang="en-US" sz="1700" dirty="0"/>
          </a:p>
          <a:p>
            <a:r>
              <a:rPr lang="en-US" sz="1700" dirty="0"/>
              <a:t>@</a:t>
            </a:r>
            <a:r>
              <a:rPr lang="en-US" sz="1700" dirty="0" err="1"/>
              <a:t>app.route</a:t>
            </a:r>
            <a:r>
              <a:rPr lang="en-US" sz="1700" dirty="0"/>
              <a:t>('/')</a:t>
            </a:r>
          </a:p>
          <a:p>
            <a:r>
              <a:rPr lang="en-US" sz="1700" dirty="0" err="1"/>
              <a:t>def</a:t>
            </a:r>
            <a:r>
              <a:rPr lang="en-US" sz="1700" dirty="0"/>
              <a:t> hello():</a:t>
            </a:r>
          </a:p>
          <a:p>
            <a:r>
              <a:rPr lang="en-US" sz="1700" dirty="0"/>
              <a:t>    count = </a:t>
            </a:r>
            <a:r>
              <a:rPr lang="en-US" sz="1700" dirty="0" err="1"/>
              <a:t>get_hit_count</a:t>
            </a:r>
            <a:r>
              <a:rPr lang="en-US" sz="1700" dirty="0"/>
              <a:t>()</a:t>
            </a:r>
          </a:p>
          <a:p>
            <a:r>
              <a:rPr lang="en-US" sz="1700" dirty="0"/>
              <a:t>    return 'Hello World! I have been seen {} times.\</a:t>
            </a:r>
            <a:r>
              <a:rPr lang="en-US" sz="1700" dirty="0" err="1"/>
              <a:t>n'.format</a:t>
            </a:r>
            <a:r>
              <a:rPr lang="en-US" sz="1700" dirty="0"/>
              <a:t>(count)</a:t>
            </a:r>
          </a:p>
        </p:txBody>
      </p:sp>
    </p:spTree>
    <p:extLst>
      <p:ext uri="{BB962C8B-B14F-4D97-AF65-F5344CB8AC3E}">
        <p14:creationId xmlns:p14="http://schemas.microsoft.com/office/powerpoint/2010/main" val="20223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914" y="406178"/>
            <a:ext cx="10667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iii) Create </a:t>
            </a:r>
            <a:r>
              <a:rPr lang="en-US" sz="2400" b="1" dirty="0"/>
              <a:t>another file called </a:t>
            </a:r>
            <a:r>
              <a:rPr lang="en-US" sz="2400" b="1" dirty="0">
                <a:solidFill>
                  <a:srgbClr val="FF0000"/>
                </a:solidFill>
              </a:rPr>
              <a:t>requirements.txt</a:t>
            </a:r>
            <a:r>
              <a:rPr lang="en-US" sz="2400" b="1" dirty="0"/>
              <a:t> in your project directory and paste the following code in</a:t>
            </a:r>
            <a:r>
              <a:rPr lang="en-US" sz="2400" b="1" dirty="0" smtClean="0"/>
              <a:t>:</a:t>
            </a:r>
          </a:p>
          <a:p>
            <a:r>
              <a:rPr lang="en-US" sz="2400" dirty="0"/>
              <a:t>flask</a:t>
            </a:r>
          </a:p>
          <a:p>
            <a:r>
              <a:rPr lang="en-US" sz="2400" dirty="0" err="1" smtClean="0"/>
              <a:t>Redis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59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" y="337457"/>
            <a:ext cx="6302829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Step 2: Create a </a:t>
            </a:r>
            <a:r>
              <a:rPr lang="en-US" sz="2600" b="1" dirty="0" err="1"/>
              <a:t>Dockerfile</a:t>
            </a:r>
            <a:r>
              <a:rPr lang="en-US" sz="2600" b="1" dirty="0"/>
              <a:t> 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Dockerfile</a:t>
            </a:r>
            <a:r>
              <a:rPr lang="en-US" sz="2000" dirty="0"/>
              <a:t> is used to build a Docker image. The image </a:t>
            </a:r>
            <a:r>
              <a:rPr lang="en-US" sz="2000" b="1" dirty="0">
                <a:solidFill>
                  <a:srgbClr val="FF0000"/>
                </a:solidFill>
              </a:rPr>
              <a:t>contains all the dependencies the Python application requires, including Python itself.</a:t>
            </a:r>
          </a:p>
          <a:p>
            <a:endParaRPr lang="en-US" sz="2000" dirty="0"/>
          </a:p>
          <a:p>
            <a:r>
              <a:rPr lang="en-US" sz="2000" dirty="0"/>
              <a:t>In your project directory, create a file named </a:t>
            </a:r>
            <a:r>
              <a:rPr lang="en-US" sz="2000" dirty="0" err="1"/>
              <a:t>Dockerfile</a:t>
            </a:r>
            <a:r>
              <a:rPr lang="en-US" sz="2000" dirty="0"/>
              <a:t> and paste the following code in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/>
              <a:t># syntax=</a:t>
            </a:r>
            <a:r>
              <a:rPr lang="en-US" sz="2000" dirty="0" err="1"/>
              <a:t>docker</a:t>
            </a:r>
            <a:r>
              <a:rPr lang="en-US" sz="2000" dirty="0"/>
              <a:t>/dockerfile:1</a:t>
            </a:r>
          </a:p>
          <a:p>
            <a:r>
              <a:rPr lang="en-US" sz="2000" dirty="0"/>
              <a:t>FROM python:3.7-alpine</a:t>
            </a:r>
          </a:p>
          <a:p>
            <a:r>
              <a:rPr lang="en-US" sz="2000" dirty="0"/>
              <a:t>WORKDIR /code</a:t>
            </a:r>
          </a:p>
          <a:p>
            <a:r>
              <a:rPr lang="en-US" sz="2000" dirty="0"/>
              <a:t>ENV FLASK_APP=app.py</a:t>
            </a:r>
          </a:p>
          <a:p>
            <a:r>
              <a:rPr lang="en-US" sz="2000" dirty="0"/>
              <a:t>ENV FLASK_RUN_HOST=0.0.0.0</a:t>
            </a:r>
          </a:p>
          <a:p>
            <a:r>
              <a:rPr lang="en-US" sz="2000" dirty="0"/>
              <a:t>RUN </a:t>
            </a:r>
            <a:r>
              <a:rPr lang="en-US" sz="2000" dirty="0" err="1"/>
              <a:t>apk</a:t>
            </a:r>
            <a:r>
              <a:rPr lang="en-US" sz="2000" dirty="0"/>
              <a:t> add --no-cache </a:t>
            </a:r>
            <a:r>
              <a:rPr lang="en-US" sz="2000" dirty="0" err="1"/>
              <a:t>gcc</a:t>
            </a:r>
            <a:r>
              <a:rPr lang="en-US" sz="2000" dirty="0"/>
              <a:t> </a:t>
            </a:r>
            <a:r>
              <a:rPr lang="en-US" sz="2000" dirty="0" err="1"/>
              <a:t>musl</a:t>
            </a:r>
            <a:r>
              <a:rPr lang="en-US" sz="2000" dirty="0"/>
              <a:t>-dev </a:t>
            </a:r>
            <a:r>
              <a:rPr lang="en-US" sz="2000" dirty="0" err="1"/>
              <a:t>linux</a:t>
            </a:r>
            <a:r>
              <a:rPr lang="en-US" sz="2000" dirty="0"/>
              <a:t>-headers</a:t>
            </a:r>
          </a:p>
          <a:p>
            <a:r>
              <a:rPr lang="en-US" sz="2000" dirty="0"/>
              <a:t>COPY requirements.txt requirements.txt</a:t>
            </a:r>
          </a:p>
          <a:p>
            <a:r>
              <a:rPr lang="en-US" sz="2000" dirty="0"/>
              <a:t>RUN pip install -r requirements.txt</a:t>
            </a:r>
          </a:p>
          <a:p>
            <a:r>
              <a:rPr lang="en-US" sz="2000" dirty="0"/>
              <a:t>EXPOSE 5000</a:t>
            </a:r>
          </a:p>
          <a:p>
            <a:r>
              <a:rPr lang="en-US" sz="2000" dirty="0"/>
              <a:t>COPY . .</a:t>
            </a:r>
          </a:p>
          <a:p>
            <a:r>
              <a:rPr lang="en-US" sz="2000" dirty="0"/>
              <a:t>CMD ["flask", "run"]</a:t>
            </a:r>
          </a:p>
        </p:txBody>
      </p:sp>
      <p:sp>
        <p:nvSpPr>
          <p:cNvPr id="4" name="Rectangle 3"/>
          <p:cNvSpPr/>
          <p:nvPr/>
        </p:nvSpPr>
        <p:spPr>
          <a:xfrm>
            <a:off x="6879772" y="1078583"/>
            <a:ext cx="482237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This tells Docker to:</a:t>
            </a:r>
          </a:p>
          <a:p>
            <a:pPr algn="just"/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Build an image starting with the Python 3.7 image.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Set the working directory to /code.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Set environment variables used by the flask command.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Install </a:t>
            </a:r>
            <a:r>
              <a:rPr lang="en-US" sz="2100" dirty="0" err="1"/>
              <a:t>gcc</a:t>
            </a:r>
            <a:r>
              <a:rPr lang="en-US" sz="2100" dirty="0"/>
              <a:t> and other dependencies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Copy requirements.txt and install the Python dependencies.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Add metadata to the image to describe that the container is listening on port 5000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Copy the current directory . in the project to the </a:t>
            </a:r>
            <a:r>
              <a:rPr lang="en-US" sz="2100" dirty="0" err="1"/>
              <a:t>workdir</a:t>
            </a:r>
            <a:r>
              <a:rPr lang="en-US" sz="2100" dirty="0"/>
              <a:t> . in the image.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Set the default command for the container to flask run.</a:t>
            </a:r>
          </a:p>
        </p:txBody>
      </p:sp>
    </p:spTree>
    <p:extLst>
      <p:ext uri="{BB962C8B-B14F-4D97-AF65-F5344CB8AC3E}">
        <p14:creationId xmlns:p14="http://schemas.microsoft.com/office/powerpoint/2010/main" val="18268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40" y="348734"/>
            <a:ext cx="7261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Roboto"/>
              </a:rPr>
              <a:t>Step 3: Define services in a Compose file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4286" y="1081092"/>
            <a:ext cx="1091837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Create a file called</a:t>
            </a:r>
            <a:r>
              <a:rPr lang="en-US" sz="2300" b="1" dirty="0"/>
              <a:t> </a:t>
            </a:r>
            <a:r>
              <a:rPr lang="en-US" sz="2300" b="1" dirty="0" err="1">
                <a:solidFill>
                  <a:srgbClr val="FF0000"/>
                </a:solidFill>
              </a:rPr>
              <a:t>compose.yaml</a:t>
            </a:r>
            <a:r>
              <a:rPr lang="en-US" sz="2300" b="1" dirty="0"/>
              <a:t> </a:t>
            </a:r>
            <a:r>
              <a:rPr lang="en-US" sz="2300" dirty="0"/>
              <a:t>in your project directory and paste the following</a:t>
            </a:r>
            <a:r>
              <a:rPr lang="en-US" sz="2300" dirty="0" smtClean="0"/>
              <a:t>:</a:t>
            </a:r>
          </a:p>
          <a:p>
            <a:r>
              <a:rPr lang="en-US" sz="2300" dirty="0" smtClean="0"/>
              <a:t>services</a:t>
            </a:r>
            <a:r>
              <a:rPr lang="en-US" sz="2300" dirty="0"/>
              <a:t>:</a:t>
            </a:r>
          </a:p>
          <a:p>
            <a:r>
              <a:rPr lang="en-US" sz="2300" dirty="0"/>
              <a:t>  web:</a:t>
            </a:r>
          </a:p>
          <a:p>
            <a:r>
              <a:rPr lang="en-US" sz="2300" dirty="0"/>
              <a:t>    build: .</a:t>
            </a:r>
          </a:p>
          <a:p>
            <a:r>
              <a:rPr lang="en-US" sz="2300" dirty="0"/>
              <a:t>    ports:</a:t>
            </a:r>
          </a:p>
          <a:p>
            <a:r>
              <a:rPr lang="en-US" sz="2300" dirty="0"/>
              <a:t>      - "8000:5000"</a:t>
            </a:r>
          </a:p>
          <a:p>
            <a:r>
              <a:rPr lang="en-US" sz="2300" dirty="0"/>
              <a:t>  </a:t>
            </a:r>
            <a:r>
              <a:rPr lang="en-US" sz="2300" dirty="0" err="1"/>
              <a:t>redis</a:t>
            </a:r>
            <a:r>
              <a:rPr lang="en-US" sz="2300" dirty="0"/>
              <a:t>:</a:t>
            </a:r>
          </a:p>
          <a:p>
            <a:r>
              <a:rPr lang="en-US" sz="2300" dirty="0"/>
              <a:t>    image: "</a:t>
            </a:r>
            <a:r>
              <a:rPr lang="en-US" sz="2300" dirty="0" err="1"/>
              <a:t>redis:alpine</a:t>
            </a:r>
            <a:r>
              <a:rPr lang="en-US" sz="2300" dirty="0"/>
              <a:t>"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5058" y="4021409"/>
            <a:ext cx="80336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This Compose file defines two services</a:t>
            </a:r>
            <a:r>
              <a:rPr lang="en-US" sz="2200" b="1" dirty="0" smtClean="0"/>
              <a:t>:</a:t>
            </a:r>
          </a:p>
          <a:p>
            <a:r>
              <a:rPr lang="en-US" sz="2200" b="1" dirty="0" smtClean="0"/>
              <a:t> </a:t>
            </a:r>
            <a:r>
              <a:rPr lang="en-US" sz="2200" b="1" dirty="0"/>
              <a:t>web and </a:t>
            </a:r>
            <a:r>
              <a:rPr lang="en-US" sz="2200" b="1" dirty="0" err="1"/>
              <a:t>redis</a:t>
            </a:r>
            <a:r>
              <a:rPr lang="en-US" sz="2200" b="1" dirty="0"/>
              <a:t>.</a:t>
            </a:r>
          </a:p>
          <a:p>
            <a:endParaRPr lang="en-US" sz="2200" dirty="0"/>
          </a:p>
          <a:p>
            <a:pPr algn="just"/>
            <a:r>
              <a:rPr lang="en-US" sz="2200" dirty="0"/>
              <a:t>The web service uses an image that's built from the </a:t>
            </a:r>
            <a:r>
              <a:rPr lang="en-US" sz="2200" dirty="0" err="1"/>
              <a:t>Dockerfile</a:t>
            </a:r>
            <a:r>
              <a:rPr lang="en-US" sz="2200" dirty="0"/>
              <a:t> in the current directory. It then binds the container and the host machine to the exposed port, 8000. </a:t>
            </a:r>
            <a:r>
              <a:rPr lang="en-US" sz="2200" b="1" dirty="0">
                <a:solidFill>
                  <a:srgbClr val="FF0000"/>
                </a:solidFill>
              </a:rPr>
              <a:t>This example service uses the default port for the Flask web server, 5000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90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9856" y="855506"/>
            <a:ext cx="114844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Step 4: Build and run your app with Compose </a:t>
            </a:r>
          </a:p>
          <a:p>
            <a:pPr algn="just"/>
            <a:endParaRPr lang="en-US" sz="2100" dirty="0" smtClean="0"/>
          </a:p>
          <a:p>
            <a:pPr algn="just"/>
            <a:r>
              <a:rPr lang="en-US" sz="2100" dirty="0" smtClean="0"/>
              <a:t>From </a:t>
            </a:r>
            <a:r>
              <a:rPr lang="en-US" sz="2100" dirty="0"/>
              <a:t>your project directory, start up your application by running </a:t>
            </a:r>
            <a:r>
              <a:rPr lang="en-US" sz="2100" b="1" i="1" dirty="0" err="1">
                <a:solidFill>
                  <a:srgbClr val="FF0000"/>
                </a:solidFill>
              </a:rPr>
              <a:t>docker</a:t>
            </a:r>
            <a:r>
              <a:rPr lang="en-US" sz="2100" b="1" i="1" dirty="0">
                <a:solidFill>
                  <a:srgbClr val="FF0000"/>
                </a:solidFill>
              </a:rPr>
              <a:t> compose up</a:t>
            </a:r>
            <a:r>
              <a:rPr lang="en-US" sz="2100" b="1" i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sz="2100" dirty="0" smtClean="0"/>
          </a:p>
          <a:p>
            <a:pPr algn="just"/>
            <a:r>
              <a:rPr lang="en-US" sz="2100" dirty="0"/>
              <a:t>Compose pulls a </a:t>
            </a:r>
            <a:r>
              <a:rPr lang="en-US" sz="2100" b="1" dirty="0" err="1">
                <a:solidFill>
                  <a:srgbClr val="FF0000"/>
                </a:solidFill>
              </a:rPr>
              <a:t>Redis</a:t>
            </a:r>
            <a:r>
              <a:rPr lang="en-US" sz="2100" b="1" dirty="0">
                <a:solidFill>
                  <a:srgbClr val="FF0000"/>
                </a:solidFill>
              </a:rPr>
              <a:t> image, builds an image for your code</a:t>
            </a:r>
            <a:r>
              <a:rPr lang="en-US" sz="2100" dirty="0"/>
              <a:t>, and starts the services you defined. In this case, the code is statically copied into the image at build time</a:t>
            </a:r>
            <a:r>
              <a:rPr lang="en-US" sz="2100" dirty="0" smtClean="0"/>
              <a:t>.</a:t>
            </a:r>
          </a:p>
          <a:p>
            <a:pPr algn="just"/>
            <a:endParaRPr lang="en-US" sz="2100" dirty="0"/>
          </a:p>
          <a:p>
            <a:pPr algn="just"/>
            <a:r>
              <a:rPr lang="en-US" sz="2100" b="1" dirty="0">
                <a:solidFill>
                  <a:srgbClr val="FF0000"/>
                </a:solidFill>
              </a:rPr>
              <a:t>Enter http://localhost:8000/</a:t>
            </a:r>
            <a:r>
              <a:rPr lang="en-US" sz="2100" dirty="0"/>
              <a:t> in a browser to see the application running.</a:t>
            </a:r>
          </a:p>
          <a:p>
            <a:pPr algn="just"/>
            <a:r>
              <a:rPr lang="en-US" sz="2100" dirty="0"/>
              <a:t>If this doesn't resolve, you can also try </a:t>
            </a:r>
            <a:r>
              <a:rPr lang="en-US" sz="2100" b="1" dirty="0"/>
              <a:t>http://127.0.0.1:8000.</a:t>
            </a:r>
          </a:p>
          <a:p>
            <a:pPr algn="just"/>
            <a:r>
              <a:rPr lang="en-US" sz="2100" dirty="0"/>
              <a:t>You should see a message in your browser saying</a:t>
            </a:r>
            <a:r>
              <a:rPr lang="en-US" sz="2100" dirty="0" smtClean="0"/>
              <a:t>:</a:t>
            </a:r>
          </a:p>
          <a:p>
            <a:pPr algn="just"/>
            <a:endParaRPr lang="en-US" sz="2100" dirty="0" smtClean="0"/>
          </a:p>
          <a:p>
            <a:pPr algn="ctr"/>
            <a:r>
              <a:rPr lang="en-US" sz="2100" dirty="0"/>
              <a:t>Hello World! I have been seen 1 times</a:t>
            </a:r>
            <a:r>
              <a:rPr lang="en-US" sz="2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2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771" y="718457"/>
            <a:ext cx="1144088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Refresh the page.</a:t>
            </a:r>
          </a:p>
          <a:p>
            <a:endParaRPr lang="en-US" sz="2100" dirty="0"/>
          </a:p>
          <a:p>
            <a:r>
              <a:rPr lang="en-US" sz="2100" dirty="0"/>
              <a:t>The number should increment.</a:t>
            </a:r>
          </a:p>
          <a:p>
            <a:endParaRPr lang="en-US" sz="2100" dirty="0"/>
          </a:p>
          <a:p>
            <a:pPr algn="ctr"/>
            <a:r>
              <a:rPr lang="en-US" sz="2100" dirty="0"/>
              <a:t>Hello World! I have been seen 2 times.</a:t>
            </a:r>
          </a:p>
          <a:p>
            <a:endParaRPr lang="en-US" sz="2100" dirty="0"/>
          </a:p>
          <a:p>
            <a:r>
              <a:rPr lang="en-US" sz="2100" dirty="0"/>
              <a:t>Switch to another terminal window, and type </a:t>
            </a:r>
            <a:r>
              <a:rPr lang="en-US" sz="2100" b="1" i="1" dirty="0" err="1">
                <a:solidFill>
                  <a:srgbClr val="FF0000"/>
                </a:solidFill>
              </a:rPr>
              <a:t>docker</a:t>
            </a:r>
            <a:r>
              <a:rPr lang="en-US" sz="2100" b="1" i="1" dirty="0">
                <a:solidFill>
                  <a:srgbClr val="FF0000"/>
                </a:solidFill>
              </a:rPr>
              <a:t> image ls </a:t>
            </a:r>
            <a:r>
              <a:rPr lang="en-US" sz="2100" dirty="0"/>
              <a:t>to list local </a:t>
            </a:r>
            <a:r>
              <a:rPr lang="en-US" sz="2100" dirty="0" smtClean="0"/>
              <a:t>images. Listing </a:t>
            </a:r>
            <a:r>
              <a:rPr lang="en-US" sz="2100" dirty="0"/>
              <a:t>images at this point should return </a:t>
            </a:r>
            <a:r>
              <a:rPr lang="en-US" sz="2100" dirty="0" err="1"/>
              <a:t>redis</a:t>
            </a:r>
            <a:r>
              <a:rPr lang="en-US" sz="2100" dirty="0"/>
              <a:t> and web.</a:t>
            </a:r>
          </a:p>
          <a:p>
            <a:pPr algn="ctr"/>
            <a:r>
              <a:rPr lang="en-US" sz="2100" i="1" dirty="0" err="1"/>
              <a:t>docker</a:t>
            </a:r>
            <a:r>
              <a:rPr lang="en-US" sz="2100" i="1" dirty="0"/>
              <a:t> image ls</a:t>
            </a:r>
          </a:p>
          <a:p>
            <a:endParaRPr lang="en-US" sz="2100" dirty="0"/>
          </a:p>
          <a:p>
            <a:pPr algn="ctr"/>
            <a:r>
              <a:rPr lang="en-US" sz="2100" dirty="0"/>
              <a:t>REPOSITORY        TAG           IMAGE ID      CREATED        SIZE</a:t>
            </a:r>
          </a:p>
          <a:p>
            <a:pPr algn="ctr"/>
            <a:r>
              <a:rPr lang="en-US" sz="2100" dirty="0" err="1">
                <a:solidFill>
                  <a:srgbClr val="FF0000"/>
                </a:solidFill>
              </a:rPr>
              <a:t>composetest_web</a:t>
            </a:r>
            <a:r>
              <a:rPr lang="en-US" sz="2100" dirty="0"/>
              <a:t>   latest        e2c21aa48cc1  4 minutes ago  93.8MB</a:t>
            </a:r>
          </a:p>
          <a:p>
            <a:pPr algn="ctr"/>
            <a:r>
              <a:rPr lang="en-US" sz="2100" dirty="0">
                <a:solidFill>
                  <a:srgbClr val="FF0000"/>
                </a:solidFill>
              </a:rPr>
              <a:t>python  </a:t>
            </a:r>
            <a:r>
              <a:rPr lang="en-US" sz="2100" dirty="0"/>
              <a:t>          3.4-alpine    84e6077c7ab6  7 days ago     82.5MB</a:t>
            </a:r>
          </a:p>
          <a:p>
            <a:pPr algn="ctr"/>
            <a:r>
              <a:rPr lang="en-US" sz="2100" dirty="0" err="1">
                <a:solidFill>
                  <a:srgbClr val="FF0000"/>
                </a:solidFill>
              </a:rPr>
              <a:t>redis</a:t>
            </a:r>
            <a:r>
              <a:rPr lang="en-US" sz="2100" dirty="0"/>
              <a:t>             alpine        9d8fa9aa0e5b  3 weeks ago    27.5MB</a:t>
            </a:r>
          </a:p>
        </p:txBody>
      </p:sp>
    </p:spTree>
    <p:extLst>
      <p:ext uri="{BB962C8B-B14F-4D97-AF65-F5344CB8AC3E}">
        <p14:creationId xmlns:p14="http://schemas.microsoft.com/office/powerpoint/2010/main" val="9968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113" y="211409"/>
            <a:ext cx="107768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You can inspect images with </a:t>
            </a:r>
            <a:r>
              <a:rPr lang="en-US" sz="2100" i="1" dirty="0" err="1"/>
              <a:t>docker</a:t>
            </a:r>
            <a:r>
              <a:rPr lang="en-US" sz="2100" i="1" dirty="0"/>
              <a:t> inspect &lt;tag or id&gt;.</a:t>
            </a:r>
          </a:p>
          <a:p>
            <a:endParaRPr lang="en-US" sz="2100" dirty="0"/>
          </a:p>
          <a:p>
            <a:r>
              <a:rPr lang="en-US" sz="2100" dirty="0"/>
              <a:t>Stop the application, either by running </a:t>
            </a:r>
            <a:r>
              <a:rPr lang="en-US" sz="2100" b="1" i="1" dirty="0" err="1">
                <a:solidFill>
                  <a:srgbClr val="FF0000"/>
                </a:solidFill>
              </a:rPr>
              <a:t>docker</a:t>
            </a:r>
            <a:r>
              <a:rPr lang="en-US" sz="2100" b="1" i="1" dirty="0">
                <a:solidFill>
                  <a:srgbClr val="FF0000"/>
                </a:solidFill>
              </a:rPr>
              <a:t> compose down </a:t>
            </a:r>
            <a:r>
              <a:rPr lang="en-US" sz="2100" dirty="0"/>
              <a:t>from within your project directory in the second terminal, or by hitting </a:t>
            </a:r>
            <a:r>
              <a:rPr lang="en-US" sz="2100" i="1" dirty="0"/>
              <a:t>CTRL+C </a:t>
            </a:r>
            <a:r>
              <a:rPr lang="en-US" sz="2100" dirty="0"/>
              <a:t>in the original terminal where you started the app.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57" y="1792347"/>
            <a:ext cx="6858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5: Edit the Compose file to add a bind mount </a:t>
            </a:r>
          </a:p>
          <a:p>
            <a:r>
              <a:rPr lang="en-US" sz="2100" dirty="0"/>
              <a:t>Edit the</a:t>
            </a:r>
            <a:r>
              <a:rPr lang="en-US" sz="2100" b="1" dirty="0"/>
              <a:t> </a:t>
            </a:r>
            <a:r>
              <a:rPr lang="en-US" sz="2100" b="1" dirty="0" err="1"/>
              <a:t>compose.yaml</a:t>
            </a:r>
            <a:r>
              <a:rPr lang="en-US" sz="2100" b="1" dirty="0"/>
              <a:t> </a:t>
            </a:r>
            <a:r>
              <a:rPr lang="en-US" sz="2100" dirty="0"/>
              <a:t>file in your project directory to add a bind mount for the web service</a:t>
            </a:r>
            <a:r>
              <a:rPr lang="en-US" sz="2100" dirty="0" smtClean="0"/>
              <a:t>:</a:t>
            </a:r>
          </a:p>
          <a:p>
            <a:r>
              <a:rPr lang="en-US" sz="2100" dirty="0" smtClean="0"/>
              <a:t>services</a:t>
            </a:r>
            <a:r>
              <a:rPr lang="en-US" sz="2100" dirty="0"/>
              <a:t>:</a:t>
            </a:r>
          </a:p>
          <a:p>
            <a:r>
              <a:rPr lang="en-US" sz="2100" dirty="0"/>
              <a:t>  web:</a:t>
            </a:r>
          </a:p>
          <a:p>
            <a:r>
              <a:rPr lang="en-US" sz="2100" dirty="0"/>
              <a:t>    build: .</a:t>
            </a:r>
          </a:p>
          <a:p>
            <a:r>
              <a:rPr lang="en-US" sz="2100" dirty="0"/>
              <a:t>    ports:</a:t>
            </a:r>
          </a:p>
          <a:p>
            <a:r>
              <a:rPr lang="en-US" sz="2100" dirty="0"/>
              <a:t>      - "8000:5000"</a:t>
            </a:r>
          </a:p>
          <a:p>
            <a:r>
              <a:rPr lang="en-US" sz="2100" dirty="0"/>
              <a:t>    volumes:</a:t>
            </a:r>
          </a:p>
          <a:p>
            <a:r>
              <a:rPr lang="en-US" sz="2100" dirty="0"/>
              <a:t>      - .:/code</a:t>
            </a:r>
          </a:p>
          <a:p>
            <a:r>
              <a:rPr lang="en-US" sz="2100" dirty="0"/>
              <a:t>    environment:</a:t>
            </a:r>
          </a:p>
          <a:p>
            <a:r>
              <a:rPr lang="en-US" sz="2100" dirty="0"/>
              <a:t>      FLASK_DEBUG: "true"</a:t>
            </a:r>
          </a:p>
          <a:p>
            <a:r>
              <a:rPr lang="en-US" sz="2100" dirty="0"/>
              <a:t>  </a:t>
            </a:r>
            <a:r>
              <a:rPr lang="en-US" sz="2100" dirty="0" err="1"/>
              <a:t>redis</a:t>
            </a:r>
            <a:r>
              <a:rPr lang="en-US" sz="2100" dirty="0"/>
              <a:t>:</a:t>
            </a:r>
          </a:p>
          <a:p>
            <a:r>
              <a:rPr lang="en-US" sz="2100" dirty="0"/>
              <a:t>    image: "</a:t>
            </a:r>
            <a:r>
              <a:rPr lang="en-US" sz="2100" dirty="0" err="1"/>
              <a:t>redis:alpine</a:t>
            </a:r>
            <a:r>
              <a:rPr lang="en-US" sz="2100" dirty="0"/>
              <a:t>"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5084" y="2870537"/>
            <a:ext cx="49529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The </a:t>
            </a:r>
            <a:r>
              <a:rPr lang="en-US" sz="2100" b="1" dirty="0">
                <a:solidFill>
                  <a:srgbClr val="FF0000"/>
                </a:solidFill>
              </a:rPr>
              <a:t>new volumes key mounts the project directory (current directory) on the host to /code inside the container,</a:t>
            </a:r>
            <a:r>
              <a:rPr lang="en-US" sz="2100" dirty="0"/>
              <a:t> allowing you to modify the code on the fly, without having to rebuild the image. The environment key sets the </a:t>
            </a:r>
            <a:r>
              <a:rPr lang="en-US" sz="2100" b="1" dirty="0">
                <a:solidFill>
                  <a:srgbClr val="FF0000"/>
                </a:solidFill>
              </a:rPr>
              <a:t>FLASK_DEBUG environment variable, which tells flask run to run in development mode and reload the code on change.</a:t>
            </a:r>
            <a:r>
              <a:rPr lang="en-US" sz="2100" dirty="0"/>
              <a:t> This mode should only be used in development.</a:t>
            </a:r>
          </a:p>
        </p:txBody>
      </p:sp>
    </p:spTree>
    <p:extLst>
      <p:ext uri="{BB962C8B-B14F-4D97-AF65-F5344CB8AC3E}">
        <p14:creationId xmlns:p14="http://schemas.microsoft.com/office/powerpoint/2010/main" val="1806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735764"/>
            <a:ext cx="112014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Step 6: Re-build and run the app with Compose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From your project directory, type </a:t>
            </a:r>
            <a:r>
              <a:rPr lang="en-US" sz="2100" b="1" dirty="0" err="1">
                <a:solidFill>
                  <a:srgbClr val="FF0000"/>
                </a:solidFill>
              </a:rPr>
              <a:t>docker</a:t>
            </a:r>
            <a:r>
              <a:rPr lang="en-US" sz="2100" b="1" dirty="0">
                <a:solidFill>
                  <a:srgbClr val="FF0000"/>
                </a:solidFill>
              </a:rPr>
              <a:t> compose up</a:t>
            </a:r>
            <a:r>
              <a:rPr lang="en-US" sz="2100" dirty="0"/>
              <a:t> to build the app with the updated Compose file, and run it</a:t>
            </a:r>
            <a:r>
              <a:rPr lang="en-US" sz="21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Check the </a:t>
            </a:r>
            <a:r>
              <a:rPr lang="en-US" sz="2100" b="1" dirty="0">
                <a:solidFill>
                  <a:srgbClr val="FF0000"/>
                </a:solidFill>
              </a:rPr>
              <a:t>Hello World message in a web browser again</a:t>
            </a:r>
            <a:r>
              <a:rPr lang="en-US" sz="2100" dirty="0"/>
              <a:t>, and refresh to see the count increment</a:t>
            </a:r>
            <a:r>
              <a:rPr lang="en-US" sz="2100" dirty="0" smtClean="0"/>
              <a:t>.</a:t>
            </a:r>
          </a:p>
          <a:p>
            <a:endParaRPr lang="en-US" dirty="0"/>
          </a:p>
          <a:p>
            <a:r>
              <a:rPr lang="en-US" sz="2800" b="1" dirty="0"/>
              <a:t>Step 7: Update the application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As the application code is now mounted into the container using a volume, you can make changes to its code and see the changes instantly, without having to rebuild the image.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Change the greeting in </a:t>
            </a:r>
            <a:r>
              <a:rPr lang="en-US" sz="2100" b="1" dirty="0"/>
              <a:t>app.py </a:t>
            </a:r>
            <a:r>
              <a:rPr lang="en-US" sz="2100" dirty="0"/>
              <a:t>and save it. For example, change the Hello World! message </a:t>
            </a:r>
            <a:r>
              <a:rPr lang="en-US" sz="2100" b="1" dirty="0"/>
              <a:t>to </a:t>
            </a:r>
            <a:r>
              <a:rPr lang="en-US" sz="2100" b="1" dirty="0">
                <a:solidFill>
                  <a:srgbClr val="FF0000"/>
                </a:solidFill>
              </a:rPr>
              <a:t>Hello from Docker!:</a:t>
            </a:r>
          </a:p>
          <a:p>
            <a:r>
              <a:rPr lang="en-US" sz="2100" dirty="0" smtClean="0"/>
              <a:t>                         return </a:t>
            </a:r>
            <a:r>
              <a:rPr lang="en-US" sz="2100" dirty="0"/>
              <a:t>'Hello from Docker! I have been seen {} times.\</a:t>
            </a:r>
            <a:r>
              <a:rPr lang="en-US" sz="2100" dirty="0" err="1"/>
              <a:t>n'.format</a:t>
            </a:r>
            <a:r>
              <a:rPr lang="en-US" sz="2100" dirty="0"/>
              <a:t>(count) </a:t>
            </a:r>
            <a:endParaRPr lang="en-US" sz="2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/>
              <a:t>Refresh </a:t>
            </a:r>
            <a:r>
              <a:rPr lang="en-US" sz="2100" dirty="0"/>
              <a:t>the app in your browser. The greeting should be updated, and the counter should still be incrementing.</a:t>
            </a:r>
          </a:p>
        </p:txBody>
      </p:sp>
    </p:spTree>
    <p:extLst>
      <p:ext uri="{BB962C8B-B14F-4D97-AF65-F5344CB8AC3E}">
        <p14:creationId xmlns:p14="http://schemas.microsoft.com/office/powerpoint/2010/main" val="21949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628" y="1405155"/>
            <a:ext cx="10994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5855" y="121967"/>
            <a:ext cx="93087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cs typeface="Calibri"/>
              </a:rPr>
              <a:t>Objectives</a:t>
            </a:r>
            <a:endParaRPr lang="en-US" sz="3500" b="1" dirty="0"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1744845"/>
            <a:ext cx="10983687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900" dirty="0" smtClean="0">
                <a:latin typeface="Roboto"/>
              </a:rPr>
              <a:t> Understand Docker Compose, its features and use cases.</a:t>
            </a:r>
          </a:p>
          <a:p>
            <a:pPr algn="just"/>
            <a:endParaRPr lang="en-US" sz="2900" dirty="0" smtClean="0">
              <a:latin typeface="Roboto"/>
            </a:endParaRPr>
          </a:p>
          <a:p>
            <a:pPr algn="just"/>
            <a:r>
              <a:rPr lang="en-US" sz="2900" dirty="0" smtClean="0">
                <a:solidFill>
                  <a:srgbClr val="131313"/>
                </a:solidFill>
                <a:latin typeface="Roboto"/>
              </a:rPr>
              <a:t>2.  How </a:t>
            </a:r>
            <a:r>
              <a:rPr lang="en-US" sz="2900" dirty="0">
                <a:solidFill>
                  <a:srgbClr val="131313"/>
                </a:solidFill>
                <a:latin typeface="Roboto"/>
              </a:rPr>
              <a:t>to use </a:t>
            </a:r>
            <a:r>
              <a:rPr lang="en-US" sz="2900" dirty="0" err="1">
                <a:solidFill>
                  <a:srgbClr val="131313"/>
                </a:solidFill>
                <a:latin typeface="Roboto"/>
              </a:rPr>
              <a:t>d</a:t>
            </a:r>
            <a:r>
              <a:rPr lang="en-US" sz="2900" dirty="0" err="1" smtClean="0">
                <a:solidFill>
                  <a:srgbClr val="131313"/>
                </a:solidFill>
                <a:latin typeface="Roboto"/>
              </a:rPr>
              <a:t>ocker</a:t>
            </a:r>
            <a:r>
              <a:rPr lang="en-US" sz="2900" dirty="0" smtClean="0">
                <a:solidFill>
                  <a:srgbClr val="131313"/>
                </a:solidFill>
                <a:latin typeface="Roboto"/>
              </a:rPr>
              <a:t> </a:t>
            </a:r>
            <a:r>
              <a:rPr lang="en-US" sz="2900" dirty="0">
                <a:solidFill>
                  <a:srgbClr val="131313"/>
                </a:solidFill>
                <a:latin typeface="Roboto"/>
              </a:rPr>
              <a:t>compose file to create </a:t>
            </a:r>
            <a:r>
              <a:rPr lang="en-US" sz="2900" dirty="0" smtClean="0">
                <a:solidFill>
                  <a:srgbClr val="131313"/>
                </a:solidFill>
                <a:latin typeface="Roboto"/>
              </a:rPr>
              <a:t>services.</a:t>
            </a:r>
            <a:endParaRPr lang="en-US" sz="2900" dirty="0" smtClean="0">
              <a:latin typeface="Roboto"/>
            </a:endParaRPr>
          </a:p>
          <a:p>
            <a:pPr marL="342900" indent="-342900" algn="just">
              <a:buAutoNum type="arabicPeriod"/>
            </a:pPr>
            <a:endParaRPr lang="en-US" sz="2900" dirty="0" smtClean="0">
              <a:latin typeface="Roboto"/>
            </a:endParaRPr>
          </a:p>
          <a:p>
            <a:pPr marL="342900" indent="-342900" algn="just">
              <a:buAutoNum type="arabicPeriod"/>
            </a:pPr>
            <a:endParaRPr lang="en-US" sz="29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968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855" y="121967"/>
            <a:ext cx="93087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cs typeface="Calibri"/>
              </a:rPr>
              <a:t>Docker Compose </a:t>
            </a:r>
            <a:endParaRPr lang="en-US" sz="3500" b="1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055" y="1197428"/>
            <a:ext cx="113375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is a tool for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and running multi-container Docker applications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Compose, you use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YAML file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your application's services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with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command, you create and start all the services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your configuration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works in all environments;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production, staging, development, testing, as well as CI workflows.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also has commands for managing the whole lifecycle of your application: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Start, stop, and rebuild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status of running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the log output of running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 one-off command on a service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855" y="121967"/>
            <a:ext cx="93087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cs typeface="Calibri"/>
              </a:rPr>
              <a:t>Features of Docker Compose</a:t>
            </a:r>
            <a:endParaRPr lang="en-US" sz="3500" b="1" dirty="0"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254" y="981509"/>
            <a:ext cx="1148994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features of Compose that make it effective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multiple isolated environments on a single </a:t>
            </a:r>
            <a:r>
              <a:rPr lang="en-US" sz="25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uses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to isolate environments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other. You can make use of this project name in several different contexts: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host,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multiple copies of a single environment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when you want to run a stable copy for each feature branch of a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builds from interfering with each other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set the project name to a unique build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host or dev host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different projects, which may use the same service names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interfering with each other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project name is the base name of the project directory.</a:t>
            </a:r>
          </a:p>
          <a:p>
            <a:endParaRPr 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 volume data when containers are </a:t>
            </a:r>
            <a:r>
              <a:rPr lang="en-US" sz="25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preserves all volumes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your services. When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 up runs,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finds any containers from previous runs, it copies the volumes from the old container to the new container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process ensures that any data you've created in volumes isn't lost.</a:t>
            </a:r>
          </a:p>
        </p:txBody>
      </p:sp>
    </p:spTree>
    <p:extLst>
      <p:ext uri="{BB962C8B-B14F-4D97-AF65-F5344CB8AC3E}">
        <p14:creationId xmlns:p14="http://schemas.microsoft.com/office/powerpoint/2010/main" val="26236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286" y="979714"/>
            <a:ext cx="111687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recreate containers that have </a:t>
            </a:r>
            <a:r>
              <a:rPr lang="en-US" sz="24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caches the configuration used to create a container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restart a service that has not changed, Compose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re-uses the existing containers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Re-using containers means that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make changes to your environment very quickly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variables and moving a composition between </a:t>
            </a:r>
            <a:r>
              <a:rPr lang="en-US" sz="24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variables in the Compose 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can use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variables to customize your composition for different environments, or different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5855" y="121967"/>
            <a:ext cx="93087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cs typeface="Calibri"/>
              </a:rPr>
              <a:t>Features of Docker Compose</a:t>
            </a:r>
            <a:endParaRPr lang="en-US" sz="35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3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855" y="121967"/>
            <a:ext cx="93087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cs typeface="Calibri"/>
              </a:rPr>
              <a:t>Use cases of Docker Compose</a:t>
            </a:r>
            <a:endParaRPr lang="en-US" sz="3500" b="1" dirty="0"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254" y="981509"/>
            <a:ext cx="1164234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can be used in many different ways. Some common use cases are outlined below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environments </a:t>
            </a: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you're developing software, 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run an application in an isolated environment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interact with it is crucial.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 command line tool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create the environment and interact with 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 file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way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document and configure all of the application's service dependencies (databases, queues, caches, web service APIs,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etc.). 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 command line tool you can create and start one or more containers for each dependency with a single command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 up).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855" y="121967"/>
            <a:ext cx="93087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cs typeface="Calibri"/>
              </a:rPr>
              <a:t>Use cases of Docker Compose</a:t>
            </a:r>
            <a:endParaRPr lang="en-US" sz="3500" b="1" dirty="0"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8140" y="940473"/>
            <a:ext cx="114899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environments </a:t>
            </a:r>
            <a:endParaRPr lang="en-US" sz="21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part of any </a:t>
            </a:r>
            <a:r>
              <a:rPr lang="en-US" sz="21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or Continuous Integration process is the automated test suite.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end-to-end testing requires an environment in which to run tests. Compose provides a </a:t>
            </a:r>
            <a:r>
              <a:rPr lang="en-US" sz="21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convenient way to create and destroy isolated testing environments for your test suite</a:t>
            </a:r>
            <a:r>
              <a:rPr lang="en-US" sz="21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defining the full environment in a </a:t>
            </a:r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file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create and destroy these environments in just a few commands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up -d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run_tests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 down</a:t>
            </a:r>
          </a:p>
          <a:p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host deployments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has traditionally been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on development and testing workflows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with each release we're making progress on more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production-oriented 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8457" y="3134831"/>
            <a:ext cx="7130143" cy="180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/>
              <a:t>From July 2023 Compose V1 stopped receiving updates. It's also no longer available in new releases of Docker Desktop</a:t>
            </a:r>
            <a:r>
              <a:rPr lang="en-US" sz="2000" b="1" dirty="0" smtClean="0"/>
              <a:t>.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Compose V2 is included with all currently supported versions of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5309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5855" y="121967"/>
            <a:ext cx="93087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cs typeface="Calibri"/>
              </a:rPr>
              <a:t>History of Docker Compose</a:t>
            </a:r>
            <a:endParaRPr lang="en-US" sz="3500" b="1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1122126"/>
            <a:ext cx="111578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CLI versioning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major versions of Docker Compose, otherwise known as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binary.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 V1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first released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written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invoked as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-compose.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Compose V1 projects include a version field in YAML with values ranging from 2.0 to 3.8.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 V2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announced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is invoked as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 V2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ignores the version field in YAML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0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5855" y="121967"/>
            <a:ext cx="93087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cs typeface="Calibri"/>
              </a:rPr>
              <a:t>History of Docker Compose</a:t>
            </a:r>
            <a:endParaRPr lang="en-US" sz="3500" b="1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399" y="752909"/>
            <a:ext cx="11157857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file format versioning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Compose V1, projects declared a Compose file format version in YAML.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versions of the Compose file format for Compose V1 were released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file format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Compose 1.0.0 in 2014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file format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2.x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Compose 1.6.0 in 2016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file format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3.x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Compose 1.10.0 in 2017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 1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substantially different than all following formats, lacking a top-level services key. Its usage is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and files written in this format don't run with Compose V2.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file format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2.x and 3.x were very similar to each other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latter introduced many new options targeted at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 deployments.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V2 uses the </a:t>
            </a:r>
            <a:r>
              <a:rPr lang="en-US" sz="21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 Specification for project definition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1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field should be omitted and is ignored if </a:t>
            </a:r>
            <a:r>
              <a:rPr lang="en-US" sz="21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present. </a:t>
            </a:r>
            <a:r>
              <a:rPr lang="en-US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migration easier, Compose V2 has backwards compatibility for certain elements that have been deprecated or changed between Compose file format 2.x/3.x and the Compose Specification. </a:t>
            </a:r>
          </a:p>
        </p:txBody>
      </p:sp>
    </p:spTree>
    <p:extLst>
      <p:ext uri="{BB962C8B-B14F-4D97-AF65-F5344CB8AC3E}">
        <p14:creationId xmlns:p14="http://schemas.microsoft.com/office/powerpoint/2010/main" val="1619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14814</TotalTime>
  <Words>1976</Words>
  <Application>Microsoft Office PowerPoint</Application>
  <PresentationFormat>Widescreen</PresentationFormat>
  <Paragraphs>214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 Katal</dc:creator>
  <cp:lastModifiedBy>Avita Katal</cp:lastModifiedBy>
  <cp:revision>679</cp:revision>
  <dcterms:created xsi:type="dcterms:W3CDTF">2021-05-06T09:42:21Z</dcterms:created>
  <dcterms:modified xsi:type="dcterms:W3CDTF">2023-09-19T04:38:19Z</dcterms:modified>
</cp:coreProperties>
</file>