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3895" r:id="rId2"/>
    <p:sldId id="3901" r:id="rId3"/>
    <p:sldId id="3902" r:id="rId4"/>
    <p:sldId id="3903" r:id="rId5"/>
    <p:sldId id="3896" r:id="rId6"/>
    <p:sldId id="3926" r:id="rId7"/>
    <p:sldId id="3927" r:id="rId8"/>
    <p:sldId id="3928" r:id="rId9"/>
    <p:sldId id="3929" r:id="rId10"/>
    <p:sldId id="3930" r:id="rId11"/>
    <p:sldId id="3931" r:id="rId12"/>
    <p:sldId id="3932" r:id="rId13"/>
    <p:sldId id="3933" r:id="rId14"/>
    <p:sldId id="3934" r:id="rId15"/>
    <p:sldId id="3935" r:id="rId16"/>
    <p:sldId id="3936" r:id="rId17"/>
    <p:sldId id="3937" r:id="rId18"/>
    <p:sldId id="393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36FF"/>
    <a:srgbClr val="4AAEFC"/>
    <a:srgbClr val="434ACF"/>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954A0A-E5EA-402A-A2F0-1B05E6AA1AAA}" v="159" dt="2023-07-21T08:38:02.964"/>
    <p1510:client id="{48E36CCA-6441-46D6-8079-9DC70155C3DB}" v="4905" dt="2023-06-26T07:06:12.295"/>
    <p1510:client id="{5E6B1936-13CC-4110-BCC5-DC224E089B9A}" v="399" dt="2023-06-28T10:14:55.161"/>
    <p1510:client id="{89259CFC-AE52-42FA-AE77-EE548F98AA38}" v="420" dt="2023-01-13T19:06:58.126"/>
    <p1510:client id="{CE6AC335-3D90-4F39-BA20-C3DE04B492F3}" v="594" dt="2023-06-22T11:54:04.314"/>
    <p1510:client id="{DB85AF1C-6A32-4E31-95DC-A3C07B7F34BF}" v="251" dt="2023-01-12T06:58:27.532"/>
    <p1510:client id="{E5F01209-8560-4E1F-B61D-A38C06D17FB2}" v="3157" dt="2023-06-20T12:08:22.279"/>
    <p1510:client id="{E862E42E-51E8-4074-B347-EB14C5076ABE}" v="2961" dt="2023-06-22T11:27:34.401"/>
    <p1510:client id="{F92BF5B1-BC5F-41C0-95DD-5F0C8972A4E4}" v="396" dt="2023-07-21T07:59:01.095"/>
    <p1510:client id="{FB7180D8-25FA-41F9-BED7-BBB4FE5D45D6}" v="702" dt="2023-07-21T08:27:41.1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032" autoAdjust="0"/>
  </p:normalViewPr>
  <p:slideViewPr>
    <p:cSldViewPr snapToGrid="0">
      <p:cViewPr varScale="1">
        <p:scale>
          <a:sx n="59" d="100"/>
          <a:sy n="59" d="100"/>
        </p:scale>
        <p:origin x="940" y="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10/27/2023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10/27/2023</a:t>
            </a:fld>
            <a:endParaRPr lang="en-US"/>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10/27/2023</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www.youtube.com/watch?v=46mFdtpy3NQ&amp;t=1151s"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2"/>
          <a:stretch>
            <a:fillRect/>
          </a:stretch>
        </p:blipFill>
        <p:spPr>
          <a:xfrm>
            <a:off x="9539785" y="143688"/>
            <a:ext cx="2509460" cy="1098258"/>
          </a:xfrm>
          <a:prstGeom prst="rect">
            <a:avLst/>
          </a:prstGeom>
        </p:spPr>
      </p:pic>
      <p:sp>
        <p:nvSpPr>
          <p:cNvPr id="2" name="TextBox 1"/>
          <p:cNvSpPr txBox="1"/>
          <p:nvPr/>
        </p:nvSpPr>
        <p:spPr>
          <a:xfrm>
            <a:off x="803564" y="1617786"/>
            <a:ext cx="10149985" cy="923330"/>
          </a:xfrm>
          <a:prstGeom prst="rect">
            <a:avLst/>
          </a:prstGeom>
          <a:noFill/>
        </p:spPr>
        <p:txBody>
          <a:bodyPr wrap="square" lIns="91440" tIns="45720" rIns="91440" bIns="45720" rtlCol="0" anchor="t">
            <a:spAutoFit/>
          </a:bodyPr>
          <a:lstStyle/>
          <a:p>
            <a:pPr algn="ctr"/>
            <a:r>
              <a:rPr lang="en-IN" sz="5400" b="1" dirty="0" smtClean="0">
                <a:cs typeface="Calibri"/>
              </a:rPr>
              <a:t>AWS-Elastic Container Service(ECS)</a:t>
            </a:r>
            <a:endParaRPr lang="en-US" dirty="0"/>
          </a:p>
        </p:txBody>
      </p:sp>
      <p:sp>
        <p:nvSpPr>
          <p:cNvPr id="12" name="TextBox 11">
            <a:extLst>
              <a:ext uri="{FF2B5EF4-FFF2-40B4-BE49-F238E27FC236}">
                <a16:creationId xmlns:a16="http://schemas.microsoft.com/office/drawing/2014/main" id="{0581529D-3593-AE4E-9F50-CD8F5082B00A}"/>
              </a:ext>
            </a:extLst>
          </p:cNvPr>
          <p:cNvSpPr txBox="1"/>
          <p:nvPr/>
        </p:nvSpPr>
        <p:spPr>
          <a:xfrm>
            <a:off x="7517332" y="4180344"/>
            <a:ext cx="4531913" cy="2677656"/>
          </a:xfrm>
          <a:prstGeom prst="rect">
            <a:avLst/>
          </a:prstGeom>
          <a:noFill/>
        </p:spPr>
        <p:txBody>
          <a:bodyPr wrap="square">
            <a:spAutoFit/>
          </a:bodyPr>
          <a:lstStyle/>
          <a:p>
            <a:pPr rtl="0">
              <a:spcBef>
                <a:spcPts val="0"/>
              </a:spcBef>
              <a:spcAft>
                <a:spcPts val="0"/>
              </a:spcAft>
            </a:pPr>
            <a:r>
              <a:rPr lang="en-IN" sz="2400" b="1" dirty="0">
                <a:solidFill>
                  <a:srgbClr val="000000"/>
                </a:solidFill>
                <a:latin typeface="Calibri" panose="020F0502020204030204" pitchFamily="34" charset="0"/>
              </a:rPr>
              <a:t>Prepared</a:t>
            </a:r>
            <a:r>
              <a:rPr lang="en-IN" sz="2400" b="1" i="0" u="none" strike="noStrike" dirty="0">
                <a:solidFill>
                  <a:srgbClr val="000000"/>
                </a:solidFill>
                <a:effectLst/>
                <a:latin typeface="Calibri" panose="020F0502020204030204" pitchFamily="34" charset="0"/>
              </a:rPr>
              <a:t> by:</a:t>
            </a:r>
            <a:endParaRPr lang="en-IN" sz="2400" b="0" dirty="0">
              <a:effectLst/>
            </a:endParaRPr>
          </a:p>
          <a:p>
            <a:pPr rtl="0">
              <a:spcBef>
                <a:spcPts val="0"/>
              </a:spcBef>
              <a:spcAft>
                <a:spcPts val="0"/>
              </a:spcAft>
            </a:pPr>
            <a:r>
              <a:rPr lang="en-IN" sz="2400" b="0" i="0" u="none" strike="noStrike" dirty="0">
                <a:solidFill>
                  <a:srgbClr val="000000"/>
                </a:solidFill>
                <a:effectLst/>
                <a:latin typeface="Calibri" panose="020F0502020204030204" pitchFamily="34" charset="0"/>
              </a:rPr>
              <a:t>Ms. Avita Katal</a:t>
            </a:r>
            <a:endParaRPr lang="en-IN" sz="2400" b="0" dirty="0">
              <a:effectLst/>
            </a:endParaRPr>
          </a:p>
          <a:p>
            <a:pPr rtl="0">
              <a:spcBef>
                <a:spcPts val="0"/>
              </a:spcBef>
              <a:spcAft>
                <a:spcPts val="0"/>
              </a:spcAft>
            </a:pPr>
            <a:r>
              <a:rPr lang="en-IN" sz="2400" b="0" i="0" u="none" strike="noStrike" dirty="0">
                <a:solidFill>
                  <a:srgbClr val="000000"/>
                </a:solidFill>
                <a:effectLst/>
                <a:latin typeface="Calibri" panose="020F0502020204030204" pitchFamily="34" charset="0"/>
              </a:rPr>
              <a:t>Assistant Professor (SG)</a:t>
            </a:r>
            <a:endParaRPr lang="en-IN" sz="2400" b="0" dirty="0">
              <a:effectLst/>
            </a:endParaRPr>
          </a:p>
          <a:p>
            <a:pPr rtl="0">
              <a:spcBef>
                <a:spcPts val="0"/>
              </a:spcBef>
              <a:spcAft>
                <a:spcPts val="0"/>
              </a:spcAft>
            </a:pPr>
            <a:r>
              <a:rPr lang="en-IN" sz="2400" b="0" i="0" u="none" strike="noStrike" dirty="0">
                <a:solidFill>
                  <a:srgbClr val="000000"/>
                </a:solidFill>
                <a:effectLst/>
                <a:latin typeface="Calibri" panose="020F0502020204030204" pitchFamily="34" charset="0"/>
              </a:rPr>
              <a:t>School of Computer Science</a:t>
            </a:r>
          </a:p>
          <a:p>
            <a:pPr rtl="0">
              <a:spcBef>
                <a:spcPts val="0"/>
              </a:spcBef>
              <a:spcAft>
                <a:spcPts val="0"/>
              </a:spcAft>
            </a:pPr>
            <a:r>
              <a:rPr lang="en-IN" sz="2400" dirty="0">
                <a:solidFill>
                  <a:srgbClr val="000000"/>
                </a:solidFill>
                <a:latin typeface="Calibri" panose="020F0502020204030204" pitchFamily="34" charset="0"/>
              </a:rPr>
              <a:t>UPES, Dehradun</a:t>
            </a:r>
            <a:endParaRPr lang="en-IN" sz="2400" b="0" dirty="0">
              <a:effectLst/>
            </a:endParaRPr>
          </a:p>
          <a:p>
            <a:r>
              <a:rPr lang="en-IN" sz="2400" dirty="0"/>
              <a:t/>
            </a:r>
            <a:br>
              <a:rPr lang="en-IN" sz="2400" dirty="0"/>
            </a:br>
            <a:endParaRPr lang="en-US" sz="2400" dirty="0"/>
          </a:p>
        </p:txBody>
      </p:sp>
    </p:spTree>
    <p:extLst>
      <p:ext uri="{BB962C8B-B14F-4D97-AF65-F5344CB8AC3E}">
        <p14:creationId xmlns:p14="http://schemas.microsoft.com/office/powerpoint/2010/main" val="476145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3713" y="630942"/>
            <a:ext cx="11460336" cy="5909310"/>
          </a:xfrm>
          <a:prstGeom prst="rect">
            <a:avLst/>
          </a:prstGeom>
        </p:spPr>
        <p:txBody>
          <a:bodyPr wrap="square">
            <a:spAutoFit/>
          </a:bodyPr>
          <a:lstStyle/>
          <a:p>
            <a:pPr algn="just"/>
            <a:r>
              <a:rPr lang="en-US" sz="2100" dirty="0" smtClean="0"/>
              <a:t>Task </a:t>
            </a:r>
            <a:r>
              <a:rPr lang="en-US" sz="2100" dirty="0"/>
              <a:t>definition is mandatory to run any application on Amazon ECS, except task definition remaining everything will be taken care by Amazon </a:t>
            </a:r>
            <a:r>
              <a:rPr lang="en-US" sz="2100" dirty="0" smtClean="0"/>
              <a:t>ECS. The </a:t>
            </a:r>
            <a:r>
              <a:rPr lang="en-US" sz="2100" dirty="0"/>
              <a:t>task definition format is either in a text file or JSON format which describes one or more containers, the limit of creating containers is up to maximum of 10 that form your application also we can say that it is a blue print for your application.</a:t>
            </a:r>
          </a:p>
          <a:p>
            <a:pPr algn="just"/>
            <a:endParaRPr lang="en-US" sz="2100" dirty="0"/>
          </a:p>
          <a:p>
            <a:pPr algn="just"/>
            <a:r>
              <a:rPr lang="en-US" sz="2100" dirty="0"/>
              <a:t>There are different parameters that task definition will specify for your application</a:t>
            </a:r>
            <a:r>
              <a:rPr lang="en-US" sz="2100" dirty="0" smtClean="0"/>
              <a:t>.</a:t>
            </a:r>
            <a:endParaRPr lang="en-US" sz="2100" dirty="0"/>
          </a:p>
          <a:p>
            <a:pPr marL="342900" indent="-342900" algn="just">
              <a:buFont typeface="Arial" panose="020B0604020202020204" pitchFamily="34" charset="0"/>
              <a:buChar char="•"/>
            </a:pPr>
            <a:r>
              <a:rPr lang="en-US" sz="2100" dirty="0"/>
              <a:t>The Docker image to use with each container in your task</a:t>
            </a:r>
          </a:p>
          <a:p>
            <a:pPr marL="342900" indent="-342900" algn="just">
              <a:buFont typeface="Arial" panose="020B0604020202020204" pitchFamily="34" charset="0"/>
              <a:buChar char="•"/>
            </a:pPr>
            <a:r>
              <a:rPr lang="en-US" sz="2100" dirty="0"/>
              <a:t>How much CPU and memory to use with each task or each container within a task</a:t>
            </a:r>
          </a:p>
          <a:p>
            <a:pPr marL="342900" indent="-342900" algn="just">
              <a:buFont typeface="Arial" panose="020B0604020202020204" pitchFamily="34" charset="0"/>
              <a:buChar char="•"/>
            </a:pPr>
            <a:r>
              <a:rPr lang="en-US" sz="2100" dirty="0"/>
              <a:t>The launch type to use, which determines the infrastructure on which your tasks are hosted</a:t>
            </a:r>
          </a:p>
          <a:p>
            <a:pPr marL="342900" indent="-342900" algn="just">
              <a:buFont typeface="Arial" panose="020B0604020202020204" pitchFamily="34" charset="0"/>
              <a:buChar char="•"/>
            </a:pPr>
            <a:r>
              <a:rPr lang="en-US" sz="2100" dirty="0"/>
              <a:t>The Docker networking mode to use for the containers in your task</a:t>
            </a:r>
          </a:p>
          <a:p>
            <a:pPr marL="342900" indent="-342900" algn="just">
              <a:buFont typeface="Arial" panose="020B0604020202020204" pitchFamily="34" charset="0"/>
              <a:buChar char="•"/>
            </a:pPr>
            <a:r>
              <a:rPr lang="en-US" sz="2100" dirty="0"/>
              <a:t>The logging configuration to use for your tasks</a:t>
            </a:r>
          </a:p>
          <a:p>
            <a:pPr marL="342900" indent="-342900" algn="just">
              <a:buFont typeface="Arial" panose="020B0604020202020204" pitchFamily="34" charset="0"/>
              <a:buChar char="•"/>
            </a:pPr>
            <a:r>
              <a:rPr lang="en-US" sz="2100" dirty="0"/>
              <a:t>Whether the task should continue to run if the container finishes or fails</a:t>
            </a:r>
          </a:p>
          <a:p>
            <a:pPr marL="342900" indent="-342900" algn="just">
              <a:buFont typeface="Arial" panose="020B0604020202020204" pitchFamily="34" charset="0"/>
              <a:buChar char="•"/>
            </a:pPr>
            <a:r>
              <a:rPr lang="en-US" sz="2100" dirty="0"/>
              <a:t>The command the container should run when it is started</a:t>
            </a:r>
          </a:p>
          <a:p>
            <a:pPr marL="342900" indent="-342900" algn="just">
              <a:buFont typeface="Arial" panose="020B0604020202020204" pitchFamily="34" charset="0"/>
              <a:buChar char="•"/>
            </a:pPr>
            <a:r>
              <a:rPr lang="en-US" sz="2100" dirty="0"/>
              <a:t>Any data volumes that should be used with the containers in the task</a:t>
            </a:r>
          </a:p>
          <a:p>
            <a:pPr marL="342900" indent="-342900" algn="just">
              <a:buFont typeface="Arial" panose="020B0604020202020204" pitchFamily="34" charset="0"/>
              <a:buChar char="•"/>
            </a:pPr>
            <a:r>
              <a:rPr lang="en-US" sz="2100" dirty="0"/>
              <a:t>The IAM role that your tasks should use</a:t>
            </a:r>
          </a:p>
          <a:p>
            <a:pPr marL="342900" indent="-342900" algn="just">
              <a:buFont typeface="Arial" panose="020B0604020202020204" pitchFamily="34" charset="0"/>
              <a:buChar char="•"/>
            </a:pPr>
            <a:r>
              <a:rPr lang="en-US" sz="2100" dirty="0"/>
              <a:t>You can define multiple containers in a task definition. The parameters that you use depend on the launch type you choose for the task. Not all parameters are valid.</a:t>
            </a:r>
          </a:p>
          <a:p>
            <a:pPr algn="just"/>
            <a:endParaRPr lang="en-US" sz="2100" dirty="0"/>
          </a:p>
        </p:txBody>
      </p:sp>
      <p:sp>
        <p:nvSpPr>
          <p:cNvPr id="4" name="Rectangle 3"/>
          <p:cNvSpPr/>
          <p:nvPr/>
        </p:nvSpPr>
        <p:spPr>
          <a:xfrm>
            <a:off x="353712" y="0"/>
            <a:ext cx="9308762" cy="630942"/>
          </a:xfrm>
          <a:prstGeom prst="rect">
            <a:avLst/>
          </a:prstGeom>
        </p:spPr>
        <p:txBody>
          <a:bodyPr wrap="square">
            <a:spAutoFit/>
          </a:bodyPr>
          <a:lstStyle/>
          <a:p>
            <a:r>
              <a:rPr lang="en-US" sz="3500" b="1" dirty="0" smtClean="0">
                <a:cs typeface="Calibri"/>
              </a:rPr>
              <a:t>Task Definitions</a:t>
            </a:r>
            <a:endParaRPr lang="en-US" sz="3500" b="1" dirty="0">
              <a:cs typeface="Calibri"/>
            </a:endParaRPr>
          </a:p>
        </p:txBody>
      </p:sp>
    </p:spTree>
    <p:extLst>
      <p:ext uri="{BB962C8B-B14F-4D97-AF65-F5344CB8AC3E}">
        <p14:creationId xmlns:p14="http://schemas.microsoft.com/office/powerpoint/2010/main" val="8484572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3712" y="512076"/>
            <a:ext cx="11838288" cy="6324808"/>
          </a:xfrm>
          <a:prstGeom prst="rect">
            <a:avLst/>
          </a:prstGeom>
        </p:spPr>
        <p:txBody>
          <a:bodyPr wrap="square">
            <a:spAutoFit/>
          </a:bodyPr>
          <a:lstStyle/>
          <a:p>
            <a:r>
              <a:rPr lang="en-US" sz="2100" dirty="0"/>
              <a:t>Your entire application stack does not need to exist on a single task definition, and in most cases it should not. Your application can span multiple task definitions by combining related containers into their own task definitions, each representing a single component.</a:t>
            </a:r>
          </a:p>
          <a:p>
            <a:r>
              <a:rPr lang="en-US" dirty="0" smtClean="0"/>
              <a:t>The </a:t>
            </a:r>
            <a:r>
              <a:rPr lang="en-US" dirty="0"/>
              <a:t>following is an example of a task definition containing a single container that runs an NGINX web server using the </a:t>
            </a:r>
            <a:r>
              <a:rPr lang="en-US" dirty="0" err="1"/>
              <a:t>Fargate</a:t>
            </a:r>
            <a:r>
              <a:rPr lang="en-US" dirty="0"/>
              <a:t> launch type.</a:t>
            </a:r>
          </a:p>
          <a:p>
            <a:r>
              <a:rPr lang="en-US" dirty="0" smtClean="0"/>
              <a:t>{</a:t>
            </a:r>
            <a:endParaRPr lang="en-US" dirty="0"/>
          </a:p>
          <a:p>
            <a:r>
              <a:rPr lang="en-US" dirty="0"/>
              <a:t>    "family": "webserver",</a:t>
            </a:r>
          </a:p>
          <a:p>
            <a:r>
              <a:rPr lang="en-US" dirty="0"/>
              <a:t>    "</a:t>
            </a:r>
            <a:r>
              <a:rPr lang="en-US" dirty="0" err="1"/>
              <a:t>containerDefinitions</a:t>
            </a:r>
            <a:r>
              <a:rPr lang="en-US" dirty="0"/>
              <a:t>": [</a:t>
            </a:r>
          </a:p>
          <a:p>
            <a:r>
              <a:rPr lang="en-US" dirty="0"/>
              <a:t>        {</a:t>
            </a:r>
          </a:p>
          <a:p>
            <a:r>
              <a:rPr lang="en-US" dirty="0"/>
              <a:t>            "name": "web",</a:t>
            </a:r>
          </a:p>
          <a:p>
            <a:r>
              <a:rPr lang="en-US" dirty="0"/>
              <a:t>            "image": "</a:t>
            </a:r>
            <a:r>
              <a:rPr lang="en-US" dirty="0" err="1"/>
              <a:t>nginx</a:t>
            </a:r>
            <a:r>
              <a:rPr lang="en-US" dirty="0"/>
              <a:t>",</a:t>
            </a:r>
          </a:p>
          <a:p>
            <a:r>
              <a:rPr lang="en-US" dirty="0"/>
              <a:t>            "memory": "100",</a:t>
            </a:r>
          </a:p>
          <a:p>
            <a:r>
              <a:rPr lang="en-US" dirty="0"/>
              <a:t>            "</a:t>
            </a:r>
            <a:r>
              <a:rPr lang="en-US" dirty="0" err="1"/>
              <a:t>cpu</a:t>
            </a:r>
            <a:r>
              <a:rPr lang="en-US" dirty="0"/>
              <a:t>": "99"</a:t>
            </a:r>
          </a:p>
          <a:p>
            <a:r>
              <a:rPr lang="en-US" dirty="0"/>
              <a:t>        },</a:t>
            </a:r>
          </a:p>
          <a:p>
            <a:r>
              <a:rPr lang="en-US" dirty="0"/>
              <a:t>    ],</a:t>
            </a:r>
          </a:p>
          <a:p>
            <a:r>
              <a:rPr lang="en-US" dirty="0"/>
              <a:t>    "</a:t>
            </a:r>
            <a:r>
              <a:rPr lang="en-US" dirty="0" err="1"/>
              <a:t>requiresCompatibilities</a:t>
            </a:r>
            <a:r>
              <a:rPr lang="en-US" dirty="0"/>
              <a:t>": [</a:t>
            </a:r>
          </a:p>
          <a:p>
            <a:r>
              <a:rPr lang="en-US" dirty="0"/>
              <a:t>        "FARGATE"</a:t>
            </a:r>
          </a:p>
          <a:p>
            <a:r>
              <a:rPr lang="en-US" dirty="0"/>
              <a:t>    ],</a:t>
            </a:r>
          </a:p>
          <a:p>
            <a:r>
              <a:rPr lang="en-US" dirty="0"/>
              <a:t>    "</a:t>
            </a:r>
            <a:r>
              <a:rPr lang="en-US" dirty="0" err="1"/>
              <a:t>networkMode</a:t>
            </a:r>
            <a:r>
              <a:rPr lang="en-US" dirty="0"/>
              <a:t>": "</a:t>
            </a:r>
            <a:r>
              <a:rPr lang="en-US" dirty="0" err="1"/>
              <a:t>awsvpc</a:t>
            </a:r>
            <a:r>
              <a:rPr lang="en-US" dirty="0"/>
              <a:t>",</a:t>
            </a:r>
          </a:p>
          <a:p>
            <a:r>
              <a:rPr lang="en-US" dirty="0"/>
              <a:t>    "memory": "512",</a:t>
            </a:r>
          </a:p>
          <a:p>
            <a:r>
              <a:rPr lang="en-US" dirty="0"/>
              <a:t>    "</a:t>
            </a:r>
            <a:r>
              <a:rPr lang="en-US" dirty="0" err="1"/>
              <a:t>cpu</a:t>
            </a:r>
            <a:r>
              <a:rPr lang="en-US" dirty="0"/>
              <a:t>": "256",</a:t>
            </a:r>
          </a:p>
          <a:p>
            <a:r>
              <a:rPr lang="en-US" dirty="0"/>
              <a:t>}</a:t>
            </a:r>
          </a:p>
        </p:txBody>
      </p:sp>
      <p:sp>
        <p:nvSpPr>
          <p:cNvPr id="3" name="Rectangle 2"/>
          <p:cNvSpPr/>
          <p:nvPr/>
        </p:nvSpPr>
        <p:spPr>
          <a:xfrm>
            <a:off x="353712" y="0"/>
            <a:ext cx="9308762" cy="630942"/>
          </a:xfrm>
          <a:prstGeom prst="rect">
            <a:avLst/>
          </a:prstGeom>
        </p:spPr>
        <p:txBody>
          <a:bodyPr wrap="square">
            <a:spAutoFit/>
          </a:bodyPr>
          <a:lstStyle/>
          <a:p>
            <a:r>
              <a:rPr lang="en-US" sz="3500" b="1" dirty="0" smtClean="0">
                <a:cs typeface="Calibri"/>
              </a:rPr>
              <a:t>Task Definitions</a:t>
            </a:r>
            <a:endParaRPr lang="en-US" sz="3500" b="1" dirty="0">
              <a:cs typeface="Calibri"/>
            </a:endParaRPr>
          </a:p>
        </p:txBody>
      </p:sp>
    </p:spTree>
    <p:extLst>
      <p:ext uri="{BB962C8B-B14F-4D97-AF65-F5344CB8AC3E}">
        <p14:creationId xmlns:p14="http://schemas.microsoft.com/office/powerpoint/2010/main" val="2759528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3712" y="630942"/>
            <a:ext cx="11417808" cy="2031325"/>
          </a:xfrm>
          <a:prstGeom prst="rect">
            <a:avLst/>
          </a:prstGeom>
        </p:spPr>
        <p:txBody>
          <a:bodyPr wrap="square">
            <a:spAutoFit/>
          </a:bodyPr>
          <a:lstStyle/>
          <a:p>
            <a:pPr marL="285750" indent="-285750" algn="just">
              <a:buFont typeface="Arial" panose="020B0604020202020204" pitchFamily="34" charset="0"/>
              <a:buChar char="•"/>
            </a:pPr>
            <a:r>
              <a:rPr lang="en-US" dirty="0" smtClean="0">
                <a:solidFill>
                  <a:srgbClr val="242424"/>
                </a:solidFill>
                <a:latin typeface="source-serif-pro"/>
              </a:rPr>
              <a:t>After </a:t>
            </a:r>
            <a:r>
              <a:rPr lang="en-US" dirty="0">
                <a:solidFill>
                  <a:srgbClr val="242424"/>
                </a:solidFill>
                <a:latin typeface="source-serif-pro"/>
              </a:rPr>
              <a:t>a successful creation of a task definition for your application we can specify, how many number of tasks that you need to run on you are cluster.</a:t>
            </a:r>
          </a:p>
          <a:p>
            <a:pPr marL="285750" indent="-285750" algn="just">
              <a:buFont typeface="Arial" panose="020B0604020202020204" pitchFamily="34" charset="0"/>
              <a:buChar char="•"/>
            </a:pPr>
            <a:r>
              <a:rPr lang="en-US" dirty="0">
                <a:solidFill>
                  <a:srgbClr val="242424"/>
                </a:solidFill>
                <a:latin typeface="source-serif-pro"/>
              </a:rPr>
              <a:t>Each task that uses the </a:t>
            </a:r>
            <a:r>
              <a:rPr lang="en-US" dirty="0" err="1">
                <a:solidFill>
                  <a:srgbClr val="242424"/>
                </a:solidFill>
                <a:latin typeface="source-serif-pro"/>
              </a:rPr>
              <a:t>Fargate</a:t>
            </a:r>
            <a:r>
              <a:rPr lang="en-US" dirty="0">
                <a:solidFill>
                  <a:srgbClr val="242424"/>
                </a:solidFill>
                <a:latin typeface="source-serif-pro"/>
              </a:rPr>
              <a:t> launch type has its own isolation boundary and does not share the underlying kernel, CPU resources, memory resources, or elastic network interface with another task.</a:t>
            </a:r>
          </a:p>
          <a:p>
            <a:pPr marL="285750" indent="-285750" algn="just">
              <a:buFont typeface="Arial" panose="020B0604020202020204" pitchFamily="34" charset="0"/>
              <a:buChar char="•"/>
            </a:pPr>
            <a:r>
              <a:rPr lang="en-US" dirty="0">
                <a:solidFill>
                  <a:srgbClr val="242424"/>
                </a:solidFill>
                <a:latin typeface="source-serif-pro"/>
              </a:rPr>
              <a:t>The Amazon ECS task scheduler is responsible for placing tasks within your cluster. There are several different scheduling options available. For example, you can define a service that runs and maintains a specified number of tasks simultaneously.</a:t>
            </a:r>
            <a:endParaRPr lang="en-US" b="0" i="0" dirty="0">
              <a:solidFill>
                <a:srgbClr val="242424"/>
              </a:solidFill>
              <a:effectLst/>
              <a:latin typeface="source-serif-pro"/>
            </a:endParaRPr>
          </a:p>
        </p:txBody>
      </p:sp>
      <p:pic>
        <p:nvPicPr>
          <p:cNvPr id="5124" name="Picture 4" descr="https://miro.medium.com/v2/resize:fit:1050/0*1jBMrZCP_OSkLvfJ.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939" y="2756809"/>
            <a:ext cx="9006713" cy="359535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53712" y="0"/>
            <a:ext cx="9308762" cy="630942"/>
          </a:xfrm>
          <a:prstGeom prst="rect">
            <a:avLst/>
          </a:prstGeom>
        </p:spPr>
        <p:txBody>
          <a:bodyPr wrap="square">
            <a:spAutoFit/>
          </a:bodyPr>
          <a:lstStyle/>
          <a:p>
            <a:r>
              <a:rPr lang="en-US" sz="3500" b="1" dirty="0" smtClean="0">
                <a:cs typeface="Calibri"/>
              </a:rPr>
              <a:t>Task and Scheduling</a:t>
            </a:r>
            <a:endParaRPr lang="en-US" sz="3500" b="1" dirty="0">
              <a:cs typeface="Calibri"/>
            </a:endParaRPr>
          </a:p>
        </p:txBody>
      </p:sp>
    </p:spTree>
    <p:extLst>
      <p:ext uri="{BB962C8B-B14F-4D97-AF65-F5344CB8AC3E}">
        <p14:creationId xmlns:p14="http://schemas.microsoft.com/office/powerpoint/2010/main" val="3186109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3712" y="1194965"/>
            <a:ext cx="11460336" cy="3416320"/>
          </a:xfrm>
          <a:prstGeom prst="rect">
            <a:avLst/>
          </a:prstGeom>
        </p:spPr>
        <p:txBody>
          <a:bodyPr wrap="square">
            <a:spAutoFit/>
          </a:bodyPr>
          <a:lstStyle/>
          <a:p>
            <a:r>
              <a:rPr lang="en-US" sz="2400" dirty="0" smtClean="0">
                <a:solidFill>
                  <a:srgbClr val="242424"/>
                </a:solidFill>
                <a:latin typeface="source-serif-pro"/>
              </a:rPr>
              <a:t>A </a:t>
            </a:r>
            <a:r>
              <a:rPr lang="en-US" sz="2400" dirty="0">
                <a:solidFill>
                  <a:srgbClr val="242424"/>
                </a:solidFill>
                <a:latin typeface="source-serif-pro"/>
              </a:rPr>
              <a:t>cluster is a logical grouping of resources. </a:t>
            </a:r>
            <a:endParaRPr lang="en-US" sz="2400" dirty="0" smtClean="0">
              <a:solidFill>
                <a:srgbClr val="242424"/>
              </a:solidFill>
              <a:latin typeface="source-serif-pro"/>
            </a:endParaRPr>
          </a:p>
          <a:p>
            <a:pPr marL="800100" lvl="1" indent="-342900">
              <a:buFont typeface="Arial" panose="020B0604020202020204" pitchFamily="34" charset="0"/>
              <a:buChar char="•"/>
            </a:pPr>
            <a:r>
              <a:rPr lang="en-US" sz="2400" dirty="0" smtClean="0">
                <a:solidFill>
                  <a:srgbClr val="242424"/>
                </a:solidFill>
                <a:latin typeface="source-serif-pro"/>
              </a:rPr>
              <a:t>When </a:t>
            </a:r>
            <a:r>
              <a:rPr lang="en-US" sz="2400" dirty="0">
                <a:solidFill>
                  <a:srgbClr val="242424"/>
                </a:solidFill>
                <a:latin typeface="source-serif-pro"/>
              </a:rPr>
              <a:t>using the </a:t>
            </a:r>
            <a:r>
              <a:rPr lang="en-US" sz="2400" dirty="0" err="1">
                <a:solidFill>
                  <a:srgbClr val="242424"/>
                </a:solidFill>
                <a:latin typeface="source-serif-pro"/>
              </a:rPr>
              <a:t>Fargate</a:t>
            </a:r>
            <a:r>
              <a:rPr lang="en-US" sz="2400" dirty="0">
                <a:solidFill>
                  <a:srgbClr val="242424"/>
                </a:solidFill>
                <a:latin typeface="source-serif-pro"/>
              </a:rPr>
              <a:t> launch type with tasks within your cluster, Amazon ECS manages your cluster resources. </a:t>
            </a:r>
          </a:p>
          <a:p>
            <a:pPr marL="800100" lvl="1" indent="-342900">
              <a:buFont typeface="Arial" panose="020B0604020202020204" pitchFamily="34" charset="0"/>
              <a:buChar char="•"/>
            </a:pPr>
            <a:r>
              <a:rPr lang="en-US" sz="2400" dirty="0" smtClean="0">
                <a:solidFill>
                  <a:srgbClr val="242424"/>
                </a:solidFill>
                <a:latin typeface="source-serif-pro"/>
              </a:rPr>
              <a:t>When </a:t>
            </a:r>
            <a:r>
              <a:rPr lang="en-US" sz="2400" dirty="0">
                <a:solidFill>
                  <a:srgbClr val="242424"/>
                </a:solidFill>
                <a:latin typeface="source-serif-pro"/>
              </a:rPr>
              <a:t>using the EC2 launch type, then your clusters are a group of container instances you manage. </a:t>
            </a:r>
            <a:endParaRPr lang="en-US" sz="2400" dirty="0" smtClean="0">
              <a:solidFill>
                <a:srgbClr val="242424"/>
              </a:solidFill>
              <a:latin typeface="source-serif-pro"/>
            </a:endParaRPr>
          </a:p>
          <a:p>
            <a:pPr marL="800100" lvl="1" indent="-342900">
              <a:buFont typeface="Arial" panose="020B0604020202020204" pitchFamily="34" charset="0"/>
              <a:buChar char="•"/>
            </a:pPr>
            <a:endParaRPr lang="en-US" sz="2400" dirty="0">
              <a:solidFill>
                <a:srgbClr val="242424"/>
              </a:solidFill>
              <a:latin typeface="source-serif-pro"/>
            </a:endParaRPr>
          </a:p>
          <a:p>
            <a:r>
              <a:rPr lang="en-US" sz="2400" dirty="0" smtClean="0">
                <a:solidFill>
                  <a:srgbClr val="242424"/>
                </a:solidFill>
                <a:latin typeface="source-serif-pro"/>
              </a:rPr>
              <a:t>An </a:t>
            </a:r>
            <a:r>
              <a:rPr lang="en-US" sz="2400" dirty="0">
                <a:solidFill>
                  <a:srgbClr val="242424"/>
                </a:solidFill>
                <a:latin typeface="source-serif-pro"/>
              </a:rPr>
              <a:t>Amazon ECS container instance is an Amazon EC2 instance that is running the Amazon ECS </a:t>
            </a:r>
            <a:r>
              <a:rPr lang="en-US" sz="2400" b="1" dirty="0">
                <a:solidFill>
                  <a:srgbClr val="242424"/>
                </a:solidFill>
                <a:latin typeface="source-serif-pro"/>
              </a:rPr>
              <a:t>container agent</a:t>
            </a:r>
            <a:r>
              <a:rPr lang="en-US" sz="2400" dirty="0">
                <a:solidFill>
                  <a:srgbClr val="242424"/>
                </a:solidFill>
                <a:latin typeface="source-serif-pro"/>
              </a:rPr>
              <a:t>. Amazon ECS downloads your container images from a registry that you specify, and runs those images within your cluster.</a:t>
            </a:r>
            <a:endParaRPr lang="en-US" sz="2400" b="0" i="0" dirty="0">
              <a:solidFill>
                <a:srgbClr val="242424"/>
              </a:solidFill>
              <a:effectLst/>
              <a:latin typeface="source-serif-pro"/>
            </a:endParaRPr>
          </a:p>
        </p:txBody>
      </p:sp>
      <p:sp>
        <p:nvSpPr>
          <p:cNvPr id="4" name="Rectangle 3"/>
          <p:cNvSpPr/>
          <p:nvPr/>
        </p:nvSpPr>
        <p:spPr>
          <a:xfrm>
            <a:off x="353712" y="0"/>
            <a:ext cx="9308762" cy="630942"/>
          </a:xfrm>
          <a:prstGeom prst="rect">
            <a:avLst/>
          </a:prstGeom>
        </p:spPr>
        <p:txBody>
          <a:bodyPr wrap="square">
            <a:spAutoFit/>
          </a:bodyPr>
          <a:lstStyle/>
          <a:p>
            <a:r>
              <a:rPr lang="en-US" sz="3500" b="1" dirty="0" smtClean="0">
                <a:cs typeface="Calibri"/>
              </a:rPr>
              <a:t>Clusters</a:t>
            </a:r>
            <a:endParaRPr lang="en-US" sz="3500" b="1" dirty="0">
              <a:cs typeface="Calibri"/>
            </a:endParaRPr>
          </a:p>
        </p:txBody>
      </p:sp>
    </p:spTree>
    <p:extLst>
      <p:ext uri="{BB962C8B-B14F-4D97-AF65-F5344CB8AC3E}">
        <p14:creationId xmlns:p14="http://schemas.microsoft.com/office/powerpoint/2010/main" val="378828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208" y="1159270"/>
            <a:ext cx="6096000" cy="4524315"/>
          </a:xfrm>
          <a:prstGeom prst="rect">
            <a:avLst/>
          </a:prstGeom>
        </p:spPr>
        <p:txBody>
          <a:bodyPr>
            <a:spAutoFit/>
          </a:bodyPr>
          <a:lstStyle/>
          <a:p>
            <a:pPr algn="just"/>
            <a:r>
              <a:rPr lang="en-US" sz="2400" b="1" dirty="0">
                <a:solidFill>
                  <a:srgbClr val="242424"/>
                </a:solidFill>
                <a:latin typeface="source-serif-pro"/>
              </a:rPr>
              <a:t>Container Agent</a:t>
            </a:r>
            <a:endParaRPr lang="en-US" sz="2400" dirty="0">
              <a:solidFill>
                <a:srgbClr val="242424"/>
              </a:solidFill>
              <a:latin typeface="source-serif-pro"/>
            </a:endParaRPr>
          </a:p>
          <a:p>
            <a:pPr marL="342900" indent="-342900" algn="just">
              <a:buFont typeface="Arial" panose="020B0604020202020204" pitchFamily="34" charset="0"/>
              <a:buChar char="•"/>
            </a:pPr>
            <a:r>
              <a:rPr lang="en-US" sz="2400" dirty="0">
                <a:solidFill>
                  <a:srgbClr val="242424"/>
                </a:solidFill>
                <a:latin typeface="source-serif-pro"/>
              </a:rPr>
              <a:t>The container agent runs on each infrastructure resource within an Amazon ECS cluster. </a:t>
            </a:r>
            <a:endParaRPr lang="en-US" sz="2400" dirty="0" smtClean="0">
              <a:solidFill>
                <a:srgbClr val="242424"/>
              </a:solidFill>
              <a:latin typeface="source-serif-pro"/>
            </a:endParaRPr>
          </a:p>
          <a:p>
            <a:pPr marL="342900" indent="-342900" algn="just">
              <a:buFont typeface="Arial" panose="020B0604020202020204" pitchFamily="34" charset="0"/>
              <a:buChar char="•"/>
            </a:pPr>
            <a:endParaRPr lang="en-US" sz="2400" dirty="0">
              <a:solidFill>
                <a:srgbClr val="242424"/>
              </a:solidFill>
              <a:latin typeface="source-serif-pro"/>
            </a:endParaRPr>
          </a:p>
          <a:p>
            <a:pPr marL="342900" indent="-342900" algn="just">
              <a:buFont typeface="Arial" panose="020B0604020202020204" pitchFamily="34" charset="0"/>
              <a:buChar char="•"/>
            </a:pPr>
            <a:r>
              <a:rPr lang="en-US" sz="2400" dirty="0" smtClean="0">
                <a:solidFill>
                  <a:srgbClr val="242424"/>
                </a:solidFill>
                <a:latin typeface="source-serif-pro"/>
              </a:rPr>
              <a:t>It </a:t>
            </a:r>
            <a:r>
              <a:rPr lang="en-US" sz="2400" dirty="0">
                <a:solidFill>
                  <a:srgbClr val="242424"/>
                </a:solidFill>
                <a:latin typeface="source-serif-pro"/>
              </a:rPr>
              <a:t>sends information about the resource’s current running tasks and resource utilization to Amazon ECS, and starts and stops tasks whenever it receives a request from Amazon ECS.</a:t>
            </a:r>
          </a:p>
          <a:p>
            <a:pPr algn="just"/>
            <a:r>
              <a:rPr lang="en-US" sz="2400" dirty="0"/>
              <a:t/>
            </a:r>
            <a:br>
              <a:rPr lang="en-US" sz="2400" dirty="0"/>
            </a:br>
            <a:endParaRPr lang="en-US" sz="2400" dirty="0"/>
          </a:p>
        </p:txBody>
      </p:sp>
      <p:sp>
        <p:nvSpPr>
          <p:cNvPr id="3" name="Rectangle 2"/>
          <p:cNvSpPr/>
          <p:nvPr/>
        </p:nvSpPr>
        <p:spPr>
          <a:xfrm>
            <a:off x="353712" y="0"/>
            <a:ext cx="9308762" cy="630942"/>
          </a:xfrm>
          <a:prstGeom prst="rect">
            <a:avLst/>
          </a:prstGeom>
        </p:spPr>
        <p:txBody>
          <a:bodyPr wrap="square">
            <a:spAutoFit/>
          </a:bodyPr>
          <a:lstStyle/>
          <a:p>
            <a:r>
              <a:rPr lang="en-US" sz="3500" b="1" dirty="0" smtClean="0">
                <a:cs typeface="Calibri"/>
              </a:rPr>
              <a:t>Container Agent</a:t>
            </a:r>
            <a:endParaRPr lang="en-US" sz="3500" b="1" dirty="0">
              <a:cs typeface="Calibri"/>
            </a:endParaRPr>
          </a:p>
        </p:txBody>
      </p:sp>
      <p:pic>
        <p:nvPicPr>
          <p:cNvPr id="7172" name="Picture 4" descr="https://miro.medium.com/v2/resize:fit:660/0*na7HNKEWYSbhD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5830" y="630943"/>
            <a:ext cx="4912587" cy="4746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192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9851" y="630942"/>
            <a:ext cx="11467106" cy="5632311"/>
          </a:xfrm>
          <a:prstGeom prst="rect">
            <a:avLst/>
          </a:prstGeom>
        </p:spPr>
        <p:txBody>
          <a:bodyPr wrap="square">
            <a:spAutoFit/>
          </a:bodyPr>
          <a:lstStyle/>
          <a:p>
            <a:pPr algn="just"/>
            <a:r>
              <a:rPr lang="en-US" sz="2000" dirty="0">
                <a:solidFill>
                  <a:srgbClr val="242424"/>
                </a:solidFill>
                <a:latin typeface="source-serif-pro"/>
              </a:rPr>
              <a:t>Amazon ECS can be used along with the following AWS services</a:t>
            </a:r>
            <a:r>
              <a:rPr lang="en-US" sz="2000" dirty="0" smtClean="0">
                <a:solidFill>
                  <a:srgbClr val="242424"/>
                </a:solidFill>
                <a:latin typeface="source-serif-pro"/>
              </a:rPr>
              <a:t>:</a:t>
            </a:r>
          </a:p>
          <a:p>
            <a:pPr algn="just"/>
            <a:endParaRPr lang="en-US" sz="2000" dirty="0">
              <a:solidFill>
                <a:srgbClr val="242424"/>
              </a:solidFill>
              <a:latin typeface="source-serif-pro"/>
            </a:endParaRPr>
          </a:p>
          <a:p>
            <a:pPr algn="just"/>
            <a:r>
              <a:rPr lang="en-US" sz="2000" b="1" dirty="0" smtClean="0">
                <a:solidFill>
                  <a:srgbClr val="242424"/>
                </a:solidFill>
                <a:latin typeface="source-serif-pro"/>
              </a:rPr>
              <a:t>AWS </a:t>
            </a:r>
            <a:r>
              <a:rPr lang="en-US" sz="2000" b="1" dirty="0">
                <a:solidFill>
                  <a:srgbClr val="242424"/>
                </a:solidFill>
                <a:latin typeface="source-serif-pro"/>
              </a:rPr>
              <a:t>Identity and Access Management</a:t>
            </a:r>
            <a:endParaRPr lang="en-US" sz="2000" dirty="0">
              <a:solidFill>
                <a:srgbClr val="242424"/>
              </a:solidFill>
              <a:latin typeface="source-serif-pro"/>
            </a:endParaRPr>
          </a:p>
          <a:p>
            <a:pPr algn="just"/>
            <a:r>
              <a:rPr lang="en-US" sz="2000" dirty="0">
                <a:solidFill>
                  <a:srgbClr val="242424"/>
                </a:solidFill>
                <a:latin typeface="source-serif-pro"/>
              </a:rPr>
              <a:t>In Amazon ECS, IAM can be used to control access at the container instance level using IAM roles, and at the task level using IAM task roles.</a:t>
            </a:r>
          </a:p>
          <a:p>
            <a:pPr algn="just"/>
            <a:r>
              <a:rPr lang="en-US" sz="2000" b="1" dirty="0">
                <a:solidFill>
                  <a:srgbClr val="242424"/>
                </a:solidFill>
                <a:latin typeface="source-serif-pro"/>
              </a:rPr>
              <a:t>Amazon EC2 Auto Scaling</a:t>
            </a:r>
            <a:endParaRPr lang="en-US" sz="2000" dirty="0">
              <a:solidFill>
                <a:srgbClr val="242424"/>
              </a:solidFill>
              <a:latin typeface="source-serif-pro"/>
            </a:endParaRPr>
          </a:p>
          <a:p>
            <a:pPr algn="just"/>
            <a:r>
              <a:rPr lang="en-US" sz="2000" dirty="0">
                <a:solidFill>
                  <a:srgbClr val="242424"/>
                </a:solidFill>
                <a:latin typeface="source-serif-pro"/>
              </a:rPr>
              <a:t>You can use Auto Scaling with a </a:t>
            </a:r>
            <a:r>
              <a:rPr lang="en-US" sz="2000" dirty="0" err="1">
                <a:solidFill>
                  <a:srgbClr val="242424"/>
                </a:solidFill>
                <a:latin typeface="source-serif-pro"/>
              </a:rPr>
              <a:t>Fargate</a:t>
            </a:r>
            <a:r>
              <a:rPr lang="en-US" sz="2000" dirty="0">
                <a:solidFill>
                  <a:srgbClr val="242424"/>
                </a:solidFill>
                <a:latin typeface="source-serif-pro"/>
              </a:rPr>
              <a:t> task within a service to scale in response to a number of metrics or with an EC2 task to scale the container instances within your cluster.</a:t>
            </a:r>
          </a:p>
          <a:p>
            <a:pPr algn="just"/>
            <a:r>
              <a:rPr lang="en-US" sz="2000" b="1" dirty="0">
                <a:solidFill>
                  <a:srgbClr val="242424"/>
                </a:solidFill>
                <a:latin typeface="source-serif-pro"/>
              </a:rPr>
              <a:t>Elastic Load Balancing</a:t>
            </a:r>
            <a:endParaRPr lang="en-US" sz="2000" dirty="0">
              <a:solidFill>
                <a:srgbClr val="242424"/>
              </a:solidFill>
              <a:latin typeface="source-serif-pro"/>
            </a:endParaRPr>
          </a:p>
          <a:p>
            <a:pPr algn="just"/>
            <a:r>
              <a:rPr lang="en-US" sz="2000" dirty="0">
                <a:solidFill>
                  <a:srgbClr val="242424"/>
                </a:solidFill>
                <a:latin typeface="source-serif-pro"/>
              </a:rPr>
              <a:t>You can use Elastic Load Balancing to create an endpoint that balances traffic across services in a cluster.</a:t>
            </a:r>
          </a:p>
          <a:p>
            <a:pPr algn="just"/>
            <a:r>
              <a:rPr lang="en-US" sz="2000" b="1" dirty="0">
                <a:solidFill>
                  <a:srgbClr val="242424"/>
                </a:solidFill>
                <a:latin typeface="source-serif-pro"/>
              </a:rPr>
              <a:t>Amazon Elastic Container Registry</a:t>
            </a:r>
            <a:endParaRPr lang="en-US" sz="2000" dirty="0">
              <a:solidFill>
                <a:srgbClr val="242424"/>
              </a:solidFill>
              <a:latin typeface="source-serif-pro"/>
            </a:endParaRPr>
          </a:p>
          <a:p>
            <a:pPr algn="just"/>
            <a:r>
              <a:rPr lang="en-US" sz="2000" dirty="0">
                <a:solidFill>
                  <a:srgbClr val="242424"/>
                </a:solidFill>
                <a:latin typeface="source-serif-pro"/>
              </a:rPr>
              <a:t>Amazon ECR is a managed AWS Docker registry service that is secure, scalable, and reliable. Amazon ECR supports private Docker repositories with resource-based permissions using IAM so that specific users or tasks can access repositories and images. Developers can use the Docker CLI to push, pull, and manage images.</a:t>
            </a:r>
          </a:p>
          <a:p>
            <a:pPr algn="just"/>
            <a:r>
              <a:rPr lang="en-US" sz="2000" b="1" dirty="0">
                <a:solidFill>
                  <a:srgbClr val="242424"/>
                </a:solidFill>
                <a:latin typeface="source-serif-pro"/>
              </a:rPr>
              <a:t>AWS </a:t>
            </a:r>
            <a:r>
              <a:rPr lang="en-US" sz="2000" b="1" dirty="0" err="1">
                <a:solidFill>
                  <a:srgbClr val="242424"/>
                </a:solidFill>
                <a:latin typeface="source-serif-pro"/>
              </a:rPr>
              <a:t>Cloudformation</a:t>
            </a:r>
            <a:endParaRPr lang="en-US" sz="2000" dirty="0">
              <a:solidFill>
                <a:srgbClr val="242424"/>
              </a:solidFill>
              <a:latin typeface="source-serif-pro"/>
            </a:endParaRPr>
          </a:p>
          <a:p>
            <a:pPr algn="just"/>
            <a:r>
              <a:rPr lang="en-US" sz="2000" dirty="0">
                <a:solidFill>
                  <a:srgbClr val="242424"/>
                </a:solidFill>
                <a:latin typeface="source-serif-pro"/>
              </a:rPr>
              <a:t>You can define clusters, task definitions, and services as entities in an AWS </a:t>
            </a:r>
            <a:r>
              <a:rPr lang="en-US" sz="2000" dirty="0" err="1">
                <a:solidFill>
                  <a:srgbClr val="242424"/>
                </a:solidFill>
                <a:latin typeface="source-serif-pro"/>
              </a:rPr>
              <a:t>CloudFormation</a:t>
            </a:r>
            <a:r>
              <a:rPr lang="en-US" sz="2000" dirty="0">
                <a:solidFill>
                  <a:srgbClr val="242424"/>
                </a:solidFill>
                <a:latin typeface="source-serif-pro"/>
              </a:rPr>
              <a:t> script.</a:t>
            </a:r>
            <a:endParaRPr lang="en-US" sz="2000" b="0" i="0" dirty="0">
              <a:solidFill>
                <a:srgbClr val="242424"/>
              </a:solidFill>
              <a:effectLst/>
              <a:latin typeface="source-serif-pro"/>
            </a:endParaRPr>
          </a:p>
        </p:txBody>
      </p:sp>
      <p:sp>
        <p:nvSpPr>
          <p:cNvPr id="3" name="Rectangle 2"/>
          <p:cNvSpPr/>
          <p:nvPr/>
        </p:nvSpPr>
        <p:spPr>
          <a:xfrm>
            <a:off x="353712" y="0"/>
            <a:ext cx="9308762" cy="630942"/>
          </a:xfrm>
          <a:prstGeom prst="rect">
            <a:avLst/>
          </a:prstGeom>
        </p:spPr>
        <p:txBody>
          <a:bodyPr wrap="square">
            <a:spAutoFit/>
          </a:bodyPr>
          <a:lstStyle/>
          <a:p>
            <a:r>
              <a:rPr lang="en-US" sz="3500" b="1" dirty="0" smtClean="0">
                <a:cs typeface="Calibri"/>
              </a:rPr>
              <a:t>AWS Services used with ECS</a:t>
            </a:r>
            <a:endParaRPr lang="en-US" sz="3500" b="1" dirty="0">
              <a:cs typeface="Calibri"/>
            </a:endParaRPr>
          </a:p>
        </p:txBody>
      </p:sp>
    </p:spTree>
    <p:extLst>
      <p:ext uri="{BB962C8B-B14F-4D97-AF65-F5344CB8AC3E}">
        <p14:creationId xmlns:p14="http://schemas.microsoft.com/office/powerpoint/2010/main" val="53339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3712" y="630942"/>
            <a:ext cx="11229230" cy="5909310"/>
          </a:xfrm>
          <a:prstGeom prst="rect">
            <a:avLst/>
          </a:prstGeom>
        </p:spPr>
        <p:txBody>
          <a:bodyPr wrap="square">
            <a:spAutoFit/>
          </a:bodyPr>
          <a:lstStyle/>
          <a:p>
            <a:pPr algn="just"/>
            <a:r>
              <a:rPr lang="en-US" sz="2100" b="1" dirty="0" smtClean="0">
                <a:solidFill>
                  <a:srgbClr val="242424"/>
                </a:solidFill>
                <a:latin typeface="source-serif-pro"/>
              </a:rPr>
              <a:t>Amazon </a:t>
            </a:r>
            <a:r>
              <a:rPr lang="en-US" sz="2100" b="1" dirty="0">
                <a:solidFill>
                  <a:srgbClr val="242424"/>
                </a:solidFill>
                <a:latin typeface="source-serif-pro"/>
              </a:rPr>
              <a:t>Management Console</a:t>
            </a:r>
            <a:endParaRPr lang="en-US" sz="2100" dirty="0">
              <a:solidFill>
                <a:srgbClr val="242424"/>
              </a:solidFill>
              <a:latin typeface="source-serif-pro"/>
            </a:endParaRPr>
          </a:p>
          <a:p>
            <a:pPr algn="just"/>
            <a:r>
              <a:rPr lang="en-US" sz="2100" dirty="0">
                <a:solidFill>
                  <a:srgbClr val="242424"/>
                </a:solidFill>
                <a:latin typeface="source-serif-pro"/>
              </a:rPr>
              <a:t>The console is a browser-based interface to manage Amazon ECS resources.</a:t>
            </a:r>
          </a:p>
          <a:p>
            <a:pPr algn="just"/>
            <a:endParaRPr lang="en-US" sz="2100" b="1" dirty="0" smtClean="0">
              <a:solidFill>
                <a:srgbClr val="242424"/>
              </a:solidFill>
              <a:latin typeface="source-serif-pro"/>
            </a:endParaRPr>
          </a:p>
          <a:p>
            <a:pPr algn="just"/>
            <a:r>
              <a:rPr lang="en-US" sz="2100" b="1" dirty="0" smtClean="0">
                <a:solidFill>
                  <a:srgbClr val="242424"/>
                </a:solidFill>
                <a:latin typeface="source-serif-pro"/>
              </a:rPr>
              <a:t>Amazon </a:t>
            </a:r>
            <a:r>
              <a:rPr lang="en-US" sz="2100" b="1" dirty="0">
                <a:solidFill>
                  <a:srgbClr val="242424"/>
                </a:solidFill>
                <a:latin typeface="source-serif-pro"/>
              </a:rPr>
              <a:t>CLI</a:t>
            </a:r>
            <a:endParaRPr lang="en-US" sz="2100" dirty="0">
              <a:solidFill>
                <a:srgbClr val="242424"/>
              </a:solidFill>
              <a:latin typeface="source-serif-pro"/>
            </a:endParaRPr>
          </a:p>
          <a:p>
            <a:pPr algn="just"/>
            <a:r>
              <a:rPr lang="en-US" sz="2100" dirty="0" smtClean="0">
                <a:solidFill>
                  <a:srgbClr val="242424"/>
                </a:solidFill>
                <a:latin typeface="source-serif-pro"/>
              </a:rPr>
              <a:t>AWS </a:t>
            </a:r>
            <a:r>
              <a:rPr lang="en-US" sz="2100" dirty="0">
                <a:solidFill>
                  <a:srgbClr val="242424"/>
                </a:solidFill>
                <a:latin typeface="source-serif-pro"/>
              </a:rPr>
              <a:t>command line tools </a:t>
            </a:r>
            <a:r>
              <a:rPr lang="en-US" sz="2100" dirty="0" smtClean="0">
                <a:solidFill>
                  <a:srgbClr val="242424"/>
                </a:solidFill>
                <a:latin typeface="source-serif-pro"/>
              </a:rPr>
              <a:t>can be used to </a:t>
            </a:r>
            <a:r>
              <a:rPr lang="en-US" sz="2100" dirty="0">
                <a:solidFill>
                  <a:srgbClr val="242424"/>
                </a:solidFill>
                <a:latin typeface="source-serif-pro"/>
              </a:rPr>
              <a:t>issue commands at your system’s command line to perform Amazon ECS and AWS tasks; this can be faster and more convenient than using the console. The command line tools are also useful for building scripts that perform AWS tasks.</a:t>
            </a:r>
          </a:p>
          <a:p>
            <a:pPr algn="just"/>
            <a:endParaRPr lang="en-US" sz="2100" b="1" dirty="0" smtClean="0">
              <a:solidFill>
                <a:srgbClr val="242424"/>
              </a:solidFill>
              <a:latin typeface="source-serif-pro"/>
            </a:endParaRPr>
          </a:p>
          <a:p>
            <a:pPr algn="just"/>
            <a:r>
              <a:rPr lang="en-US" sz="2100" b="1" dirty="0" smtClean="0">
                <a:solidFill>
                  <a:srgbClr val="242424"/>
                </a:solidFill>
                <a:latin typeface="source-serif-pro"/>
              </a:rPr>
              <a:t>Amazon </a:t>
            </a:r>
            <a:r>
              <a:rPr lang="en-US" sz="2100" b="1" dirty="0">
                <a:solidFill>
                  <a:srgbClr val="242424"/>
                </a:solidFill>
                <a:latin typeface="source-serif-pro"/>
              </a:rPr>
              <a:t>ECS CLI</a:t>
            </a:r>
            <a:endParaRPr lang="en-US" sz="2100" dirty="0">
              <a:solidFill>
                <a:srgbClr val="242424"/>
              </a:solidFill>
              <a:latin typeface="source-serif-pro"/>
            </a:endParaRPr>
          </a:p>
          <a:p>
            <a:pPr algn="just"/>
            <a:r>
              <a:rPr lang="en-US" sz="2100" dirty="0" smtClean="0">
                <a:solidFill>
                  <a:srgbClr val="242424"/>
                </a:solidFill>
                <a:latin typeface="source-serif-pro"/>
              </a:rPr>
              <a:t>It provides </a:t>
            </a:r>
            <a:r>
              <a:rPr lang="en-US" sz="2100" dirty="0">
                <a:solidFill>
                  <a:srgbClr val="242424"/>
                </a:solidFill>
                <a:latin typeface="source-serif-pro"/>
              </a:rPr>
              <a:t>high-level commands to simplify creating, updating, and monitoring clusters and tasks from a local development environment using Docker Compose.</a:t>
            </a:r>
          </a:p>
          <a:p>
            <a:pPr algn="just"/>
            <a:endParaRPr lang="en-US" sz="2100" b="1" dirty="0" smtClean="0">
              <a:solidFill>
                <a:srgbClr val="242424"/>
              </a:solidFill>
              <a:latin typeface="source-serif-pro"/>
            </a:endParaRPr>
          </a:p>
          <a:p>
            <a:pPr algn="just"/>
            <a:r>
              <a:rPr lang="en-US" sz="2100" b="1" dirty="0" smtClean="0">
                <a:solidFill>
                  <a:srgbClr val="242424"/>
                </a:solidFill>
                <a:latin typeface="source-serif-pro"/>
              </a:rPr>
              <a:t>AWS </a:t>
            </a:r>
            <a:r>
              <a:rPr lang="en-US" sz="2100" b="1" dirty="0">
                <a:solidFill>
                  <a:srgbClr val="242424"/>
                </a:solidFill>
                <a:latin typeface="source-serif-pro"/>
              </a:rPr>
              <a:t>SDK’s</a:t>
            </a:r>
            <a:endParaRPr lang="en-US" sz="2100" dirty="0">
              <a:solidFill>
                <a:srgbClr val="242424"/>
              </a:solidFill>
              <a:latin typeface="source-serif-pro"/>
            </a:endParaRPr>
          </a:p>
          <a:p>
            <a:pPr algn="just"/>
            <a:r>
              <a:rPr lang="en-US" sz="2100" dirty="0" smtClean="0">
                <a:solidFill>
                  <a:srgbClr val="242424"/>
                </a:solidFill>
                <a:latin typeface="source-serif-pro"/>
              </a:rPr>
              <a:t>SDKs </a:t>
            </a:r>
            <a:r>
              <a:rPr lang="en-US" sz="2100" dirty="0">
                <a:solidFill>
                  <a:srgbClr val="242424"/>
                </a:solidFill>
                <a:latin typeface="source-serif-pro"/>
              </a:rPr>
              <a:t>that enable you to access Amazon ECS from a variety of programming languages. The SDKs automatically take care of tasks such as:</a:t>
            </a:r>
          </a:p>
          <a:p>
            <a:pPr lvl="1" algn="just">
              <a:buFont typeface="Arial" panose="020B0604020202020204" pitchFamily="34" charset="0"/>
              <a:buChar char="•"/>
            </a:pPr>
            <a:r>
              <a:rPr lang="en-US" sz="2100" dirty="0">
                <a:solidFill>
                  <a:srgbClr val="242424"/>
                </a:solidFill>
                <a:latin typeface="source-serif-pro"/>
              </a:rPr>
              <a:t>Cryptographically signing your service requests</a:t>
            </a:r>
          </a:p>
          <a:p>
            <a:pPr lvl="1" algn="just">
              <a:buFont typeface="Arial" panose="020B0604020202020204" pitchFamily="34" charset="0"/>
              <a:buChar char="•"/>
            </a:pPr>
            <a:r>
              <a:rPr lang="en-US" sz="2100" dirty="0">
                <a:solidFill>
                  <a:srgbClr val="242424"/>
                </a:solidFill>
                <a:latin typeface="source-serif-pro"/>
              </a:rPr>
              <a:t>Retrying requests</a:t>
            </a:r>
          </a:p>
          <a:p>
            <a:pPr lvl="1" algn="just">
              <a:buFont typeface="Arial" panose="020B0604020202020204" pitchFamily="34" charset="0"/>
              <a:buChar char="•"/>
            </a:pPr>
            <a:r>
              <a:rPr lang="en-US" sz="2100" dirty="0">
                <a:solidFill>
                  <a:srgbClr val="242424"/>
                </a:solidFill>
                <a:latin typeface="source-serif-pro"/>
              </a:rPr>
              <a:t>Handling error responses</a:t>
            </a:r>
            <a:endParaRPr lang="en-US" sz="2100" b="0" i="0" dirty="0">
              <a:solidFill>
                <a:srgbClr val="242424"/>
              </a:solidFill>
              <a:effectLst/>
              <a:latin typeface="source-serif-pro"/>
            </a:endParaRPr>
          </a:p>
        </p:txBody>
      </p:sp>
      <p:sp>
        <p:nvSpPr>
          <p:cNvPr id="3" name="Rectangle 2"/>
          <p:cNvSpPr/>
          <p:nvPr/>
        </p:nvSpPr>
        <p:spPr>
          <a:xfrm>
            <a:off x="353712" y="0"/>
            <a:ext cx="9308762" cy="630942"/>
          </a:xfrm>
          <a:prstGeom prst="rect">
            <a:avLst/>
          </a:prstGeom>
        </p:spPr>
        <p:txBody>
          <a:bodyPr wrap="square">
            <a:spAutoFit/>
          </a:bodyPr>
          <a:lstStyle/>
          <a:p>
            <a:r>
              <a:rPr lang="en-US" sz="3500" b="1" dirty="0" smtClean="0">
                <a:cs typeface="Calibri"/>
              </a:rPr>
              <a:t>Access AWS ECS Services</a:t>
            </a:r>
            <a:endParaRPr lang="en-US" sz="3500" b="1" dirty="0">
              <a:cs typeface="Calibri"/>
            </a:endParaRPr>
          </a:p>
        </p:txBody>
      </p:sp>
    </p:spTree>
    <p:extLst>
      <p:ext uri="{BB962C8B-B14F-4D97-AF65-F5344CB8AC3E}">
        <p14:creationId xmlns:p14="http://schemas.microsoft.com/office/powerpoint/2010/main" val="983276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1740" t="25022" r="14130" b="10800"/>
          <a:stretch/>
        </p:blipFill>
        <p:spPr>
          <a:xfrm>
            <a:off x="457200" y="530352"/>
            <a:ext cx="10844784" cy="5998464"/>
          </a:xfrm>
          <a:prstGeom prst="rect">
            <a:avLst/>
          </a:prstGeom>
        </p:spPr>
      </p:pic>
    </p:spTree>
    <p:extLst>
      <p:ext uri="{BB962C8B-B14F-4D97-AF65-F5344CB8AC3E}">
        <p14:creationId xmlns:p14="http://schemas.microsoft.com/office/powerpoint/2010/main" val="28593189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34640" y="2340864"/>
            <a:ext cx="5907024" cy="861774"/>
          </a:xfrm>
          <a:prstGeom prst="rect">
            <a:avLst/>
          </a:prstGeom>
          <a:noFill/>
        </p:spPr>
        <p:txBody>
          <a:bodyPr wrap="square" rtlCol="0">
            <a:spAutoFit/>
          </a:bodyPr>
          <a:lstStyle/>
          <a:p>
            <a:pPr algn="ctr"/>
            <a:r>
              <a:rPr lang="en-US" sz="5000" b="1" dirty="0" smtClean="0"/>
              <a:t>Demo</a:t>
            </a:r>
            <a:endParaRPr lang="en-US" sz="5000" b="1" dirty="0"/>
          </a:p>
        </p:txBody>
      </p:sp>
      <p:sp>
        <p:nvSpPr>
          <p:cNvPr id="3" name="Rectangle 2"/>
          <p:cNvSpPr/>
          <p:nvPr/>
        </p:nvSpPr>
        <p:spPr>
          <a:xfrm>
            <a:off x="2642698" y="3234011"/>
            <a:ext cx="8448232" cy="769441"/>
          </a:xfrm>
          <a:prstGeom prst="rect">
            <a:avLst/>
          </a:prstGeom>
        </p:spPr>
        <p:txBody>
          <a:bodyPr wrap="square">
            <a:spAutoFit/>
          </a:bodyPr>
          <a:lstStyle/>
          <a:p>
            <a:r>
              <a:rPr lang="en-US" sz="2200" dirty="0">
                <a:hlinkClick r:id="rId2"/>
              </a:rPr>
              <a:t>https://</a:t>
            </a:r>
            <a:r>
              <a:rPr lang="en-US" sz="2200" dirty="0" smtClean="0">
                <a:hlinkClick r:id="rId2"/>
              </a:rPr>
              <a:t>www.youtube.com/watch?v=46mFdtpy3NQ&amp;t=1151s</a:t>
            </a:r>
            <a:endParaRPr lang="en-US" sz="2200" dirty="0" smtClean="0"/>
          </a:p>
          <a:p>
            <a:endParaRPr lang="en-US" sz="2200" dirty="0"/>
          </a:p>
        </p:txBody>
      </p:sp>
    </p:spTree>
    <p:extLst>
      <p:ext uri="{BB962C8B-B14F-4D97-AF65-F5344CB8AC3E}">
        <p14:creationId xmlns:p14="http://schemas.microsoft.com/office/powerpoint/2010/main" val="2391676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1628" y="1405155"/>
            <a:ext cx="10994572" cy="4893647"/>
          </a:xfrm>
          <a:prstGeom prst="rect">
            <a:avLst/>
          </a:prstGeom>
        </p:spPr>
        <p:txBody>
          <a:bodyPr wrap="square">
            <a:spAutoFit/>
          </a:bodyPr>
          <a:lstStyle/>
          <a:p>
            <a:pPr marL="342900" indent="-342900" algn="just">
              <a:buFont typeface="Arial" panose="020B0604020202020204" pitchFamily="34" charset="0"/>
              <a:buChar char="•"/>
            </a:pPr>
            <a:r>
              <a:rPr lang="en-US" sz="2400" dirty="0"/>
              <a:t>Amazon Elastic Container Service (Amazon ECS) is a </a:t>
            </a:r>
            <a:r>
              <a:rPr lang="en-US" sz="2400" b="1" dirty="0">
                <a:solidFill>
                  <a:srgbClr val="FF0000"/>
                </a:solidFill>
              </a:rPr>
              <a:t>fully managed container orchestration service that simplifies your deployment, management, and scaling of containerized applications. </a:t>
            </a:r>
            <a:endParaRPr lang="en-US" sz="2400" b="1" dirty="0" smtClean="0">
              <a:solidFill>
                <a:srgbClr val="FF0000"/>
              </a:solidFill>
            </a:endParaRP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smtClean="0"/>
              <a:t>Simply </a:t>
            </a:r>
            <a:r>
              <a:rPr lang="en-US" sz="2400" b="1" dirty="0">
                <a:solidFill>
                  <a:srgbClr val="FF0000"/>
                </a:solidFill>
              </a:rPr>
              <a:t>describe your application and the resources required</a:t>
            </a:r>
            <a:r>
              <a:rPr lang="en-US" sz="2400" dirty="0"/>
              <a:t>, and Amazon ECS will </a:t>
            </a:r>
            <a:r>
              <a:rPr lang="en-US" sz="2400" b="1" dirty="0">
                <a:solidFill>
                  <a:srgbClr val="FF0000"/>
                </a:solidFill>
              </a:rPr>
              <a:t>launch, monitor, and scale your application across flexible compute options </a:t>
            </a:r>
            <a:r>
              <a:rPr lang="en-US" sz="2400" dirty="0"/>
              <a:t>with automatic integrations to other supporting AWS services that your application needs. </a:t>
            </a:r>
            <a:endParaRPr lang="en-US" sz="2400" dirty="0" smtClean="0"/>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smtClean="0"/>
              <a:t>Perform </a:t>
            </a:r>
            <a:r>
              <a:rPr lang="en-US" sz="2400" dirty="0"/>
              <a:t>system operations such as </a:t>
            </a:r>
            <a:r>
              <a:rPr lang="en-US" sz="2400" b="1" dirty="0">
                <a:solidFill>
                  <a:srgbClr val="FF0000"/>
                </a:solidFill>
              </a:rPr>
              <a:t>creating custom scaling and capacity rules, and observe and query data from application logs and telemetry</a:t>
            </a:r>
            <a:r>
              <a:rPr lang="en-US" sz="2400" dirty="0"/>
              <a:t>.</a:t>
            </a:r>
          </a:p>
          <a:p>
            <a:pPr algn="just"/>
            <a:r>
              <a:rPr lang="en-US" sz="2400" dirty="0"/>
              <a:t/>
            </a:r>
            <a:br>
              <a:rPr lang="en-US" sz="2400" dirty="0"/>
            </a:br>
            <a:endParaRPr lang="en-US" sz="2400" b="0" i="0" dirty="0">
              <a:effectLst/>
              <a:latin typeface="Times New Roman" panose="02020603050405020304" pitchFamily="18" charset="0"/>
              <a:cs typeface="Times New Roman" panose="02020603050405020304" pitchFamily="18" charset="0"/>
            </a:endParaRPr>
          </a:p>
        </p:txBody>
      </p:sp>
      <p:sp>
        <p:nvSpPr>
          <p:cNvPr id="3" name="Rectangle 2"/>
          <p:cNvSpPr/>
          <p:nvPr/>
        </p:nvSpPr>
        <p:spPr>
          <a:xfrm>
            <a:off x="625855" y="121967"/>
            <a:ext cx="9308762" cy="630942"/>
          </a:xfrm>
          <a:prstGeom prst="rect">
            <a:avLst/>
          </a:prstGeom>
        </p:spPr>
        <p:txBody>
          <a:bodyPr wrap="square">
            <a:spAutoFit/>
          </a:bodyPr>
          <a:lstStyle/>
          <a:p>
            <a:r>
              <a:rPr lang="en-US" sz="3500" b="1" dirty="0" smtClean="0">
                <a:cs typeface="Calibri"/>
              </a:rPr>
              <a:t>Amazon Elastic Container Service (ECS)  </a:t>
            </a:r>
            <a:endParaRPr lang="en-US" sz="3500" b="1" dirty="0">
              <a:cs typeface="Calibri"/>
            </a:endParaRPr>
          </a:p>
        </p:txBody>
      </p:sp>
    </p:spTree>
    <p:extLst>
      <p:ext uri="{BB962C8B-B14F-4D97-AF65-F5344CB8AC3E}">
        <p14:creationId xmlns:p14="http://schemas.microsoft.com/office/powerpoint/2010/main" val="1796863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4915" y="968830"/>
            <a:ext cx="11179628" cy="4524315"/>
          </a:xfrm>
          <a:prstGeom prst="rect">
            <a:avLst/>
          </a:prstGeom>
        </p:spPr>
        <p:txBody>
          <a:bodyPr wrap="square">
            <a:spAutoFit/>
          </a:bodyPr>
          <a:lstStyle/>
          <a:p>
            <a:pPr marL="342900" indent="-342900">
              <a:buFont typeface="Arial" panose="020B0604020202020204" pitchFamily="34" charset="0"/>
              <a:buChar char="•"/>
            </a:pPr>
            <a:r>
              <a:rPr lang="en-US" sz="2400" b="1" dirty="0">
                <a:solidFill>
                  <a:srgbClr val="FF0000"/>
                </a:solidFill>
              </a:rPr>
              <a:t>Launch containers on AWS at scale </a:t>
            </a:r>
            <a:r>
              <a:rPr lang="en-US" sz="2400" dirty="0"/>
              <a:t>without worrying about the underlying infrastructure.</a:t>
            </a:r>
            <a:br>
              <a:rPr lang="en-US" sz="2400" dirty="0"/>
            </a:br>
            <a:endParaRPr lang="en-US" sz="2400" b="1" dirty="0" smtClean="0">
              <a:solidFill>
                <a:srgbClr val="FF0000"/>
              </a:solidFill>
            </a:endParaRPr>
          </a:p>
          <a:p>
            <a:pPr marL="342900" indent="-342900">
              <a:buFont typeface="Arial" panose="020B0604020202020204" pitchFamily="34" charset="0"/>
              <a:buChar char="•"/>
            </a:pPr>
            <a:r>
              <a:rPr lang="en-US" sz="2400" b="1" dirty="0" smtClean="0">
                <a:solidFill>
                  <a:srgbClr val="FF0000"/>
                </a:solidFill>
              </a:rPr>
              <a:t>Reduce costs </a:t>
            </a:r>
            <a:r>
              <a:rPr lang="en-US" sz="2400" dirty="0" smtClean="0"/>
              <a:t>with automatic scaling and pay-as-you-go pricing across multiple AWS compute options.</a:t>
            </a:r>
            <a:br>
              <a:rPr lang="en-US" sz="2400" dirty="0" smtClean="0"/>
            </a:br>
            <a:endParaRPr lang="en-US" sz="2400" dirty="0" smtClean="0"/>
          </a:p>
          <a:p>
            <a:pPr marL="342900" indent="-342900">
              <a:buFont typeface="Arial" panose="020B0604020202020204" pitchFamily="34" charset="0"/>
              <a:buChar char="•"/>
            </a:pPr>
            <a:r>
              <a:rPr lang="en-US" sz="2400" b="1" dirty="0" smtClean="0">
                <a:solidFill>
                  <a:srgbClr val="FF0000"/>
                </a:solidFill>
              </a:rPr>
              <a:t>Deploy </a:t>
            </a:r>
            <a:r>
              <a:rPr lang="en-US" sz="2400" b="1" dirty="0">
                <a:solidFill>
                  <a:srgbClr val="FF0000"/>
                </a:solidFill>
              </a:rPr>
              <a:t>faster and focus on your applications </a:t>
            </a:r>
            <a:r>
              <a:rPr lang="en-US" sz="2400" dirty="0"/>
              <a:t>by using Amazon ECS with AWS </a:t>
            </a:r>
            <a:r>
              <a:rPr lang="en-US" sz="2400" dirty="0" err="1"/>
              <a:t>Fargate</a:t>
            </a:r>
            <a:r>
              <a:rPr lang="en-US" sz="2400" dirty="0"/>
              <a:t> </a:t>
            </a:r>
            <a:r>
              <a:rPr lang="en-US" sz="2400" dirty="0" err="1"/>
              <a:t>serverless</a:t>
            </a:r>
            <a:r>
              <a:rPr lang="en-US" sz="2400" dirty="0"/>
              <a:t> compute for containers.</a:t>
            </a:r>
            <a:br>
              <a:rPr lang="en-US" sz="2400" dirty="0"/>
            </a:br>
            <a:endParaRPr lang="en-US" sz="2400" dirty="0"/>
          </a:p>
          <a:p>
            <a:pPr marL="342900" indent="-342900">
              <a:buFont typeface="Arial" panose="020B0604020202020204" pitchFamily="34" charset="0"/>
              <a:buChar char="•"/>
            </a:pPr>
            <a:r>
              <a:rPr lang="en-US" sz="2400" b="1" dirty="0">
                <a:solidFill>
                  <a:srgbClr val="FF0000"/>
                </a:solidFill>
              </a:rPr>
              <a:t>Build on Amazon ECS with confidence</a:t>
            </a:r>
            <a:r>
              <a:rPr lang="en-US" sz="2400" dirty="0"/>
              <a:t>, knowing that the security, compliance, and architecture meet regulatory standards</a:t>
            </a:r>
          </a:p>
          <a:p>
            <a:pPr marL="342900" indent="-342900">
              <a:buFont typeface="Arial" panose="020B0604020202020204" pitchFamily="34" charset="0"/>
              <a:buChar char="•"/>
            </a:pPr>
            <a:endParaRPr lang="en-US" sz="2400" b="1" i="1" dirty="0">
              <a:latin typeface="Times New Roman" panose="02020603050405020304" pitchFamily="18" charset="0"/>
              <a:cs typeface="Times New Roman" panose="02020603050405020304" pitchFamily="18" charset="0"/>
            </a:endParaRPr>
          </a:p>
        </p:txBody>
      </p:sp>
      <p:sp>
        <p:nvSpPr>
          <p:cNvPr id="3" name="Rectangle 2"/>
          <p:cNvSpPr/>
          <p:nvPr/>
        </p:nvSpPr>
        <p:spPr>
          <a:xfrm>
            <a:off x="625855" y="121967"/>
            <a:ext cx="9308762" cy="630942"/>
          </a:xfrm>
          <a:prstGeom prst="rect">
            <a:avLst/>
          </a:prstGeom>
        </p:spPr>
        <p:txBody>
          <a:bodyPr wrap="square">
            <a:spAutoFit/>
          </a:bodyPr>
          <a:lstStyle/>
          <a:p>
            <a:r>
              <a:rPr lang="en-US" sz="3500" b="1" dirty="0" smtClean="0">
                <a:cs typeface="Calibri"/>
              </a:rPr>
              <a:t>Features of ECS  </a:t>
            </a:r>
            <a:endParaRPr lang="en-US" sz="3500" b="1" dirty="0">
              <a:cs typeface="Calibri"/>
            </a:endParaRPr>
          </a:p>
        </p:txBody>
      </p:sp>
    </p:spTree>
    <p:extLst>
      <p:ext uri="{BB962C8B-B14F-4D97-AF65-F5344CB8AC3E}">
        <p14:creationId xmlns:p14="http://schemas.microsoft.com/office/powerpoint/2010/main" val="1957269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1941" y="642256"/>
            <a:ext cx="11718545" cy="6370975"/>
          </a:xfrm>
          <a:prstGeom prst="rect">
            <a:avLst/>
          </a:prstGeom>
        </p:spPr>
        <p:txBody>
          <a:bodyPr wrap="square">
            <a:spAutoFit/>
          </a:bodyPr>
          <a:lstStyle/>
          <a:p>
            <a:r>
              <a:rPr lang="en-US" sz="2400" b="1" dirty="0" smtClean="0"/>
              <a:t>Modernize </a:t>
            </a:r>
            <a:r>
              <a:rPr lang="en-US" sz="2400" b="1" dirty="0"/>
              <a:t>applications</a:t>
            </a:r>
          </a:p>
          <a:p>
            <a:r>
              <a:rPr lang="en-US" sz="2400" dirty="0"/>
              <a:t>Empower developers </a:t>
            </a:r>
            <a:r>
              <a:rPr lang="en-US" sz="2400" b="1" dirty="0"/>
              <a:t>to build and deploy applications with enhanced security features in a fast, standardized, compliant, and cost-efficient </a:t>
            </a:r>
            <a:r>
              <a:rPr lang="en-US" sz="2400" dirty="0"/>
              <a:t>manner with Amazon ECS.</a:t>
            </a:r>
            <a:br>
              <a:rPr lang="en-US" sz="2400" dirty="0"/>
            </a:br>
            <a:endParaRPr lang="en-US" sz="2400" dirty="0"/>
          </a:p>
          <a:p>
            <a:r>
              <a:rPr lang="en-US" sz="2400" b="1" dirty="0"/>
              <a:t>Automatically scale web applications</a:t>
            </a:r>
          </a:p>
          <a:p>
            <a:r>
              <a:rPr lang="en-US" sz="2400" b="1" dirty="0"/>
              <a:t>Automatically scale and run web applications in multiple Availability Zones </a:t>
            </a:r>
            <a:r>
              <a:rPr lang="en-US" sz="2400" dirty="0"/>
              <a:t>with </a:t>
            </a:r>
            <a:r>
              <a:rPr lang="en-US" sz="2400" dirty="0" smtClean="0"/>
              <a:t>the performance</a:t>
            </a:r>
            <a:r>
              <a:rPr lang="en-US" sz="2400" dirty="0"/>
              <a:t>, scale, reliability, and availability of AWS.</a:t>
            </a:r>
            <a:br>
              <a:rPr lang="en-US" sz="2400" dirty="0"/>
            </a:br>
            <a:endParaRPr lang="en-US" sz="2400" dirty="0"/>
          </a:p>
          <a:p>
            <a:r>
              <a:rPr lang="en-US" sz="2400" b="1" dirty="0"/>
              <a:t>Support batch processing</a:t>
            </a:r>
          </a:p>
          <a:p>
            <a:r>
              <a:rPr lang="en-US" sz="2400" b="1" dirty="0"/>
              <a:t>Plan, schedule, and run batch computing workloads </a:t>
            </a:r>
            <a:r>
              <a:rPr lang="en-US" sz="2400" dirty="0"/>
              <a:t>across AWS services, including </a:t>
            </a:r>
            <a:r>
              <a:rPr lang="en-US" sz="2400" i="1" dirty="0"/>
              <a:t>Amazon Elastic Compute Cloud (EC2), AWS </a:t>
            </a:r>
            <a:r>
              <a:rPr lang="en-US" sz="2400" i="1" dirty="0" err="1"/>
              <a:t>Fargate</a:t>
            </a:r>
            <a:r>
              <a:rPr lang="en-US" sz="2400" i="1" dirty="0"/>
              <a:t>, and Amazon EC2 Spot Instances</a:t>
            </a:r>
            <a:r>
              <a:rPr lang="en-US" sz="2400" dirty="0"/>
              <a:t>.</a:t>
            </a:r>
            <a:br>
              <a:rPr lang="en-US" sz="2400" dirty="0"/>
            </a:br>
            <a:endParaRPr lang="en-US" sz="2400" dirty="0"/>
          </a:p>
          <a:p>
            <a:r>
              <a:rPr lang="en-US" sz="2400" b="1" dirty="0"/>
              <a:t>Train NLP and AI/ML models</a:t>
            </a:r>
          </a:p>
          <a:p>
            <a:r>
              <a:rPr lang="en-US" sz="2400" dirty="0"/>
              <a:t>Train </a:t>
            </a:r>
            <a:r>
              <a:rPr lang="en-US" sz="2400" b="1" dirty="0"/>
              <a:t>natural language processing (NLP) and other artificial intelligence (AI) / machine learning (ML) models</a:t>
            </a:r>
            <a:r>
              <a:rPr lang="en-US" sz="2400" dirty="0"/>
              <a:t> without managing the infrastructure by using Amazon ECS with AWS </a:t>
            </a:r>
            <a:r>
              <a:rPr lang="en-US" sz="2400" dirty="0" err="1"/>
              <a:t>Fargate</a:t>
            </a:r>
            <a:r>
              <a:rPr lang="en-US" sz="2400" dirty="0"/>
              <a:t>.</a:t>
            </a:r>
          </a:p>
          <a:p>
            <a:endParaRPr lang="en-US" sz="2400" b="0" i="0" dirty="0">
              <a:effectLst/>
              <a:latin typeface="Times New Roman" panose="02020603050405020304" pitchFamily="18" charset="0"/>
              <a:cs typeface="Times New Roman" panose="02020603050405020304" pitchFamily="18" charset="0"/>
            </a:endParaRPr>
          </a:p>
        </p:txBody>
      </p:sp>
      <p:sp>
        <p:nvSpPr>
          <p:cNvPr id="3" name="Rectangle 2"/>
          <p:cNvSpPr/>
          <p:nvPr/>
        </p:nvSpPr>
        <p:spPr>
          <a:xfrm>
            <a:off x="331941" y="89310"/>
            <a:ext cx="9308762" cy="630942"/>
          </a:xfrm>
          <a:prstGeom prst="rect">
            <a:avLst/>
          </a:prstGeom>
        </p:spPr>
        <p:txBody>
          <a:bodyPr wrap="square">
            <a:spAutoFit/>
          </a:bodyPr>
          <a:lstStyle/>
          <a:p>
            <a:r>
              <a:rPr lang="en-US" sz="3500" b="1" dirty="0" smtClean="0">
                <a:cs typeface="Calibri"/>
              </a:rPr>
              <a:t>Use cases of ECS  </a:t>
            </a:r>
            <a:endParaRPr lang="en-US" sz="3500" b="1" dirty="0">
              <a:cs typeface="Calibri"/>
            </a:endParaRPr>
          </a:p>
        </p:txBody>
      </p:sp>
    </p:spTree>
    <p:extLst>
      <p:ext uri="{BB962C8B-B14F-4D97-AF65-F5344CB8AC3E}">
        <p14:creationId xmlns:p14="http://schemas.microsoft.com/office/powerpoint/2010/main" val="2933242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3712" y="0"/>
            <a:ext cx="9308762" cy="630942"/>
          </a:xfrm>
          <a:prstGeom prst="rect">
            <a:avLst/>
          </a:prstGeom>
        </p:spPr>
        <p:txBody>
          <a:bodyPr wrap="square">
            <a:spAutoFit/>
          </a:bodyPr>
          <a:lstStyle/>
          <a:p>
            <a:r>
              <a:rPr lang="en-US" sz="3500" b="1" dirty="0" smtClean="0">
                <a:cs typeface="Calibri"/>
              </a:rPr>
              <a:t>Launch Types</a:t>
            </a:r>
            <a:endParaRPr lang="en-US" sz="3500" b="1" dirty="0">
              <a:cs typeface="Calibri"/>
            </a:endParaRPr>
          </a:p>
        </p:txBody>
      </p:sp>
      <p:sp>
        <p:nvSpPr>
          <p:cNvPr id="5" name="Rectangle 4"/>
          <p:cNvSpPr/>
          <p:nvPr/>
        </p:nvSpPr>
        <p:spPr>
          <a:xfrm>
            <a:off x="188536" y="498966"/>
            <a:ext cx="11802359" cy="369332"/>
          </a:xfrm>
          <a:prstGeom prst="rect">
            <a:avLst/>
          </a:prstGeom>
        </p:spPr>
        <p:txBody>
          <a:bodyPr wrap="square">
            <a:spAutoFit/>
          </a:bodyPr>
          <a:lstStyle/>
          <a:p>
            <a:endParaRPr lang="en-US" dirty="0"/>
          </a:p>
        </p:txBody>
      </p:sp>
      <p:sp>
        <p:nvSpPr>
          <p:cNvPr id="2" name="Rectangle 1"/>
          <p:cNvSpPr/>
          <p:nvPr/>
        </p:nvSpPr>
        <p:spPr>
          <a:xfrm>
            <a:off x="353712" y="868298"/>
            <a:ext cx="11489600" cy="5262979"/>
          </a:xfrm>
          <a:prstGeom prst="rect">
            <a:avLst/>
          </a:prstGeom>
        </p:spPr>
        <p:txBody>
          <a:bodyPr wrap="square">
            <a:spAutoFit/>
          </a:bodyPr>
          <a:lstStyle/>
          <a:p>
            <a:pPr algn="just"/>
            <a:r>
              <a:rPr lang="en-US" sz="2400" dirty="0"/>
              <a:t>Amazon Elastic Container Service(ECS) is a service which makes things easier for us to run, stop and manage </a:t>
            </a:r>
            <a:r>
              <a:rPr lang="en-US" sz="2400" b="1" dirty="0"/>
              <a:t>Docker containers</a:t>
            </a:r>
            <a:r>
              <a:rPr lang="en-US" sz="2400" dirty="0"/>
              <a:t> on a cluster also it is highly scalable and fast performance, where </a:t>
            </a:r>
            <a:r>
              <a:rPr lang="en-US" sz="2400" b="1" dirty="0"/>
              <a:t>Docker Container</a:t>
            </a:r>
            <a:r>
              <a:rPr lang="en-US" sz="2400" dirty="0"/>
              <a:t> is a standard unit of software that packages up code and all its dependencies so the application runs quickly and reliably from one computing environment to </a:t>
            </a:r>
            <a:r>
              <a:rPr lang="en-US" sz="2400" dirty="0" smtClean="0"/>
              <a:t>another.</a:t>
            </a:r>
          </a:p>
          <a:p>
            <a:pPr algn="just"/>
            <a:endParaRPr lang="en-US" sz="2400" dirty="0" smtClean="0"/>
          </a:p>
          <a:p>
            <a:pPr marL="285750" indent="-285750" algn="just">
              <a:buFont typeface="Arial" panose="020B0604020202020204" pitchFamily="34" charset="0"/>
              <a:buChar char="•"/>
            </a:pPr>
            <a:r>
              <a:rPr lang="en-US" sz="2400" dirty="0" smtClean="0"/>
              <a:t> </a:t>
            </a:r>
            <a:r>
              <a:rPr lang="en-US" sz="2400" dirty="0"/>
              <a:t>you can host your cluster on a </a:t>
            </a:r>
            <a:r>
              <a:rPr lang="en-US" sz="2400" b="1" dirty="0" err="1"/>
              <a:t>serverless</a:t>
            </a:r>
            <a:r>
              <a:rPr lang="en-US" sz="2400" b="1" dirty="0"/>
              <a:t> infrastructure</a:t>
            </a:r>
            <a:r>
              <a:rPr lang="en-US" sz="2400" dirty="0"/>
              <a:t> that is managed by Amazon ECS by launching your services or tasks using the </a:t>
            </a:r>
            <a:r>
              <a:rPr lang="en-US" sz="2400" dirty="0" err="1"/>
              <a:t>Fargate</a:t>
            </a:r>
            <a:r>
              <a:rPr lang="en-US" sz="2400" dirty="0"/>
              <a:t> launch type, where </a:t>
            </a:r>
            <a:r>
              <a:rPr lang="en-US" sz="2400" b="1" dirty="0" err="1"/>
              <a:t>Serverless</a:t>
            </a:r>
            <a:r>
              <a:rPr lang="en-US" sz="2400" b="1" dirty="0"/>
              <a:t> Infrastructure </a:t>
            </a:r>
            <a:r>
              <a:rPr lang="en-US" sz="2400" dirty="0"/>
              <a:t>is a cloud computing execution model in which the cloud provider runs the server, and dynamically manages the allocation of machine resources. It can simplify the process of deploying code into production. </a:t>
            </a:r>
            <a:endParaRPr lang="en-US" sz="2400" dirty="0" smtClean="0"/>
          </a:p>
          <a:p>
            <a:pPr algn="just"/>
            <a:endParaRPr lang="en-US" sz="2400" dirty="0"/>
          </a:p>
          <a:p>
            <a:pPr marL="285750" indent="-285750" algn="just">
              <a:buFont typeface="Arial" panose="020B0604020202020204" pitchFamily="34" charset="0"/>
              <a:buChar char="•"/>
            </a:pPr>
            <a:r>
              <a:rPr lang="en-US" sz="2400" dirty="0" smtClean="0"/>
              <a:t>For </a:t>
            </a:r>
            <a:r>
              <a:rPr lang="en-US" sz="2400" dirty="0"/>
              <a:t>more control you can host your tasks on a cluster of Amazon Elastic Compute Cloud (Amazon EC2) instances that you manage by using the EC2 </a:t>
            </a:r>
            <a:r>
              <a:rPr lang="en-US" sz="2400" b="1" dirty="0"/>
              <a:t>launch type.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4007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3020" y="453358"/>
            <a:ext cx="6361780" cy="4893647"/>
          </a:xfrm>
          <a:prstGeom prst="rect">
            <a:avLst/>
          </a:prstGeom>
        </p:spPr>
        <p:txBody>
          <a:bodyPr wrap="square">
            <a:spAutoFit/>
          </a:bodyPr>
          <a:lstStyle/>
          <a:p>
            <a:pPr algn="just"/>
            <a:r>
              <a:rPr lang="en-US" sz="2400" dirty="0">
                <a:solidFill>
                  <a:srgbClr val="242424"/>
                </a:solidFill>
                <a:latin typeface="source-serif-pro"/>
              </a:rPr>
              <a:t>Amazon ECS launch type determines the type of infrastructure on which our tasks and services are hosted.</a:t>
            </a:r>
          </a:p>
          <a:p>
            <a:pPr algn="just"/>
            <a:endParaRPr lang="en-US" sz="2400" b="1" dirty="0" smtClean="0">
              <a:solidFill>
                <a:srgbClr val="242424"/>
              </a:solidFill>
              <a:latin typeface="source-serif-pro"/>
            </a:endParaRPr>
          </a:p>
          <a:p>
            <a:pPr algn="just"/>
            <a:r>
              <a:rPr lang="en-US" sz="2400" b="1" dirty="0" err="1" smtClean="0">
                <a:solidFill>
                  <a:srgbClr val="242424"/>
                </a:solidFill>
                <a:latin typeface="source-serif-pro"/>
              </a:rPr>
              <a:t>Fargate</a:t>
            </a:r>
            <a:r>
              <a:rPr lang="en-US" sz="2400" b="1" dirty="0" smtClean="0">
                <a:solidFill>
                  <a:srgbClr val="242424"/>
                </a:solidFill>
                <a:latin typeface="source-serif-pro"/>
              </a:rPr>
              <a:t> </a:t>
            </a:r>
            <a:r>
              <a:rPr lang="en-US" sz="2400" b="1" dirty="0">
                <a:solidFill>
                  <a:srgbClr val="242424"/>
                </a:solidFill>
                <a:latin typeface="source-serif-pro"/>
              </a:rPr>
              <a:t>Launch </a:t>
            </a:r>
            <a:r>
              <a:rPr lang="en-US" sz="2400" b="1" dirty="0" smtClean="0">
                <a:solidFill>
                  <a:srgbClr val="242424"/>
                </a:solidFill>
                <a:latin typeface="source-serif-pro"/>
              </a:rPr>
              <a:t>Type</a:t>
            </a:r>
          </a:p>
          <a:p>
            <a:pPr algn="just"/>
            <a:endParaRPr lang="en-US" sz="2400" dirty="0">
              <a:solidFill>
                <a:srgbClr val="242424"/>
              </a:solidFill>
              <a:latin typeface="source-serif-pro"/>
            </a:endParaRPr>
          </a:p>
          <a:p>
            <a:pPr algn="just"/>
            <a:r>
              <a:rPr lang="en-US" sz="2400" dirty="0">
                <a:solidFill>
                  <a:srgbClr val="242424"/>
                </a:solidFill>
                <a:latin typeface="source-serif-pro"/>
              </a:rPr>
              <a:t>It helps us to run our containerized applications without the need to provision and manage backend infrastructure so what we need to do is just we should register our task definition and the </a:t>
            </a:r>
            <a:r>
              <a:rPr lang="en-US" sz="2400" dirty="0" err="1">
                <a:solidFill>
                  <a:srgbClr val="242424"/>
                </a:solidFill>
                <a:latin typeface="source-serif-pro"/>
              </a:rPr>
              <a:t>fargate</a:t>
            </a:r>
            <a:r>
              <a:rPr lang="en-US" sz="2400" dirty="0">
                <a:solidFill>
                  <a:srgbClr val="242424"/>
                </a:solidFill>
                <a:latin typeface="source-serif-pro"/>
              </a:rPr>
              <a:t> automatically launches the best container for us based on the needs that we have provided</a:t>
            </a:r>
            <a:r>
              <a:rPr lang="en-US" sz="2400" dirty="0" smtClean="0">
                <a:solidFill>
                  <a:srgbClr val="242424"/>
                </a:solidFill>
                <a:latin typeface="source-serif-pro"/>
              </a:rPr>
              <a:t>.</a:t>
            </a:r>
            <a:endParaRPr lang="en-US" sz="2400" dirty="0">
              <a:solidFill>
                <a:srgbClr val="242424"/>
              </a:solidFill>
              <a:latin typeface="source-serif-pro"/>
            </a:endParaRPr>
          </a:p>
        </p:txBody>
      </p:sp>
      <p:pic>
        <p:nvPicPr>
          <p:cNvPr id="2050" name="Picture 2" descr="https://miro.medium.com/v2/resize:fit:1050/0*zYCrsDPki-8xEvg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4800" y="616449"/>
            <a:ext cx="5304319" cy="610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756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9755" y="1233660"/>
            <a:ext cx="5287577" cy="1938992"/>
          </a:xfrm>
          <a:prstGeom prst="rect">
            <a:avLst/>
          </a:prstGeom>
        </p:spPr>
        <p:txBody>
          <a:bodyPr wrap="square">
            <a:spAutoFit/>
          </a:bodyPr>
          <a:lstStyle/>
          <a:p>
            <a:r>
              <a:rPr lang="en-US" sz="2400" b="1" dirty="0">
                <a:solidFill>
                  <a:srgbClr val="242424"/>
                </a:solidFill>
                <a:latin typeface="source-serif-pro"/>
              </a:rPr>
              <a:t>EC2 Launch Type</a:t>
            </a:r>
            <a:endParaRPr lang="en-US" sz="2400" dirty="0">
              <a:solidFill>
                <a:srgbClr val="242424"/>
              </a:solidFill>
              <a:latin typeface="source-serif-pro"/>
            </a:endParaRPr>
          </a:p>
          <a:p>
            <a:r>
              <a:rPr lang="en-US" sz="2400" dirty="0">
                <a:solidFill>
                  <a:srgbClr val="242424"/>
                </a:solidFill>
                <a:latin typeface="source-serif-pro"/>
              </a:rPr>
              <a:t>The EC2 launch type allows you to run your containerized applications on a cluster of Amazon EC2 instances that you manage</a:t>
            </a:r>
            <a:r>
              <a:rPr lang="en-US" sz="2400" dirty="0" smtClean="0">
                <a:solidFill>
                  <a:srgbClr val="242424"/>
                </a:solidFill>
                <a:latin typeface="source-serif-pro"/>
              </a:rPr>
              <a:t>.</a:t>
            </a:r>
            <a:endParaRPr lang="en-US" sz="2400" dirty="0">
              <a:solidFill>
                <a:srgbClr val="242424"/>
              </a:solidFill>
              <a:latin typeface="source-serif-pro"/>
            </a:endParaRPr>
          </a:p>
        </p:txBody>
      </p:sp>
      <p:pic>
        <p:nvPicPr>
          <p:cNvPr id="3" name="Picture 2"/>
          <p:cNvPicPr>
            <a:picLocks noChangeAspect="1"/>
          </p:cNvPicPr>
          <p:nvPr/>
        </p:nvPicPr>
        <p:blipFill>
          <a:blip r:embed="rId2"/>
          <a:stretch>
            <a:fillRect/>
          </a:stretch>
        </p:blipFill>
        <p:spPr>
          <a:xfrm>
            <a:off x="6040061" y="239063"/>
            <a:ext cx="6002413" cy="6301044"/>
          </a:xfrm>
          <a:prstGeom prst="rect">
            <a:avLst/>
          </a:prstGeom>
        </p:spPr>
      </p:pic>
    </p:spTree>
    <p:extLst>
      <p:ext uri="{BB962C8B-B14F-4D97-AF65-F5344CB8AC3E}">
        <p14:creationId xmlns:p14="http://schemas.microsoft.com/office/powerpoint/2010/main" val="1285998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2533" y="740476"/>
            <a:ext cx="11328400" cy="5632311"/>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242424"/>
                </a:solidFill>
                <a:latin typeface="source-serif-pro"/>
              </a:rPr>
              <a:t>In Amazon ECS there are some API calls using which we can launch and stop container based applications whenever we required and these API calls allows us to get the state of your cluster from a centralized service, and gives you access to many familiar Amazon EC2 features</a:t>
            </a:r>
            <a:r>
              <a:rPr lang="en-US" sz="2400" dirty="0" smtClean="0">
                <a:solidFill>
                  <a:srgbClr val="242424"/>
                </a:solidFill>
                <a:latin typeface="source-serif-pro"/>
              </a:rPr>
              <a:t>.</a:t>
            </a:r>
          </a:p>
          <a:p>
            <a:pPr marL="342900" indent="-342900" algn="just">
              <a:buFont typeface="Arial" panose="020B0604020202020204" pitchFamily="34" charset="0"/>
              <a:buChar char="•"/>
            </a:pPr>
            <a:endParaRPr lang="en-US" sz="2400" dirty="0">
              <a:solidFill>
                <a:srgbClr val="242424"/>
              </a:solidFill>
              <a:latin typeface="source-serif-pro"/>
            </a:endParaRPr>
          </a:p>
          <a:p>
            <a:pPr marL="342900" indent="-342900" algn="just">
              <a:buFont typeface="Arial" panose="020B0604020202020204" pitchFamily="34" charset="0"/>
              <a:buChar char="•"/>
            </a:pPr>
            <a:r>
              <a:rPr lang="en-US" sz="2400" dirty="0">
                <a:solidFill>
                  <a:srgbClr val="242424"/>
                </a:solidFill>
                <a:latin typeface="source-serif-pro"/>
              </a:rPr>
              <a:t>You can use Amazon ECS to schedule the placement of containers across your cluster based on your resource needs, isolation policies, and availability requirements. Amazon ECS eliminates the need for you to operate your own cluster management and configuration management systems or worry about scaling your management </a:t>
            </a:r>
            <a:r>
              <a:rPr lang="en-US" sz="2400" dirty="0" smtClean="0">
                <a:solidFill>
                  <a:srgbClr val="242424"/>
                </a:solidFill>
                <a:latin typeface="source-serif-pro"/>
              </a:rPr>
              <a:t>infrastructure.</a:t>
            </a:r>
          </a:p>
          <a:p>
            <a:pPr algn="just"/>
            <a:endParaRPr lang="en-US" sz="2400" dirty="0">
              <a:solidFill>
                <a:srgbClr val="242424"/>
              </a:solidFill>
              <a:latin typeface="source-serif-pro"/>
            </a:endParaRPr>
          </a:p>
          <a:p>
            <a:pPr marL="342900" indent="-342900" algn="just">
              <a:buFont typeface="Arial" panose="020B0604020202020204" pitchFamily="34" charset="0"/>
              <a:buChar char="•"/>
            </a:pPr>
            <a:r>
              <a:rPr lang="en-US" sz="2400" dirty="0">
                <a:solidFill>
                  <a:srgbClr val="242424"/>
                </a:solidFill>
                <a:latin typeface="source-serif-pro"/>
              </a:rPr>
              <a:t>Amazon ECS can be used to create a consistent deployment and build experience, manage, and scale batch and Extract-Transform-Load (ETL) workloads, and build sophisticated application architectures on a </a:t>
            </a:r>
            <a:r>
              <a:rPr lang="en-US" sz="2400" b="1" dirty="0" err="1">
                <a:solidFill>
                  <a:srgbClr val="242424"/>
                </a:solidFill>
                <a:latin typeface="source-serif-pro"/>
              </a:rPr>
              <a:t>microservices</a:t>
            </a:r>
            <a:r>
              <a:rPr lang="en-US" sz="2400" b="1" dirty="0">
                <a:solidFill>
                  <a:srgbClr val="242424"/>
                </a:solidFill>
                <a:latin typeface="source-serif-pro"/>
              </a:rPr>
              <a:t> model</a:t>
            </a:r>
            <a:r>
              <a:rPr lang="en-US" sz="2400" dirty="0">
                <a:solidFill>
                  <a:srgbClr val="242424"/>
                </a:solidFill>
                <a:latin typeface="source-serif-pro"/>
              </a:rPr>
              <a:t>.</a:t>
            </a:r>
            <a:endParaRPr lang="en-US" sz="2400" b="0" i="0" dirty="0">
              <a:solidFill>
                <a:srgbClr val="242424"/>
              </a:solidFill>
              <a:effectLst/>
              <a:latin typeface="source-serif-pro"/>
            </a:endParaRPr>
          </a:p>
        </p:txBody>
      </p:sp>
    </p:spTree>
    <p:extLst>
      <p:ext uri="{BB962C8B-B14F-4D97-AF65-F5344CB8AC3E}">
        <p14:creationId xmlns:p14="http://schemas.microsoft.com/office/powerpoint/2010/main" val="2897126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miro.medium.com/v2/resize:fit:792/0*3Kk2vLAzgyISRJ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509" y="536629"/>
            <a:ext cx="5402744" cy="536073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948737" y="634603"/>
            <a:ext cx="5969285" cy="5909310"/>
          </a:xfrm>
          <a:prstGeom prst="rect">
            <a:avLst/>
          </a:prstGeom>
        </p:spPr>
        <p:txBody>
          <a:bodyPr wrap="square">
            <a:spAutoFit/>
          </a:bodyPr>
          <a:lstStyle/>
          <a:p>
            <a:pPr algn="just"/>
            <a:r>
              <a:rPr lang="en-US" dirty="0">
                <a:solidFill>
                  <a:srgbClr val="242424"/>
                </a:solidFill>
                <a:latin typeface="source-serif-pro"/>
              </a:rPr>
              <a:t>To deploy or run any application in containers, the application components must be </a:t>
            </a:r>
            <a:r>
              <a:rPr lang="en-US" dirty="0" smtClean="0">
                <a:solidFill>
                  <a:srgbClr val="242424"/>
                </a:solidFill>
                <a:latin typeface="source-serif-pro"/>
              </a:rPr>
              <a:t>architected:</a:t>
            </a:r>
          </a:p>
          <a:p>
            <a:pPr marL="285750" indent="-285750" algn="just">
              <a:buFont typeface="Arial" panose="020B0604020202020204" pitchFamily="34" charset="0"/>
              <a:buChar char="•"/>
            </a:pPr>
            <a:r>
              <a:rPr lang="en-US" dirty="0">
                <a:solidFill>
                  <a:srgbClr val="242424"/>
                </a:solidFill>
                <a:latin typeface="source-serif-pro"/>
              </a:rPr>
              <a:t>A</a:t>
            </a:r>
            <a:r>
              <a:rPr lang="en-US" dirty="0" smtClean="0">
                <a:solidFill>
                  <a:srgbClr val="242424"/>
                </a:solidFill>
                <a:latin typeface="source-serif-pro"/>
              </a:rPr>
              <a:t> </a:t>
            </a:r>
            <a:r>
              <a:rPr lang="en-US" dirty="0">
                <a:solidFill>
                  <a:srgbClr val="242424"/>
                </a:solidFill>
                <a:latin typeface="source-serif-pro"/>
              </a:rPr>
              <a:t>Docker container is a standardized unit of software development, containing everything that your software application needs to run: code, runtime, system tools, system libraries, etc.</a:t>
            </a:r>
          </a:p>
          <a:p>
            <a:pPr marL="285750" indent="-285750" algn="just">
              <a:buFont typeface="Arial" panose="020B0604020202020204" pitchFamily="34" charset="0"/>
              <a:buChar char="•"/>
            </a:pPr>
            <a:r>
              <a:rPr lang="en-US" dirty="0">
                <a:solidFill>
                  <a:srgbClr val="242424"/>
                </a:solidFill>
                <a:latin typeface="source-serif-pro"/>
              </a:rPr>
              <a:t>C</a:t>
            </a:r>
            <a:r>
              <a:rPr lang="en-US" dirty="0" smtClean="0">
                <a:solidFill>
                  <a:srgbClr val="242424"/>
                </a:solidFill>
                <a:latin typeface="source-serif-pro"/>
              </a:rPr>
              <a:t>ontainers </a:t>
            </a:r>
            <a:r>
              <a:rPr lang="en-US" dirty="0">
                <a:solidFill>
                  <a:srgbClr val="242424"/>
                </a:solidFill>
                <a:latin typeface="source-serif-pro"/>
              </a:rPr>
              <a:t>are created from read-only template which is also called as </a:t>
            </a:r>
            <a:r>
              <a:rPr lang="en-US" b="1" dirty="0">
                <a:solidFill>
                  <a:srgbClr val="242424"/>
                </a:solidFill>
                <a:latin typeface="source-serif-pro"/>
              </a:rPr>
              <a:t>Image.</a:t>
            </a:r>
            <a:endParaRPr lang="en-US" dirty="0">
              <a:solidFill>
                <a:srgbClr val="242424"/>
              </a:solidFill>
              <a:latin typeface="source-serif-pro"/>
            </a:endParaRPr>
          </a:p>
          <a:p>
            <a:pPr marL="285750" indent="-285750" algn="just">
              <a:buFont typeface="Arial" panose="020B0604020202020204" pitchFamily="34" charset="0"/>
              <a:buChar char="•"/>
            </a:pPr>
            <a:r>
              <a:rPr lang="en-US" dirty="0">
                <a:solidFill>
                  <a:srgbClr val="242424"/>
                </a:solidFill>
                <a:latin typeface="source-serif-pro"/>
              </a:rPr>
              <a:t>The images are built from a </a:t>
            </a:r>
            <a:r>
              <a:rPr lang="en-US" dirty="0" err="1">
                <a:solidFill>
                  <a:srgbClr val="242424"/>
                </a:solidFill>
                <a:latin typeface="source-serif-pro"/>
              </a:rPr>
              <a:t>docker</a:t>
            </a:r>
            <a:r>
              <a:rPr lang="en-US" dirty="0">
                <a:solidFill>
                  <a:srgbClr val="242424"/>
                </a:solidFill>
                <a:latin typeface="source-serif-pro"/>
              </a:rPr>
              <a:t> file, a plain text file that specifies all of the components that are included in the container. These images are then stored in a registry from which they can be downloaded and run on your cluster.</a:t>
            </a:r>
          </a:p>
          <a:p>
            <a:pPr marL="285750" indent="-285750" algn="just">
              <a:buFont typeface="Arial" panose="020B0604020202020204" pitchFamily="34" charset="0"/>
              <a:buChar char="•"/>
            </a:pPr>
            <a:r>
              <a:rPr lang="en-US" dirty="0" smtClean="0">
                <a:solidFill>
                  <a:srgbClr val="242424"/>
                </a:solidFill>
                <a:latin typeface="source-serif-pro"/>
              </a:rPr>
              <a:t>Docker </a:t>
            </a:r>
            <a:r>
              <a:rPr lang="en-US" dirty="0">
                <a:solidFill>
                  <a:srgbClr val="242424"/>
                </a:solidFill>
                <a:latin typeface="source-serif-pro"/>
              </a:rPr>
              <a:t>is a technology that allows you to build, run, test, and deploy distributed applications that are based on Linux containers. </a:t>
            </a:r>
          </a:p>
          <a:p>
            <a:pPr marL="285750" indent="-285750" algn="just">
              <a:buFont typeface="Arial" panose="020B0604020202020204" pitchFamily="34" charset="0"/>
              <a:buChar char="•"/>
            </a:pPr>
            <a:r>
              <a:rPr lang="en-US" dirty="0" smtClean="0">
                <a:solidFill>
                  <a:srgbClr val="242424"/>
                </a:solidFill>
                <a:latin typeface="source-serif-pro"/>
              </a:rPr>
              <a:t>Amazon </a:t>
            </a:r>
            <a:r>
              <a:rPr lang="en-US" dirty="0">
                <a:solidFill>
                  <a:srgbClr val="242424"/>
                </a:solidFill>
                <a:latin typeface="source-serif-pro"/>
              </a:rPr>
              <a:t>ECS uses Docker images in task definitions to launch containers on Amazon EC2 instances in your clusters.</a:t>
            </a:r>
          </a:p>
          <a:p>
            <a:pPr algn="just"/>
            <a:r>
              <a:rPr lang="en-US" dirty="0"/>
              <a:t/>
            </a:r>
            <a:br>
              <a:rPr lang="en-US" dirty="0"/>
            </a:br>
            <a:endParaRPr lang="en-US" dirty="0"/>
          </a:p>
        </p:txBody>
      </p:sp>
      <p:sp>
        <p:nvSpPr>
          <p:cNvPr id="5" name="Rectangle 4"/>
          <p:cNvSpPr/>
          <p:nvPr/>
        </p:nvSpPr>
        <p:spPr>
          <a:xfrm>
            <a:off x="353712" y="0"/>
            <a:ext cx="9308762" cy="630942"/>
          </a:xfrm>
          <a:prstGeom prst="rect">
            <a:avLst/>
          </a:prstGeom>
        </p:spPr>
        <p:txBody>
          <a:bodyPr wrap="square">
            <a:spAutoFit/>
          </a:bodyPr>
          <a:lstStyle/>
          <a:p>
            <a:r>
              <a:rPr lang="en-US" sz="3500" b="1" dirty="0" smtClean="0">
                <a:cs typeface="Calibri"/>
              </a:rPr>
              <a:t>Containers &amp; Images</a:t>
            </a:r>
            <a:endParaRPr lang="en-US" sz="3500" b="1" dirty="0">
              <a:cs typeface="Calibri"/>
            </a:endParaRPr>
          </a:p>
        </p:txBody>
      </p:sp>
    </p:spTree>
    <p:extLst>
      <p:ext uri="{BB962C8B-B14F-4D97-AF65-F5344CB8AC3E}">
        <p14:creationId xmlns:p14="http://schemas.microsoft.com/office/powerpoint/2010/main" val="4141696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13824</TotalTime>
  <Words>1850</Words>
  <Application>Microsoft Office PowerPoint</Application>
  <PresentationFormat>Widescreen</PresentationFormat>
  <Paragraphs>134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source-serif-pro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Avita Katal</dc:creator>
  <cp:lastModifiedBy>Avita Katal</cp:lastModifiedBy>
  <cp:revision>643</cp:revision>
  <dcterms:created xsi:type="dcterms:W3CDTF">2021-05-06T09:42:21Z</dcterms:created>
  <dcterms:modified xsi:type="dcterms:W3CDTF">2023-10-27T08:30:53Z</dcterms:modified>
</cp:coreProperties>
</file>