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6"/>
  </p:notesMasterIdLst>
  <p:sldIdLst>
    <p:sldId id="256" r:id="rId5"/>
    <p:sldId id="257" r:id="rId6"/>
    <p:sldId id="258" r:id="rId7"/>
    <p:sldId id="267" r:id="rId8"/>
    <p:sldId id="260" r:id="rId9"/>
    <p:sldId id="261" r:id="rId10"/>
    <p:sldId id="259" r:id="rId11"/>
    <p:sldId id="268" r:id="rId12"/>
    <p:sldId id="281" r:id="rId13"/>
    <p:sldId id="277" r:id="rId14"/>
    <p:sldId id="278" r:id="rId15"/>
    <p:sldId id="279" r:id="rId16"/>
    <p:sldId id="280" r:id="rId17"/>
    <p:sldId id="269" r:id="rId18"/>
    <p:sldId id="282" r:id="rId19"/>
    <p:sldId id="283" r:id="rId20"/>
    <p:sldId id="284" r:id="rId21"/>
    <p:sldId id="285" r:id="rId22"/>
    <p:sldId id="286" r:id="rId23"/>
    <p:sldId id="287" r:id="rId24"/>
    <p:sldId id="27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47DAB4-6B16-4334-AD80-AF119E0448FC}" type="datetimeFigureOut">
              <a:rPr lang="en-IN" smtClean="0"/>
              <a:t>03-01-2021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863BE-EB51-415D-A5BD-71E07A7E43D4}" type="slidenum">
              <a:rPr lang="en-IN" smtClean="0"/>
              <a:t>‹#›</a:t>
            </a:fld>
            <a:endParaRPr lang="en-IN"/>
          </a:p>
        </p:txBody>
      </p:sp>
    </p:spTree>
    <p:extLst>
      <p:ext uri="{BB962C8B-B14F-4D97-AF65-F5344CB8AC3E}">
        <p14:creationId xmlns:p14="http://schemas.microsoft.com/office/powerpoint/2010/main" val="3608141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3863BE-EB51-415D-A5BD-71E07A7E43D4}" type="slidenum">
              <a:rPr lang="en-IN" smtClean="0"/>
              <a:t>15</a:t>
            </a:fld>
            <a:endParaRPr lang="en-IN"/>
          </a:p>
        </p:txBody>
      </p:sp>
    </p:spTree>
    <p:extLst>
      <p:ext uri="{BB962C8B-B14F-4D97-AF65-F5344CB8AC3E}">
        <p14:creationId xmlns:p14="http://schemas.microsoft.com/office/powerpoint/2010/main" val="91083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69151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199455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395AD63-FF66-4AB5-97E3-522E0626ADBB}"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1147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184193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395AD63-FF66-4AB5-97E3-522E0626ADBB}"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20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391885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78159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277945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239482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80E02-3D9B-481E-8589-FA95B0CEB89B}" type="datetimeFigureOut">
              <a:rPr lang="en-US" smtClean="0"/>
              <a:t>1/3/2021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392695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178740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C80E02-3D9B-481E-8589-FA95B0CEB89B}" type="datetimeFigureOut">
              <a:rPr lang="en-US" smtClean="0"/>
              <a:t>1/3/2021</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252213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C80E02-3D9B-481E-8589-FA95B0CEB89B}" type="datetimeFigureOut">
              <a:rPr lang="en-US" smtClean="0"/>
              <a:t>1/3/2021</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112832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80E02-3D9B-481E-8589-FA95B0CEB89B}" type="datetimeFigureOut">
              <a:rPr lang="en-US" smtClean="0"/>
              <a:t>1/3/2021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148305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304006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80E02-3D9B-481E-8589-FA95B0CEB89B}" type="datetimeFigureOut">
              <a:rPr lang="en-US" smtClean="0"/>
              <a:t>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6395AD63-FF66-4AB5-97E3-522E0626ADBB}" type="slidenum">
              <a:rPr lang="en-US" smtClean="0"/>
              <a:t>‹#›</a:t>
            </a:fld>
            <a:endParaRPr lang="en-US"/>
          </a:p>
        </p:txBody>
      </p:sp>
    </p:spTree>
    <p:extLst>
      <p:ext uri="{BB962C8B-B14F-4D97-AF65-F5344CB8AC3E}">
        <p14:creationId xmlns:p14="http://schemas.microsoft.com/office/powerpoint/2010/main" val="96113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CC80E02-3D9B-481E-8589-FA95B0CEB89B}" type="datetimeFigureOut">
              <a:rPr lang="en-US" smtClean="0"/>
              <a:t>1/3/2021</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6395AD63-FF66-4AB5-97E3-522E0626ADBB}" type="slidenum">
              <a:rPr lang="en-US" smtClean="0"/>
              <a:t>‹#›</a:t>
            </a:fld>
            <a:endParaRPr lang="en-US"/>
          </a:p>
        </p:txBody>
      </p:sp>
    </p:spTree>
    <p:extLst>
      <p:ext uri="{BB962C8B-B14F-4D97-AF65-F5344CB8AC3E}">
        <p14:creationId xmlns:p14="http://schemas.microsoft.com/office/powerpoint/2010/main" val="84851081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en.wikipedia.org/wiki/Wireless_Sensor_Networks" TargetMode="External"/><Relationship Id="rId1" Type="http://schemas.openxmlformats.org/officeDocument/2006/relationships/slideLayout" Target="../slideLayouts/slideLayout2.xml"/><Relationship Id="rId4" Type="http://schemas.openxmlformats.org/officeDocument/2006/relationships/hyperlink" Target="https://en.wikipedia.org/wiki/Hyperspectral_imag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t-IT" dirty="0"/>
              <a:t>Alibaba Cloud Global AI Innovation challenge</a:t>
            </a:r>
            <a:endParaRPr lang="en-US" dirty="0"/>
          </a:p>
        </p:txBody>
      </p:sp>
      <p:sp>
        <p:nvSpPr>
          <p:cNvPr id="3" name="Subtitle 2"/>
          <p:cNvSpPr>
            <a:spLocks noGrp="1"/>
          </p:cNvSpPr>
          <p:nvPr>
            <p:ph type="subTitle" idx="1"/>
          </p:nvPr>
        </p:nvSpPr>
        <p:spPr/>
        <p:txBody>
          <a:bodyPr>
            <a:normAutofit lnSpcReduction="10000"/>
          </a:bodyPr>
          <a:lstStyle/>
          <a:p>
            <a:r>
              <a:rPr lang="en-US" dirty="0"/>
              <a:t>Team Name: AI_IDEA HITESH </a:t>
            </a:r>
          </a:p>
          <a:p>
            <a:r>
              <a:rPr lang="en-US" dirty="0"/>
              <a:t>Team Members: HITESH SHARMA</a:t>
            </a:r>
          </a:p>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8574-F386-48FC-9DF0-18A25BC87A54}"/>
              </a:ext>
            </a:extLst>
          </p:cNvPr>
          <p:cNvSpPr>
            <a:spLocks noGrp="1"/>
          </p:cNvSpPr>
          <p:nvPr>
            <p:ph type="title"/>
          </p:nvPr>
        </p:nvSpPr>
        <p:spPr/>
        <p:txBody>
          <a:bodyPr/>
          <a:lstStyle/>
          <a:p>
            <a:r>
              <a:rPr lang="en-US" dirty="0"/>
              <a:t>About </a:t>
            </a:r>
            <a:r>
              <a:rPr lang="en-US" dirty="0" err="1"/>
              <a:t>DataSet</a:t>
            </a:r>
            <a:endParaRPr lang="en-IN" dirty="0"/>
          </a:p>
        </p:txBody>
      </p:sp>
      <p:sp>
        <p:nvSpPr>
          <p:cNvPr id="3" name="Content Placeholder 2">
            <a:extLst>
              <a:ext uri="{FF2B5EF4-FFF2-40B4-BE49-F238E27FC236}">
                <a16:creationId xmlns:a16="http://schemas.microsoft.com/office/drawing/2014/main" id="{C912C44E-4997-4609-9C0C-8854C88825A6}"/>
              </a:ext>
            </a:extLst>
          </p:cNvPr>
          <p:cNvSpPr>
            <a:spLocks noGrp="1"/>
          </p:cNvSpPr>
          <p:nvPr>
            <p:ph idx="1"/>
          </p:nvPr>
        </p:nvSpPr>
        <p:spPr/>
        <p:txBody>
          <a:bodyPr/>
          <a:lstStyle/>
          <a:p>
            <a:r>
              <a:rPr lang="en-US" dirty="0"/>
              <a:t>We have the Indian Data Taken from data.gov </a:t>
            </a:r>
          </a:p>
          <a:p>
            <a:r>
              <a:rPr lang="en-US" dirty="0"/>
              <a:t>The  One Dataset comprise of rainfall, </a:t>
            </a:r>
            <a:r>
              <a:rPr lang="en-US" dirty="0" err="1"/>
              <a:t>temperature,Ph</a:t>
            </a:r>
            <a:r>
              <a:rPr lang="en-US" dirty="0"/>
              <a:t> of soil</a:t>
            </a:r>
            <a:r>
              <a:rPr lang="en-IN" dirty="0"/>
              <a:t> and respective production.</a:t>
            </a:r>
          </a:p>
          <a:p>
            <a:r>
              <a:rPr lang="en-IN" dirty="0"/>
              <a:t>Another dataset Consist of </a:t>
            </a:r>
            <a:r>
              <a:rPr lang="en-IN" dirty="0" err="1"/>
              <a:t>temprainfall</a:t>
            </a:r>
            <a:r>
              <a:rPr lang="en-IN" dirty="0"/>
              <a:t> data where entries are made according to the different state in India.</a:t>
            </a:r>
          </a:p>
          <a:p>
            <a:r>
              <a:rPr lang="en-IN" dirty="0"/>
              <a:t>Dataset also have attribute crop as different crop have different </a:t>
            </a:r>
            <a:r>
              <a:rPr lang="en-IN" dirty="0" err="1"/>
              <a:t>ph</a:t>
            </a:r>
            <a:r>
              <a:rPr lang="en-IN" dirty="0"/>
              <a:t>, rainfall, temp required .</a:t>
            </a:r>
          </a:p>
          <a:p>
            <a:pPr marL="0" indent="0">
              <a:buNone/>
            </a:pPr>
            <a:r>
              <a:rPr lang="en-IN" dirty="0"/>
              <a:t> </a:t>
            </a:r>
            <a:endParaRPr lang="en-US" dirty="0"/>
          </a:p>
        </p:txBody>
      </p:sp>
    </p:spTree>
    <p:extLst>
      <p:ext uri="{BB962C8B-B14F-4D97-AF65-F5344CB8AC3E}">
        <p14:creationId xmlns:p14="http://schemas.microsoft.com/office/powerpoint/2010/main" val="44306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339E-9AB4-45A6-A75F-01AA6E7BD619}"/>
              </a:ext>
            </a:extLst>
          </p:cNvPr>
          <p:cNvSpPr>
            <a:spLocks noGrp="1"/>
          </p:cNvSpPr>
          <p:nvPr>
            <p:ph type="title"/>
          </p:nvPr>
        </p:nvSpPr>
        <p:spPr/>
        <p:txBody>
          <a:bodyPr/>
          <a:lstStyle/>
          <a:p>
            <a:r>
              <a:rPr lang="en-US" dirty="0"/>
              <a:t>Dataset </a:t>
            </a:r>
            <a:r>
              <a:rPr lang="en-US" dirty="0" err="1"/>
              <a:t>ScreenShot</a:t>
            </a:r>
            <a:r>
              <a:rPr lang="en-US" dirty="0"/>
              <a:t> </a:t>
            </a:r>
            <a:endParaRPr lang="en-IN" dirty="0"/>
          </a:p>
        </p:txBody>
      </p:sp>
      <p:pic>
        <p:nvPicPr>
          <p:cNvPr id="10" name="Picture 9" descr="Graphical user interface, application, table, Excel&#10;&#10;Description automatically generated">
            <a:extLst>
              <a:ext uri="{FF2B5EF4-FFF2-40B4-BE49-F238E27FC236}">
                <a16:creationId xmlns:a16="http://schemas.microsoft.com/office/drawing/2014/main" id="{F49974A2-150B-40DA-932D-2F08A6B7C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47" y="1734139"/>
            <a:ext cx="8567220" cy="4819061"/>
          </a:xfrm>
          <a:prstGeom prst="rect">
            <a:avLst/>
          </a:prstGeom>
        </p:spPr>
      </p:pic>
    </p:spTree>
    <p:extLst>
      <p:ext uri="{BB962C8B-B14F-4D97-AF65-F5344CB8AC3E}">
        <p14:creationId xmlns:p14="http://schemas.microsoft.com/office/powerpoint/2010/main" val="199125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D9B2-A906-46B4-9EAF-6A25150A8690}"/>
              </a:ext>
            </a:extLst>
          </p:cNvPr>
          <p:cNvSpPr>
            <a:spLocks noGrp="1"/>
          </p:cNvSpPr>
          <p:nvPr>
            <p:ph type="title"/>
          </p:nvPr>
        </p:nvSpPr>
        <p:spPr/>
        <p:txBody>
          <a:bodyPr/>
          <a:lstStyle/>
          <a:p>
            <a:r>
              <a:rPr lang="en-US" dirty="0"/>
              <a:t>Dataset </a:t>
            </a:r>
            <a:r>
              <a:rPr lang="en-US" dirty="0" err="1"/>
              <a:t>ScreenShot</a:t>
            </a:r>
            <a:endParaRPr lang="en-IN" dirty="0"/>
          </a:p>
        </p:txBody>
      </p:sp>
      <p:pic>
        <p:nvPicPr>
          <p:cNvPr id="4" name="Picture 3" descr="Graphical user interface, application, table, Excel&#10;&#10;Description automatically generated">
            <a:extLst>
              <a:ext uri="{FF2B5EF4-FFF2-40B4-BE49-F238E27FC236}">
                <a16:creationId xmlns:a16="http://schemas.microsoft.com/office/drawing/2014/main" id="{7E9343AC-5DCE-4FAA-911F-432324E37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7" y="1847850"/>
            <a:ext cx="8500533" cy="4781550"/>
          </a:xfrm>
          <a:prstGeom prst="rect">
            <a:avLst/>
          </a:prstGeom>
        </p:spPr>
      </p:pic>
    </p:spTree>
    <p:extLst>
      <p:ext uri="{BB962C8B-B14F-4D97-AF65-F5344CB8AC3E}">
        <p14:creationId xmlns:p14="http://schemas.microsoft.com/office/powerpoint/2010/main" val="65637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3A14-8AC1-4C70-B3CE-EA4D6A0C4D2F}"/>
              </a:ext>
            </a:extLst>
          </p:cNvPr>
          <p:cNvSpPr>
            <a:spLocks noGrp="1"/>
          </p:cNvSpPr>
          <p:nvPr>
            <p:ph type="title"/>
          </p:nvPr>
        </p:nvSpPr>
        <p:spPr/>
        <p:txBody>
          <a:bodyPr/>
          <a:lstStyle/>
          <a:p>
            <a:r>
              <a:rPr lang="en-US" dirty="0"/>
              <a:t>Dataset </a:t>
            </a:r>
            <a:r>
              <a:rPr lang="en-US" dirty="0" err="1"/>
              <a:t>ScreenShot</a:t>
            </a:r>
            <a:endParaRPr lang="en-IN" dirty="0"/>
          </a:p>
        </p:txBody>
      </p:sp>
      <p:pic>
        <p:nvPicPr>
          <p:cNvPr id="4" name="Picture 3" descr="Graphical user interface, application, table, Excel&#10;&#10;Description automatically generated">
            <a:extLst>
              <a:ext uri="{FF2B5EF4-FFF2-40B4-BE49-F238E27FC236}">
                <a16:creationId xmlns:a16="http://schemas.microsoft.com/office/drawing/2014/main" id="{85A2D004-E058-4AC0-A61B-4CA647836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800"/>
            <a:ext cx="8128000" cy="4572000"/>
          </a:xfrm>
          <a:prstGeom prst="rect">
            <a:avLst/>
          </a:prstGeom>
        </p:spPr>
      </p:pic>
    </p:spTree>
    <p:extLst>
      <p:ext uri="{BB962C8B-B14F-4D97-AF65-F5344CB8AC3E}">
        <p14:creationId xmlns:p14="http://schemas.microsoft.com/office/powerpoint/2010/main" val="254169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48B8-8122-43F5-9627-66926C3A92BA}"/>
              </a:ext>
            </a:extLst>
          </p:cNvPr>
          <p:cNvSpPr>
            <a:spLocks noGrp="1"/>
          </p:cNvSpPr>
          <p:nvPr>
            <p:ph type="title"/>
          </p:nvPr>
        </p:nvSpPr>
        <p:spPr>
          <a:xfrm>
            <a:off x="1600200" y="200967"/>
            <a:ext cx="7315200" cy="1491622"/>
          </a:xfrm>
        </p:spPr>
        <p:txBody>
          <a:bodyPr>
            <a:noAutofit/>
          </a:bodyPr>
          <a:lstStyle/>
          <a:p>
            <a:r>
              <a:rPr lang="en-IN" b="1" dirty="0"/>
              <a:t>PYTHON CODE ON ALIBABA CLOUD PLATFORM (PAI NOTEBOOK)</a:t>
            </a:r>
          </a:p>
        </p:txBody>
      </p:sp>
      <p:pic>
        <p:nvPicPr>
          <p:cNvPr id="7" name="Content Placeholder 6" descr="A screenshot of a computer screen&#10;&#10;Description automatically generated">
            <a:extLst>
              <a:ext uri="{FF2B5EF4-FFF2-40B4-BE49-F238E27FC236}">
                <a16:creationId xmlns:a16="http://schemas.microsoft.com/office/drawing/2014/main" id="{1B0408F8-954F-4875-9953-69FCB726E19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59832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0FF9-9B89-491C-A784-4A1C93A15AA6}"/>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6F72E5C2-9F8D-429A-84B8-85E1A569FBD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724715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7020-6F96-4946-8CAF-767B21FEB771}"/>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CD758E08-D253-4360-A614-ADDD0C3CE5D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209800"/>
            <a:ext cx="6591300" cy="3707606"/>
          </a:xfrm>
        </p:spPr>
      </p:pic>
    </p:spTree>
    <p:extLst>
      <p:ext uri="{BB962C8B-B14F-4D97-AF65-F5344CB8AC3E}">
        <p14:creationId xmlns:p14="http://schemas.microsoft.com/office/powerpoint/2010/main" val="24156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00F3-06B1-444E-A9D1-9F55B8F97BCB}"/>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584F971E-F8B7-4BA2-A49F-C32F6079D9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45388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DA0E-F61D-4C78-BF14-A93DA6E60C19}"/>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146A80F2-E26B-4A37-BCAC-10E923EEEB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356223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581AD-E525-4A16-906E-8842C712A7C5}"/>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A screenshot of a computer screen&#10;&#10;Description automatically generated">
            <a:extLst>
              <a:ext uri="{FF2B5EF4-FFF2-40B4-BE49-F238E27FC236}">
                <a16:creationId xmlns:a16="http://schemas.microsoft.com/office/drawing/2014/main" id="{DF5DDA13-0051-45C0-9D1D-A2F373400F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301519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Autofit/>
          </a:bodyPr>
          <a:lstStyle/>
          <a:p>
            <a:pPr algn="just"/>
            <a:r>
              <a:rPr lang="en-US" sz="2400" dirty="0"/>
              <a:t> </a:t>
            </a:r>
            <a:r>
              <a:rPr lang="en-US" sz="2400" b="0" i="0" dirty="0">
                <a:solidFill>
                  <a:srgbClr val="565656"/>
                </a:solidFill>
                <a:effectLst/>
                <a:latin typeface="Ubuntu"/>
              </a:rPr>
              <a:t>We are heading towards a major crisis. The crisis related to food shortage. Experts say that by 2050, Earth’s population is set to grow by 2 billion and the conventional ways of farming will not leave us with enough ways to feed the entire population.</a:t>
            </a:r>
          </a:p>
          <a:p>
            <a:pPr algn="just"/>
            <a:r>
              <a:rPr lang="en-US" sz="2400" b="0" i="0" dirty="0">
                <a:solidFill>
                  <a:srgbClr val="565656"/>
                </a:solidFill>
                <a:effectLst/>
                <a:latin typeface="Ubuntu"/>
              </a:rPr>
              <a:t>As per UN Food and Agricultural Organization (FAO), the global population will reach 9.2 billion (by the year 2050). In order to feed this crazy growth in people, there has to be a miracle.</a:t>
            </a:r>
          </a:p>
          <a:p>
            <a:pPr algn="just"/>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9723-C511-48DF-A394-6E5D1C0BE43E}"/>
              </a:ext>
            </a:extLst>
          </p:cNvPr>
          <p:cNvSpPr>
            <a:spLocks noGrp="1"/>
          </p:cNvSpPr>
          <p:nvPr>
            <p:ph type="title"/>
          </p:nvPr>
        </p:nvSpPr>
        <p:spPr/>
        <p:txBody>
          <a:bodyPr/>
          <a:lstStyle/>
          <a:p>
            <a:r>
              <a:rPr lang="en-US" dirty="0" err="1"/>
              <a:t>ScreenShots</a:t>
            </a:r>
            <a:r>
              <a:rPr lang="en-US" dirty="0"/>
              <a:t> of PAI Notebook</a:t>
            </a:r>
            <a:endParaRPr lang="en-IN" dirty="0"/>
          </a:p>
        </p:txBody>
      </p:sp>
      <p:pic>
        <p:nvPicPr>
          <p:cNvPr id="5" name="Content Placeholder 4" descr="Text&#10;&#10;Description automatically generated">
            <a:extLst>
              <a:ext uri="{FF2B5EF4-FFF2-40B4-BE49-F238E27FC236}">
                <a16:creationId xmlns:a16="http://schemas.microsoft.com/office/drawing/2014/main" id="{AB4B4100-A15C-413B-88CE-6ECAAD76BC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43100" y="2168922"/>
            <a:ext cx="6591300" cy="3707606"/>
          </a:xfrm>
        </p:spPr>
      </p:pic>
    </p:spTree>
    <p:extLst>
      <p:ext uri="{BB962C8B-B14F-4D97-AF65-F5344CB8AC3E}">
        <p14:creationId xmlns:p14="http://schemas.microsoft.com/office/powerpoint/2010/main" val="1839955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3ACB-D1DE-47B5-A743-0AD01E868860}"/>
              </a:ext>
            </a:extLst>
          </p:cNvPr>
          <p:cNvSpPr>
            <a:spLocks noGrp="1"/>
          </p:cNvSpPr>
          <p:nvPr>
            <p:ph type="title"/>
          </p:nvPr>
        </p:nvSpPr>
        <p:spPr/>
        <p:txBody>
          <a:bodyPr>
            <a:normAutofit fontScale="90000"/>
          </a:bodyPr>
          <a:lstStyle/>
          <a:p>
            <a:r>
              <a:rPr lang="en-IN" sz="4000" b="1" dirty="0"/>
              <a:t>2.</a:t>
            </a:r>
            <a:r>
              <a:rPr lang="en-US" sz="4000" b="1" i="0" dirty="0">
                <a:solidFill>
                  <a:srgbClr val="373D41"/>
                </a:solidFill>
                <a:effectLst/>
              </a:rPr>
              <a:t> A file showing you have used PAI Nodes for project</a:t>
            </a:r>
            <a:br>
              <a:rPr lang="en-US" b="0" i="0" dirty="0">
                <a:solidFill>
                  <a:srgbClr val="373D41"/>
                </a:solidFill>
                <a:effectLst/>
                <a:latin typeface="Roboto"/>
              </a:rPr>
            </a:br>
            <a:endParaRPr lang="en-IN" dirty="0"/>
          </a:p>
        </p:txBody>
      </p:sp>
      <p:pic>
        <p:nvPicPr>
          <p:cNvPr id="4" name="Picture 3">
            <a:extLst>
              <a:ext uri="{FF2B5EF4-FFF2-40B4-BE49-F238E27FC236}">
                <a16:creationId xmlns:a16="http://schemas.microsoft.com/office/drawing/2014/main" id="{44F0D609-B7D9-441E-9406-368F90918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981200"/>
            <a:ext cx="6443837" cy="4328890"/>
          </a:xfrm>
          <a:prstGeom prst="rect">
            <a:avLst/>
          </a:prstGeom>
        </p:spPr>
      </p:pic>
    </p:spTree>
    <p:extLst>
      <p:ext uri="{BB962C8B-B14F-4D97-AF65-F5344CB8AC3E}">
        <p14:creationId xmlns:p14="http://schemas.microsoft.com/office/powerpoint/2010/main" val="339243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 Description</a:t>
            </a:r>
          </a:p>
        </p:txBody>
      </p:sp>
      <p:sp>
        <p:nvSpPr>
          <p:cNvPr id="3" name="Content Placeholder 2"/>
          <p:cNvSpPr>
            <a:spLocks noGrp="1"/>
          </p:cNvSpPr>
          <p:nvPr>
            <p:ph idx="1"/>
          </p:nvPr>
        </p:nvSpPr>
        <p:spPr/>
        <p:txBody>
          <a:bodyPr>
            <a:normAutofit/>
          </a:bodyPr>
          <a:lstStyle/>
          <a:p>
            <a:pPr algn="just">
              <a:buNone/>
            </a:pPr>
            <a:r>
              <a:rPr lang="en-US" sz="2800" b="0" i="0" dirty="0">
                <a:solidFill>
                  <a:srgbClr val="565656"/>
                </a:solidFill>
                <a:effectLst/>
                <a:latin typeface="Ubuntu"/>
              </a:rPr>
              <a:t>There is a need to go from small farming to smart farming. If Machine Learning, an algorithm that absorbs and analyzes a huge volume of data in order to ascertain common patterns and in turn transforms those patterns into predictions. In agriculture, it can prevent wastage and damage.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BB85-DC85-482B-A710-FD8CAC1CC84B}"/>
              </a:ext>
            </a:extLst>
          </p:cNvPr>
          <p:cNvSpPr>
            <a:spLocks noGrp="1"/>
          </p:cNvSpPr>
          <p:nvPr>
            <p:ph type="title"/>
          </p:nvPr>
        </p:nvSpPr>
        <p:spPr/>
        <p:txBody>
          <a:bodyPr/>
          <a:lstStyle/>
          <a:p>
            <a:r>
              <a:rPr lang="en-US" dirty="0"/>
              <a:t>Strategies</a:t>
            </a:r>
            <a:endParaRPr lang="en-IN" dirty="0"/>
          </a:p>
        </p:txBody>
      </p:sp>
      <p:sp>
        <p:nvSpPr>
          <p:cNvPr id="3" name="Content Placeholder 2">
            <a:extLst>
              <a:ext uri="{FF2B5EF4-FFF2-40B4-BE49-F238E27FC236}">
                <a16:creationId xmlns:a16="http://schemas.microsoft.com/office/drawing/2014/main" id="{E877E34B-81E6-4EAE-9FAA-27C68AA17613}"/>
              </a:ext>
            </a:extLst>
          </p:cNvPr>
          <p:cNvSpPr>
            <a:spLocks noGrp="1"/>
          </p:cNvSpPr>
          <p:nvPr>
            <p:ph idx="1"/>
          </p:nvPr>
        </p:nvSpPr>
        <p:spPr>
          <a:xfrm>
            <a:off x="685801" y="1524000"/>
            <a:ext cx="7848600" cy="4387222"/>
          </a:xfrm>
        </p:spPr>
        <p:txBody>
          <a:bodyPr>
            <a:normAutofit fontScale="85000" lnSpcReduction="10000"/>
          </a:bodyPr>
          <a:lstStyle/>
          <a:p>
            <a:r>
              <a:rPr lang="en-US" b="1" dirty="0">
                <a:effectLst/>
              </a:rPr>
              <a:t>Using soil maps, farmers can pursue two strategies to adjust field inputs:</a:t>
            </a:r>
          </a:p>
          <a:p>
            <a:pPr>
              <a:buFont typeface="Arial" panose="020B0604020202020204" pitchFamily="34" charset="0"/>
              <a:buChar char="•"/>
            </a:pPr>
            <a:r>
              <a:rPr lang="en-US" b="0" i="0" dirty="0">
                <a:solidFill>
                  <a:schemeClr val="tx1"/>
                </a:solidFill>
                <a:effectLst/>
                <a:latin typeface="Arial" panose="020B0604020202020204" pitchFamily="34" charset="0"/>
              </a:rPr>
              <a:t>Predictive approach: based on analysis of static indicators (soil, resistivity, field history, etc.) during the crop cycle.</a:t>
            </a:r>
          </a:p>
          <a:p>
            <a:pPr algn="l">
              <a:buFont typeface="Arial" panose="020B0604020202020204" pitchFamily="34" charset="0"/>
              <a:buChar char="•"/>
            </a:pPr>
            <a:r>
              <a:rPr lang="en-US" b="0" i="0" dirty="0">
                <a:solidFill>
                  <a:schemeClr val="tx1"/>
                </a:solidFill>
                <a:effectLst/>
                <a:latin typeface="Arial" panose="020B0604020202020204" pitchFamily="34" charset="0"/>
              </a:rPr>
              <a:t>Control approach: information from static indicators is regularly updated during the crop cycle by : sampling: weighing biomass, measuring leaf chlorophyll content, weighing fruit, etc.</a:t>
            </a:r>
          </a:p>
          <a:p>
            <a:pPr algn="l">
              <a:buFont typeface="Arial" panose="020B0604020202020204" pitchFamily="34" charset="0"/>
              <a:buChar char="•"/>
            </a:pPr>
            <a:r>
              <a:rPr lang="en-US" b="0" i="0" dirty="0">
                <a:solidFill>
                  <a:schemeClr val="tx1"/>
                </a:solidFill>
                <a:effectLst/>
                <a:latin typeface="Arial" panose="020B0604020202020204" pitchFamily="34" charset="0"/>
              </a:rPr>
              <a:t>remote sensing: measuring parameters like temperature (air/soil), humidity (air/soil/leaf), wind or stem diameter is possible thanks to </a:t>
            </a:r>
            <a:r>
              <a:rPr lang="en-US" b="0" i="0" u="none" strike="noStrike" dirty="0">
                <a:solidFill>
                  <a:schemeClr val="tx1"/>
                </a:solidFill>
                <a:effectLst/>
                <a:latin typeface="Arial" panose="020B0604020202020204" pitchFamily="34" charset="0"/>
                <a:hlinkClick r:id="rId2" tooltip="Wireless Sensor Networks">
                  <a:extLst>
                    <a:ext uri="{A12FA001-AC4F-418D-AE19-62706E023703}">
                      <ahyp:hlinkClr xmlns:ahyp="http://schemas.microsoft.com/office/drawing/2018/hyperlinkcolor" val="tx"/>
                    </a:ext>
                  </a:extLst>
                </a:hlinkClick>
              </a:rPr>
              <a:t>Wireless Sensor </a:t>
            </a:r>
            <a:r>
              <a:rPr lang="en-US" b="0" i="0" strike="noStrike" dirty="0">
                <a:solidFill>
                  <a:schemeClr val="tx1"/>
                </a:solidFill>
                <a:effectLst/>
                <a:latin typeface="Arial" panose="020B0604020202020204" pitchFamily="34" charset="0"/>
                <a:hlinkClick r:id="rId2" tooltip="Wireless Sensor Networks">
                  <a:extLst>
                    <a:ext uri="{A12FA001-AC4F-418D-AE19-62706E023703}">
                      <ahyp:hlinkClr xmlns:ahyp="http://schemas.microsoft.com/office/drawing/2018/hyperlinkcolor" val="tx"/>
                    </a:ext>
                  </a:extLst>
                </a:hlinkClick>
              </a:rPr>
              <a:t>Networks</a:t>
            </a:r>
            <a:r>
              <a:rPr lang="en-US" b="0" i="0" strike="noStrike" baseline="30000" dirty="0">
                <a:solidFill>
                  <a:schemeClr val="tx1"/>
                </a:solidFill>
                <a:effectLst/>
                <a:latin typeface="Arial" panose="020B0604020202020204" pitchFamily="34" charset="0"/>
              </a:rPr>
              <a:t> </a:t>
            </a:r>
            <a:r>
              <a:rPr lang="en-US" b="0" i="0" dirty="0">
                <a:solidFill>
                  <a:schemeClr val="tx1"/>
                </a:solidFill>
                <a:effectLst/>
                <a:latin typeface="Arial" panose="020B0604020202020204" pitchFamily="34" charset="0"/>
              </a:rPr>
              <a:t> and </a:t>
            </a:r>
            <a:r>
              <a:rPr lang="en-US" b="0" i="0" strike="noStrike" dirty="0">
                <a:solidFill>
                  <a:schemeClr val="tx1"/>
                </a:solidFill>
                <a:effectLst/>
                <a:latin typeface="Arial" panose="020B0604020202020204" pitchFamily="34" charset="0"/>
                <a:hlinkClick r:id="rId3" tooltip="Internet of things">
                  <a:extLst>
                    <a:ext uri="{A12FA001-AC4F-418D-AE19-62706E023703}">
                      <ahyp:hlinkClr xmlns:ahyp="http://schemas.microsoft.com/office/drawing/2018/hyperlinkcolor" val="tx"/>
                    </a:ext>
                  </a:extLst>
                </a:hlinkClick>
              </a:rPr>
              <a:t>Internet of things</a:t>
            </a:r>
            <a:r>
              <a:rPr lang="en-US" b="0" i="0" dirty="0">
                <a:solidFill>
                  <a:schemeClr val="tx1"/>
                </a:solidFill>
                <a:effectLst/>
                <a:latin typeface="Arial" panose="020B0604020202020204" pitchFamily="34" charset="0"/>
              </a:rPr>
              <a:t> (IoT)</a:t>
            </a:r>
          </a:p>
          <a:p>
            <a:pPr algn="l">
              <a:buFont typeface="Arial" panose="020B0604020202020204" pitchFamily="34" charset="0"/>
              <a:buChar char="•"/>
            </a:pPr>
            <a:r>
              <a:rPr lang="en-US" b="0" i="0" dirty="0">
                <a:solidFill>
                  <a:schemeClr val="tx1"/>
                </a:solidFill>
                <a:effectLst/>
                <a:latin typeface="Arial" panose="020B0604020202020204" pitchFamily="34" charset="0"/>
              </a:rPr>
              <a:t>proxy-detection: in-vehicle sensors measure leaf status; this requires the farmer to drive around the entire field.</a:t>
            </a:r>
          </a:p>
          <a:p>
            <a:pPr algn="l">
              <a:buFont typeface="Arial" panose="020B0604020202020204" pitchFamily="34" charset="0"/>
              <a:buChar char="•"/>
            </a:pPr>
            <a:r>
              <a:rPr lang="en-US" b="0" i="0" dirty="0">
                <a:solidFill>
                  <a:schemeClr val="tx1"/>
                </a:solidFill>
                <a:effectLst/>
                <a:latin typeface="Arial" panose="020B0604020202020204" pitchFamily="34" charset="0"/>
              </a:rPr>
              <a:t>aerial or satellite remote sensing: </a:t>
            </a:r>
            <a:r>
              <a:rPr lang="en-US" b="0" i="0" u="none" strike="noStrike" dirty="0">
                <a:solidFill>
                  <a:schemeClr val="tx1"/>
                </a:solidFill>
                <a:effectLst/>
                <a:latin typeface="Arial" panose="020B0604020202020204" pitchFamily="34" charset="0"/>
                <a:hlinkClick r:id="rId4" tooltip="Hyperspectral imaging">
                  <a:extLst>
                    <a:ext uri="{A12FA001-AC4F-418D-AE19-62706E023703}">
                      <ahyp:hlinkClr xmlns:ahyp="http://schemas.microsoft.com/office/drawing/2018/hyperlinkcolor" val="tx"/>
                    </a:ext>
                  </a:extLst>
                </a:hlinkClick>
              </a:rPr>
              <a:t>multispectral imagery</a:t>
            </a:r>
            <a:r>
              <a:rPr lang="en-US" b="0" i="0" dirty="0">
                <a:solidFill>
                  <a:schemeClr val="tx1"/>
                </a:solidFill>
                <a:effectLst/>
                <a:latin typeface="Arial" panose="020B0604020202020204" pitchFamily="34" charset="0"/>
              </a:rPr>
              <a:t> is acquired and processed to derive maps of crop biophysical parameters, including indicators of disease. Airborne instruments are able to measure the amount of plant cover and to distinguish between crops and weeds</a:t>
            </a:r>
          </a:p>
          <a:p>
            <a:br>
              <a:rPr lang="en-US" dirty="0">
                <a:effectLst/>
              </a:rPr>
            </a:br>
            <a:endParaRPr lang="en-IN" dirty="0"/>
          </a:p>
        </p:txBody>
      </p:sp>
    </p:spTree>
    <p:extLst>
      <p:ext uri="{BB962C8B-B14F-4D97-AF65-F5344CB8AC3E}">
        <p14:creationId xmlns:p14="http://schemas.microsoft.com/office/powerpoint/2010/main" val="36265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dirty="0"/>
              <a:t>USE of AI in Project</a:t>
            </a:r>
          </a:p>
        </p:txBody>
      </p:sp>
      <p:sp>
        <p:nvSpPr>
          <p:cNvPr id="3" name="Content Placeholder 2"/>
          <p:cNvSpPr>
            <a:spLocks noGrp="1"/>
          </p:cNvSpPr>
          <p:nvPr>
            <p:ph idx="1"/>
          </p:nvPr>
        </p:nvSpPr>
        <p:spPr>
          <a:xfrm>
            <a:off x="457200" y="914400"/>
            <a:ext cx="8001000" cy="5559552"/>
          </a:xfrm>
        </p:spPr>
        <p:style>
          <a:lnRef idx="2">
            <a:schemeClr val="accent1"/>
          </a:lnRef>
          <a:fillRef idx="1">
            <a:schemeClr val="lt1"/>
          </a:fillRef>
          <a:effectRef idx="0">
            <a:schemeClr val="accent1"/>
          </a:effectRef>
          <a:fontRef idx="minor">
            <a:schemeClr val="dk1"/>
          </a:fontRef>
        </p:style>
        <p:txBody>
          <a:bodyPr>
            <a:normAutofit/>
          </a:bodyPr>
          <a:lstStyle/>
          <a:p>
            <a:r>
              <a:rPr lang="en-US" b="0" i="0" dirty="0">
                <a:solidFill>
                  <a:schemeClr val="tx1"/>
                </a:solidFill>
                <a:effectLst/>
                <a:latin typeface="Ubuntu"/>
              </a:rPr>
              <a:t>There can be real-time insights about crops produce with the help of sensors, in-field cameras, and micro weather data. Early signs of damage to the crop can be detected and addressed with the help of deep learning and computer vision algorithms.</a:t>
            </a:r>
          </a:p>
          <a:p>
            <a:pPr algn="l"/>
            <a:r>
              <a:rPr lang="en-US" b="0" i="0" dirty="0">
                <a:solidFill>
                  <a:schemeClr val="tx1"/>
                </a:solidFill>
                <a:effectLst/>
                <a:latin typeface="Ubuntu"/>
              </a:rPr>
              <a:t>There might be a number of crop related issues that can skip the eyes of humans but can be detected with the help of proven and well-trained algorithms. There are smart sensors to detect the following:</a:t>
            </a:r>
          </a:p>
          <a:p>
            <a:pPr algn="l">
              <a:buFont typeface="Arial" panose="020B0604020202020204" pitchFamily="34" charset="0"/>
              <a:buChar char="•"/>
            </a:pPr>
            <a:r>
              <a:rPr lang="en-US" b="0" i="0" dirty="0">
                <a:solidFill>
                  <a:schemeClr val="tx1"/>
                </a:solidFill>
                <a:effectLst/>
                <a:latin typeface="Ubuntu"/>
              </a:rPr>
              <a:t>Rainfall</a:t>
            </a:r>
          </a:p>
          <a:p>
            <a:pPr algn="l">
              <a:buFont typeface="Arial" panose="020B0604020202020204" pitchFamily="34" charset="0"/>
              <a:buChar char="•"/>
            </a:pPr>
            <a:r>
              <a:rPr lang="en-US" b="0" i="0" dirty="0">
                <a:solidFill>
                  <a:schemeClr val="tx1"/>
                </a:solidFill>
                <a:effectLst/>
                <a:latin typeface="Ubuntu"/>
              </a:rPr>
              <a:t>Humidity</a:t>
            </a:r>
          </a:p>
          <a:p>
            <a:pPr algn="l">
              <a:buFont typeface="Arial" panose="020B0604020202020204" pitchFamily="34" charset="0"/>
              <a:buChar char="•"/>
            </a:pPr>
            <a:r>
              <a:rPr lang="en-US" b="0" i="0" dirty="0">
                <a:solidFill>
                  <a:schemeClr val="tx1"/>
                </a:solidFill>
                <a:effectLst/>
                <a:latin typeface="Ubuntu"/>
              </a:rPr>
              <a:t>Crop water demand</a:t>
            </a:r>
          </a:p>
          <a:p>
            <a:pPr algn="l">
              <a:buFont typeface="Arial" panose="020B0604020202020204" pitchFamily="34" charset="0"/>
              <a:buChar char="•"/>
            </a:pPr>
            <a:r>
              <a:rPr lang="en-US" b="0" i="0" dirty="0">
                <a:solidFill>
                  <a:schemeClr val="tx1"/>
                </a:solidFill>
                <a:effectLst/>
                <a:latin typeface="Ubuntu"/>
              </a:rPr>
              <a:t>Water stress</a:t>
            </a:r>
          </a:p>
          <a:p>
            <a:pPr algn="l">
              <a:buFont typeface="Arial" panose="020B0604020202020204" pitchFamily="34" charset="0"/>
              <a:buChar char="•"/>
            </a:pPr>
            <a:r>
              <a:rPr lang="en-US" b="0" i="0" dirty="0">
                <a:solidFill>
                  <a:schemeClr val="tx1"/>
                </a:solidFill>
                <a:effectLst/>
                <a:latin typeface="Ubuntu"/>
              </a:rPr>
              <a:t>Microclimate data</a:t>
            </a:r>
          </a:p>
          <a:p>
            <a:pPr algn="l">
              <a:buFont typeface="Arial" panose="020B0604020202020204" pitchFamily="34" charset="0"/>
              <a:buChar char="•"/>
            </a:pPr>
            <a:r>
              <a:rPr lang="en-US" b="0" i="0" dirty="0">
                <a:solidFill>
                  <a:schemeClr val="tx1"/>
                </a:solidFill>
                <a:effectLst/>
                <a:latin typeface="Ubuntu"/>
              </a:rPr>
              <a:t>Canopy biomass</a:t>
            </a:r>
          </a:p>
          <a:p>
            <a:pPr algn="l">
              <a:buFont typeface="Arial" panose="020B0604020202020204" pitchFamily="34" charset="0"/>
              <a:buChar char="•"/>
            </a:pPr>
            <a:r>
              <a:rPr lang="en-US" b="0" i="0" dirty="0">
                <a:solidFill>
                  <a:schemeClr val="tx1"/>
                </a:solidFill>
                <a:effectLst/>
                <a:latin typeface="Ubuntu"/>
              </a:rPr>
              <a:t>Chlorophyll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ML in Project</a:t>
            </a:r>
          </a:p>
        </p:txBody>
      </p:sp>
      <p:sp>
        <p:nvSpPr>
          <p:cNvPr id="3" name="Content Placeholder 2"/>
          <p:cNvSpPr>
            <a:spLocks noGrp="1"/>
          </p:cNvSpPr>
          <p:nvPr>
            <p:ph idx="1"/>
          </p:nvPr>
        </p:nvSpPr>
        <p:spPr>
          <a:xfrm>
            <a:off x="762000" y="1371600"/>
            <a:ext cx="7696199" cy="4862289"/>
          </a:xfrm>
        </p:spPr>
        <p:style>
          <a:lnRef idx="2">
            <a:schemeClr val="accent1"/>
          </a:lnRef>
          <a:fillRef idx="1">
            <a:schemeClr val="lt1"/>
          </a:fillRef>
          <a:effectRef idx="0">
            <a:schemeClr val="accent1"/>
          </a:effectRef>
          <a:fontRef idx="minor">
            <a:schemeClr val="dk1"/>
          </a:fontRef>
        </p:style>
        <p:txBody>
          <a:bodyPr>
            <a:normAutofit/>
          </a:bodyPr>
          <a:lstStyle/>
          <a:p>
            <a:pPr algn="just"/>
            <a:r>
              <a:rPr lang="en-US" b="0" i="0" dirty="0">
                <a:solidFill>
                  <a:srgbClr val="202122"/>
                </a:solidFill>
                <a:effectLst/>
                <a:latin typeface="Arial" panose="020B0604020202020204" pitchFamily="34" charset="0"/>
              </a:rPr>
              <a:t>Machine learning is commonly used in conjunction with drones, robots, and internet of things devices. It allows for the input of data from each of these sources. </a:t>
            </a:r>
          </a:p>
          <a:p>
            <a:pPr algn="just"/>
            <a:r>
              <a:rPr lang="en-US" b="0" i="0" dirty="0">
                <a:solidFill>
                  <a:srgbClr val="202122"/>
                </a:solidFill>
                <a:effectLst/>
                <a:latin typeface="Arial" panose="020B0604020202020204" pitchFamily="34" charset="0"/>
              </a:rPr>
              <a:t>The computer then processes this information and sends the appropriate actions back to these devices. This allows for robots to deliver the perfect amount of fertilizer or for IoT devices to provide the perfect quantity of water directly to the soil. </a:t>
            </a:r>
          </a:p>
          <a:p>
            <a:pPr algn="just"/>
            <a:r>
              <a:rPr lang="en-US" b="0" i="0" dirty="0">
                <a:solidFill>
                  <a:srgbClr val="202122"/>
                </a:solidFill>
                <a:effectLst/>
                <a:latin typeface="Arial" panose="020B0604020202020204" pitchFamily="34" charset="0"/>
              </a:rPr>
              <a:t>Machine learning may also provide predictions to farmers at the point of need, such as the contents of plant-available </a:t>
            </a:r>
            <a:r>
              <a:rPr lang="en-US" b="0" i="0" dirty="0">
                <a:solidFill>
                  <a:schemeClr val="tx1"/>
                </a:solidFill>
                <a:effectLst/>
                <a:latin typeface="Arial" panose="020B0604020202020204" pitchFamily="34" charset="0"/>
              </a:rPr>
              <a:t>nitrogen in soil</a:t>
            </a:r>
            <a:r>
              <a:rPr lang="en-US" b="0" i="0" dirty="0">
                <a:solidFill>
                  <a:srgbClr val="202122"/>
                </a:solidFill>
                <a:effectLst/>
                <a:latin typeface="Arial" panose="020B0604020202020204" pitchFamily="34" charset="0"/>
              </a:rPr>
              <a:t>, to guide fertilization planning. As more agriculture becomes ever more digital, machine learning will underpin efficient and precise farming with less manual </a:t>
            </a:r>
            <a:r>
              <a:rPr lang="en-US" b="0" i="0" dirty="0" err="1">
                <a:solidFill>
                  <a:srgbClr val="202122"/>
                </a:solidFill>
                <a:effectLst/>
                <a:latin typeface="Arial" panose="020B0604020202020204" pitchFamily="34" charset="0"/>
              </a:rPr>
              <a:t>labour</a:t>
            </a:r>
            <a:r>
              <a:rPr lang="en-US" b="0" i="0" dirty="0">
                <a:solidFill>
                  <a:srgbClr val="202122"/>
                </a:solidFill>
                <a:effectLst/>
                <a:latin typeface="Arial" panose="020B0604020202020204" pitchFamily="34" charset="0"/>
              </a:rPr>
              <a:t> .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a:t>USE of AI or ML</a:t>
            </a:r>
          </a:p>
        </p:txBody>
      </p:sp>
      <p:sp>
        <p:nvSpPr>
          <p:cNvPr id="4" name="Content Placeholder 3">
            <a:extLst>
              <a:ext uri="{FF2B5EF4-FFF2-40B4-BE49-F238E27FC236}">
                <a16:creationId xmlns:a16="http://schemas.microsoft.com/office/drawing/2014/main" id="{950EFA06-3C60-49B7-9F01-52B0BA63849C}"/>
              </a:ext>
            </a:extLst>
          </p:cNvPr>
          <p:cNvSpPr>
            <a:spLocks noGrp="1"/>
          </p:cNvSpPr>
          <p:nvPr>
            <p:ph idx="1"/>
          </p:nvPr>
        </p:nvSpPr>
        <p:spPr/>
        <p:txBody>
          <a:bodyPr/>
          <a:lstStyle/>
          <a:p>
            <a:endParaRPr lang="en-IN"/>
          </a:p>
        </p:txBody>
      </p:sp>
      <p:pic>
        <p:nvPicPr>
          <p:cNvPr id="5" name="Picture 2">
            <a:extLst>
              <a:ext uri="{FF2B5EF4-FFF2-40B4-BE49-F238E27FC236}">
                <a16:creationId xmlns:a16="http://schemas.microsoft.com/office/drawing/2014/main" id="{AD6DB088-E74B-41A8-A8BA-938163627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1"/>
            <a:ext cx="9144000" cy="556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5AE7-0623-44C5-AA62-23D66DB67025}"/>
              </a:ext>
            </a:extLst>
          </p:cNvPr>
          <p:cNvSpPr>
            <a:spLocks noGrp="1"/>
          </p:cNvSpPr>
          <p:nvPr>
            <p:ph type="title"/>
          </p:nvPr>
        </p:nvSpPr>
        <p:spPr/>
        <p:txBody>
          <a:bodyPr>
            <a:normAutofit fontScale="90000"/>
          </a:bodyPr>
          <a:lstStyle/>
          <a:p>
            <a:r>
              <a:rPr lang="en-IN" b="0" i="0" dirty="0">
                <a:solidFill>
                  <a:srgbClr val="000000"/>
                </a:solidFill>
                <a:effectLst/>
                <a:latin typeface="Linux Libertine"/>
              </a:rPr>
              <a:t>Economic and environmental impacts</a:t>
            </a:r>
            <a:br>
              <a:rPr lang="en-IN" b="0" i="0" dirty="0">
                <a:solidFill>
                  <a:srgbClr val="000000"/>
                </a:solidFill>
                <a:effectLst/>
                <a:latin typeface="Linux Libertine"/>
              </a:rPr>
            </a:br>
            <a:endParaRPr lang="en-IN" dirty="0"/>
          </a:p>
        </p:txBody>
      </p:sp>
      <p:sp>
        <p:nvSpPr>
          <p:cNvPr id="3" name="Content Placeholder 2">
            <a:extLst>
              <a:ext uri="{FF2B5EF4-FFF2-40B4-BE49-F238E27FC236}">
                <a16:creationId xmlns:a16="http://schemas.microsoft.com/office/drawing/2014/main" id="{CA96615B-6807-4101-935B-84EF2A2A7AC5}"/>
              </a:ext>
            </a:extLst>
          </p:cNvPr>
          <p:cNvSpPr>
            <a:spLocks noGrp="1"/>
          </p:cNvSpPr>
          <p:nvPr>
            <p:ph idx="1"/>
          </p:nvPr>
        </p:nvSpPr>
        <p:spPr/>
        <p:txBody>
          <a:bodyPr/>
          <a:lstStyle/>
          <a:p>
            <a:r>
              <a:rPr lang="en-US" b="0" i="0" dirty="0">
                <a:solidFill>
                  <a:srgbClr val="202122"/>
                </a:solidFill>
                <a:effectLst/>
                <a:latin typeface="Arial" panose="020B0604020202020204" pitchFamily="34" charset="0"/>
              </a:rPr>
              <a:t>Precise and correct amount of inputs like water, fertilizer, pesticides etc. at the correct time to the crop for increasing its productivity and maximizing its yields .</a:t>
            </a:r>
          </a:p>
          <a:p>
            <a:r>
              <a:rPr lang="en-US" b="0" i="0" dirty="0">
                <a:solidFill>
                  <a:srgbClr val="202122"/>
                </a:solidFill>
                <a:effectLst/>
                <a:latin typeface="Arial" panose="020B0604020202020204" pitchFamily="34" charset="0"/>
              </a:rPr>
              <a:t> Reduces the pressure on agriculture for the environment by increasing the efficiency of machinery and putting it into use. </a:t>
            </a:r>
          </a:p>
          <a:p>
            <a:r>
              <a:rPr lang="en-US" b="0" i="0" dirty="0">
                <a:solidFill>
                  <a:srgbClr val="202122"/>
                </a:solidFill>
                <a:effectLst/>
                <a:latin typeface="Arial" panose="020B0604020202020204" pitchFamily="34" charset="0"/>
              </a:rPr>
              <a:t>For example, the use of remote management devices such as GPS reduces fuel consumption for agriculture, while variable rate application of nutrients or pesticides can potentially reduce the use of these inputs, thereby saving costs and reducing harmful runoff into the waterways</a:t>
            </a:r>
            <a:endParaRPr lang="en-IN" dirty="0"/>
          </a:p>
        </p:txBody>
      </p:sp>
    </p:spTree>
    <p:extLst>
      <p:ext uri="{BB962C8B-B14F-4D97-AF65-F5344CB8AC3E}">
        <p14:creationId xmlns:p14="http://schemas.microsoft.com/office/powerpoint/2010/main" val="128802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 y="228600"/>
            <a:ext cx="2138628" cy="6638625"/>
            <a:chOff x="2487613" y="285750"/>
            <a:chExt cx="2428875" cy="5654676"/>
          </a:xfrm>
        </p:grpSpPr>
        <p:sp>
          <p:nvSpPr>
            <p:cNvPr id="4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7" name="Group 5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2" y="-786"/>
            <a:ext cx="1767505" cy="6854040"/>
            <a:chOff x="6627813" y="194833"/>
            <a:chExt cx="1952625" cy="5678918"/>
          </a:xfrm>
        </p:grpSpPr>
        <p:sp>
          <p:nvSpPr>
            <p:cNvPr id="5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1" name="Rectangle 7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3"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5" name="Rectangle 74">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5FB4180F-031F-41FF-A789-C406E482D970}"/>
              </a:ext>
            </a:extLst>
          </p:cNvPr>
          <p:cNvPicPr>
            <a:picLocks noChangeAspect="1"/>
          </p:cNvPicPr>
          <p:nvPr/>
        </p:nvPicPr>
        <p:blipFill rotWithShape="1">
          <a:blip r:embed="rId2"/>
          <a:srcRect l="19091" t="9091"/>
          <a:stretch/>
        </p:blipFill>
        <p:spPr>
          <a:xfrm>
            <a:off x="20" y="10"/>
            <a:ext cx="9143980" cy="6857990"/>
          </a:xfrm>
          <a:prstGeom prst="rect">
            <a:avLst/>
          </a:prstGeom>
        </p:spPr>
      </p:pic>
      <p:sp>
        <p:nvSpPr>
          <p:cNvPr id="77" name="Freeform 5">
            <a:extLst>
              <a:ext uri="{FF2B5EF4-FFF2-40B4-BE49-F238E27FC236}">
                <a16:creationId xmlns:a16="http://schemas.microsoft.com/office/drawing/2014/main" id="{4536C52F-C11B-4718-8B63-3E4A4346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951572"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F261D8-A73D-4BEC-AE1E-561119406719}"/>
              </a:ext>
            </a:extLst>
          </p:cNvPr>
          <p:cNvSpPr>
            <a:spLocks noGrp="1"/>
          </p:cNvSpPr>
          <p:nvPr>
            <p:ph type="title"/>
          </p:nvPr>
        </p:nvSpPr>
        <p:spPr>
          <a:xfrm>
            <a:off x="812799" y="3962400"/>
            <a:ext cx="6343650" cy="958911"/>
          </a:xfrm>
        </p:spPr>
        <p:txBody>
          <a:bodyPr vert="horz" lIns="91440" tIns="45720" rIns="91440" bIns="45720" rtlCol="0" anchor="b">
            <a:normAutofit/>
          </a:bodyPr>
          <a:lstStyle/>
          <a:p>
            <a:r>
              <a:rPr lang="en-US" sz="3800">
                <a:solidFill>
                  <a:srgbClr val="FEFFFF"/>
                </a:solidFill>
              </a:rPr>
              <a:t>Work On </a:t>
            </a:r>
          </a:p>
        </p:txBody>
      </p:sp>
    </p:spTree>
    <p:extLst>
      <p:ext uri="{BB962C8B-B14F-4D97-AF65-F5344CB8AC3E}">
        <p14:creationId xmlns:p14="http://schemas.microsoft.com/office/powerpoint/2010/main" val="324253392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618ED4E5A3E14294392A79AA695A8D" ma:contentTypeVersion="6" ma:contentTypeDescription="Create a new document." ma:contentTypeScope="" ma:versionID="a76210a4689a4ed78355249de6d7d64a">
  <xsd:schema xmlns:xsd="http://www.w3.org/2001/XMLSchema" xmlns:xs="http://www.w3.org/2001/XMLSchema" xmlns:p="http://schemas.microsoft.com/office/2006/metadata/properties" xmlns:ns2="69be7cd7-73f8-4293-926c-d9e61dfee00a" targetNamespace="http://schemas.microsoft.com/office/2006/metadata/properties" ma:root="true" ma:fieldsID="0d54a20bdc0841ca9a492c35bbb47818" ns2:_="">
    <xsd:import namespace="69be7cd7-73f8-4293-926c-d9e61dfee0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be7cd7-73f8-4293-926c-d9e61dfee0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A4DBFA-4DED-4D48-A8A0-970F7B1FB40A}">
  <ds:schemaRefs>
    <ds:schemaRef ds:uri="http://schemas.microsoft.com/sharepoint/v3/contenttype/forms"/>
  </ds:schemaRefs>
</ds:datastoreItem>
</file>

<file path=customXml/itemProps2.xml><?xml version="1.0" encoding="utf-8"?>
<ds:datastoreItem xmlns:ds="http://schemas.openxmlformats.org/officeDocument/2006/customXml" ds:itemID="{B0AF7051-70E6-4111-97CA-27313F02F8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be7cd7-73f8-4293-926c-d9e61dfee0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A0622B-D593-4892-B61B-56CD97F101B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792</Words>
  <Application>Microsoft Office PowerPoint</Application>
  <PresentationFormat>On-screen Show (4:3)</PresentationFormat>
  <Paragraphs>55</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Linux Libertine</vt:lpstr>
      <vt:lpstr>Roboto</vt:lpstr>
      <vt:lpstr>Ubuntu</vt:lpstr>
      <vt:lpstr>Wingdings 3</vt:lpstr>
      <vt:lpstr>Wisp</vt:lpstr>
      <vt:lpstr>Alibaba Cloud Global AI Innovation challenge</vt:lpstr>
      <vt:lpstr>Problem Statement</vt:lpstr>
      <vt:lpstr>Idea Description</vt:lpstr>
      <vt:lpstr>Strategies</vt:lpstr>
      <vt:lpstr>USE of AI in Project</vt:lpstr>
      <vt:lpstr>USE of ML in Project</vt:lpstr>
      <vt:lpstr>USE of AI or ML</vt:lpstr>
      <vt:lpstr>Economic and environmental impacts </vt:lpstr>
      <vt:lpstr>Work On </vt:lpstr>
      <vt:lpstr>About DataSet</vt:lpstr>
      <vt:lpstr>Dataset ScreenShot </vt:lpstr>
      <vt:lpstr>Dataset ScreenShot</vt:lpstr>
      <vt:lpstr>Dataset ScreenShot</vt:lpstr>
      <vt:lpstr>PYTHON CODE ON ALIBABA CLOUD PLATFORM (PAI NOTEBOOK)</vt:lpstr>
      <vt:lpstr>ScreenShots of PAI Notebook</vt:lpstr>
      <vt:lpstr>ScreenShots of PAI Notebook</vt:lpstr>
      <vt:lpstr>ScreenShots of PAI Notebook</vt:lpstr>
      <vt:lpstr>ScreenShots of PAI Notebook</vt:lpstr>
      <vt:lpstr>ScreenShots of PAI Notebook</vt:lpstr>
      <vt:lpstr>ScreenShots of PAI Notebook</vt:lpstr>
      <vt:lpstr>2. A file showing you have used PAI Nodes for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Alibaba Cloud Global AI Innovation challenge</dc:title>
  <dc:creator>hitesh18csu086</dc:creator>
  <cp:lastModifiedBy>hitesh18csu086</cp:lastModifiedBy>
  <cp:revision>3</cp:revision>
  <dcterms:created xsi:type="dcterms:W3CDTF">2020-11-22T09:01:36Z</dcterms:created>
  <dcterms:modified xsi:type="dcterms:W3CDTF">2021-01-03T05:22:00Z</dcterms:modified>
</cp:coreProperties>
</file>