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6F943-9884-464A-8BD2-45AE6A619739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64FE6-52F7-4A04-99FC-89ED2657F41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6F943-9884-464A-8BD2-45AE6A619739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64FE6-52F7-4A04-99FC-89ED2657F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6F943-9884-464A-8BD2-45AE6A619739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64FE6-52F7-4A04-99FC-89ED2657F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6F943-9884-464A-8BD2-45AE6A619739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64FE6-52F7-4A04-99FC-89ED2657F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6F943-9884-464A-8BD2-45AE6A619739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64FE6-52F7-4A04-99FC-89ED2657F41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6F943-9884-464A-8BD2-45AE6A619739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64FE6-52F7-4A04-99FC-89ED2657F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6F943-9884-464A-8BD2-45AE6A619739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64FE6-52F7-4A04-99FC-89ED2657F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6F943-9884-464A-8BD2-45AE6A619739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64FE6-52F7-4A04-99FC-89ED2657F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6F943-9884-464A-8BD2-45AE6A619739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64FE6-52F7-4A04-99FC-89ED2657F41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6F943-9884-464A-8BD2-45AE6A619739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64FE6-52F7-4A04-99FC-89ED2657F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6F943-9884-464A-8BD2-45AE6A619739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64FE6-52F7-4A04-99FC-89ED2657F41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D6F943-9884-464A-8BD2-45AE6A619739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964FE6-52F7-4A04-99FC-89ED2657F41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 smtClean="0">
                <a:latin typeface="Algerian" pitchFamily="82" charset="0"/>
              </a:rPr>
              <a:t>REAL ESTATE </a:t>
            </a:r>
            <a:endParaRPr lang="en-IN" sz="8000" b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60" y="4941168"/>
            <a:ext cx="7406640" cy="1752600"/>
          </a:xfrm>
        </p:spPr>
        <p:txBody>
          <a:bodyPr>
            <a:normAutofit fontScale="92500" lnSpcReduction="20000"/>
          </a:bodyPr>
          <a:lstStyle/>
          <a:p>
            <a:endParaRPr lang="en-IN" sz="2400" dirty="0" smtClean="0">
              <a:latin typeface="Algerian" pitchFamily="82" charset="0"/>
            </a:endParaRPr>
          </a:p>
          <a:p>
            <a:endParaRPr lang="en-IN" sz="2400" dirty="0">
              <a:latin typeface="Algerian" pitchFamily="82" charset="0"/>
            </a:endParaRPr>
          </a:p>
          <a:p>
            <a:endParaRPr lang="en-IN" sz="2400" dirty="0" smtClean="0">
              <a:latin typeface="Algerian" pitchFamily="82" charset="0"/>
            </a:endParaRPr>
          </a:p>
          <a:p>
            <a:r>
              <a:rPr lang="en-IN" sz="2400" dirty="0">
                <a:latin typeface="Algerian" pitchFamily="82" charset="0"/>
              </a:rPr>
              <a:t> </a:t>
            </a:r>
            <a:r>
              <a:rPr lang="en-IN" sz="2400" dirty="0" smtClean="0">
                <a:latin typeface="Algerian" pitchFamily="82" charset="0"/>
              </a:rPr>
              <a:t>                                                       HITESH 18csu086</a:t>
            </a:r>
          </a:p>
          <a:p>
            <a:r>
              <a:rPr lang="en-IN" sz="2400" dirty="0">
                <a:latin typeface="Algerian" pitchFamily="82" charset="0"/>
              </a:rPr>
              <a:t> </a:t>
            </a:r>
            <a:r>
              <a:rPr lang="en-IN" sz="2400" dirty="0" smtClean="0">
                <a:latin typeface="Algerian" pitchFamily="82" charset="0"/>
              </a:rPr>
              <a:t>                                                       </a:t>
            </a:r>
            <a:r>
              <a:rPr lang="en-IN" sz="2400" dirty="0" err="1" smtClean="0">
                <a:latin typeface="Algerian" pitchFamily="82" charset="0"/>
              </a:rPr>
              <a:t>HRITHIK</a:t>
            </a:r>
            <a:r>
              <a:rPr lang="en-IN" sz="2400" dirty="0" smtClean="0">
                <a:latin typeface="Algerian" pitchFamily="82" charset="0"/>
              </a:rPr>
              <a:t> 18CSU088</a:t>
            </a:r>
            <a:endParaRPr lang="en-IN" sz="2400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02879"/>
            <a:ext cx="7056784" cy="388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5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90615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 smtClean="0">
                <a:latin typeface="Algerian" pitchFamily="82" charset="0"/>
              </a:rPr>
              <a:t>ALL SET FOR CODE </a:t>
            </a:r>
            <a:endParaRPr lang="en-IN" sz="48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The light is green and </a:t>
            </a:r>
            <a:r>
              <a:rPr lang="en-IN" sz="2800" dirty="0" err="1" smtClean="0">
                <a:latin typeface="Cambria" pitchFamily="18" charset="0"/>
                <a:ea typeface="Cambria" pitchFamily="18" charset="0"/>
              </a:rPr>
              <a:t>harish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 is all set for coding .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Harish will use </a:t>
            </a:r>
            <a:r>
              <a:rPr lang="en-IN" sz="2800" dirty="0" err="1" smtClean="0">
                <a:latin typeface="Cambria" pitchFamily="18" charset="0"/>
                <a:ea typeface="Cambria" pitchFamily="18" charset="0"/>
              </a:rPr>
              <a:t>jupyter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 notebook.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IN" sz="2800" dirty="0" err="1" smtClean="0">
                <a:latin typeface="Cambria" pitchFamily="18" charset="0"/>
                <a:ea typeface="Cambria" pitchFamily="18" charset="0"/>
              </a:rPr>
              <a:t>jupyter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 notebook is an open source web application that allow you to create and share documents that contain live code , equation, visualisation and narrative text.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This will make it easy for Harish for document and use code as a notebook.</a:t>
            </a:r>
            <a:endParaRPr lang="en-IN" sz="28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76" y="-24755"/>
            <a:ext cx="2016224" cy="16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83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78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12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80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" y="0"/>
            <a:ext cx="902268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01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           </a:t>
            </a:r>
            <a:r>
              <a:rPr lang="en-IN" sz="4800" b="1" dirty="0" smtClean="0">
                <a:latin typeface="Algerian" pitchFamily="82" charset="0"/>
              </a:rPr>
              <a:t>HEADING </a:t>
            </a:r>
            <a:endParaRPr lang="en-IN" sz="48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Introduction</a:t>
            </a:r>
          </a:p>
          <a:p>
            <a:r>
              <a:rPr lang="en-IN" dirty="0" smtClean="0">
                <a:latin typeface="Algerian" pitchFamily="82" charset="0"/>
              </a:rPr>
              <a:t>Problem teardown</a:t>
            </a:r>
          </a:p>
          <a:p>
            <a:r>
              <a:rPr lang="en-IN" dirty="0" smtClean="0">
                <a:latin typeface="Algerian" pitchFamily="82" charset="0"/>
              </a:rPr>
              <a:t>Getting started</a:t>
            </a:r>
          </a:p>
          <a:p>
            <a:r>
              <a:rPr lang="en-IN" dirty="0" smtClean="0">
                <a:latin typeface="Algerian" pitchFamily="82" charset="0"/>
              </a:rPr>
              <a:t>Model</a:t>
            </a:r>
          </a:p>
          <a:p>
            <a:r>
              <a:rPr lang="en-IN" dirty="0" smtClean="0">
                <a:latin typeface="Algerian" pitchFamily="82" charset="0"/>
              </a:rPr>
              <a:t>Performance measure</a:t>
            </a:r>
          </a:p>
          <a:p>
            <a:r>
              <a:rPr lang="en-IN" dirty="0" smtClean="0">
                <a:latin typeface="Algerian" pitchFamily="82" charset="0"/>
              </a:rPr>
              <a:t>Assumption</a:t>
            </a:r>
          </a:p>
          <a:p>
            <a:r>
              <a:rPr lang="en-IN" dirty="0" smtClean="0">
                <a:latin typeface="Algerian" pitchFamily="82" charset="0"/>
              </a:rPr>
              <a:t>About dataset</a:t>
            </a:r>
          </a:p>
          <a:p>
            <a:r>
              <a:rPr lang="en-IN" dirty="0" smtClean="0">
                <a:latin typeface="Algerian" pitchFamily="82" charset="0"/>
              </a:rPr>
              <a:t>Let’s code</a:t>
            </a:r>
            <a:r>
              <a:rPr lang="en-IN" b="1" dirty="0" smtClean="0">
                <a:latin typeface="Algerian" pitchFamily="82" charset="0"/>
              </a:rPr>
              <a:t> </a:t>
            </a:r>
            <a:endParaRPr lang="en-IN" b="1" dirty="0">
              <a:latin typeface="Algerian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691" y="0"/>
            <a:ext cx="3037157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77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latin typeface="Algerian" pitchFamily="82" charset="0"/>
              </a:rPr>
              <a:t>      INTRODUCTION</a:t>
            </a:r>
            <a:endParaRPr lang="en-IN" sz="48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2636912"/>
            <a:ext cx="7498080" cy="48006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ambria" pitchFamily="18" charset="0"/>
                <a:ea typeface="Cambria" pitchFamily="18" charset="0"/>
              </a:rPr>
              <a:t>We have taken a dataset of a real estate company </a:t>
            </a:r>
          </a:p>
          <a:p>
            <a:r>
              <a:rPr lang="en-IN" sz="2400" dirty="0" smtClean="0">
                <a:latin typeface="Cambria" pitchFamily="18" charset="0"/>
                <a:ea typeface="Cambria" pitchFamily="18" charset="0"/>
              </a:rPr>
              <a:t>We will see how the company process and progress will going to take place in our upcoming slide </a:t>
            </a:r>
          </a:p>
          <a:p>
            <a:r>
              <a:rPr lang="en-IN" sz="2400" dirty="0" smtClean="0">
                <a:latin typeface="Cambria" pitchFamily="18" charset="0"/>
                <a:ea typeface="Cambria" pitchFamily="18" charset="0"/>
              </a:rPr>
              <a:t>We have taken our dataset from UCI  </a:t>
            </a:r>
            <a:r>
              <a:rPr lang="en-IN" sz="2400" dirty="0" err="1" smtClean="0">
                <a:latin typeface="Cambria" pitchFamily="18" charset="0"/>
                <a:ea typeface="Cambria" pitchFamily="18" charset="0"/>
              </a:rPr>
              <a:t>boston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 repository </a:t>
            </a:r>
          </a:p>
          <a:p>
            <a:r>
              <a:rPr lang="en-IN" sz="2400" dirty="0" smtClean="0">
                <a:latin typeface="Cambria" pitchFamily="18" charset="0"/>
                <a:ea typeface="Cambria" pitchFamily="18" charset="0"/>
              </a:rPr>
              <a:t>So let’s start </a:t>
            </a: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89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 smtClean="0">
                <a:latin typeface="Algerian" pitchFamily="82" charset="0"/>
              </a:rPr>
              <a:t>PROBLEM TEARDOWN</a:t>
            </a:r>
            <a:endParaRPr lang="en-IN" sz="4800" b="1" dirty="0"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59632" y="2708920"/>
            <a:ext cx="7498080" cy="4800600"/>
          </a:xfrm>
        </p:spPr>
        <p:txBody>
          <a:bodyPr/>
          <a:lstStyle/>
          <a:p>
            <a:r>
              <a:rPr lang="en-IN" sz="2400" dirty="0" smtClean="0"/>
              <a:t>We are given dataset of house price with some features like no of room .</a:t>
            </a:r>
          </a:p>
          <a:p>
            <a:r>
              <a:rPr lang="en-IN" sz="2400" dirty="0" smtClean="0"/>
              <a:t>Our task is to create a model which will predict the price for new house by looking the features.</a:t>
            </a:r>
          </a:p>
          <a:p>
            <a:r>
              <a:rPr lang="en-IN" sz="2400" dirty="0" smtClean="0"/>
              <a:t>While learning about machine learning it is best to actually work with real world data, not just artificial dataset.</a:t>
            </a:r>
          </a:p>
          <a:p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03" y="1052736"/>
            <a:ext cx="1587742" cy="177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9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1143000"/>
          </a:xfrm>
        </p:spPr>
        <p:txBody>
          <a:bodyPr/>
          <a:lstStyle/>
          <a:p>
            <a:r>
              <a:rPr lang="en-IN" sz="4800" b="1" dirty="0" smtClean="0">
                <a:latin typeface="Algerian" pitchFamily="82" charset="0"/>
              </a:rPr>
              <a:t>GETTING STARTED</a:t>
            </a:r>
            <a:endParaRPr lang="en-IN" sz="48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The first question Harish should ask </a:t>
            </a:r>
            <a:r>
              <a:rPr lang="en-IN" sz="2400" dirty="0" err="1" smtClean="0"/>
              <a:t>Mr.</a:t>
            </a:r>
            <a:r>
              <a:rPr lang="en-IN" sz="2400" dirty="0" smtClean="0"/>
              <a:t> Thomas is what is the business objective and end goal ? How will real estate benefit from the model?</a:t>
            </a:r>
          </a:p>
          <a:p>
            <a:r>
              <a:rPr lang="en-IN" sz="2400" dirty="0" err="1" smtClean="0"/>
              <a:t>Mr.</a:t>
            </a:r>
            <a:r>
              <a:rPr lang="en-IN" sz="2400" dirty="0" smtClean="0"/>
              <a:t> Thomas tells </a:t>
            </a:r>
            <a:r>
              <a:rPr lang="en-IN" sz="2400" dirty="0"/>
              <a:t>H</a:t>
            </a:r>
            <a:r>
              <a:rPr lang="en-IN" sz="2400" dirty="0" smtClean="0"/>
              <a:t>arish that real estate will use this model to predict house price in a given area and will invest in the area if its undervalued</a:t>
            </a:r>
          </a:p>
          <a:p>
            <a:r>
              <a:rPr lang="en-IN" sz="2400" dirty="0" smtClean="0"/>
              <a:t>Next question </a:t>
            </a:r>
            <a:r>
              <a:rPr lang="en-IN" sz="2400" dirty="0"/>
              <a:t>H</a:t>
            </a:r>
            <a:r>
              <a:rPr lang="en-IN" sz="2400" dirty="0" smtClean="0"/>
              <a:t>arish should ask Mr Thomas is how does the current solution look like ? The answer is – Manual experts who analyse the features</a:t>
            </a:r>
          </a:p>
          <a:p>
            <a:r>
              <a:rPr lang="en-IN" sz="2400" dirty="0" smtClean="0"/>
              <a:t>The prediction made by so called “experts” are not very good (error rate is  25%) which is why real estate </a:t>
            </a:r>
            <a:r>
              <a:rPr lang="en-IN" sz="2400" dirty="0" err="1" smtClean="0"/>
              <a:t>Pvt.</a:t>
            </a:r>
            <a:r>
              <a:rPr lang="en-IN" sz="2400" dirty="0" smtClean="0"/>
              <a:t> Ltd is counting on Harish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2711"/>
            <a:ext cx="1877875" cy="180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1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 smtClean="0">
                <a:latin typeface="Algerian" pitchFamily="82" charset="0"/>
              </a:rPr>
              <a:t>FINDING THE MODEL</a:t>
            </a:r>
            <a:endParaRPr lang="en-IN" sz="48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804" y="4293096"/>
            <a:ext cx="7498080" cy="4800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Supervised , unsupervised or reinforcement Learning ? </a:t>
            </a:r>
          </a:p>
          <a:p>
            <a:r>
              <a:rPr lang="en-IN" sz="2400" dirty="0" smtClean="0"/>
              <a:t>Classification task or regression task ?</a:t>
            </a:r>
          </a:p>
          <a:p>
            <a:r>
              <a:rPr lang="en-IN" sz="2400" dirty="0" smtClean="0"/>
              <a:t>Batch learning or online learning technique ?</a:t>
            </a:r>
          </a:p>
          <a:p>
            <a:endParaRPr lang="en-IN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3133725" cy="32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3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 smtClean="0">
                <a:latin typeface="Algerian" pitchFamily="82" charset="0"/>
              </a:rPr>
              <a:t>PERFORMANCE MEASURE</a:t>
            </a:r>
            <a:endParaRPr lang="en-IN" sz="48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mbria" pitchFamily="18" charset="0"/>
                <a:ea typeface="Cambria" pitchFamily="18" charset="0"/>
              </a:rPr>
              <a:t>A typical performance </a:t>
            </a:r>
            <a:r>
              <a:rPr lang="en-IN" sz="2400" dirty="0" err="1" smtClean="0">
                <a:latin typeface="Cambria" pitchFamily="18" charset="0"/>
                <a:ea typeface="Cambria" pitchFamily="18" charset="0"/>
              </a:rPr>
              <a:t>mesure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 for regression problem is the root Mean Square Error (</a:t>
            </a:r>
            <a:r>
              <a:rPr lang="en-IN" sz="2400" dirty="0" err="1" smtClean="0">
                <a:latin typeface="Cambria" pitchFamily="18" charset="0"/>
                <a:ea typeface="Cambria" pitchFamily="18" charset="0"/>
              </a:rPr>
              <a:t>RMSE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).</a:t>
            </a:r>
          </a:p>
          <a:p>
            <a:r>
              <a:rPr lang="en-IN" sz="2400" dirty="0" err="1" smtClean="0">
                <a:latin typeface="Cambria" pitchFamily="18" charset="0"/>
                <a:ea typeface="Cambria" pitchFamily="18" charset="0"/>
              </a:rPr>
              <a:t>RMSE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 is generally the preferred performance measure for regression tasks , so we chose it for this particular problem we are solving for real </a:t>
            </a:r>
            <a:r>
              <a:rPr lang="en-IN" sz="2400" dirty="0" err="1" smtClean="0">
                <a:latin typeface="Cambria" pitchFamily="18" charset="0"/>
                <a:ea typeface="Cambria" pitchFamily="18" charset="0"/>
              </a:rPr>
              <a:t>estste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en-IN" sz="2400" dirty="0" smtClean="0">
                <a:latin typeface="Cambria" pitchFamily="18" charset="0"/>
                <a:ea typeface="Cambria" pitchFamily="18" charset="0"/>
              </a:rPr>
              <a:t>Other performance measure include Mean Absolute Error , Manhattan norm, </a:t>
            </a:r>
            <a:r>
              <a:rPr lang="en-IN" sz="2400" dirty="0" err="1" smtClean="0">
                <a:latin typeface="Cambria" pitchFamily="18" charset="0"/>
                <a:ea typeface="Cambria" pitchFamily="18" charset="0"/>
              </a:rPr>
              <a:t>etc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 but we will use </a:t>
            </a:r>
            <a:r>
              <a:rPr lang="en-IN" sz="2400" dirty="0" err="1" smtClean="0">
                <a:latin typeface="Cambria" pitchFamily="18" charset="0"/>
                <a:ea typeface="Cambria" pitchFamily="18" charset="0"/>
              </a:rPr>
              <a:t>RMSE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 for the problem.</a:t>
            </a: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41168"/>
            <a:ext cx="36861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4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 smtClean="0">
                <a:latin typeface="Algerian" pitchFamily="82" charset="0"/>
              </a:rPr>
              <a:t>ASSUMPTIONS</a:t>
            </a:r>
            <a:endParaRPr lang="en-IN" sz="48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It is very important for H</a:t>
            </a:r>
            <a:r>
              <a:rPr lang="en-IN" sz="2800" dirty="0">
                <a:latin typeface="Cambria" pitchFamily="18" charset="0"/>
                <a:ea typeface="Cambria" pitchFamily="18" charset="0"/>
              </a:rPr>
              <a:t>a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rish to check for any assumptions he might have made and correct them before launching the ml system.</a:t>
            </a:r>
          </a:p>
          <a:p>
            <a:r>
              <a:rPr lang="en-IN" sz="2800" dirty="0" smtClean="0"/>
              <a:t> 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for example ,he should make sure that the team needs the price and not the categories like expensive, cheap etc.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If latter is the case formulating the problem as a regression task will be counted as a big mistake 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Harish talked to the real estate team members and ensured that he is aware of all the assumption.</a:t>
            </a:r>
            <a:endParaRPr lang="en-IN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" y="4026371"/>
            <a:ext cx="18002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5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 smtClean="0">
                <a:latin typeface="Algerian" pitchFamily="82" charset="0"/>
              </a:rPr>
              <a:t>            DATASET</a:t>
            </a:r>
            <a:endParaRPr lang="en-IN" sz="48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3999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11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302</TotalTime>
  <Words>483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REAL ESTATE </vt:lpstr>
      <vt:lpstr>           HEADING </vt:lpstr>
      <vt:lpstr>      INTRODUCTION</vt:lpstr>
      <vt:lpstr>PROBLEM TEARDOWN</vt:lpstr>
      <vt:lpstr>GETTING STARTED</vt:lpstr>
      <vt:lpstr>FINDING THE MODEL</vt:lpstr>
      <vt:lpstr>PERFORMANCE MEASURE</vt:lpstr>
      <vt:lpstr>ASSUMPTIONS</vt:lpstr>
      <vt:lpstr>            DATASET</vt:lpstr>
      <vt:lpstr>PowerPoint Presentation</vt:lpstr>
      <vt:lpstr>ALL SET FOR CODE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Sharma</dc:creator>
  <cp:lastModifiedBy>Hitesh Sharma</cp:lastModifiedBy>
  <cp:revision>13</cp:revision>
  <dcterms:created xsi:type="dcterms:W3CDTF">2020-04-04T02:34:00Z</dcterms:created>
  <dcterms:modified xsi:type="dcterms:W3CDTF">2020-04-28T09:03:46Z</dcterms:modified>
</cp:coreProperties>
</file>