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6.xml" ContentType="application/vnd.openxmlformats-officedocument.themeOverr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7.xml" ContentType="application/vnd.openxmlformats-officedocument.themeOverr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8.xml" ContentType="application/vnd.openxmlformats-officedocument.themeOverr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heme/themeOverride9.xml" ContentType="application/vnd.openxmlformats-officedocument.themeOverr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heme/themeOverride10.xml" ContentType="application/vnd.openxmlformats-officedocument.themeOverr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theme/themeOverride11.xml" ContentType="application/vnd.openxmlformats-officedocument.themeOverr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heme/themeOverride12.xml" ContentType="application/vnd.openxmlformats-officedocument.themeOverr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theme/themeOverride13.xml" ContentType="application/vnd.openxmlformats-officedocument.themeOverr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theme/themeOverride14.xml" ContentType="application/vnd.openxmlformats-officedocument.themeOverr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theme/themeOverride15.xml" ContentType="application/vnd.openxmlformats-officedocument.themeOverrid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theme/themeOverride16.xml" ContentType="application/vnd.openxmlformats-officedocument.themeOverrid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theme/themeOverride17.xml" ContentType="application/vnd.openxmlformats-officedocument.themeOverrid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theme/themeOverride18.xml" ContentType="application/vnd.openxmlformats-officedocument.themeOverrid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theme/themeOverride19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82" r:id="rId3"/>
    <p:sldId id="261" r:id="rId4"/>
    <p:sldId id="258" r:id="rId5"/>
    <p:sldId id="259" r:id="rId6"/>
    <p:sldId id="263" r:id="rId7"/>
    <p:sldId id="260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9" r:id="rId23"/>
    <p:sldId id="278" r:id="rId24"/>
    <p:sldId id="277" r:id="rId25"/>
    <p:sldId id="280" r:id="rId26"/>
    <p:sldId id="281" r:id="rId27"/>
    <p:sldId id="283" r:id="rId28"/>
    <p:sldId id="28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0.xml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1.xml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2.xml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package" Target="../embeddings/Microsoft_Excel_Worksheet11.xlsx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3.xml"/><Relationship Id="rId2" Type="http://schemas.microsoft.com/office/2011/relationships/chartColorStyle" Target="colors13.xml"/><Relationship Id="rId1" Type="http://schemas.microsoft.com/office/2011/relationships/chartStyle" Target="style13.xml"/><Relationship Id="rId4" Type="http://schemas.openxmlformats.org/officeDocument/2006/relationships/package" Target="../embeddings/Microsoft_Excel_Worksheet12.xlsx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4.xml"/><Relationship Id="rId2" Type="http://schemas.microsoft.com/office/2011/relationships/chartColorStyle" Target="colors14.xml"/><Relationship Id="rId1" Type="http://schemas.microsoft.com/office/2011/relationships/chartStyle" Target="style14.xml"/><Relationship Id="rId4" Type="http://schemas.openxmlformats.org/officeDocument/2006/relationships/package" Target="../embeddings/Microsoft_Excel_Worksheet13.xlsx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5.xml"/><Relationship Id="rId2" Type="http://schemas.microsoft.com/office/2011/relationships/chartColorStyle" Target="colors15.xml"/><Relationship Id="rId1" Type="http://schemas.microsoft.com/office/2011/relationships/chartStyle" Target="style15.xml"/><Relationship Id="rId4" Type="http://schemas.openxmlformats.org/officeDocument/2006/relationships/package" Target="../embeddings/Microsoft_Excel_Worksheet14.xlsx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6.xml"/><Relationship Id="rId2" Type="http://schemas.microsoft.com/office/2011/relationships/chartColorStyle" Target="colors16.xml"/><Relationship Id="rId1" Type="http://schemas.microsoft.com/office/2011/relationships/chartStyle" Target="style16.xml"/><Relationship Id="rId4" Type="http://schemas.openxmlformats.org/officeDocument/2006/relationships/package" Target="../embeddings/Microsoft_Excel_Worksheet15.xlsx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7.xml"/><Relationship Id="rId2" Type="http://schemas.microsoft.com/office/2011/relationships/chartColorStyle" Target="colors17.xml"/><Relationship Id="rId1" Type="http://schemas.microsoft.com/office/2011/relationships/chartStyle" Target="style17.xml"/><Relationship Id="rId4" Type="http://schemas.openxmlformats.org/officeDocument/2006/relationships/package" Target="../embeddings/Microsoft_Excel_Worksheet16.xlsx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8.xml"/><Relationship Id="rId2" Type="http://schemas.microsoft.com/office/2011/relationships/chartColorStyle" Target="colors18.xml"/><Relationship Id="rId1" Type="http://schemas.microsoft.com/office/2011/relationships/chartStyle" Target="style18.xml"/><Relationship Id="rId4" Type="http://schemas.openxmlformats.org/officeDocument/2006/relationships/package" Target="../embeddings/Microsoft_Excel_Worksheet17.xlsx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9.xml"/><Relationship Id="rId2" Type="http://schemas.microsoft.com/office/2011/relationships/chartColorStyle" Target="colors19.xml"/><Relationship Id="rId1" Type="http://schemas.microsoft.com/office/2011/relationships/chartStyle" Target="style19.xml"/><Relationship Id="rId4" Type="http://schemas.openxmlformats.org/officeDocument/2006/relationships/package" Target="../embeddings/Microsoft_Excel_Worksheet18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9.xm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'Urban Millennials'!$B$4</c:f>
              <c:strCache>
                <c:ptCount val="1"/>
                <c:pt idx="0">
                  <c:v>Views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621-9340-B157-E3FB51A34FE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621-9340-B157-E3FB51A34FE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621-9340-B157-E3FB51A34FE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621-9340-B157-E3FB51A34FE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621-9340-B157-E3FB51A34FE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F621-9340-B157-E3FB51A34FE7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F621-9340-B157-E3FB51A34FE7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F621-9340-B157-E3FB51A34FE7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F621-9340-B157-E3FB51A34FE7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F621-9340-B157-E3FB51A34FE7}"/>
              </c:ext>
            </c:extLst>
          </c:dPt>
          <c:dLbls>
            <c:dLbl>
              <c:idx val="0"/>
              <c:layout>
                <c:manualLayout>
                  <c:x val="9.6153846153846159E-2"/>
                  <c:y val="1.350167652488415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9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B8BBC160-1CC2-4CF3-AE99-526F4D5FE2F7}" type="CATEGORYNAME">
                      <a:rPr lang="en-US" sz="1600" dirty="0"/>
                      <a:pPr>
                        <a:defRPr/>
                      </a:pPr>
                      <a:t>[CATEGORY NAME]</a:t>
                    </a:fld>
                    <a:r>
                      <a:rPr lang="en-US" sz="1600" baseline="0" dirty="0"/>
                      <a:t>, </a:t>
                    </a:r>
                    <a:fld id="{07CC9897-E9FF-4B7F-98CA-94465E4840C5}" type="VALUE">
                      <a:rPr lang="en-US" sz="1600" baseline="0" dirty="0"/>
                      <a:pPr>
                        <a:defRPr/>
                      </a:pPr>
                      <a:t>[VALUE]</a:t>
                    </a:fld>
                    <a:endParaRPr lang="en-US" sz="1600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993589743589744"/>
                      <c:h val="0.1130382775119617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F621-9340-B157-E3FB51A34FE7}"/>
                </c:ext>
              </c:extLst>
            </c:dLbl>
            <c:dLbl>
              <c:idx val="1"/>
              <c:layout>
                <c:manualLayout>
                  <c:x val="-1.1815313951140723E-2"/>
                  <c:y val="4.1174697660400104E-3"/>
                </c:manualLayout>
              </c:layout>
              <c:tx>
                <c:rich>
                  <a:bodyPr/>
                  <a:lstStyle/>
                  <a:p>
                    <a:fld id="{E6DBABDF-BD62-4120-9438-9AC4136E4634}" type="CATEGORYNAME">
                      <a:rPr lang="en-US" sz="1600"/>
                      <a:pPr/>
                      <a:t>[CATEGORY NAME]</a:t>
                    </a:fld>
                    <a:r>
                      <a:rPr lang="en-US" sz="1600" baseline="0" dirty="0"/>
                      <a:t>, </a:t>
                    </a:r>
                    <a:fld id="{F2BF5AB7-EB9D-4EF2-AE1B-596FD5973BAF}" type="VALUE">
                      <a:rPr lang="en-US" sz="1600" baseline="0"/>
                      <a:pPr/>
                      <a:t>[VALUE]</a:t>
                    </a:fld>
                    <a:endParaRPr lang="en-US" sz="1600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F621-9340-B157-E3FB51A34FE7}"/>
                </c:ext>
              </c:extLst>
            </c:dLbl>
            <c:dLbl>
              <c:idx val="2"/>
              <c:layout>
                <c:manualLayout>
                  <c:x val="3.0793037889494581E-2"/>
                  <c:y val="6.8379610443431417E-5"/>
                </c:manualLayout>
              </c:layout>
              <c:tx>
                <c:rich>
                  <a:bodyPr/>
                  <a:lstStyle/>
                  <a:p>
                    <a:fld id="{5A905FBE-68CA-485A-A12A-4FFEAF6AC47D}" type="CATEGORYNAME">
                      <a:rPr lang="en-US" sz="1600"/>
                      <a:pPr/>
                      <a:t>[CATEGORY NAME]</a:t>
                    </a:fld>
                    <a:r>
                      <a:rPr lang="en-US" sz="1600" baseline="0" dirty="0"/>
                      <a:t>, </a:t>
                    </a:r>
                    <a:fld id="{30A46368-F88E-4EF8-93DF-C736C55C238B}" type="VALUE">
                      <a:rPr lang="en-US" sz="1600" baseline="0"/>
                      <a:pPr/>
                      <a:t>[VALUE]</a:t>
                    </a:fld>
                    <a:endParaRPr lang="en-US" sz="1600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F621-9340-B157-E3FB51A34FE7}"/>
                </c:ext>
              </c:extLst>
            </c:dLbl>
            <c:dLbl>
              <c:idx val="3"/>
              <c:layout>
                <c:manualLayout>
                  <c:x val="-5.182717544922269E-2"/>
                  <c:y val="2.1903703424631729E-2"/>
                </c:manualLayout>
              </c:layout>
              <c:tx>
                <c:rich>
                  <a:bodyPr/>
                  <a:lstStyle/>
                  <a:p>
                    <a:fld id="{9ABC77C8-B3DA-4C63-A93E-567E838A6669}" type="CATEGORYNAME">
                      <a:rPr lang="en-US" sz="1600"/>
                      <a:pPr/>
                      <a:t>[CATEGORY NAME]</a:t>
                    </a:fld>
                    <a:r>
                      <a:rPr lang="en-US" sz="1600" baseline="0" dirty="0"/>
                      <a:t>, </a:t>
                    </a:r>
                    <a:fld id="{7AE23D3B-CAC9-417F-8989-133ADA2FBEC2}" type="VALUE">
                      <a:rPr lang="en-US" sz="1600" baseline="0"/>
                      <a:pPr/>
                      <a:t>[VALUE]</a:t>
                    </a:fld>
                    <a:endParaRPr lang="en-US" sz="1600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F621-9340-B157-E3FB51A34FE7}"/>
                </c:ext>
              </c:extLst>
            </c:dLbl>
            <c:dLbl>
              <c:idx val="4"/>
              <c:layout>
                <c:manualLayout>
                  <c:x val="-9.3394575678040249E-4"/>
                  <c:y val="3.4474626078438847E-2"/>
                </c:manualLayout>
              </c:layout>
              <c:tx>
                <c:rich>
                  <a:bodyPr/>
                  <a:lstStyle/>
                  <a:p>
                    <a:fld id="{2D309288-B166-4CE7-B4AD-4ED526D18D13}" type="CATEGORYNAME">
                      <a:rPr lang="en-US" sz="1600"/>
                      <a:pPr/>
                      <a:t>[CATEGORY NAME]</a:t>
                    </a:fld>
                    <a:r>
                      <a:rPr lang="en-US" sz="1600" baseline="0" dirty="0"/>
                      <a:t>, </a:t>
                    </a:r>
                    <a:fld id="{43D4F117-55D2-4EFA-8542-917781286E24}" type="VALUE">
                      <a:rPr lang="en-US" sz="1600" baseline="0"/>
                      <a:pPr/>
                      <a:t>[VALUE]</a:t>
                    </a:fld>
                    <a:endParaRPr lang="en-US" sz="1600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F621-9340-B157-E3FB51A34FE7}"/>
                </c:ext>
              </c:extLst>
            </c:dLbl>
            <c:dLbl>
              <c:idx val="5"/>
              <c:layout>
                <c:manualLayout>
                  <c:x val="-4.5940170940170943E-4"/>
                  <c:y val="3.6298082356930265E-2"/>
                </c:manualLayout>
              </c:layout>
              <c:tx>
                <c:rich>
                  <a:bodyPr/>
                  <a:lstStyle/>
                  <a:p>
                    <a:fld id="{F41C791A-5785-4ABF-B4F6-6AA7883AC21A}" type="CATEGORYNAME">
                      <a:rPr lang="en-US" sz="1600"/>
                      <a:pPr/>
                      <a:t>[CATEGORY NAME]</a:t>
                    </a:fld>
                    <a:r>
                      <a:rPr lang="en-US" sz="1600" baseline="0" dirty="0"/>
                      <a:t>, </a:t>
                    </a:r>
                    <a:fld id="{82FED9A3-5AFC-4ECB-A52D-3AF03FEE3AA0}" type="VALUE">
                      <a:rPr lang="en-US" sz="1600" baseline="0"/>
                      <a:pPr/>
                      <a:t>[VALUE]</a:t>
                    </a:fld>
                    <a:endParaRPr lang="en-US" sz="1600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F621-9340-B157-E3FB51A34FE7}"/>
                </c:ext>
              </c:extLst>
            </c:dLbl>
            <c:dLbl>
              <c:idx val="6"/>
              <c:layout>
                <c:manualLayout>
                  <c:x val="5.3948785247997849E-4"/>
                  <c:y val="6.3627510077986615E-2"/>
                </c:manualLayout>
              </c:layout>
              <c:tx>
                <c:rich>
                  <a:bodyPr/>
                  <a:lstStyle/>
                  <a:p>
                    <a:fld id="{4F9CB7E9-CC84-4F3C-B57A-D6EAF91D9E94}" type="CATEGORYNAME">
                      <a:rPr lang="en-US" sz="1600"/>
                      <a:pPr/>
                      <a:t>[CATEGORY NAME]</a:t>
                    </a:fld>
                    <a:r>
                      <a:rPr lang="en-US" sz="1600" baseline="0" dirty="0"/>
                      <a:t>, </a:t>
                    </a:r>
                    <a:fld id="{63256A7D-FDA7-431F-B4A5-8CDD76C9E241}" type="VALUE">
                      <a:rPr lang="en-US" sz="1600" baseline="0"/>
                      <a:pPr/>
                      <a:t>[VALUE]</a:t>
                    </a:fld>
                    <a:endParaRPr lang="en-US" sz="1600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F621-9340-B157-E3FB51A34FE7}"/>
                </c:ext>
              </c:extLst>
            </c:dLbl>
            <c:dLbl>
              <c:idx val="7"/>
              <c:layout>
                <c:manualLayout>
                  <c:x val="-7.4901322430849987E-2"/>
                  <c:y val="5.132671514146854E-2"/>
                </c:manualLayout>
              </c:layout>
              <c:tx>
                <c:rich>
                  <a:bodyPr/>
                  <a:lstStyle/>
                  <a:p>
                    <a:fld id="{056530A4-76C5-45DC-956A-F7B8FAD0FBD5}" type="CATEGORYNAME">
                      <a:rPr lang="en-US" sz="1600"/>
                      <a:pPr/>
                      <a:t>[CATEGORY NAME]</a:t>
                    </a:fld>
                    <a:r>
                      <a:rPr lang="en-US" sz="1600" baseline="0" dirty="0"/>
                      <a:t>, </a:t>
                    </a:r>
                    <a:fld id="{45269816-1291-4CD4-AA9A-4F9894D14853}" type="VALUE">
                      <a:rPr lang="en-US" sz="1600" baseline="0"/>
                      <a:pPr/>
                      <a:t>[VALUE]</a:t>
                    </a:fld>
                    <a:endParaRPr lang="en-US" sz="1600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F621-9340-B157-E3FB51A34FE7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E9C9CF06-BCF0-4071-808B-2321216AEAC6}" type="CATEGORYNAME">
                      <a:rPr lang="en-US" sz="1400"/>
                      <a:pPr/>
                      <a:t>[CATEGORY NAME]</a:t>
                    </a:fld>
                    <a:r>
                      <a:rPr lang="en-US" sz="1400" baseline="0" dirty="0"/>
                      <a:t>, </a:t>
                    </a:r>
                    <a:fld id="{76718966-4DFD-405A-8C49-DDCE7E455E37}" type="VALUE">
                      <a:rPr lang="en-US" sz="1400" baseline="0"/>
                      <a:pPr/>
                      <a:t>[VALUE]</a:t>
                    </a:fld>
                    <a:endParaRPr lang="en-US" sz="1400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1-F621-9340-B157-E3FB51A34FE7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8C25E38C-62FE-48E1-AF5E-98575EC1B4A5}" type="CATEGORYNAME">
                      <a:rPr lang="en-US" sz="1400"/>
                      <a:pPr/>
                      <a:t>[CATEGORY NAME]</a:t>
                    </a:fld>
                    <a:r>
                      <a:rPr lang="en-US" sz="1400" baseline="0" dirty="0"/>
                      <a:t>, </a:t>
                    </a:r>
                    <a:fld id="{D52FCB4F-9322-45F9-9070-936D57B6F57E}" type="VALUE">
                      <a:rPr lang="en-US" sz="1400" baseline="0"/>
                      <a:pPr/>
                      <a:t>[VALUE]</a:t>
                    </a:fld>
                    <a:endParaRPr lang="en-US" sz="1400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3-F621-9340-B157-E3FB51A34FE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'Urban Millennials'!$A$5:$A$14</c:f>
              <c:strCache>
                <c:ptCount val="10"/>
                <c:pt idx="0">
                  <c:v>Hindi</c:v>
                </c:pt>
                <c:pt idx="1">
                  <c:v>English</c:v>
                </c:pt>
                <c:pt idx="2">
                  <c:v>Telugu</c:v>
                </c:pt>
                <c:pt idx="3">
                  <c:v>Tamil</c:v>
                </c:pt>
                <c:pt idx="4">
                  <c:v>Bengali</c:v>
                </c:pt>
                <c:pt idx="5">
                  <c:v>Marathi</c:v>
                </c:pt>
                <c:pt idx="6">
                  <c:v>Malayalam</c:v>
                </c:pt>
                <c:pt idx="7">
                  <c:v>Punjabi</c:v>
                </c:pt>
                <c:pt idx="8">
                  <c:v>Bhojpuri/Bihari</c:v>
                </c:pt>
                <c:pt idx="9">
                  <c:v>Other Regional Language</c:v>
                </c:pt>
              </c:strCache>
            </c:strRef>
          </c:cat>
          <c:val>
            <c:numRef>
              <c:f>'Urban Millennials'!$B$5:$B$14</c:f>
              <c:numCache>
                <c:formatCode>0.00%</c:formatCode>
                <c:ptCount val="10"/>
                <c:pt idx="0">
                  <c:v>0.2095536872821219</c:v>
                </c:pt>
                <c:pt idx="1">
                  <c:v>0.19352566953069997</c:v>
                </c:pt>
                <c:pt idx="2">
                  <c:v>0.1162922360398746</c:v>
                </c:pt>
                <c:pt idx="3">
                  <c:v>9.9758774568120892E-2</c:v>
                </c:pt>
                <c:pt idx="4">
                  <c:v>8.2994317837132417E-2</c:v>
                </c:pt>
                <c:pt idx="5">
                  <c:v>7.8056973297075199E-2</c:v>
                </c:pt>
                <c:pt idx="6">
                  <c:v>7.7686205329957903E-2</c:v>
                </c:pt>
                <c:pt idx="7">
                  <c:v>6.4936462964364852E-2</c:v>
                </c:pt>
                <c:pt idx="8">
                  <c:v>4.3229025644643294E-2</c:v>
                </c:pt>
                <c:pt idx="9">
                  <c:v>3.3966647506008973E-2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F621-9340-B157-E3FB51A34F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'Urban Millennials'!$F$32</c:f>
              <c:strCache>
                <c:ptCount val="1"/>
                <c:pt idx="0">
                  <c:v>Engagement</c:v>
                </c:pt>
              </c:strCache>
            </c:strRef>
          </c:tx>
          <c:explosion val="1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6DC-BE42-B5F3-2993533EC7E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6DC-BE42-B5F3-2993533EC7E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6DC-BE42-B5F3-2993533EC7E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6DC-BE42-B5F3-2993533EC7E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6DC-BE42-B5F3-2993533EC7E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D6DC-BE42-B5F3-2993533EC7E0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D6DC-BE42-B5F3-2993533EC7E0}"/>
              </c:ext>
            </c:extLst>
          </c:dPt>
          <c:dLbls>
            <c:dLbl>
              <c:idx val="0"/>
              <c:layout>
                <c:manualLayout>
                  <c:x val="0.11324786324786325"/>
                  <c:y val="-6.9444486305240555E-2"/>
                </c:manualLayout>
              </c:layout>
              <c:tx>
                <c:rich>
                  <a:bodyPr/>
                  <a:lstStyle/>
                  <a:p>
                    <a:fld id="{126793DE-8F49-4AE5-A0B1-AEC31725A294}" type="CATEGORYNAME">
                      <a:rPr lang="en-US" sz="1400"/>
                      <a:pPr/>
                      <a:t>[CATEGORY NAME]</a:t>
                    </a:fld>
                    <a:r>
                      <a:rPr lang="en-US" sz="1400" baseline="0" dirty="0"/>
                      <a:t>, </a:t>
                    </a:r>
                    <a:fld id="{F8854E5F-0E2F-4EC8-B577-B5918BBF7E78}" type="VALUE">
                      <a:rPr lang="en-US" sz="1400" baseline="0"/>
                      <a:pPr/>
                      <a:t>[VALUE]</a:t>
                    </a:fld>
                    <a:endParaRPr lang="en-US" sz="1400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D6DC-BE42-B5F3-2993533EC7E0}"/>
                </c:ext>
              </c:extLst>
            </c:dLbl>
            <c:dLbl>
              <c:idx val="1"/>
              <c:layout>
                <c:manualLayout>
                  <c:x val="0.11666666666666667"/>
                  <c:y val="6.9444444444444448E-2"/>
                </c:manualLayout>
              </c:layout>
              <c:tx>
                <c:rich>
                  <a:bodyPr/>
                  <a:lstStyle/>
                  <a:p>
                    <a:fld id="{5DCBA7F0-42BC-42C7-BE40-430CE1BDD21D}" type="CATEGORYNAME">
                      <a:rPr lang="en-US" sz="1400"/>
                      <a:pPr/>
                      <a:t>[CATEGORY NAME]</a:t>
                    </a:fld>
                    <a:r>
                      <a:rPr lang="en-US" sz="1400" baseline="0" dirty="0"/>
                      <a:t>, </a:t>
                    </a:r>
                    <a:fld id="{5C0890FC-7ED2-4057-BF86-7D648B6F300A}" type="VALUE">
                      <a:rPr lang="en-US" sz="1400" baseline="0"/>
                      <a:pPr/>
                      <a:t>[VALUE]</a:t>
                    </a:fld>
                    <a:endParaRPr lang="en-US" sz="1400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D6DC-BE42-B5F3-2993533EC7E0}"/>
                </c:ext>
              </c:extLst>
            </c:dLbl>
            <c:dLbl>
              <c:idx val="2"/>
              <c:layout>
                <c:manualLayout>
                  <c:x val="-0.13333333333333333"/>
                  <c:y val="5.5555555555555552E-2"/>
                </c:manualLayout>
              </c:layout>
              <c:tx>
                <c:rich>
                  <a:bodyPr/>
                  <a:lstStyle/>
                  <a:p>
                    <a:fld id="{178F18EB-2A37-453D-B2B3-64215A11F63E}" type="CATEGORYNAME">
                      <a:rPr lang="en-US" sz="1200"/>
                      <a:pPr/>
                      <a:t>[CATEGORY NAME]</a:t>
                    </a:fld>
                    <a:r>
                      <a:rPr lang="en-US" sz="1200" baseline="0" dirty="0"/>
                      <a:t>, </a:t>
                    </a:r>
                    <a:fld id="{C65AED3E-9AA7-4198-AC61-6792D6E5C97C}" type="VALUE">
                      <a:rPr lang="en-US" sz="1200" baseline="0"/>
                      <a:pPr/>
                      <a:t>[VALUE]</a:t>
                    </a:fld>
                    <a:endParaRPr lang="en-US" sz="1200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D6DC-BE42-B5F3-2993533EC7E0}"/>
                </c:ext>
              </c:extLst>
            </c:dLbl>
            <c:dLbl>
              <c:idx val="3"/>
              <c:layout>
                <c:manualLayout>
                  <c:x val="-0.13055555555555556"/>
                  <c:y val="2.3148148148148147E-2"/>
                </c:manualLayout>
              </c:layout>
              <c:tx>
                <c:rich>
                  <a:bodyPr/>
                  <a:lstStyle/>
                  <a:p>
                    <a:fld id="{6AB8DDE2-26EF-4D92-9B9B-B150EB08E516}" type="CATEGORYNAME">
                      <a:rPr lang="en-US" sz="1400"/>
                      <a:pPr/>
                      <a:t>[CATEGORY NAME]</a:t>
                    </a:fld>
                    <a:r>
                      <a:rPr lang="en-US" sz="1400" baseline="0" dirty="0"/>
                      <a:t>, </a:t>
                    </a:r>
                    <a:fld id="{D9A4F090-C470-4A2D-BC0F-B34E16C18A7F}" type="VALUE">
                      <a:rPr lang="en-US" sz="1400" baseline="0"/>
                      <a:pPr/>
                      <a:t>[VALUE]</a:t>
                    </a:fld>
                    <a:endParaRPr lang="en-US" sz="1400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D6DC-BE42-B5F3-2993533EC7E0}"/>
                </c:ext>
              </c:extLst>
            </c:dLbl>
            <c:dLbl>
              <c:idx val="4"/>
              <c:layout>
                <c:manualLayout>
                  <c:x val="-0.1277777777777778"/>
                  <c:y val="-5.0925925925925923E-2"/>
                </c:manualLayout>
              </c:layout>
              <c:tx>
                <c:rich>
                  <a:bodyPr/>
                  <a:lstStyle/>
                  <a:p>
                    <a:fld id="{36345D40-726A-45C4-A5FE-7E119243F2E1}" type="CATEGORYNAME">
                      <a:rPr lang="en-US" sz="1400"/>
                      <a:pPr/>
                      <a:t>[CATEGORY NAME]</a:t>
                    </a:fld>
                    <a:r>
                      <a:rPr lang="en-US" sz="1400" baseline="0" dirty="0"/>
                      <a:t>, </a:t>
                    </a:r>
                    <a:fld id="{5E405620-6DB5-4E87-8185-29FDD964ED92}" type="VALUE">
                      <a:rPr lang="en-US" sz="1400" baseline="0"/>
                      <a:pPr/>
                      <a:t>[VALUE]</a:t>
                    </a:fld>
                    <a:endParaRPr lang="en-US" sz="1400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D6DC-BE42-B5F3-2993533EC7E0}"/>
                </c:ext>
              </c:extLst>
            </c:dLbl>
            <c:dLbl>
              <c:idx val="5"/>
              <c:layout>
                <c:manualLayout>
                  <c:x val="-8.6965811965811962E-2"/>
                  <c:y val="-9.2592585615793241E-2"/>
                </c:manualLayout>
              </c:layout>
              <c:tx>
                <c:rich>
                  <a:bodyPr/>
                  <a:lstStyle/>
                  <a:p>
                    <a:fld id="{25BD031E-40A8-4AB9-B3BC-085C24D84DF3}" type="CATEGORYNAME">
                      <a:rPr lang="en-US" sz="1400"/>
                      <a:pPr/>
                      <a:t>[CATEGORY NAME]</a:t>
                    </a:fld>
                    <a:r>
                      <a:rPr lang="en-US" sz="1400" baseline="0" dirty="0"/>
                      <a:t>, </a:t>
                    </a:r>
                    <a:fld id="{148AD12D-4090-4816-99BE-7BFA2ADA28A7}" type="VALUE">
                      <a:rPr lang="en-US" sz="1400" baseline="0"/>
                      <a:pPr/>
                      <a:t>[VALUE]</a:t>
                    </a:fld>
                    <a:endParaRPr lang="en-US" sz="1400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D6DC-BE42-B5F3-2993533EC7E0}"/>
                </c:ext>
              </c:extLst>
            </c:dLbl>
            <c:dLbl>
              <c:idx val="6"/>
              <c:layout>
                <c:manualLayout>
                  <c:x val="0.23269230769230762"/>
                  <c:y val="-7.8703613005312145E-2"/>
                </c:manualLayout>
              </c:layout>
              <c:tx>
                <c:rich>
                  <a:bodyPr/>
                  <a:lstStyle/>
                  <a:p>
                    <a:fld id="{93E6FA1A-D7D2-475B-95FE-B5E60F3C4075}" type="CATEGORYNAME">
                      <a:rPr lang="en-US" sz="1400"/>
                      <a:pPr/>
                      <a:t>[CATEGORY NAME]</a:t>
                    </a:fld>
                    <a:r>
                      <a:rPr lang="en-US" sz="1400" baseline="0" dirty="0"/>
                      <a:t>, </a:t>
                    </a:r>
                    <a:fld id="{D9A3EBFE-7048-47E2-8337-6A12D4BE4AF1}" type="VALUE">
                      <a:rPr lang="en-US" sz="1400" baseline="0"/>
                      <a:pPr/>
                      <a:t>[VALUE]</a:t>
                    </a:fld>
                    <a:endParaRPr lang="en-US" sz="1400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D6DC-BE42-B5F3-2993533EC7E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'Urban Millennials'!$E$33:$E$39</c:f>
              <c:strCache>
                <c:ptCount val="7"/>
                <c:pt idx="0">
                  <c:v>Music</c:v>
                </c:pt>
                <c:pt idx="1">
                  <c:v>Fashion &amp; Beauty</c:v>
                </c:pt>
                <c:pt idx="2">
                  <c:v>Food &amp; Cooking</c:v>
                </c:pt>
                <c:pt idx="3">
                  <c:v>Health &amp; Wellness</c:v>
                </c:pt>
                <c:pt idx="4">
                  <c:v>Travel &amp; Adventure</c:v>
                </c:pt>
                <c:pt idx="5">
                  <c:v>Devotion &amp; Spirituality</c:v>
                </c:pt>
                <c:pt idx="6">
                  <c:v>Creative Arts</c:v>
                </c:pt>
              </c:strCache>
            </c:strRef>
          </c:cat>
          <c:val>
            <c:numRef>
              <c:f>'Urban Millennials'!$F$33:$F$39</c:f>
              <c:numCache>
                <c:formatCode>0.00%</c:formatCode>
                <c:ptCount val="7"/>
                <c:pt idx="0">
                  <c:v>0.29676909073415103</c:v>
                </c:pt>
                <c:pt idx="1">
                  <c:v>0.21674130185879587</c:v>
                </c:pt>
                <c:pt idx="2">
                  <c:v>0.17074575669932002</c:v>
                </c:pt>
                <c:pt idx="3">
                  <c:v>0.13889834943582105</c:v>
                </c:pt>
                <c:pt idx="4">
                  <c:v>9.9213106739872173E-2</c:v>
                </c:pt>
                <c:pt idx="5">
                  <c:v>4.9280037042148922E-2</c:v>
                </c:pt>
                <c:pt idx="6">
                  <c:v>2.8352357489890991E-2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D6DC-BE42-B5F3-2993533EC7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'Urban Millennials'!$F$43</c:f>
              <c:strCache>
                <c:ptCount val="1"/>
                <c:pt idx="0">
                  <c:v>Engagement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0A0-3040-A633-A598FF5C506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0A0-3040-A633-A598FF5C506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0A0-3040-A633-A598FF5C506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0A0-3040-A633-A598FF5C506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0A0-3040-A633-A598FF5C506B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40A0-3040-A633-A598FF5C506B}"/>
              </c:ext>
            </c:extLst>
          </c:dPt>
          <c:dLbls>
            <c:dLbl>
              <c:idx val="0"/>
              <c:layout>
                <c:manualLayout>
                  <c:x val="0.125"/>
                  <c:y val="-2.7777777777777776E-2"/>
                </c:manualLayout>
              </c:layout>
              <c:tx>
                <c:rich>
                  <a:bodyPr/>
                  <a:lstStyle/>
                  <a:p>
                    <a:fld id="{C9141BB1-C123-4D8B-8432-BFFE59381947}" type="CATEGORYNAME">
                      <a:rPr lang="en-US" sz="1400"/>
                      <a:pPr/>
                      <a:t>[CATEGORY NAME]</a:t>
                    </a:fld>
                    <a:r>
                      <a:rPr lang="en-US" sz="1400" baseline="0" dirty="0"/>
                      <a:t>, </a:t>
                    </a:r>
                    <a:fld id="{22C346CD-8E2B-4A46-B5AF-DC7E5917B42D}" type="VALUE">
                      <a:rPr lang="en-US" sz="1400" baseline="0"/>
                      <a:pPr/>
                      <a:t>[VALUE]</a:t>
                    </a:fld>
                    <a:endParaRPr lang="en-US" sz="1400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40A0-3040-A633-A598FF5C506B}"/>
                </c:ext>
              </c:extLst>
            </c:dLbl>
            <c:dLbl>
              <c:idx val="1"/>
              <c:layout>
                <c:manualLayout>
                  <c:x val="0.15833333333333333"/>
                  <c:y val="7.8703703703703706E-2"/>
                </c:manualLayout>
              </c:layout>
              <c:tx>
                <c:rich>
                  <a:bodyPr/>
                  <a:lstStyle/>
                  <a:p>
                    <a:fld id="{B75BAF92-08FE-4A21-ABE3-F3454A018E77}" type="CATEGORYNAME">
                      <a:rPr lang="en-US" sz="1400"/>
                      <a:pPr/>
                      <a:t>[CATEGORY NAME]</a:t>
                    </a:fld>
                    <a:r>
                      <a:rPr lang="en-US" sz="1400" baseline="0" dirty="0"/>
                      <a:t>, </a:t>
                    </a:r>
                    <a:fld id="{03B1BD17-9475-43DA-9000-E8FCC67BA741}" type="VALUE">
                      <a:rPr lang="en-US" sz="1400" baseline="0"/>
                      <a:pPr/>
                      <a:t>[VALUE]</a:t>
                    </a:fld>
                    <a:endParaRPr lang="en-US" sz="1400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40A0-3040-A633-A598FF5C506B}"/>
                </c:ext>
              </c:extLst>
            </c:dLbl>
            <c:dLbl>
              <c:idx val="2"/>
              <c:layout>
                <c:manualLayout>
                  <c:x val="-0.10833333333333336"/>
                  <c:y val="5.5555555555555469E-2"/>
                </c:manualLayout>
              </c:layout>
              <c:tx>
                <c:rich>
                  <a:bodyPr/>
                  <a:lstStyle/>
                  <a:p>
                    <a:fld id="{6CB2068B-0FAC-4577-8466-61BB4855B0F9}" type="CATEGORYNAME">
                      <a:rPr lang="en-US" sz="1400"/>
                      <a:pPr/>
                      <a:t>[CATEGORY NAME]</a:t>
                    </a:fld>
                    <a:r>
                      <a:rPr lang="en-US" sz="1400" baseline="0" dirty="0"/>
                      <a:t>, </a:t>
                    </a:r>
                    <a:fld id="{DCC1C1F2-B69F-4666-86CF-8124735FCC7B}" type="VALUE">
                      <a:rPr lang="en-US" sz="1400" baseline="0"/>
                      <a:pPr/>
                      <a:t>[VALUE]</a:t>
                    </a:fld>
                    <a:endParaRPr lang="en-US" sz="1400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40A0-3040-A633-A598FF5C506B}"/>
                </c:ext>
              </c:extLst>
            </c:dLbl>
            <c:dLbl>
              <c:idx val="3"/>
              <c:layout>
                <c:manualLayout>
                  <c:x val="-0.17500000000000002"/>
                  <c:y val="-5.0925925925925944E-2"/>
                </c:manualLayout>
              </c:layout>
              <c:tx>
                <c:rich>
                  <a:bodyPr/>
                  <a:lstStyle/>
                  <a:p>
                    <a:fld id="{BA80C4E1-A1AC-4BC3-B467-A83334098705}" type="CATEGORYNAME">
                      <a:rPr lang="en-US" sz="1400"/>
                      <a:pPr/>
                      <a:t>[CATEGORY NAME]</a:t>
                    </a:fld>
                    <a:r>
                      <a:rPr lang="en-US" sz="1400" baseline="0" dirty="0"/>
                      <a:t>, </a:t>
                    </a:r>
                    <a:fld id="{BDEA3C08-EB05-4C2C-B81E-741D591CCCA1}" type="VALUE">
                      <a:rPr lang="en-US" sz="1400" baseline="0"/>
                      <a:pPr/>
                      <a:t>[VALUE]</a:t>
                    </a:fld>
                    <a:endParaRPr lang="en-US" sz="1400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40A0-3040-A633-A598FF5C506B}"/>
                </c:ext>
              </c:extLst>
            </c:dLbl>
            <c:dLbl>
              <c:idx val="4"/>
              <c:layout>
                <c:manualLayout>
                  <c:x val="-0.10277777777777783"/>
                  <c:y val="-8.3333333333333329E-2"/>
                </c:manualLayout>
              </c:layout>
              <c:tx>
                <c:rich>
                  <a:bodyPr/>
                  <a:lstStyle/>
                  <a:p>
                    <a:fld id="{F5C2C004-D304-4887-A25F-742B1AEA4AB3}" type="CATEGORYNAME">
                      <a:rPr lang="en-US" sz="1200"/>
                      <a:pPr/>
                      <a:t>[CATEGORY NAME]</a:t>
                    </a:fld>
                    <a:r>
                      <a:rPr lang="en-US" sz="1200" baseline="0" dirty="0"/>
                      <a:t>, </a:t>
                    </a:r>
                    <a:fld id="{98EC458F-39B7-47E5-92F4-F01E59015255}" type="VALUE">
                      <a:rPr lang="en-US" sz="1200" baseline="0"/>
                      <a:pPr/>
                      <a:t>[VALUE]</a:t>
                    </a:fld>
                    <a:endParaRPr lang="en-US" sz="1200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40A0-3040-A633-A598FF5C506B}"/>
                </c:ext>
              </c:extLst>
            </c:dLbl>
            <c:dLbl>
              <c:idx val="5"/>
              <c:layout>
                <c:manualLayout>
                  <c:x val="0.18611111111111101"/>
                  <c:y val="-8.3333333333333343E-2"/>
                </c:manualLayout>
              </c:layout>
              <c:tx>
                <c:rich>
                  <a:bodyPr/>
                  <a:lstStyle/>
                  <a:p>
                    <a:fld id="{2B70D179-8469-4915-9AE1-BD707A56F72C}" type="CATEGORYNAME">
                      <a:rPr lang="en-US" sz="1200"/>
                      <a:pPr/>
                      <a:t>[CATEGORY NAME]</a:t>
                    </a:fld>
                    <a:r>
                      <a:rPr lang="en-US" sz="1200" baseline="0" dirty="0"/>
                      <a:t>, </a:t>
                    </a:r>
                    <a:fld id="{4A5745EC-C7CB-4485-A5C2-6A60F8DC048A}" type="VALUE">
                      <a:rPr lang="en-US" sz="1200" baseline="0"/>
                      <a:pPr/>
                      <a:t>[VALUE]</a:t>
                    </a:fld>
                    <a:endParaRPr lang="en-US" sz="1200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40A0-3040-A633-A598FF5C506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'Urban Millennials'!$E$44:$E$49</c:f>
              <c:strCache>
                <c:ptCount val="6"/>
                <c:pt idx="0">
                  <c:v>Dark/Mature</c:v>
                </c:pt>
                <c:pt idx="1">
                  <c:v>Stand-ups</c:v>
                </c:pt>
                <c:pt idx="2">
                  <c:v>Dramedies</c:v>
                </c:pt>
                <c:pt idx="3">
                  <c:v>SitComs</c:v>
                </c:pt>
                <c:pt idx="4">
                  <c:v>Satire</c:v>
                </c:pt>
                <c:pt idx="5">
                  <c:v>Romantic Comedies</c:v>
                </c:pt>
              </c:strCache>
            </c:strRef>
          </c:cat>
          <c:val>
            <c:numRef>
              <c:f>'Urban Millennials'!$F$44:$F$49</c:f>
              <c:numCache>
                <c:formatCode>0.00%</c:formatCode>
                <c:ptCount val="6"/>
                <c:pt idx="0">
                  <c:v>0.36845395676234727</c:v>
                </c:pt>
                <c:pt idx="1">
                  <c:v>0.22111250897246898</c:v>
                </c:pt>
                <c:pt idx="2">
                  <c:v>0.20774449495612174</c:v>
                </c:pt>
                <c:pt idx="3">
                  <c:v>0.17911749496384</c:v>
                </c:pt>
                <c:pt idx="4">
                  <c:v>2.1780909673286355E-2</c:v>
                </c:pt>
                <c:pt idx="5">
                  <c:v>1.7906346719356607E-3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40A0-3040-A633-A598FF5C50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'Urban Millennials'!$F$54</c:f>
              <c:strCache>
                <c:ptCount val="1"/>
                <c:pt idx="0">
                  <c:v>Engagement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E13-CE4F-AD2B-0CA7867537E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E13-CE4F-AD2B-0CA7867537E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E13-CE4F-AD2B-0CA7867537E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E13-CE4F-AD2B-0CA7867537E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E13-CE4F-AD2B-0CA7867537E5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DE13-CE4F-AD2B-0CA7867537E5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DE13-CE4F-AD2B-0CA7867537E5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DE13-CE4F-AD2B-0CA7867537E5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DE13-CE4F-AD2B-0CA7867537E5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DE13-CE4F-AD2B-0CA7867537E5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DE13-CE4F-AD2B-0CA7867537E5}"/>
              </c:ext>
            </c:extLst>
          </c:dPt>
          <c:dLbls>
            <c:dLbl>
              <c:idx val="0"/>
              <c:layout>
                <c:manualLayout>
                  <c:x val="0.15555555555555556"/>
                  <c:y val="-9.2592592592592587E-2"/>
                </c:manualLayout>
              </c:layout>
              <c:tx>
                <c:rich>
                  <a:bodyPr/>
                  <a:lstStyle/>
                  <a:p>
                    <a:fld id="{F2181406-37FC-473D-86D5-41B560FD1092}" type="CATEGORYNAME">
                      <a:rPr lang="en-US" sz="1200"/>
                      <a:pPr/>
                      <a:t>[CATEGORY NAME]</a:t>
                    </a:fld>
                    <a:r>
                      <a:rPr lang="en-US" sz="1200" baseline="0" dirty="0"/>
                      <a:t>, </a:t>
                    </a:r>
                    <a:fld id="{A973D15B-FE1C-4FBC-A2FF-43A5EC2EF2AC}" type="VALUE">
                      <a:rPr lang="en-US" sz="1200" baseline="0"/>
                      <a:pPr/>
                      <a:t>[VALUE]</a:t>
                    </a:fld>
                    <a:endParaRPr lang="en-US" sz="1200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DE13-CE4F-AD2B-0CA7867537E5}"/>
                </c:ext>
              </c:extLst>
            </c:dLbl>
            <c:dLbl>
              <c:idx val="1"/>
              <c:layout>
                <c:manualLayout>
                  <c:x val="-0.18668332323844136"/>
                  <c:y val="-7.3608861093320363E-2"/>
                </c:manualLayout>
              </c:layout>
              <c:tx>
                <c:rich>
                  <a:bodyPr/>
                  <a:lstStyle/>
                  <a:p>
                    <a:fld id="{B1A0AFCF-8697-4623-9FB4-C561970C6AB6}" type="CATEGORYNAME">
                      <a:rPr lang="en-US" sz="1050" dirty="0"/>
                      <a:pPr/>
                      <a:t>[CATEGORY NAME]</a:t>
                    </a:fld>
                    <a:r>
                      <a:rPr lang="en-US" sz="1050" baseline="0" dirty="0"/>
                      <a:t>, </a:t>
                    </a:r>
                    <a:fld id="{38C645F5-201F-47B2-B2D8-C09A096E730E}" type="VALUE">
                      <a:rPr lang="en-US" sz="1050" baseline="0" dirty="0"/>
                      <a:pPr/>
                      <a:t>[VALUE]</a:t>
                    </a:fld>
                    <a:endParaRPr lang="en-US" sz="1050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DE13-CE4F-AD2B-0CA7867537E5}"/>
                </c:ext>
              </c:extLst>
            </c:dLbl>
            <c:dLbl>
              <c:idx val="2"/>
              <c:layout>
                <c:manualLayout>
                  <c:x val="0.12777777777777768"/>
                  <c:y val="9.7222222222222224E-2"/>
                </c:manualLayout>
              </c:layout>
              <c:tx>
                <c:rich>
                  <a:bodyPr/>
                  <a:lstStyle/>
                  <a:p>
                    <a:fld id="{F1DC2FCE-C9D4-4C1C-869F-56954ECA6B64}" type="CATEGORYNAME">
                      <a:rPr lang="en-US" sz="1050"/>
                      <a:pPr/>
                      <a:t>[CATEGORY NAME]</a:t>
                    </a:fld>
                    <a:r>
                      <a:rPr lang="en-US" sz="1050" baseline="0" dirty="0"/>
                      <a:t>, </a:t>
                    </a:r>
                    <a:fld id="{C5019A30-411F-41AD-90AF-0D9B40A1FFCF}" type="VALUE">
                      <a:rPr lang="en-US" sz="1050" baseline="0"/>
                      <a:pPr/>
                      <a:t>[VALUE]</a:t>
                    </a:fld>
                    <a:endParaRPr lang="en-US" sz="1050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DE13-CE4F-AD2B-0CA7867537E5}"/>
                </c:ext>
              </c:extLst>
            </c:dLbl>
            <c:dLbl>
              <c:idx val="3"/>
              <c:layout>
                <c:manualLayout>
                  <c:x val="-0.10833333333333334"/>
                  <c:y val="6.0185185185185182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DE13-CE4F-AD2B-0CA7867537E5}"/>
                </c:ext>
              </c:extLst>
            </c:dLbl>
            <c:dLbl>
              <c:idx val="4"/>
              <c:layout>
                <c:manualLayout>
                  <c:x val="-0.13888888888888892"/>
                  <c:y val="0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DE13-CE4F-AD2B-0CA7867537E5}"/>
                </c:ext>
              </c:extLst>
            </c:dLbl>
            <c:dLbl>
              <c:idx val="5"/>
              <c:layout>
                <c:manualLayout>
                  <c:x val="-0.16666666666666666"/>
                  <c:y val="7.8703703703703665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DE13-CE4F-AD2B-0CA7867537E5}"/>
                </c:ext>
              </c:extLst>
            </c:dLbl>
            <c:dLbl>
              <c:idx val="6"/>
              <c:layout>
                <c:manualLayout>
                  <c:x val="-0.21666666666666667"/>
                  <c:y val="2.7777777777777776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DE13-CE4F-AD2B-0CA7867537E5}"/>
                </c:ext>
              </c:extLst>
            </c:dLbl>
            <c:dLbl>
              <c:idx val="7"/>
              <c:layout>
                <c:manualLayout>
                  <c:x val="-0.13055555555555559"/>
                  <c:y val="-3.2407407407407406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DE13-CE4F-AD2B-0CA7867537E5}"/>
                </c:ext>
              </c:extLst>
            </c:dLbl>
            <c:dLbl>
              <c:idx val="8"/>
              <c:layout>
                <c:manualLayout>
                  <c:x val="4.7222222222222221E-2"/>
                  <c:y val="0.18518518518518517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DE13-CE4F-AD2B-0CA7867537E5}"/>
                </c:ext>
              </c:extLst>
            </c:dLbl>
            <c:dLbl>
              <c:idx val="9"/>
              <c:layout>
                <c:manualLayout>
                  <c:x val="-0.12500000000000006"/>
                  <c:y val="-0.10648148148148148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DE13-CE4F-AD2B-0CA7867537E5}"/>
                </c:ext>
              </c:extLst>
            </c:dLbl>
            <c:dLbl>
              <c:idx val="10"/>
              <c:layout>
                <c:manualLayout>
                  <c:x val="2.4999999999999949E-2"/>
                  <c:y val="-0.10185185185185187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DE13-CE4F-AD2B-0CA7867537E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'Urban Millennials'!$E$55:$E$65</c:f>
              <c:strCache>
                <c:ptCount val="11"/>
                <c:pt idx="0">
                  <c:v>Action/Adventure</c:v>
                </c:pt>
                <c:pt idx="1">
                  <c:v>Superhero/Supernatural</c:v>
                </c:pt>
                <c:pt idx="2">
                  <c:v>Historical Fiction</c:v>
                </c:pt>
                <c:pt idx="3">
                  <c:v>Fantasy</c:v>
                </c:pt>
                <c:pt idx="4">
                  <c:v>Romance</c:v>
                </c:pt>
                <c:pt idx="5">
                  <c:v>Thrillers/Mystery</c:v>
                </c:pt>
                <c:pt idx="6">
                  <c:v>Crime/Detective</c:v>
                </c:pt>
                <c:pt idx="7">
                  <c:v>Legal/Corporate</c:v>
                </c:pt>
                <c:pt idx="8">
                  <c:v>Futuristic/Dystopian/Sci-Fi</c:v>
                </c:pt>
                <c:pt idx="9">
                  <c:v>Horror</c:v>
                </c:pt>
                <c:pt idx="10">
                  <c:v>Mythology</c:v>
                </c:pt>
              </c:strCache>
            </c:strRef>
          </c:cat>
          <c:val>
            <c:numRef>
              <c:f>'Urban Millennials'!$F$55:$F$65</c:f>
              <c:numCache>
                <c:formatCode>0.00%</c:formatCode>
                <c:ptCount val="11"/>
                <c:pt idx="0">
                  <c:v>0.18981648074847068</c:v>
                </c:pt>
                <c:pt idx="1">
                  <c:v>0.1801007556675063</c:v>
                </c:pt>
                <c:pt idx="2">
                  <c:v>0.17794170564951423</c:v>
                </c:pt>
                <c:pt idx="3">
                  <c:v>0.155422813961857</c:v>
                </c:pt>
                <c:pt idx="4">
                  <c:v>0.108164807484707</c:v>
                </c:pt>
                <c:pt idx="5">
                  <c:v>7.8744152572867904E-2</c:v>
                </c:pt>
                <c:pt idx="6">
                  <c:v>4.2670025188916903E-2</c:v>
                </c:pt>
                <c:pt idx="7">
                  <c:v>2.0960777258006477E-2</c:v>
                </c:pt>
                <c:pt idx="8">
                  <c:v>1.8981648074847066E-2</c:v>
                </c:pt>
                <c:pt idx="9">
                  <c:v>1.6477150053976201E-2</c:v>
                </c:pt>
                <c:pt idx="10">
                  <c:v>1.0719683339330601E-2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DE13-CE4F-AD2B-0CA7867537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'Urban Millennials'!$F$69</c:f>
              <c:strCache>
                <c:ptCount val="1"/>
                <c:pt idx="0">
                  <c:v>Engagement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7E3-AA49-89F1-7AA63875BDE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7E3-AA49-89F1-7AA63875BDE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7E3-AA49-89F1-7AA63875BDE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7E3-AA49-89F1-7AA63875BDE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7E3-AA49-89F1-7AA63875BDE2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F7E3-AA49-89F1-7AA63875BDE2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F7E3-AA49-89F1-7AA63875BDE2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F7E3-AA49-89F1-7AA63875BDE2}"/>
              </c:ext>
            </c:extLst>
          </c:dPt>
          <c:dLbls>
            <c:dLbl>
              <c:idx val="0"/>
              <c:layout>
                <c:manualLayout>
                  <c:x val="0.14166666666666666"/>
                  <c:y val="-6.4814814814814811E-2"/>
                </c:manualLayout>
              </c:layout>
              <c:tx>
                <c:rich>
                  <a:bodyPr/>
                  <a:lstStyle/>
                  <a:p>
                    <a:fld id="{AB04A25C-CC55-47E1-B1D3-6A408D2AEB09}" type="CATEGORYNAME">
                      <a:rPr lang="en-US" sz="1600"/>
                      <a:pPr/>
                      <a:t>[CATEGORY NAME]</a:t>
                    </a:fld>
                    <a:r>
                      <a:rPr lang="en-US" sz="1600" baseline="0" dirty="0"/>
                      <a:t>, </a:t>
                    </a:r>
                    <a:fld id="{BFD8417D-B613-4273-B409-A35EB6B13627}" type="VALUE">
                      <a:rPr lang="en-US" sz="1600" baseline="0"/>
                      <a:pPr/>
                      <a:t>[VALUE]</a:t>
                    </a:fld>
                    <a:endParaRPr lang="en-US" sz="1600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F7E3-AA49-89F1-7AA63875BDE2}"/>
                </c:ext>
              </c:extLst>
            </c:dLbl>
            <c:dLbl>
              <c:idx val="1"/>
              <c:layout>
                <c:manualLayout>
                  <c:x val="0.18333333333333332"/>
                  <c:y val="4.6296296296296294E-2"/>
                </c:manualLayout>
              </c:layout>
              <c:tx>
                <c:rich>
                  <a:bodyPr/>
                  <a:lstStyle/>
                  <a:p>
                    <a:fld id="{71853FCD-3DA2-4F00-BDC3-66CB6AEB55BB}" type="CATEGORYNAME">
                      <a:rPr lang="en-US" sz="1600"/>
                      <a:pPr/>
                      <a:t>[CATEGORY NAME]</a:t>
                    </a:fld>
                    <a:r>
                      <a:rPr lang="en-US" sz="1600" baseline="0" dirty="0"/>
                      <a:t>, </a:t>
                    </a:r>
                    <a:fld id="{1464C215-8E45-4571-A695-F24B228D0A7B}" type="VALUE">
                      <a:rPr lang="en-US" sz="1600" baseline="0"/>
                      <a:pPr/>
                      <a:t>[VALUE]</a:t>
                    </a:fld>
                    <a:endParaRPr lang="en-US" sz="1600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F7E3-AA49-89F1-7AA63875BDE2}"/>
                </c:ext>
              </c:extLst>
            </c:dLbl>
            <c:dLbl>
              <c:idx val="2"/>
              <c:layout>
                <c:manualLayout>
                  <c:x val="-9.6768456827511951E-2"/>
                  <c:y val="0.1973241532607467"/>
                </c:manualLayout>
              </c:layout>
              <c:tx>
                <c:rich>
                  <a:bodyPr/>
                  <a:lstStyle/>
                  <a:p>
                    <a:fld id="{39240E2B-A4BF-4D58-B839-021C9D5527DF}" type="CATEGORYNAME">
                      <a:rPr lang="en-US" sz="1600"/>
                      <a:pPr/>
                      <a:t>[CATEGORY NAME]</a:t>
                    </a:fld>
                    <a:r>
                      <a:rPr lang="en-US" sz="1600" baseline="0" dirty="0"/>
                      <a:t>, </a:t>
                    </a:r>
                    <a:fld id="{B4BAE369-038B-4789-8C2F-454EC0891860}" type="VALUE">
                      <a:rPr lang="en-US" sz="1600" baseline="0"/>
                      <a:pPr/>
                      <a:t>[VALUE]</a:t>
                    </a:fld>
                    <a:endParaRPr lang="en-US" sz="1600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F7E3-AA49-89F1-7AA63875BDE2}"/>
                </c:ext>
              </c:extLst>
            </c:dLbl>
            <c:dLbl>
              <c:idx val="3"/>
              <c:layout>
                <c:manualLayout>
                  <c:x val="-0.17499999999999999"/>
                  <c:y val="0.10648148148148144"/>
                </c:manualLayout>
              </c:layout>
              <c:tx>
                <c:rich>
                  <a:bodyPr/>
                  <a:lstStyle/>
                  <a:p>
                    <a:fld id="{6A7C0964-77EA-4971-8950-F524525DD206}" type="CATEGORYNAME">
                      <a:rPr lang="en-US" sz="1600"/>
                      <a:pPr/>
                      <a:t>[CATEGORY NAME]</a:t>
                    </a:fld>
                    <a:r>
                      <a:rPr lang="en-US" sz="1600" baseline="0" dirty="0"/>
                      <a:t>, </a:t>
                    </a:r>
                    <a:fld id="{125FBBF5-AFE5-490D-9BD8-D4CD93B69F9B}" type="VALUE">
                      <a:rPr lang="en-US" sz="1600" baseline="0"/>
                      <a:pPr/>
                      <a:t>[VALUE]</a:t>
                    </a:fld>
                    <a:endParaRPr lang="en-US" sz="1600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F7E3-AA49-89F1-7AA63875BDE2}"/>
                </c:ext>
              </c:extLst>
            </c:dLbl>
            <c:dLbl>
              <c:idx val="4"/>
              <c:layout>
                <c:manualLayout>
                  <c:x val="-0.19508547008547009"/>
                  <c:y val="-1.1651659571261748E-2"/>
                </c:manualLayout>
              </c:layout>
              <c:tx>
                <c:rich>
                  <a:bodyPr/>
                  <a:lstStyle/>
                  <a:p>
                    <a:fld id="{31386E52-80BD-4D57-9D46-AA83FA2BB65C}" type="CATEGORYNAME">
                      <a:rPr lang="en-US" sz="1600"/>
                      <a:pPr/>
                      <a:t>[CATEGORY NAME]</a:t>
                    </a:fld>
                    <a:r>
                      <a:rPr lang="en-US" sz="1600" baseline="0" dirty="0"/>
                      <a:t>, </a:t>
                    </a:r>
                    <a:fld id="{26850605-BACD-444A-96C2-DEE437B56C38}" type="VALUE">
                      <a:rPr lang="en-US" sz="1600" baseline="0"/>
                      <a:pPr/>
                      <a:t>[VALUE]</a:t>
                    </a:fld>
                    <a:endParaRPr lang="en-US" sz="1600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F7E3-AA49-89F1-7AA63875BDE2}"/>
                </c:ext>
              </c:extLst>
            </c:dLbl>
            <c:dLbl>
              <c:idx val="5"/>
              <c:layout>
                <c:manualLayout>
                  <c:x val="-0.11666666666666667"/>
                  <c:y val="-9.2592592592592587E-2"/>
                </c:manualLayout>
              </c:layout>
              <c:tx>
                <c:rich>
                  <a:bodyPr/>
                  <a:lstStyle/>
                  <a:p>
                    <a:fld id="{E8596E49-F535-467C-8550-4214351AA4F8}" type="CATEGORYNAME">
                      <a:rPr lang="en-US" sz="1600"/>
                      <a:pPr/>
                      <a:t>[CATEGORY NAME]</a:t>
                    </a:fld>
                    <a:r>
                      <a:rPr lang="en-US" sz="1600" baseline="0" dirty="0"/>
                      <a:t>, </a:t>
                    </a:r>
                    <a:fld id="{BB3CE5DA-9409-47EB-9F6D-35DCA338B303}" type="VALUE">
                      <a:rPr lang="en-US" sz="1600" baseline="0"/>
                      <a:pPr/>
                      <a:t>[VALUE]</a:t>
                    </a:fld>
                    <a:endParaRPr lang="en-US" sz="1600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F7E3-AA49-89F1-7AA63875BDE2}"/>
                </c:ext>
              </c:extLst>
            </c:dLbl>
            <c:dLbl>
              <c:idx val="6"/>
              <c:layout>
                <c:manualLayout>
                  <c:x val="5.5555555555555504E-2"/>
                  <c:y val="0.17129629629629625"/>
                </c:manualLayout>
              </c:layout>
              <c:tx>
                <c:rich>
                  <a:bodyPr/>
                  <a:lstStyle/>
                  <a:p>
                    <a:fld id="{F695351E-128F-465F-A594-A32553704ECF}" type="CATEGORYNAME">
                      <a:rPr lang="en-US" sz="1400"/>
                      <a:pPr/>
                      <a:t>[CATEGORY NAME]</a:t>
                    </a:fld>
                    <a:r>
                      <a:rPr lang="en-US" sz="1400" baseline="0" dirty="0"/>
                      <a:t>, </a:t>
                    </a:r>
                    <a:fld id="{564268D7-9E3B-4A69-A05E-1A4CA2C451F3}" type="VALUE">
                      <a:rPr lang="en-US" sz="1400" baseline="0"/>
                      <a:pPr/>
                      <a:t>[VALUE]</a:t>
                    </a:fld>
                    <a:endParaRPr lang="en-US" sz="1400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F7E3-AA49-89F1-7AA63875BDE2}"/>
                </c:ext>
              </c:extLst>
            </c:dLbl>
            <c:dLbl>
              <c:idx val="7"/>
              <c:layout>
                <c:manualLayout>
                  <c:x val="8.3333333333333329E-2"/>
                  <c:y val="-9.7222222222222238E-2"/>
                </c:manualLayout>
              </c:layout>
              <c:tx>
                <c:rich>
                  <a:bodyPr/>
                  <a:lstStyle/>
                  <a:p>
                    <a:fld id="{D0C1EEBD-BA37-460C-A4B5-FCD100505042}" type="CATEGORYNAME">
                      <a:rPr lang="en-US" sz="1600"/>
                      <a:pPr/>
                      <a:t>[CATEGORY NAME]</a:t>
                    </a:fld>
                    <a:r>
                      <a:rPr lang="en-US" sz="1600" baseline="0" dirty="0"/>
                      <a:t>, </a:t>
                    </a:r>
                    <a:fld id="{D324DAA7-DD67-41D2-96D6-E7FC00D769EA}" type="VALUE">
                      <a:rPr lang="en-US" sz="1600" baseline="0"/>
                      <a:pPr/>
                      <a:t>[VALUE]</a:t>
                    </a:fld>
                    <a:endParaRPr lang="en-US" sz="1600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F7E3-AA49-89F1-7AA63875BDE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'Urban Millennials'!$E$70:$E$77</c:f>
              <c:strCache>
                <c:ptCount val="8"/>
                <c:pt idx="0">
                  <c:v>Science &amp; Technology</c:v>
                </c:pt>
                <c:pt idx="1">
                  <c:v>Social Experiments</c:v>
                </c:pt>
                <c:pt idx="2">
                  <c:v>Music/Dance</c:v>
                </c:pt>
                <c:pt idx="3">
                  <c:v>Game Shows</c:v>
                </c:pt>
                <c:pt idx="4">
                  <c:v>Cultural</c:v>
                </c:pt>
                <c:pt idx="5">
                  <c:v>Voyeuristic</c:v>
                </c:pt>
                <c:pt idx="6">
                  <c:v>Documentaries</c:v>
                </c:pt>
                <c:pt idx="7">
                  <c:v>Biographies</c:v>
                </c:pt>
              </c:strCache>
            </c:strRef>
          </c:cat>
          <c:val>
            <c:numRef>
              <c:f>'Urban Millennials'!$F$70:$F$77</c:f>
              <c:numCache>
                <c:formatCode>0.00%</c:formatCode>
                <c:ptCount val="8"/>
                <c:pt idx="0">
                  <c:v>0.32387054312367702</c:v>
                </c:pt>
                <c:pt idx="1">
                  <c:v>0.25838493675957203</c:v>
                </c:pt>
                <c:pt idx="2">
                  <c:v>0.23468665941738601</c:v>
                </c:pt>
                <c:pt idx="3">
                  <c:v>8.0061809649173005E-2</c:v>
                </c:pt>
                <c:pt idx="4">
                  <c:v>3.2003090482458599E-2</c:v>
                </c:pt>
                <c:pt idx="5">
                  <c:v>2.8615578320837866E-2</c:v>
                </c:pt>
                <c:pt idx="6">
                  <c:v>2.1404452583986721E-2</c:v>
                </c:pt>
                <c:pt idx="7">
                  <c:v>2.09729296629084E-2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F7E3-AA49-89F1-7AA63875BD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'Urban Millennials'!$F$81</c:f>
              <c:strCache>
                <c:ptCount val="1"/>
                <c:pt idx="0">
                  <c:v>Engagement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238-F345-8CAC-317C7353707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238-F345-8CAC-317C73537070}"/>
              </c:ext>
            </c:extLst>
          </c:dPt>
          <c:dLbls>
            <c:dLbl>
              <c:idx val="0"/>
              <c:layout>
                <c:manualLayout>
                  <c:x val="0.16666666666666666"/>
                  <c:y val="-0.15277777777777779"/>
                </c:manualLayout>
              </c:layout>
              <c:tx>
                <c:rich>
                  <a:bodyPr/>
                  <a:lstStyle/>
                  <a:p>
                    <a:fld id="{F2A4D844-C099-4B52-8302-091C0B1F495F}" type="CATEGORYNAME">
                      <a:rPr lang="en-US" sz="1800"/>
                      <a:pPr/>
                      <a:t>[CATEGORY NAME]</a:t>
                    </a:fld>
                    <a:r>
                      <a:rPr lang="en-US" sz="1800" baseline="0" dirty="0"/>
                      <a:t>, </a:t>
                    </a:r>
                    <a:fld id="{AF6C9518-35E8-43A1-A07E-1F72CFE1240C}" type="VALUE">
                      <a:rPr lang="en-US" sz="1800" baseline="0"/>
                      <a:pPr/>
                      <a:t>[VALUE]</a:t>
                    </a:fld>
                    <a:endParaRPr lang="en-US" sz="1800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9238-F345-8CAC-317C73537070}"/>
                </c:ext>
              </c:extLst>
            </c:dLbl>
            <c:dLbl>
              <c:idx val="1"/>
              <c:layout>
                <c:manualLayout>
                  <c:x val="-0.11111111111111113"/>
                  <c:y val="-6.4814814814814811E-2"/>
                </c:manualLayout>
              </c:layout>
              <c:tx>
                <c:rich>
                  <a:bodyPr/>
                  <a:lstStyle/>
                  <a:p>
                    <a:fld id="{127FF209-CF70-4BA4-9F47-3C542673C117}" type="CATEGORYNAME">
                      <a:rPr lang="en-US" sz="1800"/>
                      <a:pPr/>
                      <a:t>[CATEGORY NAME]</a:t>
                    </a:fld>
                    <a:r>
                      <a:rPr lang="en-US" sz="1800" baseline="0" dirty="0"/>
                      <a:t>, </a:t>
                    </a:r>
                    <a:fld id="{034F05BA-1C5A-44D2-9E65-1FF4FF719857}" type="VALUE">
                      <a:rPr lang="en-US" sz="1800" baseline="0"/>
                      <a:pPr/>
                      <a:t>[VALUE]</a:t>
                    </a:fld>
                    <a:endParaRPr lang="en-US" sz="1800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9238-F345-8CAC-317C7353707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'Urban Millennials'!$E$82:$E$83</c:f>
              <c:strCache>
                <c:ptCount val="2"/>
                <c:pt idx="0">
                  <c:v>Sports</c:v>
                </c:pt>
                <c:pt idx="1">
                  <c:v>Awards &amp; Ceremonies</c:v>
                </c:pt>
              </c:strCache>
            </c:strRef>
          </c:cat>
          <c:val>
            <c:numRef>
              <c:f>'Urban Millennials'!$F$82:$F$83</c:f>
              <c:numCache>
                <c:formatCode>0.00%</c:formatCode>
                <c:ptCount val="2"/>
                <c:pt idx="0">
                  <c:v>0.64129520605550883</c:v>
                </c:pt>
                <c:pt idx="1">
                  <c:v>0.35870479394449117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238-F345-8CAC-317C735370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'Urban Millennials'!$A$92</c:f>
              <c:strCache>
                <c:ptCount val="1"/>
                <c:pt idx="0">
                  <c:v>Interests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8EE9-F348-9CDE-10A12928107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8EE9-F348-9CDE-10A12928107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8EE9-F348-9CDE-10A129281078}"/>
              </c:ext>
            </c:extLst>
          </c:dPt>
          <c:dLbls>
            <c:dLbl>
              <c:idx val="0"/>
              <c:layout>
                <c:manualLayout>
                  <c:x val="-0.10765276936536779"/>
                  <c:y val="-0.34415570960328523"/>
                </c:manualLayout>
              </c:layout>
              <c:tx>
                <c:rich>
                  <a:bodyPr/>
                  <a:lstStyle/>
                  <a:p>
                    <a:fld id="{A1D39278-D973-4C2E-BFC8-BEE71E9DE416}" type="CATEGORYNAME">
                      <a:rPr lang="en-US" sz="1800"/>
                      <a:pPr/>
                      <a:t>[CATEGORY NAME]</a:t>
                    </a:fld>
                    <a:r>
                      <a:rPr lang="en-US" sz="1800" baseline="0" dirty="0"/>
                      <a:t>, </a:t>
                    </a:r>
                    <a:fld id="{799B2CE3-4A02-4C55-B6DD-C5185E78F257}" type="VALUE">
                      <a:rPr lang="en-US" sz="1800" baseline="0"/>
                      <a:pPr/>
                      <a:t>[VALUE]</a:t>
                    </a:fld>
                    <a:endParaRPr lang="en-US" sz="1800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8EE9-F348-9CDE-10A129281078}"/>
                </c:ext>
              </c:extLst>
            </c:dLbl>
            <c:dLbl>
              <c:idx val="1"/>
              <c:layout>
                <c:manualLayout>
                  <c:x val="5.2368110236220476E-2"/>
                  <c:y val="0.11432451151939341"/>
                </c:manualLayout>
              </c:layout>
              <c:tx>
                <c:rich>
                  <a:bodyPr/>
                  <a:lstStyle/>
                  <a:p>
                    <a:fld id="{725E830E-78B7-4D78-8F94-C837CC324B53}" type="CATEGORYNAME">
                      <a:rPr lang="en-US" sz="1800"/>
                      <a:pPr/>
                      <a:t>[CATEGORY NAME]</a:t>
                    </a:fld>
                    <a:r>
                      <a:rPr lang="en-US" sz="1800" baseline="0" dirty="0"/>
                      <a:t>, </a:t>
                    </a:r>
                    <a:fld id="{46E3B8D5-7885-4DD5-BCEB-0BC021B60752}" type="VALUE">
                      <a:rPr lang="en-US" sz="1800" baseline="0"/>
                      <a:pPr/>
                      <a:t>[VALUE]</a:t>
                    </a:fld>
                    <a:endParaRPr lang="en-US" sz="1800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8EE9-F348-9CDE-10A129281078}"/>
                </c:ext>
              </c:extLst>
            </c:dLbl>
            <c:dLbl>
              <c:idx val="2"/>
              <c:layout>
                <c:manualLayout>
                  <c:x val="5.4939851268591428E-3"/>
                  <c:y val="-3.7203266258384368E-2"/>
                </c:manualLayout>
              </c:layout>
              <c:tx>
                <c:rich>
                  <a:bodyPr/>
                  <a:lstStyle/>
                  <a:p>
                    <a:fld id="{A2C1EB7E-694D-476F-B96C-608532F74AFB}" type="CATEGORYNAME">
                      <a:rPr lang="en-US" sz="1800"/>
                      <a:pPr/>
                      <a:t>[CATEGORY NAME]</a:t>
                    </a:fld>
                    <a:r>
                      <a:rPr lang="en-US" sz="1800" baseline="0" dirty="0"/>
                      <a:t>, </a:t>
                    </a:r>
                    <a:fld id="{862EA613-8E46-4541-9BC6-7F4F911DEE18}" type="VALUE">
                      <a:rPr lang="en-US" sz="1800" baseline="0"/>
                      <a:pPr/>
                      <a:t>[VALUE]</a:t>
                    </a:fld>
                    <a:endParaRPr lang="en-US" sz="1800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8EE9-F348-9CDE-10A12928107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'Urban Millennials'!$B$87:$D$87</c:f>
              <c:strCache>
                <c:ptCount val="3"/>
                <c:pt idx="0">
                  <c:v>Short</c:v>
                </c:pt>
                <c:pt idx="1">
                  <c:v>Series</c:v>
                </c:pt>
                <c:pt idx="2">
                  <c:v>Episodes</c:v>
                </c:pt>
              </c:strCache>
            </c:strRef>
          </c:cat>
          <c:val>
            <c:numRef>
              <c:f>'Urban Millennials'!$B$92:$D$92</c:f>
              <c:numCache>
                <c:formatCode>0.00%</c:formatCode>
                <c:ptCount val="3"/>
                <c:pt idx="0">
                  <c:v>0.55889999999999995</c:v>
                </c:pt>
                <c:pt idx="1">
                  <c:v>0.1678</c:v>
                </c:pt>
                <c:pt idx="2">
                  <c:v>0.2733000000000001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EE9-F348-9CDE-10A1292810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'Urban Millennials'!$A$89</c:f>
              <c:strCache>
                <c:ptCount val="1"/>
                <c:pt idx="0">
                  <c:v>Comedy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766-974B-AD87-E7E63FDEE74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766-974B-AD87-E7E63FDEE74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5766-974B-AD87-E7E63FDEE749}"/>
              </c:ext>
            </c:extLst>
          </c:dPt>
          <c:dLbls>
            <c:dLbl>
              <c:idx val="0"/>
              <c:layout>
                <c:manualLayout>
                  <c:x val="-7.8486111111111118E-2"/>
                  <c:y val="-0.10394101778944298"/>
                </c:manualLayout>
              </c:layout>
              <c:tx>
                <c:rich>
                  <a:bodyPr/>
                  <a:lstStyle/>
                  <a:p>
                    <a:fld id="{62DB5584-10FC-4A8C-8C42-FD85B78CCEFA}" type="CATEGORYNAME">
                      <a:rPr lang="en-US" sz="1600"/>
                      <a:pPr/>
                      <a:t>[CATEGORY NAME]</a:t>
                    </a:fld>
                    <a:r>
                      <a:rPr lang="en-US" sz="1600" baseline="0" dirty="0"/>
                      <a:t>, </a:t>
                    </a:r>
                    <a:fld id="{A591349F-1AFF-46E9-A9FB-FE5F6F3A99C7}" type="VALUE">
                      <a:rPr lang="en-US" sz="1600" baseline="0"/>
                      <a:pPr/>
                      <a:t>[VALUE]</a:t>
                    </a:fld>
                    <a:endParaRPr lang="en-US" sz="1600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5766-974B-AD87-E7E63FDEE749}"/>
                </c:ext>
              </c:extLst>
            </c:dLbl>
            <c:dLbl>
              <c:idx val="1"/>
              <c:layout>
                <c:manualLayout>
                  <c:x val="-0.12763910761154856"/>
                  <c:y val="-3.4610309128025665E-2"/>
                </c:manualLayout>
              </c:layout>
              <c:tx>
                <c:rich>
                  <a:bodyPr/>
                  <a:lstStyle/>
                  <a:p>
                    <a:fld id="{2646D496-5753-4C95-98BF-68DCB6F313B6}" type="CATEGORYNAME">
                      <a:rPr lang="en-US" sz="1600"/>
                      <a:pPr/>
                      <a:t>[CATEGORY NAME]</a:t>
                    </a:fld>
                    <a:r>
                      <a:rPr lang="en-US" sz="1600" baseline="0" dirty="0"/>
                      <a:t>, </a:t>
                    </a:r>
                    <a:fld id="{C18089AE-31F0-4296-B180-7FF4A70E7AC0}" type="VALUE">
                      <a:rPr lang="en-US" sz="1600" baseline="0"/>
                      <a:pPr/>
                      <a:t>[VALUE]</a:t>
                    </a:fld>
                    <a:endParaRPr lang="en-US" sz="1600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5766-974B-AD87-E7E63FDEE749}"/>
                </c:ext>
              </c:extLst>
            </c:dLbl>
            <c:dLbl>
              <c:idx val="2"/>
              <c:layout>
                <c:manualLayout>
                  <c:x val="7.6295931758530184E-3"/>
                  <c:y val="-5.1417687372411779E-2"/>
                </c:manualLayout>
              </c:layout>
              <c:tx>
                <c:rich>
                  <a:bodyPr/>
                  <a:lstStyle/>
                  <a:p>
                    <a:fld id="{FF049DEB-7398-441A-85F8-62AB9246A66F}" type="CATEGORYNAME">
                      <a:rPr lang="en-US" sz="1600"/>
                      <a:pPr/>
                      <a:t>[CATEGORY NAME]</a:t>
                    </a:fld>
                    <a:r>
                      <a:rPr lang="en-US" sz="1600" baseline="0" dirty="0"/>
                      <a:t>, </a:t>
                    </a:r>
                    <a:fld id="{3DB4D083-2695-47F4-A8D5-E41AF94846CD}" type="VALUE">
                      <a:rPr lang="en-US" sz="1600" baseline="0"/>
                      <a:pPr/>
                      <a:t>[VALUE]</a:t>
                    </a:fld>
                    <a:endParaRPr lang="en-US" sz="1600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5766-974B-AD87-E7E63FDEE74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'Urban Millennials'!$B$87:$D$87</c:f>
              <c:strCache>
                <c:ptCount val="3"/>
                <c:pt idx="0">
                  <c:v>Short</c:v>
                </c:pt>
                <c:pt idx="1">
                  <c:v>Series</c:v>
                </c:pt>
                <c:pt idx="2">
                  <c:v>Episodes</c:v>
                </c:pt>
              </c:strCache>
            </c:strRef>
          </c:cat>
          <c:val>
            <c:numRef>
              <c:f>'Urban Millennials'!$B$89:$D$89</c:f>
              <c:numCache>
                <c:formatCode>0.00%</c:formatCode>
                <c:ptCount val="3"/>
                <c:pt idx="0">
                  <c:v>0.38450000000000001</c:v>
                </c:pt>
                <c:pt idx="1">
                  <c:v>0.32890000000000003</c:v>
                </c:pt>
                <c:pt idx="2">
                  <c:v>0.28659999999999997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766-974B-AD87-E7E63FDEE7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8.8141025641025633E-2"/>
          <c:y val="8.6423350789285328E-2"/>
          <c:w val="0.82799145299145294"/>
          <c:h val="0.82236860942621404"/>
        </c:manualLayout>
      </c:layout>
      <c:pie3DChart>
        <c:varyColors val="1"/>
        <c:ser>
          <c:idx val="0"/>
          <c:order val="0"/>
          <c:tx>
            <c:strRef>
              <c:f>'Urban Millennials'!$A$88</c:f>
              <c:strCache>
                <c:ptCount val="1"/>
                <c:pt idx="0">
                  <c:v>Drama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1D76-BC46-A591-E6121B7B9CD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1D76-BC46-A591-E6121B7B9CD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1D76-BC46-A591-E6121B7B9CD9}"/>
              </c:ext>
            </c:extLst>
          </c:dPt>
          <c:dLbls>
            <c:dLbl>
              <c:idx val="0"/>
              <c:layout>
                <c:manualLayout>
                  <c:x val="-0.14378205128205143"/>
                  <c:y val="-0.17900086651847946"/>
                </c:manualLayout>
              </c:layout>
              <c:tx>
                <c:rich>
                  <a:bodyPr/>
                  <a:lstStyle/>
                  <a:p>
                    <a:fld id="{02E11C97-4E35-4737-B3B4-CB9E4475496B}" type="CATEGORYNAME">
                      <a:rPr lang="en-US" sz="1600"/>
                      <a:pPr/>
                      <a:t>[CATEGORY NAME]</a:t>
                    </a:fld>
                    <a:r>
                      <a:rPr lang="en-US" sz="1600" baseline="0" dirty="0"/>
                      <a:t>, </a:t>
                    </a:r>
                    <a:fld id="{3C8237CF-520B-45A3-BB99-1FE7830F7454}" type="VALUE">
                      <a:rPr lang="en-US" sz="1600" baseline="0"/>
                      <a:pPr/>
                      <a:t>[VALUE]</a:t>
                    </a:fld>
                    <a:endParaRPr lang="en-US" sz="1600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1D76-BC46-A591-E6121B7B9CD9}"/>
                </c:ext>
              </c:extLst>
            </c:dLbl>
            <c:dLbl>
              <c:idx val="1"/>
              <c:layout>
                <c:manualLayout>
                  <c:x val="7.9605794467999189E-3"/>
                  <c:y val="3.0148438383001255E-2"/>
                </c:manualLayout>
              </c:layout>
              <c:tx>
                <c:rich>
                  <a:bodyPr/>
                  <a:lstStyle/>
                  <a:p>
                    <a:fld id="{E3B736E6-41A0-45BF-950D-4002C9D11BCA}" type="CATEGORYNAME">
                      <a:rPr lang="en-US" sz="1800"/>
                      <a:pPr/>
                      <a:t>[CATEGORY NAME]</a:t>
                    </a:fld>
                    <a:r>
                      <a:rPr lang="en-US" sz="1800" baseline="0" dirty="0"/>
                      <a:t>, </a:t>
                    </a:r>
                    <a:fld id="{41D97A5A-E6D9-4F41-BEF7-EE6C0054E13A}" type="VALUE">
                      <a:rPr lang="en-US" sz="1800" baseline="0"/>
                      <a:pPr/>
                      <a:t>[VALUE]</a:t>
                    </a:fld>
                    <a:endParaRPr lang="en-US" sz="1800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1D76-BC46-A591-E6121B7B9CD9}"/>
                </c:ext>
              </c:extLst>
            </c:dLbl>
            <c:dLbl>
              <c:idx val="2"/>
              <c:layout>
                <c:manualLayout>
                  <c:x val="3.9152786190187763E-2"/>
                  <c:y val="-5.4387785856911425E-2"/>
                </c:manualLayout>
              </c:layout>
              <c:tx>
                <c:rich>
                  <a:bodyPr/>
                  <a:lstStyle/>
                  <a:p>
                    <a:fld id="{9DEA5E29-DE6D-4666-9297-C492DDD4323B}" type="CATEGORYNAME">
                      <a:rPr lang="en-US" sz="1600"/>
                      <a:pPr/>
                      <a:t>[CATEGORY NAME]</a:t>
                    </a:fld>
                    <a:r>
                      <a:rPr lang="en-US" sz="1600" baseline="0" dirty="0"/>
                      <a:t>, </a:t>
                    </a:r>
                    <a:fld id="{62AA1C1F-18F8-434C-B8B6-10E2A328AEFA}" type="VALUE">
                      <a:rPr lang="en-US" sz="1600" baseline="0"/>
                      <a:pPr/>
                      <a:t>[VALUE]</a:t>
                    </a:fld>
                    <a:endParaRPr lang="en-US" sz="1600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1D76-BC46-A591-E6121B7B9CD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'Urban Millennials'!$B$87:$D$87</c:f>
              <c:strCache>
                <c:ptCount val="3"/>
                <c:pt idx="0">
                  <c:v>Short</c:v>
                </c:pt>
                <c:pt idx="1">
                  <c:v>Series</c:v>
                </c:pt>
                <c:pt idx="2">
                  <c:v>Episodes</c:v>
                </c:pt>
              </c:strCache>
            </c:strRef>
          </c:cat>
          <c:val>
            <c:numRef>
              <c:f>'Urban Millennials'!$B$88:$D$88</c:f>
              <c:numCache>
                <c:formatCode>0.00%</c:formatCode>
                <c:ptCount val="3"/>
                <c:pt idx="0">
                  <c:v>0.43959999999999999</c:v>
                </c:pt>
                <c:pt idx="1">
                  <c:v>0.31230000000000002</c:v>
                </c:pt>
                <c:pt idx="2">
                  <c:v>0.24809999999999999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D76-BC46-A591-E6121B7B9C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'Urban Millennials'!$A$90</c:f>
              <c:strCache>
                <c:ptCount val="1"/>
                <c:pt idx="0">
                  <c:v>Reality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BB7A-9D4A-9D15-65C5E694650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BB7A-9D4A-9D15-65C5E694650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BB7A-9D4A-9D15-65C5E694650A}"/>
              </c:ext>
            </c:extLst>
          </c:dPt>
          <c:dLbls>
            <c:dLbl>
              <c:idx val="0"/>
              <c:layout>
                <c:manualLayout>
                  <c:x val="-0.14654165825425683"/>
                  <c:y val="-0.16551689711034925"/>
                </c:manualLayout>
              </c:layout>
              <c:tx>
                <c:rich>
                  <a:bodyPr/>
                  <a:lstStyle/>
                  <a:p>
                    <a:fld id="{0FF81D49-735E-4B97-8F4C-66DF60EB1F24}" type="CATEGORYNAME">
                      <a:rPr lang="en-US" sz="1600"/>
                      <a:pPr/>
                      <a:t>[CATEGORY NAME]</a:t>
                    </a:fld>
                    <a:r>
                      <a:rPr lang="en-US" sz="1600" baseline="0" dirty="0"/>
                      <a:t>, </a:t>
                    </a:r>
                    <a:fld id="{4DA78D58-2A01-499B-A7D7-517CD5BC4934}" type="VALUE">
                      <a:rPr lang="en-US" sz="1600" baseline="0"/>
                      <a:pPr/>
                      <a:t>[VALUE]</a:t>
                    </a:fld>
                    <a:endParaRPr lang="en-US" sz="1600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BB7A-9D4A-9D15-65C5E694650A}"/>
                </c:ext>
              </c:extLst>
            </c:dLbl>
            <c:dLbl>
              <c:idx val="1"/>
              <c:layout>
                <c:manualLayout>
                  <c:x val="-0.14074486001749781"/>
                  <c:y val="1.1254009915427238E-2"/>
                </c:manualLayout>
              </c:layout>
              <c:tx>
                <c:rich>
                  <a:bodyPr/>
                  <a:lstStyle/>
                  <a:p>
                    <a:fld id="{E1D1F2D7-FB34-4463-B94A-93798030D165}" type="CATEGORYNAME">
                      <a:rPr lang="en-US" sz="1800"/>
                      <a:pPr/>
                      <a:t>[CATEGORY NAME]</a:t>
                    </a:fld>
                    <a:r>
                      <a:rPr lang="en-US" sz="1800" baseline="0" dirty="0"/>
                      <a:t>, </a:t>
                    </a:r>
                    <a:fld id="{D0DFD7A6-AA95-4B0A-ABC5-66C61C503E5B}" type="VALUE">
                      <a:rPr lang="en-US" sz="1800" baseline="0"/>
                      <a:pPr/>
                      <a:t>[VALUE]</a:t>
                    </a:fld>
                    <a:endParaRPr lang="en-US" sz="1800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BB7A-9D4A-9D15-65C5E694650A}"/>
                </c:ext>
              </c:extLst>
            </c:dLbl>
            <c:dLbl>
              <c:idx val="2"/>
              <c:layout>
                <c:manualLayout>
                  <c:x val="4.1791666666666664E-2"/>
                  <c:y val="-0.11514253426655001"/>
                </c:manualLayout>
              </c:layout>
              <c:tx>
                <c:rich>
                  <a:bodyPr/>
                  <a:lstStyle/>
                  <a:p>
                    <a:fld id="{0FD6E970-EF03-40ED-B77B-B2D0FF7DACDC}" type="CATEGORYNAME">
                      <a:rPr lang="en-US" sz="1800"/>
                      <a:pPr/>
                      <a:t>[CATEGORY NAME]</a:t>
                    </a:fld>
                    <a:r>
                      <a:rPr lang="en-US" sz="1800" baseline="0" dirty="0"/>
                      <a:t>, </a:t>
                    </a:r>
                    <a:fld id="{4CA1DECB-980A-443C-8565-925E46050004}" type="VALUE">
                      <a:rPr lang="en-US" sz="1800" baseline="0"/>
                      <a:pPr/>
                      <a:t>[VALUE]</a:t>
                    </a:fld>
                    <a:endParaRPr lang="en-US" sz="1800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BB7A-9D4A-9D15-65C5E694650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'Urban Millennials'!$B$87:$D$87</c:f>
              <c:strCache>
                <c:ptCount val="3"/>
                <c:pt idx="0">
                  <c:v>Short</c:v>
                </c:pt>
                <c:pt idx="1">
                  <c:v>Series</c:v>
                </c:pt>
                <c:pt idx="2">
                  <c:v>Episodes</c:v>
                </c:pt>
              </c:strCache>
            </c:strRef>
          </c:cat>
          <c:val>
            <c:numRef>
              <c:f>'Urban Millennials'!$B$90:$D$90</c:f>
              <c:numCache>
                <c:formatCode>0.00%</c:formatCode>
                <c:ptCount val="3"/>
                <c:pt idx="0">
                  <c:v>0.40229999999999999</c:v>
                </c:pt>
                <c:pt idx="1">
                  <c:v>0.2087</c:v>
                </c:pt>
                <c:pt idx="2">
                  <c:v>0.38900000000000001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B7A-9D4A-9D15-65C5E69465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'Urban Millennials'!$A$91</c:f>
              <c:strCache>
                <c:ptCount val="1"/>
                <c:pt idx="0">
                  <c:v>Events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BE93-5041-9DB4-A6CC96ABE5D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BE93-5041-9DB4-A6CC96ABE5D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BE93-5041-9DB4-A6CC96ABE5D6}"/>
              </c:ext>
            </c:extLst>
          </c:dPt>
          <c:dLbls>
            <c:dLbl>
              <c:idx val="0"/>
              <c:layout>
                <c:manualLayout>
                  <c:x val="-8.4308836395450726E-2"/>
                  <c:y val="-0.3610641223674792"/>
                </c:manualLayout>
              </c:layout>
              <c:tx>
                <c:rich>
                  <a:bodyPr/>
                  <a:lstStyle/>
                  <a:p>
                    <a:fld id="{D51E6423-D5B3-4FFF-8064-4BEE676BC9D3}" type="CATEGORYNAME">
                      <a:rPr lang="en-US" sz="1600"/>
                      <a:pPr/>
                      <a:t>[CATEGORY NAME]</a:t>
                    </a:fld>
                    <a:r>
                      <a:rPr lang="en-US" sz="1600" baseline="0" dirty="0"/>
                      <a:t>, </a:t>
                    </a:r>
                    <a:fld id="{7C9F561E-D131-480F-8002-294259BE32CA}" type="VALUE">
                      <a:rPr lang="en-US" sz="1600" baseline="0"/>
                      <a:pPr/>
                      <a:t>[VALUE]</a:t>
                    </a:fld>
                    <a:endParaRPr lang="en-US" sz="1600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BE93-5041-9DB4-A6CC96ABE5D6}"/>
                </c:ext>
              </c:extLst>
            </c:dLbl>
            <c:dLbl>
              <c:idx val="1"/>
              <c:layout>
                <c:manualLayout>
                  <c:x val="1.4868110236220472E-2"/>
                  <c:y val="0.16191127150772819"/>
                </c:manualLayout>
              </c:layout>
              <c:tx>
                <c:rich>
                  <a:bodyPr/>
                  <a:lstStyle/>
                  <a:p>
                    <a:fld id="{C552E542-8589-4C87-8C6B-1EBC2145FF80}" type="CATEGORYNAME">
                      <a:rPr lang="en-US" sz="1600"/>
                      <a:pPr/>
                      <a:t>[CATEGORY NAME]</a:t>
                    </a:fld>
                    <a:r>
                      <a:rPr lang="en-US" sz="1600" baseline="0" dirty="0"/>
                      <a:t>, </a:t>
                    </a:r>
                    <a:fld id="{2C382481-9FC1-4731-8580-A373E48F2CB0}" type="VALUE">
                      <a:rPr lang="en-US" sz="1600" baseline="0"/>
                      <a:pPr/>
                      <a:t>[VALUE]</a:t>
                    </a:fld>
                    <a:endParaRPr lang="en-US" sz="1600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BE93-5041-9DB4-A6CC96ABE5D6}"/>
                </c:ext>
              </c:extLst>
            </c:dLbl>
            <c:dLbl>
              <c:idx val="2"/>
              <c:layout>
                <c:manualLayout>
                  <c:x val="0.11130457130358705"/>
                  <c:y val="-0.10456948089822106"/>
                </c:manualLayout>
              </c:layout>
              <c:tx>
                <c:rich>
                  <a:bodyPr/>
                  <a:lstStyle/>
                  <a:p>
                    <a:fld id="{DC476F61-4F97-4ECC-AA67-B39228A0A095}" type="CATEGORYNAME">
                      <a:rPr lang="en-US" sz="1600"/>
                      <a:pPr/>
                      <a:t>[CATEGORY NAME]</a:t>
                    </a:fld>
                    <a:r>
                      <a:rPr lang="en-US" sz="1600" baseline="0" dirty="0"/>
                      <a:t>, </a:t>
                    </a:r>
                    <a:fld id="{340C9426-416E-4314-BB67-3609A6E9C533}" type="VALUE">
                      <a:rPr lang="en-US" sz="1600" baseline="0"/>
                      <a:pPr/>
                      <a:t>[VALUE]</a:t>
                    </a:fld>
                    <a:endParaRPr lang="en-US" sz="1600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BE93-5041-9DB4-A6CC96ABE5D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'Urban Millennials'!$B$87:$D$87</c:f>
              <c:strCache>
                <c:ptCount val="3"/>
                <c:pt idx="0">
                  <c:v>Short</c:v>
                </c:pt>
                <c:pt idx="1">
                  <c:v>Series</c:v>
                </c:pt>
                <c:pt idx="2">
                  <c:v>Episodes</c:v>
                </c:pt>
              </c:strCache>
            </c:strRef>
          </c:cat>
          <c:val>
            <c:numRef>
              <c:f>'Urban Millennials'!$B$91:$D$91</c:f>
              <c:numCache>
                <c:formatCode>0.00%</c:formatCode>
                <c:ptCount val="3"/>
                <c:pt idx="0">
                  <c:v>0.58450000000000002</c:v>
                </c:pt>
                <c:pt idx="1">
                  <c:v>0.15</c:v>
                </c:pt>
                <c:pt idx="2">
                  <c:v>0.26549999999999996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E93-5041-9DB4-A6CC96ABE5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'Urban Millennials'!$B$20</c:f>
              <c:strCache>
                <c:ptCount val="1"/>
                <c:pt idx="0">
                  <c:v>Views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569-A143-B3A9-838DCF899C7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569-A143-B3A9-838DCF899C7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569-A143-B3A9-838DCF899C7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569-A143-B3A9-838DCF899C7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569-A143-B3A9-838DCF899C75}"/>
              </c:ext>
            </c:extLst>
          </c:dPt>
          <c:dLbls>
            <c:dLbl>
              <c:idx val="0"/>
              <c:layout>
                <c:manualLayout>
                  <c:x val="-2.9914529914529916E-2"/>
                  <c:y val="-0.17085917190973138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9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3F5E4DB2-796D-46C5-9DA1-6C523933E986}" type="CATEGORYNAME">
                      <a:rPr lang="en-US" sz="1400"/>
                      <a:pPr>
                        <a:defRPr/>
                      </a:pPr>
                      <a:t>[CATEGORY NAME]</a:t>
                    </a:fld>
                    <a:r>
                      <a:rPr lang="en-US" sz="1400" baseline="0" dirty="0"/>
                      <a:t>, </a:t>
                    </a:r>
                    <a:fld id="{1660908A-CA51-45EB-AE5C-F2A526118B6B}" type="VALUE">
                      <a:rPr lang="en-US" sz="1400" baseline="0"/>
                      <a:pPr>
                        <a:defRPr/>
                      </a:pPr>
                      <a:t>[VALUE]</a:t>
                    </a:fld>
                    <a:endParaRPr lang="en-US" sz="1400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145299145299146"/>
                      <c:h val="9.44976076555024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6569-A143-B3A9-838DCF899C75}"/>
                </c:ext>
              </c:extLst>
            </c:dLbl>
            <c:dLbl>
              <c:idx val="1"/>
              <c:layout>
                <c:manualLayout>
                  <c:x val="0.25213675213675213"/>
                  <c:y val="-1.1961722488038277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9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FD5F75B-D7E9-4CD2-8C50-C0C0A06EFC4A}" type="CATEGORYNAME">
                      <a:rPr lang="en-US" sz="1400"/>
                      <a:pPr>
                        <a:defRPr/>
                      </a:pPr>
                      <a:t>[CATEGORY NAME]</a:t>
                    </a:fld>
                    <a:r>
                      <a:rPr lang="en-US" sz="1400" baseline="0" dirty="0"/>
                      <a:t>, </a:t>
                    </a:r>
                    <a:fld id="{4789E05F-55AD-4C95-AEB8-64B3B2385903}" type="VALUE">
                      <a:rPr lang="en-US" sz="1400" baseline="0"/>
                      <a:pPr>
                        <a:defRPr/>
                      </a:pPr>
                      <a:t>[VALUE]</a:t>
                    </a:fld>
                    <a:endParaRPr lang="en-US" sz="1400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1047008547008547"/>
                      <c:h val="0.16088516746411483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6569-A143-B3A9-838DCF899C75}"/>
                </c:ext>
              </c:extLst>
            </c:dLbl>
            <c:dLbl>
              <c:idx val="2"/>
              <c:layout>
                <c:manualLayout>
                  <c:x val="9.8102160306884709E-3"/>
                  <c:y val="2.0086651847944843E-2"/>
                </c:manualLayout>
              </c:layout>
              <c:tx>
                <c:rich>
                  <a:bodyPr/>
                  <a:lstStyle/>
                  <a:p>
                    <a:fld id="{895C2E08-4E06-4AB0-926C-C56F62C22792}" type="CATEGORYNAME">
                      <a:rPr lang="en-US" sz="1600"/>
                      <a:pPr/>
                      <a:t>[CATEGORY NAME]</a:t>
                    </a:fld>
                    <a:r>
                      <a:rPr lang="en-US" sz="1600" baseline="0" dirty="0"/>
                      <a:t>, </a:t>
                    </a:r>
                    <a:fld id="{10C18DE8-3CC5-4FE0-A31A-48AF38E43A78}" type="VALUE">
                      <a:rPr lang="en-US" sz="1600" baseline="0"/>
                      <a:pPr/>
                      <a:t>[VALUE]</a:t>
                    </a:fld>
                    <a:endParaRPr lang="en-US" sz="1600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6569-A143-B3A9-838DCF899C75}"/>
                </c:ext>
              </c:extLst>
            </c:dLbl>
            <c:dLbl>
              <c:idx val="3"/>
              <c:layout>
                <c:manualLayout>
                  <c:x val="1.5174809879534288E-2"/>
                  <c:y val="-1.85109068304261E-2"/>
                </c:manualLayout>
              </c:layout>
              <c:tx>
                <c:rich>
                  <a:bodyPr/>
                  <a:lstStyle/>
                  <a:p>
                    <a:fld id="{67288793-EBEC-451F-8745-E1C3A6AD7B30}" type="CATEGORYNAME">
                      <a:rPr lang="en-US" sz="1600"/>
                      <a:pPr/>
                      <a:t>[CATEGORY NAME]</a:t>
                    </a:fld>
                    <a:r>
                      <a:rPr lang="en-US" sz="1600" baseline="0" dirty="0"/>
                      <a:t>, </a:t>
                    </a:r>
                    <a:fld id="{5A201A77-5F55-48AC-B8B4-7F113EA31E55}" type="VALUE">
                      <a:rPr lang="en-US" sz="1600" baseline="0"/>
                      <a:pPr/>
                      <a:t>[VALUE]</a:t>
                    </a:fld>
                    <a:endParaRPr lang="en-US" sz="1600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6569-A143-B3A9-838DCF899C75}"/>
                </c:ext>
              </c:extLst>
            </c:dLbl>
            <c:dLbl>
              <c:idx val="4"/>
              <c:layout>
                <c:manualLayout>
                  <c:x val="-0.10422546941247729"/>
                  <c:y val="5.9808612440191385E-4"/>
                </c:manualLayout>
              </c:layout>
              <c:tx>
                <c:rich>
                  <a:bodyPr/>
                  <a:lstStyle/>
                  <a:p>
                    <a:fld id="{DAF83ED2-BECC-480B-B90B-CFE63A07D990}" type="CATEGORYNAME">
                      <a:rPr lang="en-US" sz="1600"/>
                      <a:pPr/>
                      <a:t>[CATEGORY NAME]</a:t>
                    </a:fld>
                    <a:r>
                      <a:rPr lang="en-US" sz="1600" baseline="0" dirty="0"/>
                      <a:t>, </a:t>
                    </a:r>
                    <a:fld id="{E9123147-FD30-4264-8FA5-E783BA915E13}" type="VALUE">
                      <a:rPr lang="en-US" sz="1600" baseline="0"/>
                      <a:pPr/>
                      <a:t>[VALUE]</a:t>
                    </a:fld>
                    <a:endParaRPr lang="en-US" sz="1600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6569-A143-B3A9-838DCF899C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'Urban Millennials'!$A$21:$A$25</c:f>
              <c:strCache>
                <c:ptCount val="5"/>
                <c:pt idx="0">
                  <c:v>Interests</c:v>
                </c:pt>
                <c:pt idx="1">
                  <c:v>Comedy</c:v>
                </c:pt>
                <c:pt idx="2">
                  <c:v>Drama</c:v>
                </c:pt>
                <c:pt idx="3">
                  <c:v>Reality</c:v>
                </c:pt>
                <c:pt idx="4">
                  <c:v>Events</c:v>
                </c:pt>
              </c:strCache>
            </c:strRef>
          </c:cat>
          <c:val>
            <c:numRef>
              <c:f>'Urban Millennials'!$B$21:$B$25</c:f>
              <c:numCache>
                <c:formatCode>0.00%</c:formatCode>
                <c:ptCount val="5"/>
                <c:pt idx="0">
                  <c:v>0.34546661251358157</c:v>
                </c:pt>
                <c:pt idx="1">
                  <c:v>0.27905866102129573</c:v>
                </c:pt>
                <c:pt idx="2">
                  <c:v>0.16355930086917622</c:v>
                </c:pt>
                <c:pt idx="3">
                  <c:v>0.15148040455220102</c:v>
                </c:pt>
                <c:pt idx="4">
                  <c:v>6.0435021043745457E-2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6569-A143-B3A9-838DCF899C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'Urban Millennials'!$B$32</c:f>
              <c:strCache>
                <c:ptCount val="1"/>
                <c:pt idx="0">
                  <c:v>Views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E02-204A-B66F-08BCD6E71F5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E02-204A-B66F-08BCD6E71F5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E02-204A-B66F-08BCD6E71F5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E02-204A-B66F-08BCD6E71F5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E02-204A-B66F-08BCD6E71F5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0E02-204A-B66F-08BCD6E71F57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0E02-204A-B66F-08BCD6E71F57}"/>
              </c:ext>
            </c:extLst>
          </c:dPt>
          <c:dLbls>
            <c:dLbl>
              <c:idx val="0"/>
              <c:layout>
                <c:manualLayout>
                  <c:x val="0.12222222222222212"/>
                  <c:y val="-4.1666666666666755E-2"/>
                </c:manualLayout>
              </c:layout>
              <c:tx>
                <c:rich>
                  <a:bodyPr/>
                  <a:lstStyle/>
                  <a:p>
                    <a:fld id="{7849B624-7AE9-486D-9F1D-A582DA558B83}" type="CATEGORYNAME">
                      <a:rPr lang="en-US" sz="1600"/>
                      <a:pPr/>
                      <a:t>[CATEGORY NAME]</a:t>
                    </a:fld>
                    <a:r>
                      <a:rPr lang="en-US" sz="1600" baseline="0" dirty="0"/>
                      <a:t>, </a:t>
                    </a:r>
                    <a:fld id="{65241197-7D64-4996-A6A3-8A59F4137718}" type="VALUE">
                      <a:rPr lang="en-US" sz="1600" baseline="0"/>
                      <a:pPr/>
                      <a:t>[VALUE]</a:t>
                    </a:fld>
                    <a:endParaRPr lang="en-US" sz="1600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0E02-204A-B66F-08BCD6E71F57}"/>
                </c:ext>
              </c:extLst>
            </c:dLbl>
            <c:dLbl>
              <c:idx val="1"/>
              <c:layout>
                <c:manualLayout>
                  <c:x val="0.18119658119658119"/>
                  <c:y val="4.8998794409071983E-2"/>
                </c:manualLayout>
              </c:layout>
              <c:tx>
                <c:rich>
                  <a:bodyPr/>
                  <a:lstStyle/>
                  <a:p>
                    <a:fld id="{8942B0BA-F90E-4139-8485-713C68914ACC}" type="CATEGORYNAME">
                      <a:rPr lang="en-US" sz="1600"/>
                      <a:pPr/>
                      <a:t>[CATEGORY NAME]</a:t>
                    </a:fld>
                    <a:r>
                      <a:rPr lang="en-US" sz="1600" baseline="0" dirty="0"/>
                      <a:t>, </a:t>
                    </a:r>
                    <a:fld id="{42F511EA-8DF3-4FF1-8121-651B6BABC93B}" type="VALUE">
                      <a:rPr lang="en-US" sz="1600" baseline="0"/>
                      <a:pPr/>
                      <a:t>[VALUE]</a:t>
                    </a:fld>
                    <a:endParaRPr lang="en-US" sz="1600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E02-204A-B66F-08BCD6E71F57}"/>
                </c:ext>
              </c:extLst>
            </c:dLbl>
            <c:dLbl>
              <c:idx val="2"/>
              <c:layout>
                <c:manualLayout>
                  <c:x val="-0.15000000000000002"/>
                  <c:y val="3.7037037037037035E-2"/>
                </c:manualLayout>
              </c:layout>
              <c:tx>
                <c:rich>
                  <a:bodyPr/>
                  <a:lstStyle/>
                  <a:p>
                    <a:fld id="{E2C3E429-8630-4841-BA98-1727645A92B3}" type="CATEGORYNAME">
                      <a:rPr lang="en-US" sz="1600"/>
                      <a:pPr/>
                      <a:t>[CATEGORY NAME]</a:t>
                    </a:fld>
                    <a:r>
                      <a:rPr lang="en-US" sz="1600" baseline="0" dirty="0"/>
                      <a:t>, </a:t>
                    </a:r>
                    <a:fld id="{D94F2B59-E914-475D-9CD5-63FAE2A20919}" type="VALUE">
                      <a:rPr lang="en-US" sz="1600" baseline="0"/>
                      <a:pPr/>
                      <a:t>[VALUE]</a:t>
                    </a:fld>
                    <a:endParaRPr lang="en-US" sz="1600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0E02-204A-B66F-08BCD6E71F57}"/>
                </c:ext>
              </c:extLst>
            </c:dLbl>
            <c:dLbl>
              <c:idx val="3"/>
              <c:layout>
                <c:manualLayout>
                  <c:x val="-0.10778400296116832"/>
                  <c:y val="3.4954790340202692E-2"/>
                </c:manualLayout>
              </c:layout>
              <c:tx>
                <c:rich>
                  <a:bodyPr/>
                  <a:lstStyle/>
                  <a:p>
                    <a:fld id="{9B008D10-B93A-472B-BB5C-7698056E323D}" type="CATEGORYNAME">
                      <a:rPr lang="en-US" sz="1600"/>
                      <a:pPr/>
                      <a:t>[CATEGORY NAME]</a:t>
                    </a:fld>
                    <a:r>
                      <a:rPr lang="en-US" sz="1600" baseline="0" dirty="0"/>
                      <a:t>, </a:t>
                    </a:r>
                    <a:fld id="{665594CA-2723-401E-9CAA-5DC55A300C95}" type="VALUE">
                      <a:rPr lang="en-US" sz="1600" baseline="0"/>
                      <a:pPr/>
                      <a:t>[VALUE]</a:t>
                    </a:fld>
                    <a:endParaRPr lang="en-US" sz="1600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0E02-204A-B66F-08BCD6E71F57}"/>
                </c:ext>
              </c:extLst>
            </c:dLbl>
            <c:dLbl>
              <c:idx val="4"/>
              <c:layout>
                <c:manualLayout>
                  <c:x val="-0.17777777777777778"/>
                  <c:y val="-4.1666666666666706E-2"/>
                </c:manualLayout>
              </c:layout>
              <c:tx>
                <c:rich>
                  <a:bodyPr/>
                  <a:lstStyle/>
                  <a:p>
                    <a:fld id="{945A0F09-6471-4059-8CA9-D220E11F5050}" type="CATEGORYNAME">
                      <a:rPr lang="en-US" sz="1600"/>
                      <a:pPr/>
                      <a:t>[CATEGORY NAME]</a:t>
                    </a:fld>
                    <a:r>
                      <a:rPr lang="en-US" sz="1600" baseline="0" dirty="0"/>
                      <a:t>, </a:t>
                    </a:r>
                    <a:fld id="{9B3BEAD1-3079-4DBE-ACD5-A61BAE50BBB6}" type="VALUE">
                      <a:rPr lang="en-US" sz="1600" baseline="0"/>
                      <a:pPr/>
                      <a:t>[VALUE]</a:t>
                    </a:fld>
                    <a:endParaRPr lang="en-US" sz="1600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0E02-204A-B66F-08BCD6E71F57}"/>
                </c:ext>
              </c:extLst>
            </c:dLbl>
            <c:dLbl>
              <c:idx val="5"/>
              <c:layout>
                <c:manualLayout>
                  <c:x val="-0.11111111111111116"/>
                  <c:y val="-0.1111111111111111"/>
                </c:manualLayout>
              </c:layout>
              <c:tx>
                <c:rich>
                  <a:bodyPr/>
                  <a:lstStyle/>
                  <a:p>
                    <a:fld id="{EC0BE8E6-012E-4661-BFC5-C6AABB87CDD5}" type="CATEGORYNAME">
                      <a:rPr lang="en-US" sz="1600"/>
                      <a:pPr/>
                      <a:t>[CATEGORY NAME]</a:t>
                    </a:fld>
                    <a:r>
                      <a:rPr lang="en-US" sz="1600" baseline="0" dirty="0"/>
                      <a:t>, </a:t>
                    </a:r>
                    <a:fld id="{BDC4CA0E-FA75-4056-A2A4-0917E62F30A5}" type="VALUE">
                      <a:rPr lang="en-US" sz="1600" baseline="0"/>
                      <a:pPr/>
                      <a:t>[VALUE]</a:t>
                    </a:fld>
                    <a:endParaRPr lang="en-US" sz="1600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0E02-204A-B66F-08BCD6E71F57}"/>
                </c:ext>
              </c:extLst>
            </c:dLbl>
            <c:dLbl>
              <c:idx val="6"/>
              <c:layout>
                <c:manualLayout>
                  <c:x val="0.17499999999999999"/>
                  <c:y val="-9.7222222222222224E-2"/>
                </c:manualLayout>
              </c:layout>
              <c:tx>
                <c:rich>
                  <a:bodyPr/>
                  <a:lstStyle/>
                  <a:p>
                    <a:fld id="{2168007D-0190-4556-990F-4EBFCE281B29}" type="CATEGORYNAME">
                      <a:rPr lang="en-US" sz="1600"/>
                      <a:pPr/>
                      <a:t>[CATEGORY NAME]</a:t>
                    </a:fld>
                    <a:r>
                      <a:rPr lang="en-US" sz="1600" baseline="0" dirty="0"/>
                      <a:t>, </a:t>
                    </a:r>
                    <a:fld id="{1DB409CD-699E-4C72-85D5-CBCBC55D48D6}" type="VALUE">
                      <a:rPr lang="en-US" sz="1600" baseline="0"/>
                      <a:pPr/>
                      <a:t>[VALUE]</a:t>
                    </a:fld>
                    <a:endParaRPr lang="en-US" sz="1600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0E02-204A-B66F-08BCD6E71F5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'Urban Millennials'!$A$33:$A$39</c:f>
              <c:strCache>
                <c:ptCount val="7"/>
                <c:pt idx="0">
                  <c:v>Music</c:v>
                </c:pt>
                <c:pt idx="1">
                  <c:v>Fashion &amp; Beauty</c:v>
                </c:pt>
                <c:pt idx="2">
                  <c:v>Food &amp; Cooking</c:v>
                </c:pt>
                <c:pt idx="3">
                  <c:v>Health &amp; Wellness</c:v>
                </c:pt>
                <c:pt idx="4">
                  <c:v>Travel &amp; Adventure</c:v>
                </c:pt>
                <c:pt idx="5">
                  <c:v>Devotion &amp; Spirituality</c:v>
                </c:pt>
                <c:pt idx="6">
                  <c:v>Creative Arts</c:v>
                </c:pt>
              </c:strCache>
            </c:strRef>
          </c:cat>
          <c:val>
            <c:numRef>
              <c:f>'Urban Millennials'!$B$33:$B$39</c:f>
              <c:numCache>
                <c:formatCode>0.00%</c:formatCode>
                <c:ptCount val="7"/>
                <c:pt idx="0">
                  <c:v>0.30100881695407061</c:v>
                </c:pt>
                <c:pt idx="1">
                  <c:v>0.22537633527408349</c:v>
                </c:pt>
                <c:pt idx="2">
                  <c:v>0.17700276334206849</c:v>
                </c:pt>
                <c:pt idx="3">
                  <c:v>0.1249431270649895</c:v>
                </c:pt>
                <c:pt idx="4">
                  <c:v>9.3707345298742126E-2</c:v>
                </c:pt>
                <c:pt idx="5">
                  <c:v>5.3473544597481146E-2</c:v>
                </c:pt>
                <c:pt idx="6">
                  <c:v>2.4488067468564637E-2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0E02-204A-B66F-08BCD6E71F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'Urban Millennials'!$B$43</c:f>
              <c:strCache>
                <c:ptCount val="1"/>
                <c:pt idx="0">
                  <c:v>Views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B48-0745-872D-58BFB0D6EFE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B48-0745-872D-58BFB0D6EFE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B48-0745-872D-58BFB0D6EFE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B48-0745-872D-58BFB0D6EFE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B48-0745-872D-58BFB0D6EFE5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0B48-0745-872D-58BFB0D6EFE5}"/>
              </c:ext>
            </c:extLst>
          </c:dPt>
          <c:dLbls>
            <c:dLbl>
              <c:idx val="0"/>
              <c:layout>
                <c:manualLayout>
                  <c:x val="9.6153846153846159E-2"/>
                  <c:y val="-0.27033492822966509"/>
                </c:manualLayout>
              </c:layout>
              <c:tx>
                <c:rich>
                  <a:bodyPr/>
                  <a:lstStyle/>
                  <a:p>
                    <a:fld id="{3D7DDC23-567D-4EEB-8903-7667DE9C9D59}" type="CATEGORYNAME">
                      <a:rPr lang="en-US" sz="1600"/>
                      <a:pPr/>
                      <a:t>[CATEGORY NAME]</a:t>
                    </a:fld>
                    <a:r>
                      <a:rPr lang="en-US" sz="1600" baseline="0" dirty="0"/>
                      <a:t>, </a:t>
                    </a:r>
                    <a:fld id="{AEC73056-F755-4004-A731-465EF64BA525}" type="VALUE">
                      <a:rPr lang="en-US" sz="1600" baseline="0"/>
                      <a:pPr/>
                      <a:t>[VALUE]</a:t>
                    </a:fld>
                    <a:endParaRPr lang="en-US" sz="1600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0B48-0745-872D-58BFB0D6EFE5}"/>
                </c:ext>
              </c:extLst>
            </c:dLbl>
            <c:dLbl>
              <c:idx val="1"/>
              <c:layout>
                <c:manualLayout>
                  <c:x val="-9.6153846153846159E-2"/>
                  <c:y val="0.11244019138755963"/>
                </c:manualLayout>
              </c:layout>
              <c:tx>
                <c:rich>
                  <a:bodyPr/>
                  <a:lstStyle/>
                  <a:p>
                    <a:fld id="{049B7E3C-2874-4035-860C-0A1FB8F317C1}" type="CATEGORYNAME">
                      <a:rPr lang="en-US" sz="2000"/>
                      <a:pPr/>
                      <a:t>[CATEGORY NAME]</a:t>
                    </a:fld>
                    <a:r>
                      <a:rPr lang="en-US" sz="2000" baseline="0" dirty="0"/>
                      <a:t>, </a:t>
                    </a:r>
                    <a:fld id="{038D17BD-0950-4E61-8B84-1861C004FFAA}" type="VALUE">
                      <a:rPr lang="en-US" sz="2000" baseline="0"/>
                      <a:pPr/>
                      <a:t>[VALUE]</a:t>
                    </a:fld>
                    <a:endParaRPr lang="en-US" sz="2000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B48-0745-872D-58BFB0D6EFE5}"/>
                </c:ext>
              </c:extLst>
            </c:dLbl>
            <c:dLbl>
              <c:idx val="2"/>
              <c:layout>
                <c:manualLayout>
                  <c:x val="-0.13461538461538461"/>
                  <c:y val="-9.0909090909090912E-2"/>
                </c:manualLayout>
              </c:layout>
              <c:tx>
                <c:rich>
                  <a:bodyPr/>
                  <a:lstStyle/>
                  <a:p>
                    <a:fld id="{7BB00503-20F7-4ED1-96C2-A6F7D06584A4}" type="CATEGORYNAME">
                      <a:rPr lang="en-US" sz="1600"/>
                      <a:pPr/>
                      <a:t>[CATEGORY NAME]</a:t>
                    </a:fld>
                    <a:r>
                      <a:rPr lang="en-US" sz="1600" baseline="0" dirty="0"/>
                      <a:t>, </a:t>
                    </a:r>
                    <a:fld id="{2042EDC2-1C2E-45F6-A6C4-F520BFCA4967}" type="VALUE">
                      <a:rPr lang="en-US" sz="1600" baseline="0"/>
                      <a:pPr/>
                      <a:t>[VALUE]</a:t>
                    </a:fld>
                    <a:endParaRPr lang="en-US" sz="1600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0B48-0745-872D-58BFB0D6EFE5}"/>
                </c:ext>
              </c:extLst>
            </c:dLbl>
            <c:dLbl>
              <c:idx val="3"/>
              <c:layout>
                <c:manualLayout>
                  <c:x val="-0.26923076923076922"/>
                  <c:y val="-4.0669856459330141E-2"/>
                </c:manualLayout>
              </c:layout>
              <c:tx>
                <c:rich>
                  <a:bodyPr/>
                  <a:lstStyle/>
                  <a:p>
                    <a:fld id="{8D9FAD2E-C040-437D-AAE6-238C3648B859}" type="CATEGORYNAME">
                      <a:rPr lang="en-US" sz="1400"/>
                      <a:pPr/>
                      <a:t>[CATEGORY NAME]</a:t>
                    </a:fld>
                    <a:r>
                      <a:rPr lang="en-US" sz="1400" baseline="0" dirty="0"/>
                      <a:t>, </a:t>
                    </a:r>
                    <a:fld id="{5D5733DE-C80A-4D7F-A34C-3CC43EC7E7AF}" type="VALUE">
                      <a:rPr lang="en-US" sz="1400" baseline="0"/>
                      <a:pPr/>
                      <a:t>[VALUE]</a:t>
                    </a:fld>
                    <a:endParaRPr lang="en-US" sz="1400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0B48-0745-872D-58BFB0D6EFE5}"/>
                </c:ext>
              </c:extLst>
            </c:dLbl>
            <c:dLbl>
              <c:idx val="4"/>
              <c:layout>
                <c:manualLayout>
                  <c:x val="0.21367521367521367"/>
                  <c:y val="-8.1339712918660281E-2"/>
                </c:manualLayout>
              </c:layout>
              <c:tx>
                <c:rich>
                  <a:bodyPr/>
                  <a:lstStyle/>
                  <a:p>
                    <a:fld id="{C8FE3E71-D05D-42D5-8417-77EDCB2BE1B3}" type="CATEGORYNAME">
                      <a:rPr lang="en-US" sz="1400"/>
                      <a:pPr/>
                      <a:t>[CATEGORY NAME]</a:t>
                    </a:fld>
                    <a:r>
                      <a:rPr lang="en-US" sz="1400" baseline="0" dirty="0"/>
                      <a:t>, </a:t>
                    </a:r>
                    <a:fld id="{42D169E0-D24A-4FE2-8C97-6063FBD117A7}" type="VALUE">
                      <a:rPr lang="en-US" sz="1400" baseline="0"/>
                      <a:pPr/>
                      <a:t>[VALUE]</a:t>
                    </a:fld>
                    <a:endParaRPr lang="en-US" sz="1400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0B48-0745-872D-58BFB0D6EFE5}"/>
                </c:ext>
              </c:extLst>
            </c:dLbl>
            <c:dLbl>
              <c:idx val="5"/>
              <c:layout>
                <c:manualLayout>
                  <c:x val="-0.22863247863247863"/>
                  <c:y val="-7.5334928229665074E-2"/>
                </c:manualLayout>
              </c:layout>
              <c:tx>
                <c:rich>
                  <a:bodyPr/>
                  <a:lstStyle/>
                  <a:p>
                    <a:fld id="{14B7F045-6771-44AC-AEE0-DC5F7B5DF827}" type="CATEGORYNAME">
                      <a:rPr lang="en-US" sz="1400"/>
                      <a:pPr/>
                      <a:t>[CATEGORY NAME]</a:t>
                    </a:fld>
                    <a:r>
                      <a:rPr lang="en-US" sz="1400" baseline="0" dirty="0"/>
                      <a:t>, </a:t>
                    </a:r>
                    <a:fld id="{B9EE102C-7453-4146-AFD5-3118755ABE71}" type="VALUE">
                      <a:rPr lang="en-US" sz="1400" baseline="0"/>
                      <a:pPr/>
                      <a:t>[VALUE]</a:t>
                    </a:fld>
                    <a:endParaRPr lang="en-US" sz="1400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0B48-0745-872D-58BFB0D6EFE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'Urban Millennials'!$A$44:$A$49</c:f>
              <c:strCache>
                <c:ptCount val="6"/>
                <c:pt idx="0">
                  <c:v>Dark/Mature</c:v>
                </c:pt>
                <c:pt idx="1">
                  <c:v>Stand-ups</c:v>
                </c:pt>
                <c:pt idx="2">
                  <c:v>Dramedies</c:v>
                </c:pt>
                <c:pt idx="3">
                  <c:v>SitComs</c:v>
                </c:pt>
                <c:pt idx="4">
                  <c:v>Satire</c:v>
                </c:pt>
                <c:pt idx="5">
                  <c:v>Romantic Comedies</c:v>
                </c:pt>
              </c:strCache>
            </c:strRef>
          </c:cat>
          <c:val>
            <c:numRef>
              <c:f>'Urban Millennials'!$B$44:$B$49</c:f>
              <c:numCache>
                <c:formatCode>0.00%</c:formatCode>
                <c:ptCount val="6"/>
                <c:pt idx="0">
                  <c:v>0.52612659321996846</c:v>
                </c:pt>
                <c:pt idx="1">
                  <c:v>0.25712816530499211</c:v>
                </c:pt>
                <c:pt idx="2">
                  <c:v>0.11522954446573754</c:v>
                </c:pt>
                <c:pt idx="3">
                  <c:v>8.1072167814699003E-2</c:v>
                </c:pt>
                <c:pt idx="4">
                  <c:v>1.5850770471556124E-2</c:v>
                </c:pt>
                <c:pt idx="5">
                  <c:v>4.5927587230468088E-3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0B48-0745-872D-58BFB0D6EF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3532059499905403"/>
          <c:y val="2.9894887540971667E-4"/>
          <c:w val="0.70054676534214111"/>
          <c:h val="0.82236860942621404"/>
        </c:manualLayout>
      </c:layout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94A-CE4D-955E-3D129F11173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94A-CE4D-955E-3D129F11173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94A-CE4D-955E-3D129F11173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94A-CE4D-955E-3D129F11173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94A-CE4D-955E-3D129F11173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494A-CE4D-955E-3D129F11173F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494A-CE4D-955E-3D129F11173F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494A-CE4D-955E-3D129F11173F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494A-CE4D-955E-3D129F11173F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494A-CE4D-955E-3D129F11173F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494A-CE4D-955E-3D129F11173F}"/>
              </c:ext>
            </c:extLst>
          </c:dPt>
          <c:dLbls>
            <c:dLbl>
              <c:idx val="0"/>
              <c:layout>
                <c:manualLayout>
                  <c:x val="0.16666666666666666"/>
                  <c:y val="-1.3888888888888931E-2"/>
                </c:manualLayout>
              </c:layout>
              <c:tx>
                <c:rich>
                  <a:bodyPr/>
                  <a:lstStyle/>
                  <a:p>
                    <a:fld id="{D9C22A90-38FB-4CA3-AFDD-04C561AEE4F1}" type="CATEGORYNAME">
                      <a:rPr lang="en-US" sz="900"/>
                      <a:pPr/>
                      <a:t>[CATEGORY NAME]</a:t>
                    </a:fld>
                    <a:r>
                      <a:rPr lang="en-US" sz="900" baseline="0" dirty="0"/>
                      <a:t>, </a:t>
                    </a:r>
                    <a:fld id="{DE960A20-C80C-4533-AEF6-9938434AE15D}" type="VALUE">
                      <a:rPr lang="en-US" sz="900" baseline="0"/>
                      <a:pPr/>
                      <a:t>[VALUE]</a:t>
                    </a:fld>
                    <a:endParaRPr lang="en-US" sz="900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494A-CE4D-955E-3D129F11173F}"/>
                </c:ext>
              </c:extLst>
            </c:dLbl>
            <c:dLbl>
              <c:idx val="1"/>
              <c:layout>
                <c:manualLayout>
                  <c:x val="0.10256410256410256"/>
                  <c:y val="6.4593301435406703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94A-CE4D-955E-3D129F11173F}"/>
                </c:ext>
              </c:extLst>
            </c:dLbl>
            <c:dLbl>
              <c:idx val="2"/>
              <c:layout>
                <c:manualLayout>
                  <c:x val="-0.10897435897435898"/>
                  <c:y val="9.0909090909090912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94A-CE4D-955E-3D129F11173F}"/>
                </c:ext>
              </c:extLst>
            </c:dLbl>
            <c:dLbl>
              <c:idx val="3"/>
              <c:layout>
                <c:manualLayout>
                  <c:x val="-7.6923076923076927E-2"/>
                  <c:y val="9.5693779904306216E-3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494A-CE4D-955E-3D129F11173F}"/>
                </c:ext>
              </c:extLst>
            </c:dLbl>
            <c:dLbl>
              <c:idx val="4"/>
              <c:layout>
                <c:manualLayout>
                  <c:x val="-0.11111111111111113"/>
                  <c:y val="-4.3062200956937802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494A-CE4D-955E-3D129F11173F}"/>
                </c:ext>
              </c:extLst>
            </c:dLbl>
            <c:dLbl>
              <c:idx val="5"/>
              <c:layout>
                <c:manualLayout>
                  <c:x val="-9.4017094017094016E-2"/>
                  <c:y val="-6.2200956937799062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494A-CE4D-955E-3D129F11173F}"/>
                </c:ext>
              </c:extLst>
            </c:dLbl>
            <c:dLbl>
              <c:idx val="6"/>
              <c:layout>
                <c:manualLayout>
                  <c:x val="-9.8290598290598288E-2"/>
                  <c:y val="-5.5023923444976086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494A-CE4D-955E-3D129F11173F}"/>
                </c:ext>
              </c:extLst>
            </c:dLbl>
            <c:dLbl>
              <c:idx val="7"/>
              <c:layout>
                <c:manualLayout>
                  <c:x val="-0.1047008547008547"/>
                  <c:y val="-6.4593301435406716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494A-CE4D-955E-3D129F11173F}"/>
                </c:ext>
              </c:extLst>
            </c:dLbl>
            <c:dLbl>
              <c:idx val="8"/>
              <c:layout>
                <c:manualLayout>
                  <c:x val="5.4604323254127542E-2"/>
                  <c:y val="0.1148325358851674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494A-CE4D-955E-3D129F11173F}"/>
                </c:ext>
              </c:extLst>
            </c:dLbl>
            <c:dLbl>
              <c:idx val="9"/>
              <c:layout>
                <c:manualLayout>
                  <c:x val="-5.5555555555555552E-2"/>
                  <c:y val="-7.8947368421052627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494A-CE4D-955E-3D129F11173F}"/>
                </c:ext>
              </c:extLst>
            </c:dLbl>
            <c:dLbl>
              <c:idx val="10"/>
              <c:layout>
                <c:manualLayout>
                  <c:x val="9.6153846153846159E-2"/>
                  <c:y val="-7.4162679425837319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494A-CE4D-955E-3D129F11173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'Urban Millennials'!$A$55:$A$65</c:f>
              <c:strCache>
                <c:ptCount val="11"/>
                <c:pt idx="0">
                  <c:v>Superhero/Supernatural</c:v>
                </c:pt>
                <c:pt idx="1">
                  <c:v>Action/Adventure</c:v>
                </c:pt>
                <c:pt idx="2">
                  <c:v>Thrillers/Mystery</c:v>
                </c:pt>
                <c:pt idx="3">
                  <c:v>Futuristic/Dystopian/Sci-Fi</c:v>
                </c:pt>
                <c:pt idx="4">
                  <c:v>Historical Fiction</c:v>
                </c:pt>
                <c:pt idx="5">
                  <c:v>Romance</c:v>
                </c:pt>
                <c:pt idx="6">
                  <c:v>Fantasy</c:v>
                </c:pt>
                <c:pt idx="7">
                  <c:v>Crime/Detective</c:v>
                </c:pt>
                <c:pt idx="8">
                  <c:v>Mythology</c:v>
                </c:pt>
                <c:pt idx="9">
                  <c:v>Horror</c:v>
                </c:pt>
                <c:pt idx="10">
                  <c:v>Legal/Corporate</c:v>
                </c:pt>
              </c:strCache>
            </c:strRef>
          </c:cat>
          <c:val>
            <c:numRef>
              <c:f>'Urban Millennials'!$B$55:$B$65</c:f>
              <c:numCache>
                <c:formatCode>0.00%</c:formatCode>
                <c:ptCount val="11"/>
                <c:pt idx="0">
                  <c:v>0.29198071535650116</c:v>
                </c:pt>
                <c:pt idx="1">
                  <c:v>0.26140078600577327</c:v>
                </c:pt>
                <c:pt idx="2">
                  <c:v>0.147934733152324</c:v>
                </c:pt>
                <c:pt idx="3">
                  <c:v>0.105149723828734</c:v>
                </c:pt>
                <c:pt idx="4">
                  <c:v>5.7120130068967601E-2</c:v>
                </c:pt>
                <c:pt idx="5">
                  <c:v>5.5162953150823209E-2</c:v>
                </c:pt>
                <c:pt idx="6">
                  <c:v>2.8808466993169312E-2</c:v>
                </c:pt>
                <c:pt idx="7">
                  <c:v>2.28423901691958E-2</c:v>
                </c:pt>
                <c:pt idx="8">
                  <c:v>1.0710901203190754E-2</c:v>
                </c:pt>
                <c:pt idx="9">
                  <c:v>1.5476664439666801E-2</c:v>
                </c:pt>
                <c:pt idx="10">
                  <c:v>3.4125356316534951E-3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494A-CE4D-955E-3D129F1117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'Urban Millennials'!$B$69</c:f>
              <c:strCache>
                <c:ptCount val="1"/>
                <c:pt idx="0">
                  <c:v>Views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755-B444-AC00-55F61507597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755-B444-AC00-55F61507597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755-B444-AC00-55F61507597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755-B444-AC00-55F61507597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E755-B444-AC00-55F615075975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E755-B444-AC00-55F615075975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E755-B444-AC00-55F615075975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E755-B444-AC00-55F615075975}"/>
              </c:ext>
            </c:extLst>
          </c:dPt>
          <c:dLbls>
            <c:dLbl>
              <c:idx val="0"/>
              <c:layout>
                <c:manualLayout>
                  <c:x val="9.9999999999999895E-2"/>
                  <c:y val="-9.2592592592592629E-2"/>
                </c:manualLayout>
              </c:layout>
              <c:tx>
                <c:rich>
                  <a:bodyPr/>
                  <a:lstStyle/>
                  <a:p>
                    <a:fld id="{71BCF2FE-568D-446C-A17B-B0C6A55FCB4F}" type="CATEGORYNAME">
                      <a:rPr lang="en-US" sz="1400"/>
                      <a:pPr/>
                      <a:t>[CATEGORY NAME]</a:t>
                    </a:fld>
                    <a:r>
                      <a:rPr lang="en-US" sz="1400" baseline="0" dirty="0"/>
                      <a:t>, </a:t>
                    </a:r>
                    <a:fld id="{8DBDD20D-6E87-4D9D-92E1-260798127216}" type="VALUE">
                      <a:rPr lang="en-US" sz="1400" baseline="0"/>
                      <a:pPr/>
                      <a:t>[VALUE]</a:t>
                    </a:fld>
                    <a:endParaRPr lang="en-US" sz="1400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E755-B444-AC00-55F615075975}"/>
                </c:ext>
              </c:extLst>
            </c:dLbl>
            <c:dLbl>
              <c:idx val="1"/>
              <c:layout>
                <c:manualLayout>
                  <c:x val="-0.21153846153846154"/>
                  <c:y val="5.3473420487510831E-2"/>
                </c:manualLayout>
              </c:layout>
              <c:tx>
                <c:rich>
                  <a:bodyPr/>
                  <a:lstStyle/>
                  <a:p>
                    <a:fld id="{09819A34-0251-4914-8E27-E45FDCC02441}" type="CATEGORYNAME">
                      <a:rPr lang="en-US" sz="1600"/>
                      <a:pPr/>
                      <a:t>[CATEGORY NAME]</a:t>
                    </a:fld>
                    <a:r>
                      <a:rPr lang="en-US" sz="1600" baseline="0" dirty="0"/>
                      <a:t>, </a:t>
                    </a:r>
                    <a:fld id="{91ECD8FA-17CA-4435-A56F-BD4B2702CCE4}" type="VALUE">
                      <a:rPr lang="en-US" sz="1600" baseline="0"/>
                      <a:pPr/>
                      <a:t>[VALUE]</a:t>
                    </a:fld>
                    <a:endParaRPr lang="en-US" sz="1600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E755-B444-AC00-55F615075975}"/>
                </c:ext>
              </c:extLst>
            </c:dLbl>
            <c:dLbl>
              <c:idx val="2"/>
              <c:layout>
                <c:manualLayout>
                  <c:x val="-0.11944444444444446"/>
                  <c:y val="-1.8518518518518517E-2"/>
                </c:manualLayout>
              </c:layout>
              <c:tx>
                <c:rich>
                  <a:bodyPr/>
                  <a:lstStyle/>
                  <a:p>
                    <a:fld id="{27C5FBD2-A1A7-4364-BCAD-B4A8B8EADE58}" type="CATEGORYNAME">
                      <a:rPr lang="en-US" sz="1200"/>
                      <a:pPr/>
                      <a:t>[CATEGORY NAME]</a:t>
                    </a:fld>
                    <a:r>
                      <a:rPr lang="en-US" sz="1200" baseline="0" dirty="0"/>
                      <a:t>, </a:t>
                    </a:r>
                    <a:fld id="{666A5784-F034-45B8-BA19-2D5DFF15AA19}" type="VALUE">
                      <a:rPr lang="en-US" sz="1200" baseline="0"/>
                      <a:pPr/>
                      <a:t>[VALUE]</a:t>
                    </a:fld>
                    <a:endParaRPr lang="en-US" sz="1200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E755-B444-AC00-55F615075975}"/>
                </c:ext>
              </c:extLst>
            </c:dLbl>
            <c:dLbl>
              <c:idx val="3"/>
              <c:layout>
                <c:manualLayout>
                  <c:x val="-0.16111111111111115"/>
                  <c:y val="-1.3888888888888888E-2"/>
                </c:manualLayout>
              </c:layout>
              <c:tx>
                <c:rich>
                  <a:bodyPr/>
                  <a:lstStyle/>
                  <a:p>
                    <a:fld id="{51013E3E-AD1B-4E34-AFFB-5D6665991A45}" type="CATEGORYNAME">
                      <a:rPr lang="en-US" sz="1200"/>
                      <a:pPr/>
                      <a:t>[CATEGORY NAME]</a:t>
                    </a:fld>
                    <a:r>
                      <a:rPr lang="en-US" sz="1200" baseline="0" dirty="0"/>
                      <a:t>, </a:t>
                    </a:r>
                    <a:fld id="{C425C462-2193-477A-824B-3671BD1346A4}" type="VALUE">
                      <a:rPr lang="en-US" sz="1200" baseline="0"/>
                      <a:pPr/>
                      <a:t>[VALUE]</a:t>
                    </a:fld>
                    <a:endParaRPr lang="en-US" sz="1200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E755-B444-AC00-55F615075975}"/>
                </c:ext>
              </c:extLst>
            </c:dLbl>
            <c:dLbl>
              <c:idx val="4"/>
              <c:layout>
                <c:manualLayout>
                  <c:x val="-0.13888888888888895"/>
                  <c:y val="-8.3333333333333329E-2"/>
                </c:manualLayout>
              </c:layout>
              <c:tx>
                <c:rich>
                  <a:bodyPr/>
                  <a:lstStyle/>
                  <a:p>
                    <a:fld id="{F95A1C2F-32D3-41EC-8D49-2785D1A15A5C}" type="CATEGORYNAME">
                      <a:rPr lang="en-US" sz="1200"/>
                      <a:pPr/>
                      <a:t>[CATEGORY NAME]</a:t>
                    </a:fld>
                    <a:r>
                      <a:rPr lang="en-US" sz="1200" baseline="0" dirty="0"/>
                      <a:t>, </a:t>
                    </a:r>
                    <a:fld id="{63F4503E-974B-4479-8E26-5E93EEC228DE}" type="VALUE">
                      <a:rPr lang="en-US" sz="1200" baseline="0"/>
                      <a:pPr/>
                      <a:t>[VALUE]</a:t>
                    </a:fld>
                    <a:endParaRPr lang="en-US" sz="1200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E755-B444-AC00-55F615075975}"/>
                </c:ext>
              </c:extLst>
            </c:dLbl>
            <c:dLbl>
              <c:idx val="5"/>
              <c:layout>
                <c:manualLayout>
                  <c:x val="-8.3333333333333332E-3"/>
                  <c:y val="-0.10969268772996597"/>
                </c:manualLayout>
              </c:layout>
              <c:tx>
                <c:rich>
                  <a:bodyPr/>
                  <a:lstStyle/>
                  <a:p>
                    <a:fld id="{826268B1-E370-4044-BC28-3A7814825874}" type="CATEGORYNAME">
                      <a:rPr lang="en-US" sz="1200"/>
                      <a:pPr/>
                      <a:t>[CATEGORY NAME]</a:t>
                    </a:fld>
                    <a:r>
                      <a:rPr lang="en-US" sz="1200" baseline="0" dirty="0"/>
                      <a:t>, </a:t>
                    </a:r>
                    <a:fld id="{89A0629E-EAC1-4C43-8CCE-F75059DF7FD4}" type="VALUE">
                      <a:rPr lang="en-US" sz="1200" baseline="0"/>
                      <a:pPr/>
                      <a:t>[VALUE]</a:t>
                    </a:fld>
                    <a:endParaRPr lang="en-US" sz="1200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E755-B444-AC00-55F615075975}"/>
                </c:ext>
              </c:extLst>
            </c:dLbl>
            <c:dLbl>
              <c:idx val="6"/>
              <c:layout>
                <c:manualLayout>
                  <c:x val="3.0555555555555506E-2"/>
                  <c:y val="0.1323877265706486"/>
                </c:manualLayout>
              </c:layout>
              <c:tx>
                <c:rich>
                  <a:bodyPr/>
                  <a:lstStyle/>
                  <a:p>
                    <a:fld id="{361479EF-5BA7-4940-A175-9BC061014BD0}" type="CATEGORYNAME">
                      <a:rPr lang="en-US" sz="1200"/>
                      <a:pPr/>
                      <a:t>[CATEGORY NAME]</a:t>
                    </a:fld>
                    <a:r>
                      <a:rPr lang="en-US" sz="1200" baseline="0" dirty="0"/>
                      <a:t>, </a:t>
                    </a:r>
                    <a:fld id="{C040F2D4-C32C-4D3B-8D54-FED4FF6EBE96}" type="VALUE">
                      <a:rPr lang="en-US" sz="1200" baseline="0"/>
                      <a:pPr/>
                      <a:t>[VALUE]</a:t>
                    </a:fld>
                    <a:endParaRPr lang="en-US" sz="1200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E755-B444-AC00-55F615075975}"/>
                </c:ext>
              </c:extLst>
            </c:dLbl>
            <c:dLbl>
              <c:idx val="7"/>
              <c:layout>
                <c:manualLayout>
                  <c:x val="0.1111111111111111"/>
                  <c:y val="-9.7222329773806113E-2"/>
                </c:manualLayout>
              </c:layout>
              <c:tx>
                <c:rich>
                  <a:bodyPr/>
                  <a:lstStyle/>
                  <a:p>
                    <a:fld id="{A9CDFFAF-8BE8-4114-AEF1-1CD277212EA3}" type="CATEGORYNAME">
                      <a:rPr lang="en-US" sz="1200"/>
                      <a:pPr/>
                      <a:t>[CATEGORY NAME]</a:t>
                    </a:fld>
                    <a:r>
                      <a:rPr lang="en-US" sz="1200" baseline="0" dirty="0"/>
                      <a:t>, </a:t>
                    </a:r>
                    <a:fld id="{B382332C-34A0-4517-9DC0-AEBC675E3952}" type="VALUE">
                      <a:rPr lang="en-US" sz="1200" baseline="0"/>
                      <a:pPr/>
                      <a:t>[VALUE]</a:t>
                    </a:fld>
                    <a:endParaRPr lang="en-US" sz="1200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E755-B444-AC00-55F6150759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'Urban Millennials'!$A$70:$A$77</c:f>
              <c:strCache>
                <c:ptCount val="8"/>
                <c:pt idx="0">
                  <c:v>Science &amp; Technology</c:v>
                </c:pt>
                <c:pt idx="1">
                  <c:v>Music/Dance</c:v>
                </c:pt>
                <c:pt idx="2">
                  <c:v>Social Experiments</c:v>
                </c:pt>
                <c:pt idx="3">
                  <c:v>Documentaries</c:v>
                </c:pt>
                <c:pt idx="4">
                  <c:v>Game Shows</c:v>
                </c:pt>
                <c:pt idx="5">
                  <c:v>Cultural</c:v>
                </c:pt>
                <c:pt idx="6">
                  <c:v>Voyeuristic</c:v>
                </c:pt>
                <c:pt idx="7">
                  <c:v>Biographies</c:v>
                </c:pt>
              </c:strCache>
            </c:strRef>
          </c:cat>
          <c:val>
            <c:numRef>
              <c:f>'Urban Millennials'!$B$70:$B$77</c:f>
              <c:numCache>
                <c:formatCode>0.00%</c:formatCode>
                <c:ptCount val="8"/>
                <c:pt idx="0">
                  <c:v>0.40835412713137498</c:v>
                </c:pt>
                <c:pt idx="1">
                  <c:v>0.30819555503496598</c:v>
                </c:pt>
                <c:pt idx="2">
                  <c:v>0.112878856165264</c:v>
                </c:pt>
                <c:pt idx="3">
                  <c:v>9.9855486614755296E-2</c:v>
                </c:pt>
                <c:pt idx="4">
                  <c:v>2.4006184718812301E-2</c:v>
                </c:pt>
                <c:pt idx="5">
                  <c:v>2.2624342200612001E-2</c:v>
                </c:pt>
                <c:pt idx="6">
                  <c:v>1.2517726059998201E-2</c:v>
                </c:pt>
                <c:pt idx="7">
                  <c:v>1.1567722074215799E-2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E755-B444-AC00-55F6150759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'Urban Millennials'!$B$81</c:f>
              <c:strCache>
                <c:ptCount val="1"/>
                <c:pt idx="0">
                  <c:v>Views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861-7B4D-BE7E-92FC3534BBD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861-7B4D-BE7E-92FC3534BBDE}"/>
              </c:ext>
            </c:extLst>
          </c:dPt>
          <c:dLbls>
            <c:dLbl>
              <c:idx val="0"/>
              <c:layout>
                <c:manualLayout>
                  <c:x val="0.1111111111111111"/>
                  <c:y val="6.4814814814814728E-2"/>
                </c:manualLayout>
              </c:layout>
              <c:tx>
                <c:rich>
                  <a:bodyPr/>
                  <a:lstStyle/>
                  <a:p>
                    <a:fld id="{D432C25D-78B8-4790-A6FF-0B832811E466}" type="CATEGORYNAME">
                      <a:rPr lang="en-US" sz="2000"/>
                      <a:pPr/>
                      <a:t>[CATEGORY NAME]</a:t>
                    </a:fld>
                    <a:r>
                      <a:rPr lang="en-US" sz="2000" baseline="0" dirty="0"/>
                      <a:t>, </a:t>
                    </a:r>
                    <a:fld id="{98A1E55C-385F-40C6-88FC-637A8780DD7D}" type="VALUE">
                      <a:rPr lang="en-US" sz="2000" baseline="0"/>
                      <a:pPr/>
                      <a:t>[VALUE]</a:t>
                    </a:fld>
                    <a:endParaRPr lang="en-US" sz="2000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7861-7B4D-BE7E-92FC3534BBDE}"/>
                </c:ext>
              </c:extLst>
            </c:dLbl>
            <c:dLbl>
              <c:idx val="1"/>
              <c:layout>
                <c:manualLayout>
                  <c:x val="-0.11004273504273504"/>
                  <c:y val="-0.14214519835738237"/>
                </c:manualLayout>
              </c:layout>
              <c:tx>
                <c:rich>
                  <a:bodyPr/>
                  <a:lstStyle/>
                  <a:p>
                    <a:fld id="{E1109E44-7B41-4A7C-B2B0-70F9B956A642}" type="CATEGORYNAME">
                      <a:rPr lang="en-US" sz="1600"/>
                      <a:pPr/>
                      <a:t>[CATEGORY NAME]</a:t>
                    </a:fld>
                    <a:r>
                      <a:rPr lang="en-US" sz="1600" baseline="0" dirty="0"/>
                      <a:t>, </a:t>
                    </a:r>
                    <a:fld id="{32F3DC9D-0B55-456B-942D-7DF378FF7E78}" type="VALUE">
                      <a:rPr lang="en-US" sz="1600" baseline="0"/>
                      <a:pPr/>
                      <a:t>[VALUE]</a:t>
                    </a:fld>
                    <a:endParaRPr lang="en-US" sz="1600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7861-7B4D-BE7E-92FC3534BBD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'Urban Millennials'!$A$82:$A$83</c:f>
              <c:strCache>
                <c:ptCount val="2"/>
                <c:pt idx="0">
                  <c:v>Sports</c:v>
                </c:pt>
                <c:pt idx="1">
                  <c:v>Awards &amp; Ceremonies</c:v>
                </c:pt>
              </c:strCache>
            </c:strRef>
          </c:cat>
          <c:val>
            <c:numRef>
              <c:f>'Urban Millennials'!$B$82:$B$83</c:f>
              <c:numCache>
                <c:formatCode>0.00%</c:formatCode>
                <c:ptCount val="2"/>
                <c:pt idx="0">
                  <c:v>0.68210785827932963</c:v>
                </c:pt>
                <c:pt idx="1">
                  <c:v>0.31789214172067043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861-7B4D-BE7E-92FC3534BB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'Urban Millennials'!$F$4</c:f>
              <c:strCache>
                <c:ptCount val="1"/>
                <c:pt idx="0">
                  <c:v>Engagement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75F-F54C-8091-82213BA95A4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75F-F54C-8091-82213BA95A4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75F-F54C-8091-82213BA95A4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75F-F54C-8091-82213BA95A4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875F-F54C-8091-82213BA95A4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875F-F54C-8091-82213BA95A47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875F-F54C-8091-82213BA95A47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875F-F54C-8091-82213BA95A47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875F-F54C-8091-82213BA95A47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875F-F54C-8091-82213BA95A47}"/>
              </c:ext>
            </c:extLst>
          </c:dPt>
          <c:dLbls>
            <c:dLbl>
              <c:idx val="0"/>
              <c:layout>
                <c:manualLayout>
                  <c:x val="2.0105912241739014E-2"/>
                  <c:y val="6.5427796405832048E-3"/>
                </c:manualLayout>
              </c:layout>
              <c:tx>
                <c:rich>
                  <a:bodyPr/>
                  <a:lstStyle/>
                  <a:p>
                    <a:fld id="{1148CE74-06D2-4CB8-9A3C-185C7C63A2A4}" type="CATEGORYNAME">
                      <a:rPr lang="en-US" sz="1600"/>
                      <a:pPr/>
                      <a:t>[CATEGORY NAME]</a:t>
                    </a:fld>
                    <a:r>
                      <a:rPr lang="en-US" sz="1600" baseline="0" dirty="0"/>
                      <a:t>, </a:t>
                    </a:r>
                    <a:fld id="{FCAD19F2-B5E3-4366-882B-DFE40F26232F}" type="VALUE">
                      <a:rPr lang="en-US" sz="1600" baseline="0"/>
                      <a:pPr/>
                      <a:t>[VALUE]</a:t>
                    </a:fld>
                    <a:endParaRPr lang="en-US" sz="1600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875F-F54C-8091-82213BA95A47}"/>
                </c:ext>
              </c:extLst>
            </c:dLbl>
            <c:dLbl>
              <c:idx val="1"/>
              <c:layout>
                <c:manualLayout>
                  <c:x val="-2.754029544383875E-2"/>
                  <c:y val="3.2181366085220299E-2"/>
                </c:manualLayout>
              </c:layout>
              <c:tx>
                <c:rich>
                  <a:bodyPr/>
                  <a:lstStyle/>
                  <a:p>
                    <a:fld id="{B10EDA40-E8E6-41E9-B422-641149E52FC1}" type="CATEGORYNAME">
                      <a:rPr lang="en-US" sz="1600"/>
                      <a:pPr/>
                      <a:t>[CATEGORY NAME]</a:t>
                    </a:fld>
                    <a:r>
                      <a:rPr lang="en-US" sz="1600" baseline="0" dirty="0"/>
                      <a:t>, </a:t>
                    </a:r>
                    <a:fld id="{5156473E-1507-429D-9651-87E4E227585B}" type="VALUE">
                      <a:rPr lang="en-US" sz="1600" baseline="0"/>
                      <a:pPr/>
                      <a:t>[VALUE]</a:t>
                    </a:fld>
                    <a:endParaRPr lang="en-US" sz="1600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875F-F54C-8091-82213BA95A47}"/>
                </c:ext>
              </c:extLst>
            </c:dLbl>
            <c:dLbl>
              <c:idx val="2"/>
              <c:layout>
                <c:manualLayout>
                  <c:x val="-1.3412998855912241E-2"/>
                  <c:y val="6.1777116377199261E-3"/>
                </c:manualLayout>
              </c:layout>
              <c:tx>
                <c:rich>
                  <a:bodyPr/>
                  <a:lstStyle/>
                  <a:p>
                    <a:fld id="{302D14EB-775D-4748-A60E-FD6D6717438E}" type="CATEGORYNAME">
                      <a:rPr lang="en-US" sz="1600"/>
                      <a:pPr/>
                      <a:t>[CATEGORY NAME]</a:t>
                    </a:fld>
                    <a:r>
                      <a:rPr lang="en-US" sz="1600" baseline="0" dirty="0"/>
                      <a:t>, </a:t>
                    </a:r>
                    <a:fld id="{5044B42C-E487-4485-89F8-F06B428482C4}" type="VALUE">
                      <a:rPr lang="en-US" sz="1600" baseline="0"/>
                      <a:pPr/>
                      <a:t>[VALUE]</a:t>
                    </a:fld>
                    <a:endParaRPr lang="en-US" sz="1600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875F-F54C-8091-82213BA95A47}"/>
                </c:ext>
              </c:extLst>
            </c:dLbl>
            <c:dLbl>
              <c:idx val="3"/>
              <c:layout>
                <c:manualLayout>
                  <c:x val="1.5885995019853287E-3"/>
                  <c:y val="7.1617563952831073E-2"/>
                </c:manualLayout>
              </c:layout>
              <c:tx>
                <c:rich>
                  <a:bodyPr/>
                  <a:lstStyle/>
                  <a:p>
                    <a:fld id="{D0A012EC-7FC7-418E-981A-3A298372CB38}" type="CATEGORYNAME">
                      <a:rPr lang="en-US" sz="1600"/>
                      <a:pPr/>
                      <a:t>[CATEGORY NAME]</a:t>
                    </a:fld>
                    <a:r>
                      <a:rPr lang="en-US" sz="1600" baseline="0" dirty="0"/>
                      <a:t>, </a:t>
                    </a:r>
                    <a:fld id="{2AC87474-D01F-42B1-9240-9837CB07CDC0}" type="VALUE">
                      <a:rPr lang="en-US" sz="1600" baseline="0"/>
                      <a:pPr/>
                      <a:t>[VALUE]</a:t>
                    </a:fld>
                    <a:endParaRPr lang="en-US" sz="1600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875F-F54C-8091-82213BA95A47}"/>
                </c:ext>
              </c:extLst>
            </c:dLbl>
            <c:dLbl>
              <c:idx val="4"/>
              <c:layout>
                <c:manualLayout>
                  <c:x val="1.4102564102564099E-3"/>
                  <c:y val="0.13242493312737821"/>
                </c:manualLayout>
              </c:layout>
              <c:tx>
                <c:rich>
                  <a:bodyPr/>
                  <a:lstStyle/>
                  <a:p>
                    <a:fld id="{313D1BD2-12C8-4516-A88D-CA2C69D4ACFB}" type="CATEGORYNAME">
                      <a:rPr lang="en-US" sz="1400"/>
                      <a:pPr/>
                      <a:t>[CATEGORY NAME]</a:t>
                    </a:fld>
                    <a:r>
                      <a:rPr lang="en-US" sz="1400" baseline="0" dirty="0"/>
                      <a:t>, </a:t>
                    </a:r>
                    <a:fld id="{9823AD00-8769-4525-AAA3-2C5D3EE0BD07}" type="VALUE">
                      <a:rPr lang="en-US" sz="1400" baseline="0"/>
                      <a:pPr/>
                      <a:t>[VALUE]</a:t>
                    </a:fld>
                    <a:endParaRPr lang="en-US" sz="1400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875F-F54C-8091-82213BA95A47}"/>
                </c:ext>
              </c:extLst>
            </c:dLbl>
            <c:dLbl>
              <c:idx val="5"/>
              <c:layout>
                <c:manualLayout>
                  <c:x val="3.2589676290463692E-4"/>
                  <c:y val="-3.2890027502543041E-4"/>
                </c:manualLayout>
              </c:layout>
              <c:tx>
                <c:rich>
                  <a:bodyPr/>
                  <a:lstStyle/>
                  <a:p>
                    <a:fld id="{EC7E6316-570E-4D95-BDBA-EB30EF03DBC6}" type="CATEGORYNAME">
                      <a:rPr lang="en-US" sz="1200"/>
                      <a:pPr/>
                      <a:t>[CATEGORY NAME]</a:t>
                    </a:fld>
                    <a:r>
                      <a:rPr lang="en-US" sz="1200" baseline="0" dirty="0"/>
                      <a:t>, </a:t>
                    </a:r>
                    <a:fld id="{08E1DF0B-E1A9-4A79-9EEA-9518C5974441}" type="VALUE">
                      <a:rPr lang="en-US" sz="1200" baseline="0"/>
                      <a:pPr/>
                      <a:t>[VALUE]</a:t>
                    </a:fld>
                    <a:endParaRPr lang="en-US" sz="1200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875F-F54C-8091-82213BA95A47}"/>
                </c:ext>
              </c:extLst>
            </c:dLbl>
            <c:dLbl>
              <c:idx val="6"/>
              <c:layout>
                <c:manualLayout>
                  <c:x val="-1.2988256275657851E-2"/>
                  <c:y val="2.2995705082319257E-2"/>
                </c:manualLayout>
              </c:layout>
              <c:tx>
                <c:rich>
                  <a:bodyPr/>
                  <a:lstStyle/>
                  <a:p>
                    <a:fld id="{8B9FA024-C9F6-4667-9FDD-A2BEDD968760}" type="CATEGORYNAME">
                      <a:rPr lang="en-US" sz="1200"/>
                      <a:pPr/>
                      <a:t>[CATEGORY NAME]</a:t>
                    </a:fld>
                    <a:r>
                      <a:rPr lang="en-US" sz="1200" baseline="0" dirty="0"/>
                      <a:t>, </a:t>
                    </a:r>
                    <a:fld id="{637A7A09-CD77-484D-99A6-51C6AFFE99CE}" type="VALUE">
                      <a:rPr lang="en-US" sz="1200" baseline="0"/>
                      <a:pPr/>
                      <a:t>[VALUE]</a:t>
                    </a:fld>
                    <a:endParaRPr lang="en-US" sz="1200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875F-F54C-8091-82213BA95A47}"/>
                </c:ext>
              </c:extLst>
            </c:dLbl>
            <c:dLbl>
              <c:idx val="7"/>
              <c:layout>
                <c:manualLayout>
                  <c:x val="-2.9294871794871793E-2"/>
                  <c:y val="7.3034321666729457E-3"/>
                </c:manualLayout>
              </c:layout>
              <c:tx>
                <c:rich>
                  <a:bodyPr/>
                  <a:lstStyle/>
                  <a:p>
                    <a:fld id="{8994A9A8-CF7D-482B-8F15-59E73EDF7275}" type="CATEGORYNAME">
                      <a:rPr lang="en-US" sz="1200"/>
                      <a:pPr/>
                      <a:t>[CATEGORY NAME]</a:t>
                    </a:fld>
                    <a:r>
                      <a:rPr lang="en-US" sz="1200" baseline="0" dirty="0"/>
                      <a:t>, </a:t>
                    </a:r>
                    <a:fld id="{7F66DE58-1A7A-4C59-B02A-1C0FCE195F95}" type="VALUE">
                      <a:rPr lang="en-US" sz="1200" baseline="0"/>
                      <a:pPr/>
                      <a:t>[VALUE]</a:t>
                    </a:fld>
                    <a:endParaRPr lang="en-US" sz="1200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875F-F54C-8091-82213BA95A47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6C26CEF7-CBDC-43EF-BA68-520648E33717}" type="CATEGORYNAME">
                      <a:rPr lang="en-US" sz="1200"/>
                      <a:pPr/>
                      <a:t>[CATEGORY NAME]</a:t>
                    </a:fld>
                    <a:r>
                      <a:rPr lang="en-US" sz="1200" baseline="0" dirty="0"/>
                      <a:t>, </a:t>
                    </a:r>
                    <a:fld id="{2299426A-FB8B-4F1E-87DE-433486743673}" type="VALUE">
                      <a:rPr lang="en-US" sz="1200" baseline="0"/>
                      <a:pPr/>
                      <a:t>[VALUE]</a:t>
                    </a:fld>
                    <a:endParaRPr lang="en-US" sz="1200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1-875F-F54C-8091-82213BA95A47}"/>
                </c:ext>
              </c:extLst>
            </c:dLbl>
            <c:dLbl>
              <c:idx val="9"/>
              <c:layout>
                <c:manualLayout>
                  <c:x val="0.21446614846221146"/>
                  <c:y val="1.7344497607655503E-2"/>
                </c:manualLayout>
              </c:layout>
              <c:tx>
                <c:rich>
                  <a:bodyPr/>
                  <a:lstStyle/>
                  <a:p>
                    <a:fld id="{3F4D921B-05F6-44D6-9D9D-7E5A2F971AA5}" type="CATEGORYNAME">
                      <a:rPr lang="en-US" sz="1200"/>
                      <a:pPr/>
                      <a:t>[CATEGORY NAME]</a:t>
                    </a:fld>
                    <a:r>
                      <a:rPr lang="en-US" sz="1200" baseline="0" dirty="0"/>
                      <a:t>, </a:t>
                    </a:r>
                    <a:fld id="{D4391FC6-2545-4AAF-B074-DD84534E16E6}" type="VALUE">
                      <a:rPr lang="en-US" sz="1200" baseline="0"/>
                      <a:pPr/>
                      <a:t>[VALUE]</a:t>
                    </a:fld>
                    <a:endParaRPr lang="en-US" sz="1200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3-875F-F54C-8091-82213BA95A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'Urban Millennials'!$E$5:$E$14</c:f>
              <c:strCache>
                <c:ptCount val="10"/>
                <c:pt idx="0">
                  <c:v>Hindi</c:v>
                </c:pt>
                <c:pt idx="1">
                  <c:v>English</c:v>
                </c:pt>
                <c:pt idx="2">
                  <c:v>Telugu</c:v>
                </c:pt>
                <c:pt idx="3">
                  <c:v>Tamil</c:v>
                </c:pt>
                <c:pt idx="4">
                  <c:v>Marathi</c:v>
                </c:pt>
                <c:pt idx="5">
                  <c:v>Bengali</c:v>
                </c:pt>
                <c:pt idx="6">
                  <c:v>Malayalam</c:v>
                </c:pt>
                <c:pt idx="7">
                  <c:v>Punjabi</c:v>
                </c:pt>
                <c:pt idx="8">
                  <c:v>Bhojpuri/Bihari</c:v>
                </c:pt>
                <c:pt idx="9">
                  <c:v>Other Regional Language</c:v>
                </c:pt>
              </c:strCache>
            </c:strRef>
          </c:cat>
          <c:val>
            <c:numRef>
              <c:f>'Urban Millennials'!$F$5:$F$14</c:f>
              <c:numCache>
                <c:formatCode>0.00%</c:formatCode>
                <c:ptCount val="10"/>
                <c:pt idx="0">
                  <c:v>0.24013876147892352</c:v>
                </c:pt>
                <c:pt idx="1">
                  <c:v>0.21848129552119125</c:v>
                </c:pt>
                <c:pt idx="2">
                  <c:v>0.10845986318293753</c:v>
                </c:pt>
                <c:pt idx="3">
                  <c:v>9.0452478645343171E-2</c:v>
                </c:pt>
                <c:pt idx="4">
                  <c:v>8.9617627381501086E-2</c:v>
                </c:pt>
                <c:pt idx="5">
                  <c:v>7.449900015956433E-2</c:v>
                </c:pt>
                <c:pt idx="6">
                  <c:v>7.0660344502987721E-2</c:v>
                </c:pt>
                <c:pt idx="7">
                  <c:v>5.2368605306966805E-2</c:v>
                </c:pt>
                <c:pt idx="8">
                  <c:v>4.2951544013754367E-2</c:v>
                </c:pt>
                <c:pt idx="9">
                  <c:v>1.2370479806830178E-2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875F-F54C-8091-82213BA95A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1089982179585098"/>
          <c:y val="9.1529245620314267E-2"/>
          <c:w val="0.68748445315006068"/>
          <c:h val="0.82177973025200846"/>
        </c:manualLayout>
      </c:layout>
      <c:pieChart>
        <c:varyColors val="1"/>
        <c:ser>
          <c:idx val="0"/>
          <c:order val="0"/>
          <c:tx>
            <c:strRef>
              <c:f>'Urban Millennials'!$F$20</c:f>
              <c:strCache>
                <c:ptCount val="1"/>
                <c:pt idx="0">
                  <c:v>Engagement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984-DE43-8608-0FBB4E99360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984-DE43-8608-0FBB4E99360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984-DE43-8608-0FBB4E99360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984-DE43-8608-0FBB4E99360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984-DE43-8608-0FBB4E993600}"/>
              </c:ext>
            </c:extLst>
          </c:dPt>
          <c:dLbls>
            <c:dLbl>
              <c:idx val="0"/>
              <c:layout>
                <c:manualLayout>
                  <c:x val="-4.7831196581196583E-2"/>
                  <c:y val="-0.11944561654673548"/>
                </c:manualLayout>
              </c:layout>
              <c:tx>
                <c:rich>
                  <a:bodyPr/>
                  <a:lstStyle/>
                  <a:p>
                    <a:fld id="{D0A5A171-5FB6-4E11-AA52-5D33D0AFE622}" type="CATEGORYNAME">
                      <a:rPr lang="en-US" sz="1800"/>
                      <a:pPr/>
                      <a:t>[CATEGORY NAME]</a:t>
                    </a:fld>
                    <a:r>
                      <a:rPr lang="en-US" sz="1800" baseline="0" dirty="0"/>
                      <a:t>, </a:t>
                    </a:r>
                    <a:fld id="{1DB54F7A-C948-4F4D-A466-8F1D26E51948}" type="VALUE">
                      <a:rPr lang="en-US" sz="1800" baseline="0"/>
                      <a:pPr/>
                      <a:t>[VALUE]</a:t>
                    </a:fld>
                    <a:endParaRPr lang="en-US" sz="1800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4984-DE43-8608-0FBB4E993600}"/>
                </c:ext>
              </c:extLst>
            </c:dLbl>
            <c:dLbl>
              <c:idx val="1"/>
              <c:layout>
                <c:manualLayout>
                  <c:x val="-0.22932515647082577"/>
                  <c:y val="-6.1722488038277512E-2"/>
                </c:manualLayout>
              </c:layout>
              <c:tx>
                <c:rich>
                  <a:bodyPr/>
                  <a:lstStyle/>
                  <a:p>
                    <a:fld id="{1E2282E7-D02B-464D-A8F8-73FC7E67AC49}" type="CATEGORYNAME">
                      <a:rPr lang="en-US" sz="1800"/>
                      <a:pPr/>
                      <a:t>[CATEGORY NAME]</a:t>
                    </a:fld>
                    <a:r>
                      <a:rPr lang="en-US" sz="1800" baseline="0" dirty="0"/>
                      <a:t>, </a:t>
                    </a:r>
                    <a:fld id="{C04FFA8F-4274-4C0B-8066-5CFF678DC6B4}" type="VALUE">
                      <a:rPr lang="en-US" sz="1800" baseline="0"/>
                      <a:pPr/>
                      <a:t>[VALUE]</a:t>
                    </a:fld>
                    <a:endParaRPr lang="en-US" sz="1800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4984-DE43-8608-0FBB4E993600}"/>
                </c:ext>
              </c:extLst>
            </c:dLbl>
            <c:dLbl>
              <c:idx val="2"/>
              <c:layout>
                <c:manualLayout>
                  <c:x val="1.9861111111111107E-2"/>
                  <c:y val="-0.18294314885280488"/>
                </c:manualLayout>
              </c:layout>
              <c:tx>
                <c:rich>
                  <a:bodyPr/>
                  <a:lstStyle/>
                  <a:p>
                    <a:fld id="{BBA14569-98D5-4742-9A58-48E37B8568E6}" type="CATEGORYNAME">
                      <a:rPr lang="en-US" sz="1800"/>
                      <a:pPr/>
                      <a:t>[CATEGORY NAME]</a:t>
                    </a:fld>
                    <a:r>
                      <a:rPr lang="en-US" sz="1800" baseline="0" dirty="0"/>
                      <a:t>, </a:t>
                    </a:r>
                    <a:fld id="{3721CD02-000D-4AE7-83DA-4F54847D3A1B}" type="VALUE">
                      <a:rPr lang="en-US" sz="1800" baseline="0"/>
                      <a:pPr/>
                      <a:t>[VALUE]</a:t>
                    </a:fld>
                    <a:endParaRPr lang="en-US" sz="1800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4984-DE43-8608-0FBB4E993600}"/>
                </c:ext>
              </c:extLst>
            </c:dLbl>
            <c:dLbl>
              <c:idx val="3"/>
              <c:layout>
                <c:manualLayout>
                  <c:x val="-1.6357089979137242E-2"/>
                  <c:y val="2.4092792826733968E-2"/>
                </c:manualLayout>
              </c:layout>
              <c:tx>
                <c:rich>
                  <a:bodyPr/>
                  <a:lstStyle/>
                  <a:p>
                    <a:fld id="{C492A4FC-21E0-44D0-B2A5-D4C47E9CF825}" type="CATEGORYNAME">
                      <a:rPr lang="en-US" sz="1600"/>
                      <a:pPr/>
                      <a:t>[CATEGORY NAME]</a:t>
                    </a:fld>
                    <a:r>
                      <a:rPr lang="en-US" baseline="0" dirty="0"/>
                      <a:t>, </a:t>
                    </a:r>
                    <a:fld id="{15EC6648-8A74-4A94-A050-64F9451B6682}" type="VALUE">
                      <a:rPr lang="en-US" sz="1600" baseline="0"/>
                      <a:pPr/>
                      <a:t>[VALUE]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4984-DE43-8608-0FBB4E993600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4B9DAD57-AE65-4045-8388-27AEC24424E0}" type="CATEGORYNAME">
                      <a:rPr lang="en-US" sz="1600"/>
                      <a:pPr/>
                      <a:t>[CATEGORY NAME]</a:t>
                    </a:fld>
                    <a:r>
                      <a:rPr lang="en-US" sz="1600" baseline="0" dirty="0"/>
                      <a:t>, </a:t>
                    </a:r>
                    <a:fld id="{13E19CEE-CAF1-4F59-8C2C-AD534821870D}" type="VALUE">
                      <a:rPr lang="en-US" sz="1600" baseline="0"/>
                      <a:pPr/>
                      <a:t>[VALUE]</a:t>
                    </a:fld>
                    <a:endParaRPr lang="en-US" sz="1600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4984-DE43-8608-0FBB4E99360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'Urban Millennials'!$E$21:$E$25</c:f>
              <c:strCache>
                <c:ptCount val="5"/>
                <c:pt idx="0">
                  <c:v>Comedy</c:v>
                </c:pt>
                <c:pt idx="1">
                  <c:v>Interests</c:v>
                </c:pt>
                <c:pt idx="2">
                  <c:v>Reality</c:v>
                </c:pt>
                <c:pt idx="3">
                  <c:v>Drama</c:v>
                </c:pt>
                <c:pt idx="4">
                  <c:v>Events</c:v>
                </c:pt>
              </c:strCache>
            </c:strRef>
          </c:cat>
          <c:val>
            <c:numRef>
              <c:f>'Urban Millennials'!$F$21:$F$25</c:f>
              <c:numCache>
                <c:formatCode>0.00%</c:formatCode>
                <c:ptCount val="5"/>
                <c:pt idx="0">
                  <c:v>0.3684267853407649</c:v>
                </c:pt>
                <c:pt idx="1">
                  <c:v>0.31245820348036629</c:v>
                </c:pt>
                <c:pt idx="2">
                  <c:v>0.15760589699145183</c:v>
                </c:pt>
                <c:pt idx="3">
                  <c:v>0.11844001707077241</c:v>
                </c:pt>
                <c:pt idx="4">
                  <c:v>4.3069097116644514E-2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4984-DE43-8608-0FBB4E9936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B61BEF0D-F0BB-DE4B-95CE-6DB70DBA9567}" type="datetimeFigureOut">
              <a:rPr lang="en-US" smtClean="0"/>
              <a:pPr/>
              <a:t>4/10/18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963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211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076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98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366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753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503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86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96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221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791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506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276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INSIGHTS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HITESH MANN,</a:t>
            </a:r>
          </a:p>
          <a:p>
            <a:r>
              <a:rPr lang="en-IN" dirty="0">
                <a:solidFill>
                  <a:schemeClr val="tx1"/>
                </a:solidFill>
              </a:rPr>
              <a:t>PGD DATA SCIENCE,</a:t>
            </a:r>
          </a:p>
          <a:p>
            <a:r>
              <a:rPr lang="en-IN" dirty="0">
                <a:solidFill>
                  <a:schemeClr val="tx1"/>
                </a:solidFill>
              </a:rPr>
              <a:t>MUIT NOIDA</a:t>
            </a:r>
          </a:p>
        </p:txBody>
      </p:sp>
    </p:spTree>
    <p:extLst>
      <p:ext uri="{BB962C8B-B14F-4D97-AF65-F5344CB8AC3E}">
        <p14:creationId xmlns:p14="http://schemas.microsoft.com/office/powerpoint/2010/main" val="3374167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Genre: Reality</a:t>
            </a:r>
            <a:b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Total Views: </a:t>
            </a:r>
            <a:b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946.4M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7469588"/>
              </p:ext>
            </p:extLst>
          </p:nvPr>
        </p:nvGraphicFramePr>
        <p:xfrm>
          <a:off x="5909449" y="1271626"/>
          <a:ext cx="6275387" cy="5249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384327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tx1"/>
                </a:solidFill>
              </a:rPr>
              <a:t>Science &amp; Technology </a:t>
            </a:r>
            <a:r>
              <a:rPr lang="en-IN" dirty="0">
                <a:solidFill>
                  <a:schemeClr val="tx1"/>
                </a:solidFill>
              </a:rPr>
              <a:t>has the highest share of views, followed by Music/Dance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Both Science &amp; Technology and Music/Dance take up more than 70% of total views under Reality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Biographies are the least popular among all the subgenres under Events genre, with 1.16% of 946.4M views </a:t>
            </a:r>
          </a:p>
        </p:txBody>
      </p:sp>
    </p:spTree>
    <p:extLst>
      <p:ext uri="{BB962C8B-B14F-4D97-AF65-F5344CB8AC3E}">
        <p14:creationId xmlns:p14="http://schemas.microsoft.com/office/powerpoint/2010/main" val="3770323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Genre: Events</a:t>
            </a:r>
            <a:b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Total Views: </a:t>
            </a:r>
            <a:b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377.6M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7583295"/>
              </p:ext>
            </p:extLst>
          </p:nvPr>
        </p:nvGraphicFramePr>
        <p:xfrm>
          <a:off x="5916613" y="513343"/>
          <a:ext cx="6275387" cy="5249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363720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Only two subgenres under Events: Sports and Awards/Ceremonies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tx1"/>
                </a:solidFill>
              </a:rPr>
              <a:t>Sports</a:t>
            </a:r>
            <a:r>
              <a:rPr lang="en-IN" dirty="0">
                <a:solidFill>
                  <a:schemeClr val="tx1"/>
                </a:solidFill>
              </a:rPr>
              <a:t> Events having higher share of views than Awards/Ceremonies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6609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INSIGHTS BASED ON VIEWER ENGAGEMENTS</a:t>
            </a:r>
          </a:p>
        </p:txBody>
      </p:sp>
    </p:spTree>
    <p:extLst>
      <p:ext uri="{BB962C8B-B14F-4D97-AF65-F5344CB8AC3E}">
        <p14:creationId xmlns:p14="http://schemas.microsoft.com/office/powerpoint/2010/main" val="2084711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673564"/>
          </a:xfrm>
        </p:spPr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LANGUAGES DRAWING GREATEST  ENGAGEMENT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9224745"/>
              </p:ext>
            </p:extLst>
          </p:nvPr>
        </p:nvGraphicFramePr>
        <p:xfrm>
          <a:off x="5776118" y="1438895"/>
          <a:ext cx="6275387" cy="5249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3894787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tx1"/>
                </a:solidFill>
              </a:rPr>
              <a:t>Hindi</a:t>
            </a:r>
            <a:r>
              <a:rPr lang="en-IN" dirty="0">
                <a:solidFill>
                  <a:schemeClr val="tx1"/>
                </a:solidFill>
              </a:rPr>
              <a:t>(24.01%) and English(21.85%) videos draw the most engagement from viewers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Telugu follows English in engagement with 10.85%, followed by Tamil, Marathi, Bengali, Malayalam, Punjabi and Bhojpuri/Bihari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Videos on other regional languages has the lowest engagement among views(1.24%)</a:t>
            </a:r>
          </a:p>
        </p:txBody>
      </p:sp>
    </p:spTree>
    <p:extLst>
      <p:ext uri="{BB962C8B-B14F-4D97-AF65-F5344CB8AC3E}">
        <p14:creationId xmlns:p14="http://schemas.microsoft.com/office/powerpoint/2010/main" val="3202835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GENRES DRAWING GREATEST ENGAGEMENTS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9482842"/>
              </p:ext>
            </p:extLst>
          </p:nvPr>
        </p:nvGraphicFramePr>
        <p:xfrm>
          <a:off x="5388944" y="658310"/>
          <a:ext cx="6275387" cy="5249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359857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tx1"/>
                </a:solidFill>
              </a:rPr>
              <a:t>Comedy</a:t>
            </a:r>
            <a:r>
              <a:rPr lang="en-IN" dirty="0">
                <a:solidFill>
                  <a:schemeClr val="tx1"/>
                </a:solidFill>
              </a:rPr>
              <a:t> draws the highest engagement from viewers, followed by Interests.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Both Comedy and Interests draws almost 70% of total engagements from viewers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521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SUBGENRES DRAWING GREATEST ENGAGEMENTS</a:t>
            </a:r>
          </a:p>
        </p:txBody>
      </p:sp>
    </p:spTree>
    <p:extLst>
      <p:ext uri="{BB962C8B-B14F-4D97-AF65-F5344CB8AC3E}">
        <p14:creationId xmlns:p14="http://schemas.microsoft.com/office/powerpoint/2010/main" val="3106231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Genre: Interests</a:t>
            </a:r>
            <a:b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Total Engagements: 82.25k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449400"/>
              </p:ext>
            </p:extLst>
          </p:nvPr>
        </p:nvGraphicFramePr>
        <p:xfrm>
          <a:off x="5920601" y="1070905"/>
          <a:ext cx="6275387" cy="5249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386902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tx1"/>
                </a:solidFill>
              </a:rPr>
              <a:t>Music</a:t>
            </a:r>
            <a:r>
              <a:rPr lang="en-IN" dirty="0">
                <a:solidFill>
                  <a:schemeClr val="tx1"/>
                </a:solidFill>
              </a:rPr>
              <a:t> draws the highest engagement among viewers, </a:t>
            </a:r>
            <a:r>
              <a:rPr lang="en-IN" b="1" dirty="0">
                <a:solidFill>
                  <a:schemeClr val="tx1"/>
                </a:solidFill>
              </a:rPr>
              <a:t>(29.68%)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Fashion and Beauty follows Music with 21.67% of engagements, followed by Food and Cooking(17.07%)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Creative Arts draws the lowest engagement among the 7 subgenres of Interest genre</a:t>
            </a:r>
          </a:p>
        </p:txBody>
      </p:sp>
    </p:spTree>
    <p:extLst>
      <p:ext uri="{BB962C8B-B14F-4D97-AF65-F5344CB8AC3E}">
        <p14:creationId xmlns:p14="http://schemas.microsoft.com/office/powerpoint/2010/main" val="3108394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Genre: Comedy</a:t>
            </a:r>
            <a:b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Total Engagements: 96.99k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6881559"/>
              </p:ext>
            </p:extLst>
          </p:nvPr>
        </p:nvGraphicFramePr>
        <p:xfrm>
          <a:off x="5916613" y="1093207"/>
          <a:ext cx="6275387" cy="5249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3869029"/>
          </a:xfrm>
        </p:spPr>
        <p:txBody>
          <a:bodyPr>
            <a:normAutofit fontScale="850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tx1"/>
                </a:solidFill>
              </a:rPr>
              <a:t>Dark/Mature Comedies</a:t>
            </a:r>
            <a:r>
              <a:rPr lang="en-IN" dirty="0">
                <a:solidFill>
                  <a:schemeClr val="tx1"/>
                </a:solidFill>
              </a:rPr>
              <a:t> draws 36.85% of total viewer engagements (the highest among the other subgenres of Comedy)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Stand-up Comedies and Dramedies(Drama-Comedies) follow Dark/Mature comedies with 22.11% and 20.77% of viewer engagements, respectively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Romantic Comedies fail to engage the viewers as much as the other 5 comedy-subgenres, with only 0.18% viewer engagements going to rom-coms.</a:t>
            </a:r>
          </a:p>
        </p:txBody>
      </p:sp>
    </p:spTree>
    <p:extLst>
      <p:ext uri="{BB962C8B-B14F-4D97-AF65-F5344CB8AC3E}">
        <p14:creationId xmlns:p14="http://schemas.microsoft.com/office/powerpoint/2010/main" val="4244930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Genre: Drama</a:t>
            </a:r>
            <a:b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Total Engagements: 31.18k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2610334"/>
              </p:ext>
            </p:extLst>
          </p:nvPr>
        </p:nvGraphicFramePr>
        <p:xfrm>
          <a:off x="5776118" y="1073056"/>
          <a:ext cx="6275387" cy="5249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397206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    Among the 11 subgenres in Drama genre, </a:t>
            </a:r>
            <a:r>
              <a:rPr lang="en-IN" b="1" dirty="0">
                <a:solidFill>
                  <a:schemeClr val="tx1"/>
                </a:solidFill>
              </a:rPr>
              <a:t>Action/Adventure</a:t>
            </a:r>
            <a:r>
              <a:rPr lang="en-IN" dirty="0">
                <a:solidFill>
                  <a:schemeClr val="tx1"/>
                </a:solidFill>
              </a:rPr>
              <a:t> draws the maximum engagement, very closely followed by </a:t>
            </a:r>
            <a:r>
              <a:rPr lang="en-IN" b="1" dirty="0">
                <a:solidFill>
                  <a:schemeClr val="tx1"/>
                </a:solidFill>
              </a:rPr>
              <a:t>Superhero/Supernatural</a:t>
            </a:r>
            <a:r>
              <a:rPr lang="en-IN" dirty="0">
                <a:solidFill>
                  <a:schemeClr val="tx1"/>
                </a:solidFill>
              </a:rPr>
              <a:t> and Historical Fiction</a:t>
            </a:r>
          </a:p>
          <a:p>
            <a:r>
              <a:rPr lang="en-IN" dirty="0">
                <a:solidFill>
                  <a:schemeClr val="tx1"/>
                </a:solidFill>
              </a:rPr>
              <a:t>    Futuristic/Dystopian/Sci-Fi, Horror and Mythology are subgenres with the least engagements</a:t>
            </a:r>
          </a:p>
        </p:txBody>
      </p:sp>
    </p:spTree>
    <p:extLst>
      <p:ext uri="{BB962C8B-B14F-4D97-AF65-F5344CB8AC3E}">
        <p14:creationId xmlns:p14="http://schemas.microsoft.com/office/powerpoint/2010/main" val="4196784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Genre: Reality</a:t>
            </a:r>
            <a:b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Total Engagements: 41.49k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2369682"/>
              </p:ext>
            </p:extLst>
          </p:nvPr>
        </p:nvGraphicFramePr>
        <p:xfrm>
          <a:off x="5916613" y="1360836"/>
          <a:ext cx="6275387" cy="5249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3843271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Videos related to </a:t>
            </a:r>
            <a:r>
              <a:rPr lang="en-IN" b="1" dirty="0">
                <a:solidFill>
                  <a:schemeClr val="tx1"/>
                </a:solidFill>
              </a:rPr>
              <a:t>Science and Technology </a:t>
            </a:r>
            <a:r>
              <a:rPr lang="en-IN" dirty="0">
                <a:solidFill>
                  <a:schemeClr val="tx1"/>
                </a:solidFill>
              </a:rPr>
              <a:t>draws highest engagements from viewers, followed by videos on Social Experiments(25.84%)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Music/Dance videos closely follow Social Experiments with 23.47% of engagements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Game shows, Cultural videos, Voyeuristic videos, Documentaries and Biographies sum up the rest of the viewer engagements</a:t>
            </a:r>
          </a:p>
        </p:txBody>
      </p:sp>
    </p:spTree>
    <p:extLst>
      <p:ext uri="{BB962C8B-B14F-4D97-AF65-F5344CB8AC3E}">
        <p14:creationId xmlns:p14="http://schemas.microsoft.com/office/powerpoint/2010/main" val="3379954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799"/>
            <a:ext cx="10058400" cy="1593761"/>
          </a:xfrm>
        </p:spPr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1680692"/>
            <a:ext cx="8535988" cy="424358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We have data regarding information on viewership and viewer engagement of 2.2K videos.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We will try to generate meaningful insights based on the data provided.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We will be measuring the popularity of a genre/subgenre based on its views and engagements with its viewers.</a:t>
            </a:r>
          </a:p>
        </p:txBody>
      </p:sp>
    </p:spTree>
    <p:extLst>
      <p:ext uri="{BB962C8B-B14F-4D97-AF65-F5344CB8AC3E}">
        <p14:creationId xmlns:p14="http://schemas.microsoft.com/office/powerpoint/2010/main" val="40955686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Genre: Events</a:t>
            </a:r>
            <a:b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Total Engagements: 11.34k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9014647"/>
              </p:ext>
            </p:extLst>
          </p:nvPr>
        </p:nvGraphicFramePr>
        <p:xfrm>
          <a:off x="5916613" y="950392"/>
          <a:ext cx="6275387" cy="5249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354705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Events related to </a:t>
            </a:r>
            <a:r>
              <a:rPr lang="en-IN" b="1" dirty="0">
                <a:solidFill>
                  <a:schemeClr val="tx1"/>
                </a:solidFill>
              </a:rPr>
              <a:t>Sports</a:t>
            </a:r>
            <a:r>
              <a:rPr lang="en-IN" dirty="0">
                <a:solidFill>
                  <a:schemeClr val="tx1"/>
                </a:solidFill>
              </a:rPr>
              <a:t> draws higher engagement than Awards and Ceremonies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Sports events generate 64.13% of total engagements from viewers, while events related to Awards and Ceremonies constitute the other 35.87% of engagements </a:t>
            </a:r>
          </a:p>
        </p:txBody>
      </p:sp>
    </p:spTree>
    <p:extLst>
      <p:ext uri="{BB962C8B-B14F-4D97-AF65-F5344CB8AC3E}">
        <p14:creationId xmlns:p14="http://schemas.microsoft.com/office/powerpoint/2010/main" val="30267246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Domination of content formats based on genre</a:t>
            </a:r>
          </a:p>
        </p:txBody>
      </p:sp>
    </p:spTree>
    <p:extLst>
      <p:ext uri="{BB962C8B-B14F-4D97-AF65-F5344CB8AC3E}">
        <p14:creationId xmlns:p14="http://schemas.microsoft.com/office/powerpoint/2010/main" val="35445710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5"/>
            <a:ext cx="3501197" cy="3323946"/>
          </a:xfrm>
        </p:spPr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Genre: Interests</a:t>
            </a:r>
            <a:br>
              <a:rPr lang="en-IN" dirty="0"/>
            </a:br>
            <a:r>
              <a:rPr lang="en-IN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Short</a:t>
            </a:r>
            <a:r>
              <a:rPr lang="en-IN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format  on  Interest genre is the most popular and dominant among all the 3 content format, followed by Episode and Series  formats</a:t>
            </a:r>
            <a:br>
              <a:rPr lang="en-IN" sz="1600" dirty="0">
                <a:solidFill>
                  <a:schemeClr val="tx1"/>
                </a:solidFill>
              </a:rPr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6014349"/>
              </p:ext>
            </p:extLst>
          </p:nvPr>
        </p:nvGraphicFramePr>
        <p:xfrm>
          <a:off x="5110163" y="803275"/>
          <a:ext cx="6275387" cy="5249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658271">
            <a:off x="10696892" y="5904319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2024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Genre: Comedy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1397211"/>
              </p:ext>
            </p:extLst>
          </p:nvPr>
        </p:nvGraphicFramePr>
        <p:xfrm>
          <a:off x="5110163" y="803275"/>
          <a:ext cx="6275387" cy="5249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b="1" dirty="0">
                <a:solidFill>
                  <a:schemeClr val="tx1"/>
                </a:solidFill>
              </a:rPr>
              <a:t>Short</a:t>
            </a:r>
            <a:r>
              <a:rPr lang="en-IN" dirty="0">
                <a:solidFill>
                  <a:schemeClr val="tx1"/>
                </a:solidFill>
              </a:rPr>
              <a:t> format is the most popular in Comedy genre as well, although unlike in Interests, here, Series format is more popular than Episodes format</a:t>
            </a:r>
          </a:p>
        </p:txBody>
      </p:sp>
    </p:spTree>
    <p:extLst>
      <p:ext uri="{BB962C8B-B14F-4D97-AF65-F5344CB8AC3E}">
        <p14:creationId xmlns:p14="http://schemas.microsoft.com/office/powerpoint/2010/main" val="16050144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Genre: Drama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6905661"/>
              </p:ext>
            </p:extLst>
          </p:nvPr>
        </p:nvGraphicFramePr>
        <p:xfrm>
          <a:off x="5110163" y="803275"/>
          <a:ext cx="6275387" cy="5249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IN" sz="1400" b="1" dirty="0">
                <a:solidFill>
                  <a:schemeClr val="tx1"/>
                </a:solidFill>
              </a:rPr>
              <a:t>Short</a:t>
            </a:r>
            <a:r>
              <a:rPr lang="en-IN" sz="1400" dirty="0">
                <a:solidFill>
                  <a:schemeClr val="tx1"/>
                </a:solidFill>
              </a:rPr>
              <a:t> format is the most popular format here, followed by Series and Episodes</a:t>
            </a:r>
          </a:p>
        </p:txBody>
      </p:sp>
    </p:spTree>
    <p:extLst>
      <p:ext uri="{BB962C8B-B14F-4D97-AF65-F5344CB8AC3E}">
        <p14:creationId xmlns:p14="http://schemas.microsoft.com/office/powerpoint/2010/main" val="23622730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Genre: Reality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2566515"/>
              </p:ext>
            </p:extLst>
          </p:nvPr>
        </p:nvGraphicFramePr>
        <p:xfrm>
          <a:off x="5110163" y="803275"/>
          <a:ext cx="6275387" cy="5249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>
            <a:noAutofit/>
          </a:bodyPr>
          <a:lstStyle/>
          <a:p>
            <a:r>
              <a:rPr lang="en-IN" sz="1400" b="1" dirty="0">
                <a:solidFill>
                  <a:schemeClr val="tx1"/>
                </a:solidFill>
              </a:rPr>
              <a:t>Short</a:t>
            </a:r>
            <a:r>
              <a:rPr lang="en-IN" sz="1400" dirty="0">
                <a:solidFill>
                  <a:schemeClr val="tx1"/>
                </a:solidFill>
              </a:rPr>
              <a:t> videos on Reality genre becomes the most dominant of the 3 content formats, with Series format becoming the least dominant</a:t>
            </a:r>
          </a:p>
        </p:txBody>
      </p:sp>
    </p:spTree>
    <p:extLst>
      <p:ext uri="{BB962C8B-B14F-4D97-AF65-F5344CB8AC3E}">
        <p14:creationId xmlns:p14="http://schemas.microsoft.com/office/powerpoint/2010/main" val="27779458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Genre: Events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1560754"/>
              </p:ext>
            </p:extLst>
          </p:nvPr>
        </p:nvGraphicFramePr>
        <p:xfrm>
          <a:off x="5110163" y="803275"/>
          <a:ext cx="6275387" cy="5249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IN" sz="1400" b="1" dirty="0">
                <a:solidFill>
                  <a:schemeClr val="tx1"/>
                </a:solidFill>
              </a:rPr>
              <a:t>Short</a:t>
            </a:r>
            <a:r>
              <a:rPr lang="en-IN" sz="1400" dirty="0">
                <a:solidFill>
                  <a:schemeClr val="tx1"/>
                </a:solidFill>
              </a:rPr>
              <a:t> format related to Events genre is the most popular, with Series format being the least dominant</a:t>
            </a:r>
          </a:p>
        </p:txBody>
      </p:sp>
    </p:spTree>
    <p:extLst>
      <p:ext uri="{BB962C8B-B14F-4D97-AF65-F5344CB8AC3E}">
        <p14:creationId xmlns:p14="http://schemas.microsoft.com/office/powerpoint/2010/main" val="20943037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725" y="185788"/>
            <a:ext cx="8534400" cy="1507067"/>
          </a:xfrm>
        </p:spPr>
        <p:txBody>
          <a:bodyPr/>
          <a:lstStyle/>
          <a:p>
            <a:r>
              <a:rPr lang="en-IN" dirty="0"/>
              <a:t>TO SUM UP…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3639" y="1692855"/>
            <a:ext cx="109470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Hindi videos are undisputedly most popular in terms of views and engagements, followed by English videos.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Among genres, Comedy and Interests draw most views and engagements.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 Interest genre, Music is the most popular subgenre.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Dark/Mature comedies are the most popular subgenre of Comedy.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Superhero/Supernatural Drama and Action/Adventure Drama are most popular in Drama genre.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 Reality genre, videos related to Science and Technology gather maximum views and engagements from viewers.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Sports events are more popular than events related to Awards and Ceremonies.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Among content formats, Short format is the most popular among all genres, which shows that viewers are more interested in watching short videos, as compared to watching episodes or series.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81597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17818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INSIGHTS BASED ON VIEWERSHIP</a:t>
            </a:r>
          </a:p>
        </p:txBody>
      </p:sp>
    </p:spTree>
    <p:extLst>
      <p:ext uri="{BB962C8B-B14F-4D97-AF65-F5344CB8AC3E}">
        <p14:creationId xmlns:p14="http://schemas.microsoft.com/office/powerpoint/2010/main" val="1542654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LANGUAGES BASED ON VIEWERSHIP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8105964"/>
              </p:ext>
            </p:extLst>
          </p:nvPr>
        </p:nvGraphicFramePr>
        <p:xfrm>
          <a:off x="5916613" y="1262626"/>
          <a:ext cx="6275387" cy="5249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3907666"/>
          </a:xfrm>
        </p:spPr>
        <p:txBody>
          <a:bodyPr>
            <a:normAutofit fontScale="92500"/>
          </a:bodyPr>
          <a:lstStyle/>
          <a:p>
            <a:r>
              <a:rPr lang="en-IN" dirty="0">
                <a:solidFill>
                  <a:schemeClr val="tx1"/>
                </a:solidFill>
              </a:rPr>
              <a:t>        Videos in </a:t>
            </a:r>
            <a:r>
              <a:rPr lang="en-IN" b="1" dirty="0">
                <a:solidFill>
                  <a:schemeClr val="tx1"/>
                </a:solidFill>
              </a:rPr>
              <a:t>Hindi </a:t>
            </a:r>
            <a:r>
              <a:rPr lang="en-IN" dirty="0">
                <a:solidFill>
                  <a:schemeClr val="tx1"/>
                </a:solidFill>
              </a:rPr>
              <a:t>seems to be the most popular among all the videos, accounting for 20.96% of the total viewership.</a:t>
            </a:r>
          </a:p>
          <a:p>
            <a:r>
              <a:rPr lang="en-IN" dirty="0">
                <a:solidFill>
                  <a:schemeClr val="tx1"/>
                </a:solidFill>
              </a:rPr>
              <a:t>      Hindi is closely followed by English, with 19.35% of the total views.</a:t>
            </a:r>
          </a:p>
          <a:p>
            <a:r>
              <a:rPr lang="en-IN" dirty="0">
                <a:solidFill>
                  <a:schemeClr val="tx1"/>
                </a:solidFill>
              </a:rPr>
              <a:t>       Almost equal viewership for Marathi and Malayalam</a:t>
            </a:r>
          </a:p>
          <a:p>
            <a:r>
              <a:rPr lang="en-IN" dirty="0">
                <a:solidFill>
                  <a:schemeClr val="tx1"/>
                </a:solidFill>
              </a:rPr>
              <a:t>   Videos in other regional languages take the wooden spoon, with only 3.4% of total viewership</a:t>
            </a:r>
          </a:p>
        </p:txBody>
      </p:sp>
    </p:spTree>
    <p:extLst>
      <p:ext uri="{BB962C8B-B14F-4D97-AF65-F5344CB8AC3E}">
        <p14:creationId xmlns:p14="http://schemas.microsoft.com/office/powerpoint/2010/main" val="3178347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GENRES DRAWING GREATEST VIEWERSHIP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3886249"/>
              </p:ext>
            </p:extLst>
          </p:nvPr>
        </p:nvGraphicFramePr>
        <p:xfrm>
          <a:off x="5776118" y="1048602"/>
          <a:ext cx="6275387" cy="5249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3688725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Videos related to certain </a:t>
            </a:r>
            <a:r>
              <a:rPr lang="en-IN" b="1" dirty="0">
                <a:solidFill>
                  <a:schemeClr val="tx1"/>
                </a:solidFill>
              </a:rPr>
              <a:t>interests</a:t>
            </a:r>
            <a:r>
              <a:rPr lang="en-IN" dirty="0">
                <a:solidFill>
                  <a:schemeClr val="tx1"/>
                </a:solidFill>
              </a:rPr>
              <a:t> has the highest share of views</a:t>
            </a:r>
            <a:r>
              <a:rPr lang="en-IN" b="1" dirty="0">
                <a:solidFill>
                  <a:schemeClr val="tx1"/>
                </a:solidFill>
              </a:rPr>
              <a:t>(34.55%)</a:t>
            </a:r>
            <a:r>
              <a:rPr lang="en-IN" dirty="0">
                <a:solidFill>
                  <a:schemeClr val="tx1"/>
                </a:solidFill>
              </a:rPr>
              <a:t>, followed by </a:t>
            </a:r>
            <a:r>
              <a:rPr lang="en-IN" b="1" dirty="0">
                <a:solidFill>
                  <a:schemeClr val="tx1"/>
                </a:solidFill>
              </a:rPr>
              <a:t>Comedy(27.91%)</a:t>
            </a:r>
          </a:p>
          <a:p>
            <a:r>
              <a:rPr lang="en-IN" dirty="0">
                <a:solidFill>
                  <a:schemeClr val="tx1"/>
                </a:solidFill>
              </a:rPr>
              <a:t>  Views related to Interests greater than the sum of views generated by Reality and Drama</a:t>
            </a:r>
          </a:p>
          <a:p>
            <a:r>
              <a:rPr lang="en-IN" dirty="0">
                <a:solidFill>
                  <a:schemeClr val="tx1"/>
                </a:solidFill>
              </a:rPr>
              <a:t>      Views related to Events has the lowest share of videos</a:t>
            </a:r>
          </a:p>
        </p:txBody>
      </p:sp>
    </p:spTree>
    <p:extLst>
      <p:ext uri="{BB962C8B-B14F-4D97-AF65-F5344CB8AC3E}">
        <p14:creationId xmlns:p14="http://schemas.microsoft.com/office/powerpoint/2010/main" val="3495259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SUBGENRES DRAWING GREATEST VIEWERSHIP</a:t>
            </a:r>
          </a:p>
        </p:txBody>
      </p:sp>
    </p:spTree>
    <p:extLst>
      <p:ext uri="{BB962C8B-B14F-4D97-AF65-F5344CB8AC3E}">
        <p14:creationId xmlns:p14="http://schemas.microsoft.com/office/powerpoint/2010/main" val="2751063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/>
          <a:lstStyle/>
          <a:p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Genre: Interests</a:t>
            </a:r>
            <a:b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Total views:</a:t>
            </a:r>
            <a:b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2158.4M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5300544"/>
              </p:ext>
            </p:extLst>
          </p:nvPr>
        </p:nvGraphicFramePr>
        <p:xfrm>
          <a:off x="5916613" y="950392"/>
          <a:ext cx="6275387" cy="5249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3765998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       Among interests, </a:t>
            </a:r>
            <a:r>
              <a:rPr lang="en-IN" b="1" dirty="0">
                <a:solidFill>
                  <a:schemeClr val="tx1"/>
                </a:solidFill>
              </a:rPr>
              <a:t>Music</a:t>
            </a:r>
            <a:r>
              <a:rPr lang="en-IN" dirty="0">
                <a:solidFill>
                  <a:schemeClr val="tx1"/>
                </a:solidFill>
              </a:rPr>
              <a:t> takes up the highest share of viewership, with 30.1% of total views</a:t>
            </a:r>
          </a:p>
          <a:p>
            <a:r>
              <a:rPr lang="en-IN" dirty="0">
                <a:solidFill>
                  <a:schemeClr val="tx1"/>
                </a:solidFill>
              </a:rPr>
              <a:t>      Fashion and Beauty takes up 2</a:t>
            </a:r>
            <a:r>
              <a:rPr lang="en-IN" baseline="30000" dirty="0">
                <a:solidFill>
                  <a:schemeClr val="tx1"/>
                </a:solidFill>
              </a:rPr>
              <a:t>nd</a:t>
            </a:r>
            <a:r>
              <a:rPr lang="en-IN" dirty="0">
                <a:solidFill>
                  <a:schemeClr val="tx1"/>
                </a:solidFill>
              </a:rPr>
              <a:t> position with 22.54% of views</a:t>
            </a:r>
          </a:p>
          <a:p>
            <a:r>
              <a:rPr lang="en-IN" dirty="0">
                <a:solidFill>
                  <a:schemeClr val="tx1"/>
                </a:solidFill>
              </a:rPr>
              <a:t>    Creative Arts has the least share of views, with 2.45% of total views under Interests genre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3065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Genre: Comedy</a:t>
            </a:r>
            <a:b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Total Views: 1743.5M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1389560"/>
              </p:ext>
            </p:extLst>
          </p:nvPr>
        </p:nvGraphicFramePr>
        <p:xfrm>
          <a:off x="5110163" y="803275"/>
          <a:ext cx="6275387" cy="5249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4049333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tx1"/>
                </a:solidFill>
              </a:rPr>
              <a:t>Dark/Mature Comedies </a:t>
            </a:r>
            <a:r>
              <a:rPr lang="en-IN" dirty="0">
                <a:solidFill>
                  <a:schemeClr val="tx1"/>
                </a:solidFill>
              </a:rPr>
              <a:t>take up the lion’s share of views in Comedy genre, with more than half the total views in Comedy genre.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Stand-up comedies follow dark/mature comedies with 25.71% of views.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The other 22% of views comprises of Dramedies, Sitcoms, Satire and Rom-coms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Romantic comedies seem to be the least popular, with only 0.46% of views</a:t>
            </a:r>
          </a:p>
        </p:txBody>
      </p:sp>
    </p:spTree>
    <p:extLst>
      <p:ext uri="{BB962C8B-B14F-4D97-AF65-F5344CB8AC3E}">
        <p14:creationId xmlns:p14="http://schemas.microsoft.com/office/powerpoint/2010/main" val="273594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Genre: Drama</a:t>
            </a:r>
            <a:b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Total Views: 1021.9M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0067701"/>
              </p:ext>
            </p:extLst>
          </p:nvPr>
        </p:nvGraphicFramePr>
        <p:xfrm>
          <a:off x="5430392" y="1943934"/>
          <a:ext cx="6231741" cy="530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4139486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tx1"/>
                </a:solidFill>
              </a:rPr>
              <a:t>Superhero/Supernatural Drama </a:t>
            </a:r>
            <a:r>
              <a:rPr lang="en-IN" dirty="0">
                <a:solidFill>
                  <a:schemeClr val="tx1"/>
                </a:solidFill>
              </a:rPr>
              <a:t>has the highest % of viewership(29.2%), closely followed by </a:t>
            </a:r>
            <a:r>
              <a:rPr lang="en-IN" b="1" dirty="0">
                <a:solidFill>
                  <a:schemeClr val="tx1"/>
                </a:solidFill>
              </a:rPr>
              <a:t>Action/Adventure</a:t>
            </a:r>
            <a:r>
              <a:rPr lang="en-IN" dirty="0">
                <a:solidFill>
                  <a:schemeClr val="tx1"/>
                </a:solidFill>
              </a:rPr>
              <a:t>(26.14%)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Historical Fiction and Romantic Drama has almost the same number of views. So does Fantasy and Crime/Detective drama.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Mythological Drama has the lowest share of views with 1.07% of total views under Drama genre. </a:t>
            </a:r>
          </a:p>
        </p:txBody>
      </p:sp>
    </p:spTree>
    <p:extLst>
      <p:ext uri="{BB962C8B-B14F-4D97-AF65-F5344CB8AC3E}">
        <p14:creationId xmlns:p14="http://schemas.microsoft.com/office/powerpoint/2010/main" val="863613084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{09CD9F16-C058-8545-ACEF-9C2E3D35FE0F}tf16401369</Template>
  <TotalTime>236</TotalTime>
  <Words>1395</Words>
  <Application>Microsoft Macintosh PowerPoint</Application>
  <PresentationFormat>Widescreen</PresentationFormat>
  <Paragraphs>199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Rockwell</vt:lpstr>
      <vt:lpstr>Wingdings</vt:lpstr>
      <vt:lpstr>Atlas</vt:lpstr>
      <vt:lpstr>INSIGHTS PRESENTATION</vt:lpstr>
      <vt:lpstr>Introduction</vt:lpstr>
      <vt:lpstr>INSIGHTS BASED ON VIEWERSHIP</vt:lpstr>
      <vt:lpstr>LANGUAGES BASED ON VIEWERSHIP</vt:lpstr>
      <vt:lpstr>GENRES DRAWING GREATEST VIEWERSHIP</vt:lpstr>
      <vt:lpstr>SUBGENRES DRAWING GREATEST VIEWERSHIP</vt:lpstr>
      <vt:lpstr>   Genre: Interests Total views: 2158.4M</vt:lpstr>
      <vt:lpstr>Genre: Comedy Total Views: 1743.5M</vt:lpstr>
      <vt:lpstr>Genre: Drama Total Views: 1021.9M</vt:lpstr>
      <vt:lpstr>Genre: Reality Total Views:  946.4M</vt:lpstr>
      <vt:lpstr>Genre: Events Total Views:  377.6M</vt:lpstr>
      <vt:lpstr>INSIGHTS BASED ON VIEWER ENGAGEMENTS</vt:lpstr>
      <vt:lpstr>LANGUAGES DRAWING GREATEST  ENGAGEMENT</vt:lpstr>
      <vt:lpstr>GENRES DRAWING GREATEST ENGAGEMENTS</vt:lpstr>
      <vt:lpstr>SUBGENRES DRAWING GREATEST ENGAGEMENTS</vt:lpstr>
      <vt:lpstr>Genre: Interests Total Engagements: 82.25k</vt:lpstr>
      <vt:lpstr>Genre: Comedy Total Engagements: 96.99k</vt:lpstr>
      <vt:lpstr>Genre: Drama Total Engagements: 31.18k</vt:lpstr>
      <vt:lpstr>Genre: Reality Total Engagements: 41.49k</vt:lpstr>
      <vt:lpstr>Genre: Events Total Engagements: 11.34k</vt:lpstr>
      <vt:lpstr>Domination of content formats based on genre</vt:lpstr>
      <vt:lpstr>Genre: Interests Short  format  on  Interest genre is the most popular and dominant among all the 3 content format, followed by Episode and Series  formats     </vt:lpstr>
      <vt:lpstr>Genre: Comedy</vt:lpstr>
      <vt:lpstr>Genre: Drama</vt:lpstr>
      <vt:lpstr>Genre: Reality</vt:lpstr>
      <vt:lpstr>Genre: Events</vt:lpstr>
      <vt:lpstr>TO SUM UP…</vt:lpstr>
      <vt:lpstr>THANK YOU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Kaustav Chatterjee</dc:creator>
  <cp:lastModifiedBy>Hitesh Mann</cp:lastModifiedBy>
  <cp:revision>124</cp:revision>
  <dcterms:created xsi:type="dcterms:W3CDTF">2018-04-08T07:19:43Z</dcterms:created>
  <dcterms:modified xsi:type="dcterms:W3CDTF">2018-04-10T13:19:39Z</dcterms:modified>
</cp:coreProperties>
</file>