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C65A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1474" autoAdjust="0"/>
  </p:normalViewPr>
  <p:slideViewPr>
    <p:cSldViewPr>
      <p:cViewPr varScale="1">
        <p:scale>
          <a:sx n="68" d="100"/>
          <a:sy n="68" d="100"/>
        </p:scale>
        <p:origin x="654" y="72"/>
      </p:cViewPr>
      <p:guideLst>
        <p:guide orient="horz" pos="2160"/>
        <p:guide pos="2832"/>
      </p:guideLst>
    </p:cSldViewPr>
  </p:slideViewPr>
  <p:outlineViewPr>
    <p:cViewPr>
      <p:scale>
        <a:sx n="33" d="100"/>
        <a:sy n="33" d="100"/>
      </p:scale>
      <p:origin x="48" y="5706"/>
    </p:cViewPr>
  </p:outlineViewPr>
  <p:notesTextViewPr>
    <p:cViewPr>
      <p:scale>
        <a:sx n="100" d="100"/>
        <a:sy n="100" d="100"/>
      </p:scale>
      <p:origin x="0" y="0"/>
    </p:cViewPr>
  </p:notesTextViewPr>
  <p:notesViewPr>
    <p:cSldViewPr>
      <p:cViewPr varScale="1">
        <p:scale>
          <a:sx n="36" d="100"/>
          <a:sy n="36" d="100"/>
        </p:scale>
        <p:origin x="-28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6A91112-178B-40F2-8077-00C4FF23661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5123" name="Rectangle 3">
            <a:extLst>
              <a:ext uri="{FF2B5EF4-FFF2-40B4-BE49-F238E27FC236}">
                <a16:creationId xmlns:a16="http://schemas.microsoft.com/office/drawing/2014/main" id="{0A0CF9F2-A821-4C92-AB9B-03C637F0BC7E}"/>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5124" name="Rectangle 4">
            <a:extLst>
              <a:ext uri="{FF2B5EF4-FFF2-40B4-BE49-F238E27FC236}">
                <a16:creationId xmlns:a16="http://schemas.microsoft.com/office/drawing/2014/main" id="{DA5556E5-D67E-443B-8631-06A6301661DA}"/>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r>
              <a:rPr lang="en-IN"/>
              <a:t>"Effect of dynamic threshold &amp; noise uncertainty in energy detection spectrum sensing technique for cognitive radio systems"</a:t>
            </a:r>
            <a:endParaRPr lang="en-US"/>
          </a:p>
        </p:txBody>
      </p:sp>
      <p:sp>
        <p:nvSpPr>
          <p:cNvPr id="5125" name="Rectangle 5">
            <a:extLst>
              <a:ext uri="{FF2B5EF4-FFF2-40B4-BE49-F238E27FC236}">
                <a16:creationId xmlns:a16="http://schemas.microsoft.com/office/drawing/2014/main" id="{F5F53E8F-5C89-4758-B59B-EC093EE3F39A}"/>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C24DAF-B31B-4A5E-8858-A6A2DD2E5C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4ED2367-E068-474E-AEAC-A123BD80A20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3075" name="Rectangle 3">
            <a:extLst>
              <a:ext uri="{FF2B5EF4-FFF2-40B4-BE49-F238E27FC236}">
                <a16:creationId xmlns:a16="http://schemas.microsoft.com/office/drawing/2014/main" id="{FB0C78A9-4078-49E4-9F55-BFCE9E7607F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2052" name="Rectangle 4">
            <a:extLst>
              <a:ext uri="{FF2B5EF4-FFF2-40B4-BE49-F238E27FC236}">
                <a16:creationId xmlns:a16="http://schemas.microsoft.com/office/drawing/2014/main" id="{5B8123AC-CAF4-41C7-82F4-99189551E5F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C97B554F-554C-47D5-967A-988A7F6D66D3}"/>
              </a:ext>
            </a:extLst>
          </p:cNvPr>
          <p:cNvSpPr>
            <a:spLocks noGrp="1" noChangeArrowheads="1"/>
          </p:cNvSpPr>
          <p:nvPr>
            <p:ph type="body" sz="quarter" idx="3"/>
          </p:nvPr>
        </p:nvSpPr>
        <p:spPr bwMode="auto">
          <a:xfrm>
            <a:off x="685800" y="5943600"/>
            <a:ext cx="54864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BFEA0453-DFD6-4B88-84F7-58BB2B0E3EF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r>
              <a:rPr lang="en-IN"/>
              <a:t>"Effect of dynamic threshold &amp; noise uncertainty in energy detection spectrum sensing technique for cognitive radio systems"</a:t>
            </a:r>
            <a:endParaRPr lang="en-US"/>
          </a:p>
        </p:txBody>
      </p:sp>
      <p:sp>
        <p:nvSpPr>
          <p:cNvPr id="3079" name="Rectangle 7">
            <a:extLst>
              <a:ext uri="{FF2B5EF4-FFF2-40B4-BE49-F238E27FC236}">
                <a16:creationId xmlns:a16="http://schemas.microsoft.com/office/drawing/2014/main" id="{56236B7C-2BD1-456F-9A76-3E5B62618CA1}"/>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398FAAB-0791-4A06-8F2B-BA36DB2D071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a:t>
            </a:r>
            <a:r>
              <a:rPr lang="en-US" baseline="0" dirty="0"/>
              <a:t> social networks, users develop rich, complex relationships with one another, but most network analysis reduces these relationships to simple links for research purposes. This paper looks deeper and examines network structure in the presence of both positive and negative links.</a:t>
            </a:r>
          </a:p>
          <a:p>
            <a:endParaRPr lang="en-US" dirty="0"/>
          </a:p>
          <a:p>
            <a:r>
              <a:rPr lang="en-US" dirty="0"/>
              <a:t>Prior evaluations of Structural Balance</a:t>
            </a:r>
            <a:r>
              <a:rPr lang="en-US" baseline="0" dirty="0"/>
              <a:t> </a:t>
            </a:r>
            <a:r>
              <a:rPr lang="en-US" dirty="0"/>
              <a:t>Theory</a:t>
            </a:r>
          </a:p>
          <a:p>
            <a:r>
              <a:rPr lang="en-US" dirty="0"/>
              <a:t>Empirical investigations generally focused on small networks with social relations observed through direct interaction </a:t>
            </a:r>
          </a:p>
          <a:p>
            <a:r>
              <a:rPr lang="en-US" dirty="0"/>
              <a:t>Bias toward abundance of certain kinds of triangles</a:t>
            </a:r>
          </a:p>
          <a:p>
            <a:endParaRPr lang="en-US" dirty="0"/>
          </a:p>
        </p:txBody>
      </p:sp>
      <p:sp>
        <p:nvSpPr>
          <p:cNvPr id="4" name="Slide Number Placeholder 3"/>
          <p:cNvSpPr>
            <a:spLocks noGrp="1"/>
          </p:cNvSpPr>
          <p:nvPr>
            <p:ph type="sldNum" sz="quarter" idx="10"/>
          </p:nvPr>
        </p:nvSpPr>
        <p:spPr/>
        <p:txBody>
          <a:bodyPr/>
          <a:lstStyle/>
          <a:p>
            <a:fld id="{A1AC9B52-166F-435E-A7DA-49191165A15E}" type="slidenum">
              <a:rPr lang="en-US" smtClean="0"/>
              <a:pPr/>
              <a:t>1</a:t>
            </a:fld>
            <a:endParaRPr lang="en-US"/>
          </a:p>
        </p:txBody>
      </p:sp>
    </p:spTree>
    <p:extLst>
      <p:ext uri="{BB962C8B-B14F-4D97-AF65-F5344CB8AC3E}">
        <p14:creationId xmlns:p14="http://schemas.microsoft.com/office/powerpoint/2010/main" val="3204655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1715E287-86DA-4A68-B65A-571276A98FC8}"/>
              </a:ext>
            </a:extLst>
          </p:cNvPr>
          <p:cNvSpPr>
            <a:spLocks noGrp="1" noChangeArrowheads="1"/>
          </p:cNvSpPr>
          <p:nvPr>
            <p:ph type="sldNum" sz="quarter" idx="10"/>
          </p:nvPr>
        </p:nvSpPr>
        <p:spPr>
          <a:ln/>
        </p:spPr>
        <p:txBody>
          <a:bodyPr/>
          <a:lstStyle>
            <a:lvl1pPr>
              <a:defRPr/>
            </a:lvl1pPr>
          </a:lstStyle>
          <a:p>
            <a:pPr>
              <a:defRPr/>
            </a:pPr>
            <a:fld id="{0EBA358F-153C-452E-AE3E-695C847CD953}" type="slidenum">
              <a:rPr lang="en-US" altLang="en-US"/>
              <a:pPr>
                <a:defRPr/>
              </a:pPr>
              <a:t>‹#›</a:t>
            </a:fld>
            <a:endParaRPr lang="en-US" altLang="en-US"/>
          </a:p>
        </p:txBody>
      </p:sp>
    </p:spTree>
    <p:extLst>
      <p:ext uri="{BB962C8B-B14F-4D97-AF65-F5344CB8AC3E}">
        <p14:creationId xmlns:p14="http://schemas.microsoft.com/office/powerpoint/2010/main" val="2740793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BBA8319D-EC5B-421D-B2DD-CC6F8DCD118B}"/>
              </a:ext>
            </a:extLst>
          </p:cNvPr>
          <p:cNvSpPr>
            <a:spLocks noGrp="1" noChangeArrowheads="1"/>
          </p:cNvSpPr>
          <p:nvPr>
            <p:ph type="sldNum" sz="quarter" idx="10"/>
          </p:nvPr>
        </p:nvSpPr>
        <p:spPr>
          <a:ln/>
        </p:spPr>
        <p:txBody>
          <a:bodyPr/>
          <a:lstStyle>
            <a:lvl1pPr>
              <a:defRPr/>
            </a:lvl1pPr>
          </a:lstStyle>
          <a:p>
            <a:pPr>
              <a:defRPr/>
            </a:pPr>
            <a:fld id="{3136A0B4-4240-4572-BA5A-013DCD58583B}" type="slidenum">
              <a:rPr lang="en-US" altLang="en-US"/>
              <a:pPr>
                <a:defRPr/>
              </a:pPr>
              <a:t>‹#›</a:t>
            </a:fld>
            <a:endParaRPr lang="en-US" altLang="en-US"/>
          </a:p>
        </p:txBody>
      </p:sp>
    </p:spTree>
    <p:extLst>
      <p:ext uri="{BB962C8B-B14F-4D97-AF65-F5344CB8AC3E}">
        <p14:creationId xmlns:p14="http://schemas.microsoft.com/office/powerpoint/2010/main" val="334725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B7474AFE-D3EE-454E-AE47-B7D6D7230040}"/>
              </a:ext>
            </a:extLst>
          </p:cNvPr>
          <p:cNvSpPr>
            <a:spLocks noGrp="1" noChangeArrowheads="1"/>
          </p:cNvSpPr>
          <p:nvPr>
            <p:ph type="sldNum" sz="quarter" idx="10"/>
          </p:nvPr>
        </p:nvSpPr>
        <p:spPr>
          <a:ln/>
        </p:spPr>
        <p:txBody>
          <a:bodyPr/>
          <a:lstStyle>
            <a:lvl1pPr>
              <a:defRPr/>
            </a:lvl1pPr>
          </a:lstStyle>
          <a:p>
            <a:pPr>
              <a:defRPr/>
            </a:pPr>
            <a:fld id="{4463450E-B0A7-424A-9839-05AC188FC4F6}" type="slidenum">
              <a:rPr lang="en-US" altLang="en-US"/>
              <a:pPr>
                <a:defRPr/>
              </a:pPr>
              <a:t>‹#›</a:t>
            </a:fld>
            <a:endParaRPr lang="en-US" altLang="en-US"/>
          </a:p>
        </p:txBody>
      </p:sp>
    </p:spTree>
    <p:extLst>
      <p:ext uri="{BB962C8B-B14F-4D97-AF65-F5344CB8AC3E}">
        <p14:creationId xmlns:p14="http://schemas.microsoft.com/office/powerpoint/2010/main" val="152171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FD76BA49-70B7-4381-AB7A-DA7F60F95EAA}"/>
              </a:ext>
            </a:extLst>
          </p:cNvPr>
          <p:cNvSpPr>
            <a:spLocks noGrp="1" noChangeArrowheads="1"/>
          </p:cNvSpPr>
          <p:nvPr>
            <p:ph type="sldNum" sz="quarter" idx="10"/>
          </p:nvPr>
        </p:nvSpPr>
        <p:spPr>
          <a:ln/>
        </p:spPr>
        <p:txBody>
          <a:bodyPr/>
          <a:lstStyle>
            <a:lvl1pPr>
              <a:defRPr/>
            </a:lvl1pPr>
          </a:lstStyle>
          <a:p>
            <a:pPr>
              <a:defRPr/>
            </a:pPr>
            <a:fld id="{129C671E-3A22-452E-BAC1-72268EB3EEA1}" type="slidenum">
              <a:rPr lang="en-US" altLang="en-US"/>
              <a:pPr>
                <a:defRPr/>
              </a:pPr>
              <a:t>‹#›</a:t>
            </a:fld>
            <a:endParaRPr lang="en-US" altLang="en-US"/>
          </a:p>
        </p:txBody>
      </p:sp>
    </p:spTree>
    <p:extLst>
      <p:ext uri="{BB962C8B-B14F-4D97-AF65-F5344CB8AC3E}">
        <p14:creationId xmlns:p14="http://schemas.microsoft.com/office/powerpoint/2010/main" val="186981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13FEE44D-B96D-440F-826D-5C754A40EF1C}"/>
              </a:ext>
            </a:extLst>
          </p:cNvPr>
          <p:cNvSpPr>
            <a:spLocks noGrp="1" noChangeArrowheads="1"/>
          </p:cNvSpPr>
          <p:nvPr>
            <p:ph type="sldNum" sz="quarter" idx="10"/>
          </p:nvPr>
        </p:nvSpPr>
        <p:spPr>
          <a:ln/>
        </p:spPr>
        <p:txBody>
          <a:bodyPr/>
          <a:lstStyle>
            <a:lvl1pPr>
              <a:defRPr/>
            </a:lvl1pPr>
          </a:lstStyle>
          <a:p>
            <a:pPr>
              <a:defRPr/>
            </a:pPr>
            <a:fld id="{C719E94E-F177-450D-9762-9912A72B495D}" type="slidenum">
              <a:rPr lang="en-US" altLang="en-US"/>
              <a:pPr>
                <a:defRPr/>
              </a:pPr>
              <a:t>‹#›</a:t>
            </a:fld>
            <a:endParaRPr lang="en-US" altLang="en-US"/>
          </a:p>
        </p:txBody>
      </p:sp>
    </p:spTree>
    <p:extLst>
      <p:ext uri="{BB962C8B-B14F-4D97-AF65-F5344CB8AC3E}">
        <p14:creationId xmlns:p14="http://schemas.microsoft.com/office/powerpoint/2010/main" val="275229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9408FA92-255F-46C5-900A-C4E7DA720BFE}"/>
              </a:ext>
            </a:extLst>
          </p:cNvPr>
          <p:cNvSpPr>
            <a:spLocks noGrp="1" noChangeArrowheads="1"/>
          </p:cNvSpPr>
          <p:nvPr>
            <p:ph type="sldNum" sz="quarter" idx="10"/>
          </p:nvPr>
        </p:nvSpPr>
        <p:spPr>
          <a:ln/>
        </p:spPr>
        <p:txBody>
          <a:bodyPr/>
          <a:lstStyle>
            <a:lvl1pPr>
              <a:defRPr/>
            </a:lvl1pPr>
          </a:lstStyle>
          <a:p>
            <a:pPr>
              <a:defRPr/>
            </a:pPr>
            <a:fld id="{6F151CA8-25B4-402B-809F-FB84D63404D6}" type="slidenum">
              <a:rPr lang="en-US" altLang="en-US"/>
              <a:pPr>
                <a:defRPr/>
              </a:pPr>
              <a:t>‹#›</a:t>
            </a:fld>
            <a:endParaRPr lang="en-US" altLang="en-US"/>
          </a:p>
        </p:txBody>
      </p:sp>
    </p:spTree>
    <p:extLst>
      <p:ext uri="{BB962C8B-B14F-4D97-AF65-F5344CB8AC3E}">
        <p14:creationId xmlns:p14="http://schemas.microsoft.com/office/powerpoint/2010/main" val="392745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180142EC-FF86-44A7-9C81-9580A3ECA009}"/>
              </a:ext>
            </a:extLst>
          </p:cNvPr>
          <p:cNvSpPr>
            <a:spLocks noGrp="1" noChangeArrowheads="1"/>
          </p:cNvSpPr>
          <p:nvPr>
            <p:ph type="sldNum" sz="quarter" idx="10"/>
          </p:nvPr>
        </p:nvSpPr>
        <p:spPr>
          <a:ln/>
        </p:spPr>
        <p:txBody>
          <a:bodyPr/>
          <a:lstStyle>
            <a:lvl1pPr>
              <a:defRPr/>
            </a:lvl1pPr>
          </a:lstStyle>
          <a:p>
            <a:pPr>
              <a:defRPr/>
            </a:pPr>
            <a:fld id="{9A8F9212-2A62-4C1B-B0A4-A97CC62C3E3B}" type="slidenum">
              <a:rPr lang="en-US" altLang="en-US"/>
              <a:pPr>
                <a:defRPr/>
              </a:pPr>
              <a:t>‹#›</a:t>
            </a:fld>
            <a:endParaRPr lang="en-US" altLang="en-US"/>
          </a:p>
        </p:txBody>
      </p:sp>
    </p:spTree>
    <p:extLst>
      <p:ext uri="{BB962C8B-B14F-4D97-AF65-F5344CB8AC3E}">
        <p14:creationId xmlns:p14="http://schemas.microsoft.com/office/powerpoint/2010/main" val="2889405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6">
            <a:extLst>
              <a:ext uri="{FF2B5EF4-FFF2-40B4-BE49-F238E27FC236}">
                <a16:creationId xmlns:a16="http://schemas.microsoft.com/office/drawing/2014/main" id="{82BB9ADD-CB18-4639-8DBD-07E3D1AC3606}"/>
              </a:ext>
            </a:extLst>
          </p:cNvPr>
          <p:cNvSpPr>
            <a:spLocks noGrp="1" noChangeArrowheads="1"/>
          </p:cNvSpPr>
          <p:nvPr>
            <p:ph type="sldNum" sz="quarter" idx="10"/>
          </p:nvPr>
        </p:nvSpPr>
        <p:spPr>
          <a:ln/>
        </p:spPr>
        <p:txBody>
          <a:bodyPr/>
          <a:lstStyle>
            <a:lvl1pPr>
              <a:defRPr/>
            </a:lvl1pPr>
          </a:lstStyle>
          <a:p>
            <a:pPr>
              <a:defRPr/>
            </a:pPr>
            <a:fld id="{1740B9DA-FA5C-4A88-B07E-EC3C2A187EAA}" type="slidenum">
              <a:rPr lang="en-US" altLang="en-US"/>
              <a:pPr>
                <a:defRPr/>
              </a:pPr>
              <a:t>‹#›</a:t>
            </a:fld>
            <a:endParaRPr lang="en-US" altLang="en-US"/>
          </a:p>
        </p:txBody>
      </p:sp>
    </p:spTree>
    <p:extLst>
      <p:ext uri="{BB962C8B-B14F-4D97-AF65-F5344CB8AC3E}">
        <p14:creationId xmlns:p14="http://schemas.microsoft.com/office/powerpoint/2010/main" val="375194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4D20060-9BCF-4657-9083-334C163A29C5}"/>
              </a:ext>
            </a:extLst>
          </p:cNvPr>
          <p:cNvSpPr>
            <a:spLocks noGrp="1" noChangeArrowheads="1"/>
          </p:cNvSpPr>
          <p:nvPr>
            <p:ph type="sldNum" sz="quarter" idx="10"/>
          </p:nvPr>
        </p:nvSpPr>
        <p:spPr>
          <a:ln/>
        </p:spPr>
        <p:txBody>
          <a:bodyPr/>
          <a:lstStyle>
            <a:lvl1pPr>
              <a:defRPr/>
            </a:lvl1pPr>
          </a:lstStyle>
          <a:p>
            <a:pPr>
              <a:defRPr/>
            </a:pPr>
            <a:fld id="{0C548A98-11FC-43A7-8A2E-83DA8CC864B8}" type="slidenum">
              <a:rPr lang="en-US" altLang="en-US"/>
              <a:pPr>
                <a:defRPr/>
              </a:pPr>
              <a:t>‹#›</a:t>
            </a:fld>
            <a:endParaRPr lang="en-US" altLang="en-US"/>
          </a:p>
        </p:txBody>
      </p:sp>
    </p:spTree>
    <p:extLst>
      <p:ext uri="{BB962C8B-B14F-4D97-AF65-F5344CB8AC3E}">
        <p14:creationId xmlns:p14="http://schemas.microsoft.com/office/powerpoint/2010/main" val="319725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2375F8-B344-42C1-B6F1-6660F82EA52F}"/>
              </a:ext>
            </a:extLst>
          </p:cNvPr>
          <p:cNvSpPr>
            <a:spLocks noGrp="1" noChangeArrowheads="1"/>
          </p:cNvSpPr>
          <p:nvPr>
            <p:ph type="sldNum" sz="quarter" idx="10"/>
          </p:nvPr>
        </p:nvSpPr>
        <p:spPr>
          <a:ln/>
        </p:spPr>
        <p:txBody>
          <a:bodyPr/>
          <a:lstStyle>
            <a:lvl1pPr>
              <a:defRPr/>
            </a:lvl1pPr>
          </a:lstStyle>
          <a:p>
            <a:pPr>
              <a:defRPr/>
            </a:pPr>
            <a:fld id="{2419788A-3C41-4103-A3E0-54C42EB49F8C}" type="slidenum">
              <a:rPr lang="en-US" altLang="en-US"/>
              <a:pPr>
                <a:defRPr/>
              </a:pPr>
              <a:t>‹#›</a:t>
            </a:fld>
            <a:endParaRPr lang="en-US" altLang="en-US"/>
          </a:p>
        </p:txBody>
      </p:sp>
    </p:spTree>
    <p:extLst>
      <p:ext uri="{BB962C8B-B14F-4D97-AF65-F5344CB8AC3E}">
        <p14:creationId xmlns:p14="http://schemas.microsoft.com/office/powerpoint/2010/main" val="424492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30C0AE13-7613-4B75-ACAF-5512CD5AAA22}"/>
              </a:ext>
            </a:extLst>
          </p:cNvPr>
          <p:cNvSpPr>
            <a:spLocks noGrp="1" noChangeArrowheads="1"/>
          </p:cNvSpPr>
          <p:nvPr>
            <p:ph type="sldNum" sz="quarter" idx="10"/>
          </p:nvPr>
        </p:nvSpPr>
        <p:spPr>
          <a:ln/>
        </p:spPr>
        <p:txBody>
          <a:bodyPr/>
          <a:lstStyle>
            <a:lvl1pPr>
              <a:defRPr/>
            </a:lvl1pPr>
          </a:lstStyle>
          <a:p>
            <a:pPr>
              <a:defRPr/>
            </a:pPr>
            <a:fld id="{ECA992CF-F11B-4652-A402-617E1B1D078A}" type="slidenum">
              <a:rPr lang="en-US" altLang="en-US"/>
              <a:pPr>
                <a:defRPr/>
              </a:pPr>
              <a:t>‹#›</a:t>
            </a:fld>
            <a:endParaRPr lang="en-US" altLang="en-US"/>
          </a:p>
        </p:txBody>
      </p:sp>
    </p:spTree>
    <p:extLst>
      <p:ext uri="{BB962C8B-B14F-4D97-AF65-F5344CB8AC3E}">
        <p14:creationId xmlns:p14="http://schemas.microsoft.com/office/powerpoint/2010/main" val="174382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8">
            <a:extLst>
              <a:ext uri="{FF2B5EF4-FFF2-40B4-BE49-F238E27FC236}">
                <a16:creationId xmlns:a16="http://schemas.microsoft.com/office/drawing/2014/main" id="{342DC34A-7BE7-4021-A349-1CB9D13C8CB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b="83365"/>
          <a:stretch>
            <a:fillRect/>
          </a:stretch>
        </p:blipFill>
        <p:spPr bwMode="auto">
          <a:xfrm>
            <a:off x="3175" y="3175"/>
            <a:ext cx="91376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a:extLst>
              <a:ext uri="{FF2B5EF4-FFF2-40B4-BE49-F238E27FC236}">
                <a16:creationId xmlns:a16="http://schemas.microsoft.com/office/drawing/2014/main" id="{DD8F915B-AB2F-493B-8F7F-59B49D923066}"/>
              </a:ext>
            </a:extLst>
          </p:cNvPr>
          <p:cNvSpPr>
            <a:spLocks noGrp="1" noChangeArrowheads="1"/>
          </p:cNvSpPr>
          <p:nvPr>
            <p:ph type="sldNum" sz="quarter" idx="4"/>
          </p:nvPr>
        </p:nvSpPr>
        <p:spPr bwMode="auto">
          <a:xfrm>
            <a:off x="6799263" y="64008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00"/>
            </a:lvl1pPr>
          </a:lstStyle>
          <a:p>
            <a:pPr>
              <a:defRPr/>
            </a:pPr>
            <a:fld id="{BCBC9A51-D8F1-4C56-86C3-E40B89EA2913}" type="slidenum">
              <a:rPr lang="en-US" altLang="en-US"/>
              <a:pPr>
                <a:defRPr/>
              </a:pPr>
              <a:t>‹#›</a:t>
            </a:fld>
            <a:endParaRPr lang="en-US" altLang="en-US"/>
          </a:p>
        </p:txBody>
      </p:sp>
      <p:sp>
        <p:nvSpPr>
          <p:cNvPr id="1028" name="Rectangle 10">
            <a:extLst>
              <a:ext uri="{FF2B5EF4-FFF2-40B4-BE49-F238E27FC236}">
                <a16:creationId xmlns:a16="http://schemas.microsoft.com/office/drawing/2014/main" id="{0ED1B90D-DC16-4280-8141-985646F2E4D0}"/>
              </a:ext>
            </a:extLst>
          </p:cNvPr>
          <p:cNvSpPr>
            <a:spLocks noChangeArrowheads="1"/>
          </p:cNvSpPr>
          <p:nvPr userDrawn="1"/>
        </p:nvSpPr>
        <p:spPr bwMode="auto">
          <a:xfrm>
            <a:off x="2438400" y="6705600"/>
            <a:ext cx="6705600" cy="152400"/>
          </a:xfrm>
          <a:prstGeom prst="rect">
            <a:avLst/>
          </a:prstGeom>
          <a:solidFill>
            <a:srgbClr val="F1B43B"/>
          </a:solidFill>
          <a:ln>
            <a:noFill/>
          </a:ln>
        </p:spPr>
        <p:txBody>
          <a:bodyPr wrap="none"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unsupervised-machine-lear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254460-5B71-F04A-EBAF-3FF4DC582682}"/>
              </a:ext>
            </a:extLst>
          </p:cNvPr>
          <p:cNvSpPr>
            <a:spLocks noGrp="1"/>
          </p:cNvSpPr>
          <p:nvPr>
            <p:ph type="ctrTitle"/>
          </p:nvPr>
        </p:nvSpPr>
        <p:spPr/>
        <p:txBody>
          <a:bodyPr/>
          <a:lstStyle/>
          <a:p>
            <a:r>
              <a:rPr lang="en-US" dirty="0"/>
              <a:t>MODULE 4 : UNSUPERVISED LEARNING</a:t>
            </a:r>
            <a:endParaRPr lang="en-IN" dirty="0"/>
          </a:p>
        </p:txBody>
      </p:sp>
    </p:spTree>
    <p:extLst>
      <p:ext uri="{BB962C8B-B14F-4D97-AF65-F5344CB8AC3E}">
        <p14:creationId xmlns:p14="http://schemas.microsoft.com/office/powerpoint/2010/main" val="2005015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CEFB-BC47-FA8D-CFA0-AD6CDFF0C3F6}"/>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444C2951-B404-6D6B-8648-B0766E902370}"/>
              </a:ext>
            </a:extLst>
          </p:cNvPr>
          <p:cNvPicPr>
            <a:picLocks noGrp="1" noChangeAspect="1"/>
          </p:cNvPicPr>
          <p:nvPr>
            <p:ph idx="1"/>
          </p:nvPr>
        </p:nvPicPr>
        <p:blipFill>
          <a:blip r:embed="rId2"/>
          <a:stretch>
            <a:fillRect/>
          </a:stretch>
        </p:blipFill>
        <p:spPr>
          <a:xfrm>
            <a:off x="1766887" y="3067050"/>
            <a:ext cx="5457825" cy="3790950"/>
          </a:xfrm>
        </p:spPr>
      </p:pic>
      <p:sp>
        <p:nvSpPr>
          <p:cNvPr id="4" name="Slide Number Placeholder 3">
            <a:extLst>
              <a:ext uri="{FF2B5EF4-FFF2-40B4-BE49-F238E27FC236}">
                <a16:creationId xmlns:a16="http://schemas.microsoft.com/office/drawing/2014/main" id="{89ADDEAA-01B2-9398-6112-8D4C1C763EC9}"/>
              </a:ext>
            </a:extLst>
          </p:cNvPr>
          <p:cNvSpPr>
            <a:spLocks noGrp="1"/>
          </p:cNvSpPr>
          <p:nvPr>
            <p:ph type="sldNum" sz="quarter" idx="10"/>
          </p:nvPr>
        </p:nvSpPr>
        <p:spPr/>
        <p:txBody>
          <a:bodyPr/>
          <a:lstStyle/>
          <a:p>
            <a:pPr>
              <a:defRPr/>
            </a:pPr>
            <a:fld id="{129C671E-3A22-452E-BAC1-72268EB3EEA1}" type="slidenum">
              <a:rPr lang="en-US" altLang="en-US" smtClean="0"/>
              <a:pPr>
                <a:defRPr/>
              </a:pPr>
              <a:t>10</a:t>
            </a:fld>
            <a:endParaRPr lang="en-US" altLang="en-US"/>
          </a:p>
        </p:txBody>
      </p:sp>
      <p:pic>
        <p:nvPicPr>
          <p:cNvPr id="6" name="Picture 5">
            <a:extLst>
              <a:ext uri="{FF2B5EF4-FFF2-40B4-BE49-F238E27FC236}">
                <a16:creationId xmlns:a16="http://schemas.microsoft.com/office/drawing/2014/main" id="{DC23E192-8EC5-D98C-83F3-48E9991FB764}"/>
              </a:ext>
            </a:extLst>
          </p:cNvPr>
          <p:cNvPicPr>
            <a:picLocks noChangeAspect="1"/>
          </p:cNvPicPr>
          <p:nvPr/>
        </p:nvPicPr>
        <p:blipFill>
          <a:blip r:embed="rId3"/>
          <a:stretch>
            <a:fillRect/>
          </a:stretch>
        </p:blipFill>
        <p:spPr>
          <a:xfrm>
            <a:off x="457200" y="1151732"/>
            <a:ext cx="7143750" cy="1838325"/>
          </a:xfrm>
          <a:prstGeom prst="rect">
            <a:avLst/>
          </a:prstGeom>
        </p:spPr>
      </p:pic>
    </p:spTree>
    <p:extLst>
      <p:ext uri="{BB962C8B-B14F-4D97-AF65-F5344CB8AC3E}">
        <p14:creationId xmlns:p14="http://schemas.microsoft.com/office/powerpoint/2010/main" val="199217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6423-09D8-3CF9-FA59-7ECC68955E5D}"/>
              </a:ext>
            </a:extLst>
          </p:cNvPr>
          <p:cNvSpPr>
            <a:spLocks noGrp="1"/>
          </p:cNvSpPr>
          <p:nvPr>
            <p:ph type="title"/>
          </p:nvPr>
        </p:nvSpPr>
        <p:spPr>
          <a:xfrm>
            <a:off x="1905000" y="160337"/>
            <a:ext cx="7239000" cy="1143000"/>
          </a:xfrm>
        </p:spPr>
        <p:txBody>
          <a:bodyPr/>
          <a:lstStyle/>
          <a:p>
            <a:r>
              <a:rPr lang="en-US" b="0" i="0" dirty="0">
                <a:solidFill>
                  <a:srgbClr val="610B38"/>
                </a:solidFill>
                <a:effectLst/>
                <a:latin typeface="erdana"/>
              </a:rPr>
              <a:t>Clustering in Machine Learning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1C81CB7-481F-A1A8-8825-DB3FAD784368}"/>
              </a:ext>
            </a:extLst>
          </p:cNvPr>
          <p:cNvSpPr>
            <a:spLocks noGrp="1"/>
          </p:cNvSpPr>
          <p:nvPr>
            <p:ph idx="1"/>
          </p:nvPr>
        </p:nvSpPr>
        <p:spPr/>
        <p:txBody>
          <a:bodyPr/>
          <a:lstStyle/>
          <a:p>
            <a:pPr algn="just"/>
            <a:r>
              <a:rPr lang="en-US" sz="2000" b="0" i="0" dirty="0">
                <a:solidFill>
                  <a:srgbClr val="333333"/>
                </a:solidFill>
                <a:effectLst/>
                <a:latin typeface="inter-regular"/>
              </a:rPr>
              <a:t>Clustering or cluster analysis is a machine learning technique, which groups the </a:t>
            </a:r>
            <a:r>
              <a:rPr lang="en-US" sz="2000" b="0" i="0" dirty="0" err="1">
                <a:solidFill>
                  <a:srgbClr val="333333"/>
                </a:solidFill>
                <a:effectLst/>
                <a:latin typeface="inter-regular"/>
              </a:rPr>
              <a:t>unlabelled</a:t>
            </a:r>
            <a:r>
              <a:rPr lang="en-US" sz="2000" b="0" i="0" dirty="0">
                <a:solidFill>
                  <a:srgbClr val="333333"/>
                </a:solidFill>
                <a:effectLst/>
                <a:latin typeface="inter-regular"/>
              </a:rPr>
              <a:t> dataset. It can be defined as </a:t>
            </a:r>
            <a:r>
              <a:rPr lang="en-US" sz="2000" b="1" i="1" dirty="0">
                <a:solidFill>
                  <a:srgbClr val="333333"/>
                </a:solidFill>
                <a:effectLst/>
                <a:latin typeface="inter-bold"/>
              </a:rPr>
              <a:t>"A way of grouping the data points into different clusters, consisting of similar data points. The objects with the possible similarities remain in a group that has less or no similarities with another group."</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It does it by finding some similar patterns in the </a:t>
            </a:r>
            <a:r>
              <a:rPr lang="en-US" sz="2000" b="0" i="0" dirty="0" err="1">
                <a:solidFill>
                  <a:srgbClr val="333333"/>
                </a:solidFill>
                <a:effectLst/>
                <a:latin typeface="inter-regular"/>
              </a:rPr>
              <a:t>unlabelled</a:t>
            </a:r>
            <a:r>
              <a:rPr lang="en-US" sz="2000" b="0" i="0" dirty="0">
                <a:solidFill>
                  <a:srgbClr val="333333"/>
                </a:solidFill>
                <a:effectLst/>
                <a:latin typeface="inter-regular"/>
              </a:rPr>
              <a:t> dataset such as shape, size, color, behavior, etc., and divides them as per the presence and absence of those similar patterns.</a:t>
            </a:r>
          </a:p>
          <a:p>
            <a:pPr algn="just"/>
            <a:r>
              <a:rPr lang="en-US" sz="2000" b="0" i="0" dirty="0">
                <a:solidFill>
                  <a:srgbClr val="333333"/>
                </a:solidFill>
                <a:effectLst/>
                <a:latin typeface="inter-regular"/>
              </a:rPr>
              <a:t>It is an </a:t>
            </a:r>
            <a:r>
              <a:rPr lang="en-US" sz="2000" b="0" i="0" u="none" strike="noStrike" dirty="0">
                <a:solidFill>
                  <a:srgbClr val="008000"/>
                </a:solidFill>
                <a:effectLst/>
                <a:latin typeface="inter-regular"/>
                <a:hlinkClick r:id="rId2"/>
              </a:rPr>
              <a:t>unsupervised learning</a:t>
            </a:r>
          </a:p>
          <a:p>
            <a:pPr algn="just"/>
            <a:r>
              <a:rPr lang="en-US" sz="2000" b="0" i="0" dirty="0">
                <a:solidFill>
                  <a:srgbClr val="333333"/>
                </a:solidFill>
                <a:effectLst/>
                <a:latin typeface="inter-regular"/>
              </a:rPr>
              <a:t>method, hence no supervision is provided to the algorithm, and it deals with the unlabeled dataset.</a:t>
            </a:r>
          </a:p>
          <a:p>
            <a:pPr algn="just"/>
            <a:r>
              <a:rPr lang="en-US" sz="2000" b="0" i="0" dirty="0">
                <a:solidFill>
                  <a:srgbClr val="333333"/>
                </a:solidFill>
                <a:effectLst/>
                <a:latin typeface="inter-regular"/>
              </a:rPr>
              <a:t>After applying this clustering technique, each cluster or group is provided with a cluster-ID. ML system can use this id to simplify the processing of large and complex datasets.</a:t>
            </a:r>
          </a:p>
          <a:p>
            <a:endParaRPr lang="en-IN" sz="2000" dirty="0"/>
          </a:p>
        </p:txBody>
      </p:sp>
      <p:sp>
        <p:nvSpPr>
          <p:cNvPr id="4" name="Slide Number Placeholder 3">
            <a:extLst>
              <a:ext uri="{FF2B5EF4-FFF2-40B4-BE49-F238E27FC236}">
                <a16:creationId xmlns:a16="http://schemas.microsoft.com/office/drawing/2014/main" id="{E2C8882E-FC44-CAE1-FBB5-815D2BD7BBAC}"/>
              </a:ext>
            </a:extLst>
          </p:cNvPr>
          <p:cNvSpPr>
            <a:spLocks noGrp="1"/>
          </p:cNvSpPr>
          <p:nvPr>
            <p:ph type="sldNum" sz="quarter" idx="10"/>
          </p:nvPr>
        </p:nvSpPr>
        <p:spPr/>
        <p:txBody>
          <a:bodyPr/>
          <a:lstStyle/>
          <a:p>
            <a:pPr>
              <a:defRPr/>
            </a:pPr>
            <a:fld id="{129C671E-3A22-452E-BAC1-72268EB3EEA1}" type="slidenum">
              <a:rPr lang="en-US" altLang="en-US" smtClean="0"/>
              <a:pPr>
                <a:defRPr/>
              </a:pPr>
              <a:t>2</a:t>
            </a:fld>
            <a:endParaRPr lang="en-US" altLang="en-US"/>
          </a:p>
        </p:txBody>
      </p:sp>
    </p:spTree>
    <p:extLst>
      <p:ext uri="{BB962C8B-B14F-4D97-AF65-F5344CB8AC3E}">
        <p14:creationId xmlns:p14="http://schemas.microsoft.com/office/powerpoint/2010/main" val="67485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E5CC7-EFCF-BA1A-1361-ADF1930E454A}"/>
              </a:ext>
            </a:extLst>
          </p:cNvPr>
          <p:cNvSpPr>
            <a:spLocks noGrp="1"/>
          </p:cNvSpPr>
          <p:nvPr>
            <p:ph idx="1"/>
          </p:nvPr>
        </p:nvSpPr>
        <p:spPr>
          <a:xfrm>
            <a:off x="1752600" y="427037"/>
            <a:ext cx="7543800" cy="4525963"/>
          </a:xfrm>
        </p:spPr>
        <p:txBody>
          <a:bodyPr/>
          <a:lstStyle/>
          <a:p>
            <a:r>
              <a:rPr lang="en-US" b="0" i="0" dirty="0">
                <a:solidFill>
                  <a:srgbClr val="333333"/>
                </a:solidFill>
                <a:effectLst/>
                <a:latin typeface="inter-regular"/>
              </a:rPr>
              <a:t>The clustering technique is commonly used for </a:t>
            </a:r>
            <a:r>
              <a:rPr lang="en-US" b="1" i="0" dirty="0">
                <a:solidFill>
                  <a:srgbClr val="333333"/>
                </a:solidFill>
                <a:effectLst/>
                <a:latin typeface="inter-bold"/>
              </a:rPr>
              <a:t>statistical data analysis.</a:t>
            </a:r>
            <a:endParaRPr lang="en-IN" dirty="0"/>
          </a:p>
        </p:txBody>
      </p:sp>
      <p:sp>
        <p:nvSpPr>
          <p:cNvPr id="4" name="Slide Number Placeholder 3">
            <a:extLst>
              <a:ext uri="{FF2B5EF4-FFF2-40B4-BE49-F238E27FC236}">
                <a16:creationId xmlns:a16="http://schemas.microsoft.com/office/drawing/2014/main" id="{31FF5264-9814-459E-868E-F39E1BA94301}"/>
              </a:ext>
            </a:extLst>
          </p:cNvPr>
          <p:cNvSpPr>
            <a:spLocks noGrp="1"/>
          </p:cNvSpPr>
          <p:nvPr>
            <p:ph type="sldNum" sz="quarter" idx="10"/>
          </p:nvPr>
        </p:nvSpPr>
        <p:spPr/>
        <p:txBody>
          <a:bodyPr/>
          <a:lstStyle/>
          <a:p>
            <a:pPr>
              <a:defRPr/>
            </a:pPr>
            <a:fld id="{129C671E-3A22-452E-BAC1-72268EB3EEA1}" type="slidenum">
              <a:rPr lang="en-US" altLang="en-US" smtClean="0"/>
              <a:pPr>
                <a:defRPr/>
              </a:pPr>
              <a:t>3</a:t>
            </a:fld>
            <a:endParaRPr lang="en-US" altLang="en-US"/>
          </a:p>
        </p:txBody>
      </p:sp>
      <p:pic>
        <p:nvPicPr>
          <p:cNvPr id="6" name="Picture 5">
            <a:extLst>
              <a:ext uri="{FF2B5EF4-FFF2-40B4-BE49-F238E27FC236}">
                <a16:creationId xmlns:a16="http://schemas.microsoft.com/office/drawing/2014/main" id="{9836A153-70BA-178B-9B87-451D0CAE5A16}"/>
              </a:ext>
            </a:extLst>
          </p:cNvPr>
          <p:cNvPicPr>
            <a:picLocks noChangeAspect="1"/>
          </p:cNvPicPr>
          <p:nvPr/>
        </p:nvPicPr>
        <p:blipFill>
          <a:blip r:embed="rId2"/>
          <a:stretch>
            <a:fillRect/>
          </a:stretch>
        </p:blipFill>
        <p:spPr>
          <a:xfrm>
            <a:off x="776288" y="1480195"/>
            <a:ext cx="7543800" cy="1306639"/>
          </a:xfrm>
          <a:prstGeom prst="rect">
            <a:avLst/>
          </a:prstGeom>
        </p:spPr>
      </p:pic>
      <p:sp>
        <p:nvSpPr>
          <p:cNvPr id="8" name="TextBox 7">
            <a:extLst>
              <a:ext uri="{FF2B5EF4-FFF2-40B4-BE49-F238E27FC236}">
                <a16:creationId xmlns:a16="http://schemas.microsoft.com/office/drawing/2014/main" id="{A8EC4436-650C-5093-B37B-6341476F9C4E}"/>
              </a:ext>
            </a:extLst>
          </p:cNvPr>
          <p:cNvSpPr txBox="1"/>
          <p:nvPr/>
        </p:nvSpPr>
        <p:spPr>
          <a:xfrm>
            <a:off x="776288" y="2923332"/>
            <a:ext cx="7543800" cy="2308324"/>
          </a:xfrm>
          <a:prstGeom prst="rect">
            <a:avLst/>
          </a:prstGeom>
          <a:noFill/>
        </p:spPr>
        <p:txBody>
          <a:bodyPr wrap="square">
            <a:spAutoFit/>
          </a:bodyPr>
          <a:lstStyle/>
          <a:p>
            <a:pPr algn="just"/>
            <a:r>
              <a:rPr lang="en-US" b="1" i="0" dirty="0">
                <a:solidFill>
                  <a:srgbClr val="333333"/>
                </a:solidFill>
                <a:effectLst/>
                <a:latin typeface="inter-bold"/>
              </a:rPr>
              <a:t>Example</a:t>
            </a:r>
            <a:r>
              <a:rPr lang="en-US" b="0" i="0" dirty="0">
                <a:solidFill>
                  <a:srgbClr val="333333"/>
                </a:solidFill>
                <a:effectLst/>
                <a:latin typeface="inter-regular"/>
              </a:rPr>
              <a:t>: Let's understand the clustering technique with the real-world example of Mall: When we visit any shopping mall, we can observe that the things with similar usage are grouped together. Such as the t-shirts are grouped in one section, and trousers are at other sections, similarly, at vegetable sections, apples, bananas, Mangoes, etc., are grouped in separate sections, so that we can easily find out the things. The clustering technique also works in the same way. Other examples of clustering are grouping documents according to the topic.</a:t>
            </a:r>
            <a:endParaRPr lang="en-IN" dirty="0"/>
          </a:p>
        </p:txBody>
      </p:sp>
    </p:spTree>
    <p:extLst>
      <p:ext uri="{BB962C8B-B14F-4D97-AF65-F5344CB8AC3E}">
        <p14:creationId xmlns:p14="http://schemas.microsoft.com/office/powerpoint/2010/main" val="218664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79DAD5-95C6-B4DE-B92E-20F198EFCDF5}"/>
              </a:ext>
            </a:extLst>
          </p:cNvPr>
          <p:cNvSpPr>
            <a:spLocks noGrp="1"/>
          </p:cNvSpPr>
          <p:nvPr>
            <p:ph type="sldNum" sz="quarter" idx="10"/>
          </p:nvPr>
        </p:nvSpPr>
        <p:spPr/>
        <p:txBody>
          <a:bodyPr/>
          <a:lstStyle/>
          <a:p>
            <a:pPr>
              <a:defRPr/>
            </a:pPr>
            <a:fld id="{129C671E-3A22-452E-BAC1-72268EB3EEA1}" type="slidenum">
              <a:rPr lang="en-US" altLang="en-US" smtClean="0"/>
              <a:pPr>
                <a:defRPr/>
              </a:pPr>
              <a:t>4</a:t>
            </a:fld>
            <a:endParaRPr lang="en-US" altLang="en-US"/>
          </a:p>
        </p:txBody>
      </p:sp>
      <p:sp>
        <p:nvSpPr>
          <p:cNvPr id="6" name="TextBox 5">
            <a:extLst>
              <a:ext uri="{FF2B5EF4-FFF2-40B4-BE49-F238E27FC236}">
                <a16:creationId xmlns:a16="http://schemas.microsoft.com/office/drawing/2014/main" id="{DDEBFCD6-BE03-5FD3-599F-59CA8ECB28E4}"/>
              </a:ext>
            </a:extLst>
          </p:cNvPr>
          <p:cNvSpPr txBox="1"/>
          <p:nvPr/>
        </p:nvSpPr>
        <p:spPr>
          <a:xfrm>
            <a:off x="2019300" y="304800"/>
            <a:ext cx="7124700" cy="3970318"/>
          </a:xfrm>
          <a:prstGeom prst="rect">
            <a:avLst/>
          </a:prstGeom>
          <a:noFill/>
        </p:spPr>
        <p:txBody>
          <a:bodyPr wrap="square">
            <a:spAutoFit/>
          </a:bodyPr>
          <a:lstStyle/>
          <a:p>
            <a:pPr algn="just"/>
            <a:r>
              <a:rPr lang="en-US" b="0" i="0" dirty="0">
                <a:solidFill>
                  <a:srgbClr val="333333"/>
                </a:solidFill>
                <a:effectLst/>
                <a:latin typeface="inter-regular"/>
              </a:rPr>
              <a:t>The clustering technique can be widely used in various tasks. Some most common uses of this technique are:</a:t>
            </a:r>
          </a:p>
          <a:p>
            <a:pPr algn="just">
              <a:buFont typeface="Arial" panose="020B0604020202020204" pitchFamily="34" charset="0"/>
              <a:buChar char="•"/>
            </a:pPr>
            <a:r>
              <a:rPr lang="en-US" b="0" i="0" dirty="0">
                <a:solidFill>
                  <a:srgbClr val="000000"/>
                </a:solidFill>
                <a:effectLst/>
                <a:latin typeface="inter-regular"/>
              </a:rPr>
              <a:t>Market Segmentation</a:t>
            </a:r>
          </a:p>
          <a:p>
            <a:pPr algn="just">
              <a:buFont typeface="Arial" panose="020B0604020202020204" pitchFamily="34" charset="0"/>
              <a:buChar char="•"/>
            </a:pPr>
            <a:r>
              <a:rPr lang="en-US" b="0" i="0" dirty="0">
                <a:solidFill>
                  <a:srgbClr val="000000"/>
                </a:solidFill>
                <a:effectLst/>
                <a:latin typeface="inter-regular"/>
              </a:rPr>
              <a:t>Statistical data analysis</a:t>
            </a:r>
          </a:p>
          <a:p>
            <a:pPr algn="just">
              <a:buFont typeface="Arial" panose="020B0604020202020204" pitchFamily="34" charset="0"/>
              <a:buChar char="•"/>
            </a:pPr>
            <a:r>
              <a:rPr lang="en-US" b="0" i="0" dirty="0">
                <a:solidFill>
                  <a:srgbClr val="000000"/>
                </a:solidFill>
                <a:effectLst/>
                <a:latin typeface="inter-regular"/>
              </a:rPr>
              <a:t>Social network analysis</a:t>
            </a:r>
          </a:p>
          <a:p>
            <a:pPr algn="just">
              <a:buFont typeface="Arial" panose="020B0604020202020204" pitchFamily="34" charset="0"/>
              <a:buChar char="•"/>
            </a:pPr>
            <a:r>
              <a:rPr lang="en-US" b="0" i="0" dirty="0">
                <a:solidFill>
                  <a:srgbClr val="000000"/>
                </a:solidFill>
                <a:effectLst/>
                <a:latin typeface="inter-regular"/>
              </a:rPr>
              <a:t>Image segmentation</a:t>
            </a:r>
          </a:p>
          <a:p>
            <a:pPr algn="just">
              <a:buFont typeface="Arial" panose="020B0604020202020204" pitchFamily="34" charset="0"/>
              <a:buChar char="•"/>
            </a:pPr>
            <a:r>
              <a:rPr lang="en-US" b="0" i="0" dirty="0">
                <a:solidFill>
                  <a:srgbClr val="000000"/>
                </a:solidFill>
                <a:effectLst/>
                <a:latin typeface="inter-regular"/>
              </a:rPr>
              <a:t>Anomaly detection, etc.</a:t>
            </a:r>
          </a:p>
          <a:p>
            <a:pPr algn="just"/>
            <a:r>
              <a:rPr lang="en-US" b="0" i="0" dirty="0">
                <a:solidFill>
                  <a:srgbClr val="333333"/>
                </a:solidFill>
                <a:effectLst/>
                <a:latin typeface="inter-regular"/>
              </a:rPr>
              <a:t>Apart from these general usages, it is used by the </a:t>
            </a:r>
            <a:r>
              <a:rPr lang="en-US" b="1" i="0" dirty="0">
                <a:solidFill>
                  <a:srgbClr val="333333"/>
                </a:solidFill>
                <a:effectLst/>
                <a:latin typeface="inter-bold"/>
              </a:rPr>
              <a:t>Amazon</a:t>
            </a:r>
            <a:r>
              <a:rPr lang="en-US" b="0" i="0" dirty="0">
                <a:solidFill>
                  <a:srgbClr val="333333"/>
                </a:solidFill>
                <a:effectLst/>
                <a:latin typeface="inter-regular"/>
              </a:rPr>
              <a:t> in its recommendation system to provide the recommendations as per the past search of products. </a:t>
            </a:r>
            <a:r>
              <a:rPr lang="en-US" b="1" i="0" dirty="0">
                <a:solidFill>
                  <a:srgbClr val="333333"/>
                </a:solidFill>
                <a:effectLst/>
                <a:latin typeface="inter-bold"/>
              </a:rPr>
              <a:t>Netflix</a:t>
            </a:r>
            <a:r>
              <a:rPr lang="en-US" b="0" i="0" dirty="0">
                <a:solidFill>
                  <a:srgbClr val="333333"/>
                </a:solidFill>
                <a:effectLst/>
                <a:latin typeface="inter-regular"/>
              </a:rPr>
              <a:t> also uses this technique to recommend the movies and web-series to its users as per the watch history.</a:t>
            </a:r>
          </a:p>
          <a:p>
            <a:pPr algn="just"/>
            <a:r>
              <a:rPr lang="en-US" b="0" i="0" dirty="0">
                <a:solidFill>
                  <a:srgbClr val="333333"/>
                </a:solidFill>
                <a:effectLst/>
                <a:latin typeface="inter-regular"/>
              </a:rPr>
              <a:t>The below diagram explains the working of the clustering algorithm. We can see the different fruits are divided into several groups with similar properties.</a:t>
            </a:r>
          </a:p>
        </p:txBody>
      </p:sp>
      <p:pic>
        <p:nvPicPr>
          <p:cNvPr id="8" name="Picture 7">
            <a:extLst>
              <a:ext uri="{FF2B5EF4-FFF2-40B4-BE49-F238E27FC236}">
                <a16:creationId xmlns:a16="http://schemas.microsoft.com/office/drawing/2014/main" id="{E2F4EF1C-5278-7411-7C9F-D4B03195AD6B}"/>
              </a:ext>
            </a:extLst>
          </p:cNvPr>
          <p:cNvPicPr>
            <a:picLocks noChangeAspect="1"/>
          </p:cNvPicPr>
          <p:nvPr/>
        </p:nvPicPr>
        <p:blipFill>
          <a:blip r:embed="rId2"/>
          <a:stretch>
            <a:fillRect/>
          </a:stretch>
        </p:blipFill>
        <p:spPr>
          <a:xfrm>
            <a:off x="4038600" y="3897706"/>
            <a:ext cx="4282970" cy="2880507"/>
          </a:xfrm>
          <a:prstGeom prst="rect">
            <a:avLst/>
          </a:prstGeom>
        </p:spPr>
      </p:pic>
    </p:spTree>
    <p:extLst>
      <p:ext uri="{BB962C8B-B14F-4D97-AF65-F5344CB8AC3E}">
        <p14:creationId xmlns:p14="http://schemas.microsoft.com/office/powerpoint/2010/main" val="3019981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3C142B-4B86-CD80-7431-A2D93080E7D3}"/>
              </a:ext>
            </a:extLst>
          </p:cNvPr>
          <p:cNvSpPr>
            <a:spLocks noGrp="1"/>
          </p:cNvSpPr>
          <p:nvPr>
            <p:ph type="sldNum" sz="quarter" idx="10"/>
          </p:nvPr>
        </p:nvSpPr>
        <p:spPr/>
        <p:txBody>
          <a:bodyPr/>
          <a:lstStyle/>
          <a:p>
            <a:pPr>
              <a:defRPr/>
            </a:pPr>
            <a:fld id="{129C671E-3A22-452E-BAC1-72268EB3EEA1}" type="slidenum">
              <a:rPr lang="en-US" altLang="en-US" smtClean="0"/>
              <a:pPr>
                <a:defRPr/>
              </a:pPr>
              <a:t>5</a:t>
            </a:fld>
            <a:endParaRPr lang="en-US" altLang="en-US"/>
          </a:p>
        </p:txBody>
      </p:sp>
      <p:sp>
        <p:nvSpPr>
          <p:cNvPr id="6" name="TextBox 5">
            <a:extLst>
              <a:ext uri="{FF2B5EF4-FFF2-40B4-BE49-F238E27FC236}">
                <a16:creationId xmlns:a16="http://schemas.microsoft.com/office/drawing/2014/main" id="{2D257943-780B-F0D0-52A1-79DDADDCA830}"/>
              </a:ext>
            </a:extLst>
          </p:cNvPr>
          <p:cNvSpPr txBox="1"/>
          <p:nvPr/>
        </p:nvSpPr>
        <p:spPr>
          <a:xfrm>
            <a:off x="501748" y="1143000"/>
            <a:ext cx="8610600" cy="3785652"/>
          </a:xfrm>
          <a:prstGeom prst="rect">
            <a:avLst/>
          </a:prstGeom>
          <a:noFill/>
        </p:spPr>
        <p:txBody>
          <a:bodyPr wrap="square">
            <a:spAutoFit/>
          </a:bodyPr>
          <a:lstStyle/>
          <a:p>
            <a:pPr algn="just"/>
            <a:r>
              <a:rPr lang="en-US" sz="3000" b="0" i="0" dirty="0">
                <a:solidFill>
                  <a:srgbClr val="610B38"/>
                </a:solidFill>
                <a:effectLst/>
                <a:latin typeface="erdana"/>
              </a:rPr>
              <a:t>Types of Clustering Methods</a:t>
            </a:r>
          </a:p>
          <a:p>
            <a:pPr algn="just"/>
            <a:endParaRPr lang="en-US" sz="3000" b="0" i="0" dirty="0">
              <a:solidFill>
                <a:srgbClr val="610B38"/>
              </a:solidFill>
              <a:effectLst/>
              <a:latin typeface="erdana"/>
            </a:endParaRPr>
          </a:p>
          <a:p>
            <a:pPr algn="just"/>
            <a:r>
              <a:rPr lang="en-US" b="0" i="0" dirty="0">
                <a:solidFill>
                  <a:srgbClr val="333333"/>
                </a:solidFill>
                <a:effectLst/>
                <a:latin typeface="inter-regular"/>
              </a:rPr>
              <a:t>The clustering methods are broadly divided into </a:t>
            </a:r>
            <a:r>
              <a:rPr lang="en-US" b="1" i="0" dirty="0">
                <a:solidFill>
                  <a:srgbClr val="333333"/>
                </a:solidFill>
                <a:effectLst/>
                <a:latin typeface="inter-bold"/>
              </a:rPr>
              <a:t>Hard clustering</a:t>
            </a:r>
            <a:r>
              <a:rPr lang="en-US" b="0" i="0" dirty="0">
                <a:solidFill>
                  <a:srgbClr val="333333"/>
                </a:solidFill>
                <a:effectLst/>
                <a:latin typeface="inter-regular"/>
              </a:rPr>
              <a:t> (datapoint belongs to only one group) and </a:t>
            </a:r>
            <a:r>
              <a:rPr lang="en-US" b="1" i="0" dirty="0">
                <a:solidFill>
                  <a:srgbClr val="333333"/>
                </a:solidFill>
                <a:effectLst/>
                <a:latin typeface="inter-bold"/>
              </a:rPr>
              <a:t>Soft Clustering</a:t>
            </a:r>
            <a:r>
              <a:rPr lang="en-US" b="0" i="0" dirty="0">
                <a:solidFill>
                  <a:srgbClr val="333333"/>
                </a:solidFill>
                <a:effectLst/>
                <a:latin typeface="inter-regular"/>
              </a:rPr>
              <a:t> (data points can belong to another group also). But there are also other various approaches of Clustering exist. Below are the main clustering methods used in Machine learning:</a:t>
            </a:r>
          </a:p>
          <a:p>
            <a:pPr algn="just"/>
            <a:endParaRPr lang="en-US" b="0" i="0" dirty="0">
              <a:solidFill>
                <a:srgbClr val="333333"/>
              </a:solidFill>
              <a:effectLst/>
              <a:latin typeface="inter-regular"/>
            </a:endParaRPr>
          </a:p>
          <a:p>
            <a:pPr algn="just">
              <a:buFont typeface="+mj-lt"/>
              <a:buAutoNum type="arabicPeriod"/>
            </a:pPr>
            <a:r>
              <a:rPr lang="en-US" b="1" i="0" dirty="0">
                <a:solidFill>
                  <a:srgbClr val="000000"/>
                </a:solidFill>
                <a:effectLst/>
                <a:latin typeface="inter-bold"/>
              </a:rPr>
              <a:t>Partitioning Clustering</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Density-Based Clustering</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Distribution Model-Based Clustering</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Hierarchical Clustering</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Fuzzy Clustering</a:t>
            </a:r>
            <a:endParaRPr lang="en-US" b="0" i="0" dirty="0">
              <a:solidFill>
                <a:srgbClr val="000000"/>
              </a:solidFill>
              <a:effectLst/>
              <a:latin typeface="inter-regular"/>
            </a:endParaRPr>
          </a:p>
        </p:txBody>
      </p:sp>
    </p:spTree>
    <p:extLst>
      <p:ext uri="{BB962C8B-B14F-4D97-AF65-F5344CB8AC3E}">
        <p14:creationId xmlns:p14="http://schemas.microsoft.com/office/powerpoint/2010/main" val="367912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B77456-467C-1ED0-AAD1-F52665A9D278}"/>
              </a:ext>
            </a:extLst>
          </p:cNvPr>
          <p:cNvSpPr>
            <a:spLocks noGrp="1"/>
          </p:cNvSpPr>
          <p:nvPr>
            <p:ph type="sldNum" sz="quarter" idx="10"/>
          </p:nvPr>
        </p:nvSpPr>
        <p:spPr/>
        <p:txBody>
          <a:bodyPr/>
          <a:lstStyle/>
          <a:p>
            <a:pPr>
              <a:defRPr/>
            </a:pPr>
            <a:fld id="{129C671E-3A22-452E-BAC1-72268EB3EEA1}" type="slidenum">
              <a:rPr lang="en-US" altLang="en-US" smtClean="0"/>
              <a:pPr>
                <a:defRPr/>
              </a:pPr>
              <a:t>6</a:t>
            </a:fld>
            <a:endParaRPr lang="en-US" altLang="en-US"/>
          </a:p>
        </p:txBody>
      </p:sp>
      <p:pic>
        <p:nvPicPr>
          <p:cNvPr id="6" name="Picture 5">
            <a:extLst>
              <a:ext uri="{FF2B5EF4-FFF2-40B4-BE49-F238E27FC236}">
                <a16:creationId xmlns:a16="http://schemas.microsoft.com/office/drawing/2014/main" id="{F785A397-A5D6-1876-73FC-9C9E50BEB4D7}"/>
              </a:ext>
            </a:extLst>
          </p:cNvPr>
          <p:cNvPicPr>
            <a:picLocks noChangeAspect="1"/>
          </p:cNvPicPr>
          <p:nvPr/>
        </p:nvPicPr>
        <p:blipFill>
          <a:blip r:embed="rId2"/>
          <a:stretch>
            <a:fillRect/>
          </a:stretch>
        </p:blipFill>
        <p:spPr>
          <a:xfrm>
            <a:off x="1828800" y="381000"/>
            <a:ext cx="7278858" cy="2438400"/>
          </a:xfrm>
          <a:prstGeom prst="rect">
            <a:avLst/>
          </a:prstGeom>
        </p:spPr>
      </p:pic>
      <p:pic>
        <p:nvPicPr>
          <p:cNvPr id="8" name="Picture 7">
            <a:extLst>
              <a:ext uri="{FF2B5EF4-FFF2-40B4-BE49-F238E27FC236}">
                <a16:creationId xmlns:a16="http://schemas.microsoft.com/office/drawing/2014/main" id="{0A8337CE-320F-708C-943F-A89FE1EC098A}"/>
              </a:ext>
            </a:extLst>
          </p:cNvPr>
          <p:cNvPicPr>
            <a:picLocks noChangeAspect="1"/>
          </p:cNvPicPr>
          <p:nvPr/>
        </p:nvPicPr>
        <p:blipFill>
          <a:blip r:embed="rId3"/>
          <a:stretch>
            <a:fillRect/>
          </a:stretch>
        </p:blipFill>
        <p:spPr>
          <a:xfrm>
            <a:off x="2133600" y="2905125"/>
            <a:ext cx="3971925" cy="3733800"/>
          </a:xfrm>
          <a:prstGeom prst="rect">
            <a:avLst/>
          </a:prstGeom>
        </p:spPr>
      </p:pic>
    </p:spTree>
    <p:extLst>
      <p:ext uri="{BB962C8B-B14F-4D97-AF65-F5344CB8AC3E}">
        <p14:creationId xmlns:p14="http://schemas.microsoft.com/office/powerpoint/2010/main" val="71055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F97064-704B-D077-BD5E-C83F71B9DC90}"/>
              </a:ext>
            </a:extLst>
          </p:cNvPr>
          <p:cNvSpPr>
            <a:spLocks noGrp="1"/>
          </p:cNvSpPr>
          <p:nvPr>
            <p:ph type="sldNum" sz="quarter" idx="10"/>
          </p:nvPr>
        </p:nvSpPr>
        <p:spPr/>
        <p:txBody>
          <a:bodyPr/>
          <a:lstStyle/>
          <a:p>
            <a:pPr>
              <a:defRPr/>
            </a:pPr>
            <a:fld id="{129C671E-3A22-452E-BAC1-72268EB3EEA1}" type="slidenum">
              <a:rPr lang="en-US" altLang="en-US" smtClean="0"/>
              <a:pPr>
                <a:defRPr/>
              </a:pPr>
              <a:t>7</a:t>
            </a:fld>
            <a:endParaRPr lang="en-US" altLang="en-US"/>
          </a:p>
        </p:txBody>
      </p:sp>
      <p:pic>
        <p:nvPicPr>
          <p:cNvPr id="6" name="Picture 5">
            <a:extLst>
              <a:ext uri="{FF2B5EF4-FFF2-40B4-BE49-F238E27FC236}">
                <a16:creationId xmlns:a16="http://schemas.microsoft.com/office/drawing/2014/main" id="{CA374F9D-14BD-CF46-8DAE-0FD2FC12369C}"/>
              </a:ext>
            </a:extLst>
          </p:cNvPr>
          <p:cNvPicPr>
            <a:picLocks noChangeAspect="1"/>
          </p:cNvPicPr>
          <p:nvPr/>
        </p:nvPicPr>
        <p:blipFill>
          <a:blip r:embed="rId2"/>
          <a:stretch>
            <a:fillRect/>
          </a:stretch>
        </p:blipFill>
        <p:spPr>
          <a:xfrm>
            <a:off x="966787" y="379591"/>
            <a:ext cx="7720013" cy="5721172"/>
          </a:xfrm>
          <a:prstGeom prst="rect">
            <a:avLst/>
          </a:prstGeom>
        </p:spPr>
      </p:pic>
    </p:spTree>
    <p:extLst>
      <p:ext uri="{BB962C8B-B14F-4D97-AF65-F5344CB8AC3E}">
        <p14:creationId xmlns:p14="http://schemas.microsoft.com/office/powerpoint/2010/main" val="31385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E8DE94E-F529-4EB9-97F2-089CD4E0B168}"/>
              </a:ext>
            </a:extLst>
          </p:cNvPr>
          <p:cNvSpPr>
            <a:spLocks noGrp="1"/>
          </p:cNvSpPr>
          <p:nvPr>
            <p:ph type="title"/>
          </p:nvPr>
        </p:nvSpPr>
        <p:spPr>
          <a:xfrm>
            <a:off x="457200" y="274638"/>
            <a:ext cx="8229600" cy="1143000"/>
          </a:xfrm>
        </p:spPr>
        <p:txBody>
          <a:bodyPr/>
          <a:lstStyle/>
          <a:p>
            <a:endParaRPr lang="en-US"/>
          </a:p>
        </p:txBody>
      </p:sp>
      <p:pic>
        <p:nvPicPr>
          <p:cNvPr id="6" name="Picture 5">
            <a:extLst>
              <a:ext uri="{FF2B5EF4-FFF2-40B4-BE49-F238E27FC236}">
                <a16:creationId xmlns:a16="http://schemas.microsoft.com/office/drawing/2014/main" id="{98FDA426-F376-817B-D85E-4086D6C63567}"/>
              </a:ext>
            </a:extLst>
          </p:cNvPr>
          <p:cNvPicPr>
            <a:picLocks noChangeAspect="1"/>
          </p:cNvPicPr>
          <p:nvPr/>
        </p:nvPicPr>
        <p:blipFill>
          <a:blip r:embed="rId2"/>
          <a:stretch>
            <a:fillRect/>
          </a:stretch>
        </p:blipFill>
        <p:spPr>
          <a:xfrm>
            <a:off x="1472025" y="1600200"/>
            <a:ext cx="6199950" cy="4525963"/>
          </a:xfrm>
          <a:prstGeom prst="rect">
            <a:avLst/>
          </a:prstGeom>
          <a:noFill/>
        </p:spPr>
      </p:pic>
      <p:sp>
        <p:nvSpPr>
          <p:cNvPr id="4" name="Slide Number Placeholder 3">
            <a:extLst>
              <a:ext uri="{FF2B5EF4-FFF2-40B4-BE49-F238E27FC236}">
                <a16:creationId xmlns:a16="http://schemas.microsoft.com/office/drawing/2014/main" id="{8084E6A3-1AA8-3B89-EEEF-3ABE43891A54}"/>
              </a:ext>
            </a:extLst>
          </p:cNvPr>
          <p:cNvSpPr>
            <a:spLocks noGrp="1"/>
          </p:cNvSpPr>
          <p:nvPr>
            <p:ph type="sldNum" sz="quarter" idx="10"/>
          </p:nvPr>
        </p:nvSpPr>
        <p:spPr>
          <a:xfrm>
            <a:off x="6799263" y="6400800"/>
            <a:ext cx="2133600" cy="476250"/>
          </a:xfrm>
        </p:spPr>
        <p:txBody>
          <a:bodyPr wrap="square" anchor="t">
            <a:normAutofit/>
          </a:bodyPr>
          <a:lstStyle/>
          <a:p>
            <a:pPr>
              <a:spcAft>
                <a:spcPts val="600"/>
              </a:spcAft>
              <a:defRPr/>
            </a:pPr>
            <a:fld id="{129C671E-3A22-452E-BAC1-72268EB3EEA1}" type="slidenum">
              <a:rPr lang="en-US" altLang="en-US" smtClean="0"/>
              <a:pPr>
                <a:spcAft>
                  <a:spcPts val="600"/>
                </a:spcAft>
                <a:defRPr/>
              </a:pPr>
              <a:t>8</a:t>
            </a:fld>
            <a:endParaRPr lang="en-US" altLang="en-US"/>
          </a:p>
        </p:txBody>
      </p:sp>
    </p:spTree>
    <p:extLst>
      <p:ext uri="{BB962C8B-B14F-4D97-AF65-F5344CB8AC3E}">
        <p14:creationId xmlns:p14="http://schemas.microsoft.com/office/powerpoint/2010/main" val="145016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A6E94F-5855-19B6-AA39-AD8DB2358E4C}"/>
              </a:ext>
            </a:extLst>
          </p:cNvPr>
          <p:cNvSpPr>
            <a:spLocks noGrp="1"/>
          </p:cNvSpPr>
          <p:nvPr>
            <p:ph type="sldNum" sz="quarter" idx="10"/>
          </p:nvPr>
        </p:nvSpPr>
        <p:spPr/>
        <p:txBody>
          <a:bodyPr/>
          <a:lstStyle/>
          <a:p>
            <a:pPr>
              <a:defRPr/>
            </a:pPr>
            <a:fld id="{129C671E-3A22-452E-BAC1-72268EB3EEA1}" type="slidenum">
              <a:rPr lang="en-US" altLang="en-US" smtClean="0"/>
              <a:pPr>
                <a:defRPr/>
              </a:pPr>
              <a:t>9</a:t>
            </a:fld>
            <a:endParaRPr lang="en-US" altLang="en-US"/>
          </a:p>
        </p:txBody>
      </p:sp>
      <p:pic>
        <p:nvPicPr>
          <p:cNvPr id="6" name="Picture 5">
            <a:extLst>
              <a:ext uri="{FF2B5EF4-FFF2-40B4-BE49-F238E27FC236}">
                <a16:creationId xmlns:a16="http://schemas.microsoft.com/office/drawing/2014/main" id="{1484A43D-FCE8-7B11-6491-602C56241239}"/>
              </a:ext>
            </a:extLst>
          </p:cNvPr>
          <p:cNvPicPr>
            <a:picLocks noChangeAspect="1"/>
          </p:cNvPicPr>
          <p:nvPr/>
        </p:nvPicPr>
        <p:blipFill>
          <a:blip r:embed="rId2"/>
          <a:stretch>
            <a:fillRect/>
          </a:stretch>
        </p:blipFill>
        <p:spPr>
          <a:xfrm>
            <a:off x="648750" y="1047107"/>
            <a:ext cx="7885649" cy="1981843"/>
          </a:xfrm>
          <a:prstGeom prst="rect">
            <a:avLst/>
          </a:prstGeom>
        </p:spPr>
      </p:pic>
      <p:pic>
        <p:nvPicPr>
          <p:cNvPr id="8" name="Picture 7">
            <a:extLst>
              <a:ext uri="{FF2B5EF4-FFF2-40B4-BE49-F238E27FC236}">
                <a16:creationId xmlns:a16="http://schemas.microsoft.com/office/drawing/2014/main" id="{CAA5665B-8C77-8EFF-3AC1-0D2A016EB6E2}"/>
              </a:ext>
            </a:extLst>
          </p:cNvPr>
          <p:cNvPicPr>
            <a:picLocks noChangeAspect="1"/>
          </p:cNvPicPr>
          <p:nvPr/>
        </p:nvPicPr>
        <p:blipFill>
          <a:blip r:embed="rId3"/>
          <a:stretch>
            <a:fillRect/>
          </a:stretch>
        </p:blipFill>
        <p:spPr>
          <a:xfrm>
            <a:off x="1600200" y="2994953"/>
            <a:ext cx="4772025" cy="3228975"/>
          </a:xfrm>
          <a:prstGeom prst="rect">
            <a:avLst/>
          </a:prstGeom>
        </p:spPr>
      </p:pic>
    </p:spTree>
    <p:extLst>
      <p:ext uri="{BB962C8B-B14F-4D97-AF65-F5344CB8AC3E}">
        <p14:creationId xmlns:p14="http://schemas.microsoft.com/office/powerpoint/2010/main" val="421963316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13906</TotalTime>
  <Words>537</Words>
  <Application>Microsoft Office PowerPoint</Application>
  <PresentationFormat>On-screen Show (4:3)</PresentationFormat>
  <Paragraphs>41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erdana</vt:lpstr>
      <vt:lpstr>inter-bold</vt:lpstr>
      <vt:lpstr>inter-regular</vt:lpstr>
      <vt:lpstr>Default Design</vt:lpstr>
      <vt:lpstr>MODULE 4 : UNSUPERVISED LEARNING</vt:lpstr>
      <vt:lpstr>Clustering in Machine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II</dc:title>
  <dc:creator>Garima Mahendru</dc:creator>
  <cp:lastModifiedBy>Monika Arora</cp:lastModifiedBy>
  <cp:revision>134</cp:revision>
  <dcterms:created xsi:type="dcterms:W3CDTF">2020-06-26T11:53:42Z</dcterms:created>
  <dcterms:modified xsi:type="dcterms:W3CDTF">2022-06-30T07:25:54Z</dcterms:modified>
</cp:coreProperties>
</file>