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handoutMasterIdLst>
    <p:handoutMasterId r:id="rId47"/>
  </p:handoutMasterIdLst>
  <p:sldIdLst>
    <p:sldId id="471" r:id="rId2"/>
    <p:sldId id="484" r:id="rId3"/>
    <p:sldId id="371" r:id="rId4"/>
    <p:sldId id="387" r:id="rId5"/>
    <p:sldId id="372" r:id="rId6"/>
    <p:sldId id="373" r:id="rId7"/>
    <p:sldId id="374" r:id="rId8"/>
    <p:sldId id="375" r:id="rId9"/>
    <p:sldId id="376" r:id="rId10"/>
    <p:sldId id="377" r:id="rId11"/>
    <p:sldId id="378" r:id="rId12"/>
    <p:sldId id="379" r:id="rId13"/>
    <p:sldId id="381" r:id="rId14"/>
    <p:sldId id="382" r:id="rId15"/>
    <p:sldId id="383" r:id="rId16"/>
    <p:sldId id="384" r:id="rId17"/>
    <p:sldId id="385" r:id="rId18"/>
    <p:sldId id="388" r:id="rId19"/>
    <p:sldId id="386" r:id="rId20"/>
    <p:sldId id="292" r:id="rId21"/>
    <p:sldId id="293" r:id="rId22"/>
    <p:sldId id="294" r:id="rId23"/>
    <p:sldId id="295" r:id="rId24"/>
    <p:sldId id="296" r:id="rId25"/>
    <p:sldId id="297" r:id="rId26"/>
    <p:sldId id="298" r:id="rId27"/>
    <p:sldId id="472" r:id="rId28"/>
    <p:sldId id="473" r:id="rId29"/>
    <p:sldId id="474" r:id="rId30"/>
    <p:sldId id="475" r:id="rId31"/>
    <p:sldId id="476" r:id="rId32"/>
    <p:sldId id="477" r:id="rId33"/>
    <p:sldId id="478" r:id="rId34"/>
    <p:sldId id="345" r:id="rId35"/>
    <p:sldId id="351" r:id="rId36"/>
    <p:sldId id="352" r:id="rId37"/>
    <p:sldId id="353" r:id="rId38"/>
    <p:sldId id="354" r:id="rId39"/>
    <p:sldId id="355" r:id="rId40"/>
    <p:sldId id="479" r:id="rId41"/>
    <p:sldId id="480" r:id="rId42"/>
    <p:sldId id="481" r:id="rId43"/>
    <p:sldId id="482" r:id="rId44"/>
    <p:sldId id="483" r:id="rId4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71" autoAdjust="0"/>
    <p:restoredTop sz="94660"/>
  </p:normalViewPr>
  <p:slideViewPr>
    <p:cSldViewPr>
      <p:cViewPr varScale="1">
        <p:scale>
          <a:sx n="68" d="100"/>
          <a:sy n="68" d="100"/>
        </p:scale>
        <p:origin x="1614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36" d="100"/>
          <a:sy n="36" d="100"/>
        </p:scale>
        <p:origin x="-282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CA487152-25D4-4381-91B4-CC0B9B9BFBA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Amity Business School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42B8E23B-4687-4865-8AB9-6A2CCAB09852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69E0DC28-BCF7-4D35-A496-5EF1E3F5BAD4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093BCEE7-7183-49EB-85B4-3070FB0C02DC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83E42CAB-7D48-4A1D-9A0F-9470E19E1B9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B0B3B036-D48B-4010-988B-59ED59B64EE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Amity Business School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F6CA8EA1-16F2-4E7D-A9B1-CF6BDD998C71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4" name="Rectangle 4">
            <a:extLst>
              <a:ext uri="{FF2B5EF4-FFF2-40B4-BE49-F238E27FC236}">
                <a16:creationId xmlns:a16="http://schemas.microsoft.com/office/drawing/2014/main" id="{FE9B6089-0BFD-41B0-AE5B-CF2119EBF8F3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73DBBFF2-7294-4CE5-8014-1DCCE23269C3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5943600"/>
            <a:ext cx="54864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CE7E7B33-72ED-4DF0-95E4-6899DC9D803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14776500-3CB4-4A98-B777-742C7DF8139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E8DB5DD0-B529-4D9C-97C5-3F2F816553F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</a:rPr>
              <a:t>Amity Business School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0C838F2-3091-412E-851C-1770D889A455}" type="slidenum">
              <a:rPr lang="en-US" smtClean="0">
                <a:solidFill>
                  <a:srgbClr val="000000"/>
                </a:solidFill>
              </a:rPr>
              <a:pPr/>
              <a:t>2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78964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D5E81822-2C3D-4D74-937E-A114B3E8794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EBE4EF9-EE7F-4299-9BBB-7C122585533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70026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D80C67BB-68C5-4938-B89C-ED33E58BC7C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868A0F-A382-44B9-96A5-0DA3DBB086F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49217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82F78A14-8BEE-48E5-B8FF-700AE38A828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1C8994-D42A-473A-8E21-47355D0AFE6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3544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1CBE5C09-EEAD-439B-9423-BA698449EF3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9A01F6-053A-4103-A65C-2B750EA9E95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67670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A23C3321-06D3-4DC6-AF4A-577BA221C57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AAD651B-84D1-45D1-860E-0712E4F7E57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6541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AE4A7D2-ADBF-47D8-9CCE-88E6A2331F1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DCC0CCA-DC48-4179-AE01-B44311BC6B2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3913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C1D4CCE-E584-4794-A7DE-6927FC933B8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BED8BB-1456-4B3D-BA5A-FF8DFF21440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41570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35E2612F-39FE-40E4-8DE6-16292FF9F1E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E415C85-3F57-4DC7-83EE-3076C5177ED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41336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235E41F5-1D40-4048-B5C8-AA00AA28B29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8339052-B3AC-42B8-A2B7-091CCD1A72C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84076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78886872-3A9A-4BB0-8DEC-BBC087E739D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B9E6C6-704A-46BB-9601-E87541368BA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6933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5E2F8CF7-370A-422E-A6EF-C431ABA3CCE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908661A-6243-4D42-99F4-15BD8618A7D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15036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8">
            <a:extLst>
              <a:ext uri="{FF2B5EF4-FFF2-40B4-BE49-F238E27FC236}">
                <a16:creationId xmlns:a16="http://schemas.microsoft.com/office/drawing/2014/main" id="{23221835-A084-4309-81B6-37844274F46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3365"/>
          <a:stretch>
            <a:fillRect/>
          </a:stretch>
        </p:blipFill>
        <p:spPr bwMode="auto">
          <a:xfrm>
            <a:off x="3175" y="3175"/>
            <a:ext cx="913765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Rectangle 6">
            <a:extLst>
              <a:ext uri="{FF2B5EF4-FFF2-40B4-BE49-F238E27FC236}">
                <a16:creationId xmlns:a16="http://schemas.microsoft.com/office/drawing/2014/main" id="{A772FE32-ECAE-4E83-9B66-58A55D267D6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99263" y="640080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100"/>
            </a:lvl1pPr>
          </a:lstStyle>
          <a:p>
            <a:fld id="{6D29148F-AFF9-4F4C-A2AD-49DA209A97C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28" name="Rectangle 10">
            <a:extLst>
              <a:ext uri="{FF2B5EF4-FFF2-40B4-BE49-F238E27FC236}">
                <a16:creationId xmlns:a16="http://schemas.microsoft.com/office/drawing/2014/main" id="{CC01EB61-23F5-4FD4-9FFB-D1A3E04B69F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438400" y="6705600"/>
            <a:ext cx="6705600" cy="152400"/>
          </a:xfrm>
          <a:prstGeom prst="rect">
            <a:avLst/>
          </a:prstGeom>
          <a:solidFill>
            <a:srgbClr val="F1B43B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79B73547-54C9-4EDB-AB51-AF37FEDC39A7}"/>
              </a:ext>
            </a:extLst>
          </p:cNvPr>
          <p:cNvSpPr>
            <a:spLocks noGrp="1"/>
          </p:cNvSpPr>
          <p:nvPr>
            <p:ph type="ctrTitle"/>
          </p:nvPr>
        </p:nvSpPr>
        <p:spPr bwMode="auto">
          <a:xfrm>
            <a:off x="464981" y="1981200"/>
            <a:ext cx="8214038" cy="2171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b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III </a:t>
            </a:r>
            <a:br>
              <a:rPr lang="en-US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Natural Languages</a:t>
            </a:r>
            <a:br>
              <a:rPr lang="en-US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000" dirty="0">
                <a:solidFill>
                  <a:schemeClr val="tx1"/>
                </a:solidFill>
                <a:latin typeface="Times New Roman" pitchFamily="18" charset="0"/>
              </a:rPr>
              <a:t>B.Tech.(AI</a:t>
            </a:r>
            <a:r>
              <a:rPr lang="en-US" altLang="en-US" sz="2000">
                <a:solidFill>
                  <a:schemeClr val="tx1"/>
                </a:solidFill>
                <a:latin typeface="Times New Roman" pitchFamily="18" charset="0"/>
              </a:rPr>
              <a:t>), 6th</a:t>
            </a:r>
            <a:br>
              <a:rPr lang="en-US" altLang="en-US" sz="2000" dirty="0">
                <a:solidFill>
                  <a:schemeClr val="tx1"/>
                </a:solidFill>
                <a:latin typeface="Times New Roman" pitchFamily="18" charset="0"/>
              </a:rPr>
            </a:br>
            <a:r>
              <a:rPr lang="en-US" altLang="en-US" sz="2000" dirty="0">
                <a:solidFill>
                  <a:schemeClr val="tx1"/>
                </a:solidFill>
                <a:latin typeface="Times New Roman" pitchFamily="18" charset="0"/>
              </a:rPr>
              <a:t>Artificial Intelligence (CSE 401)</a:t>
            </a:r>
            <a:br>
              <a:rPr lang="en-US" altLang="en-US" sz="2000" dirty="0">
                <a:solidFill>
                  <a:schemeClr val="tx1"/>
                </a:solidFill>
                <a:latin typeface="Times New Roman" pitchFamily="18" charset="0"/>
              </a:rPr>
            </a:br>
            <a:br>
              <a:rPr lang="en-US" altLang="en-US" sz="2000" dirty="0">
                <a:solidFill>
                  <a:schemeClr val="tx1"/>
                </a:solidFill>
                <a:latin typeface="Times New Roman" pitchFamily="18" charset="0"/>
              </a:rPr>
            </a:b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BB136FA-CA05-4DE6-9506-26D64CCBDE06}"/>
              </a:ext>
            </a:extLst>
          </p:cNvPr>
          <p:cNvSpPr txBox="1">
            <a:spLocks/>
          </p:cNvSpPr>
          <p:nvPr/>
        </p:nvSpPr>
        <p:spPr>
          <a:xfrm>
            <a:off x="4572000" y="381000"/>
            <a:ext cx="4419600" cy="508805"/>
          </a:xfrm>
          <a:prstGeom prst="rect">
            <a:avLst/>
          </a:prstGeom>
        </p:spPr>
        <p:txBody>
          <a:bodyPr>
            <a:normAutofit fontScale="47500" lnSpcReduction="200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3300" dirty="0"/>
              <a:t>Amity School of Engineering and Technology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5311068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A659A429-BFE8-45EF-874F-380577F14C60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b="1"/>
              <a:t>NLP Basics</a:t>
            </a:r>
            <a:br>
              <a:rPr lang="en-US" altLang="en-US" b="1"/>
            </a:br>
            <a:endParaRPr lang="en-US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1D367-6651-47D6-B75D-7A2EBBF5C2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defRPr/>
            </a:pPr>
            <a:r>
              <a:rPr lang="en-IN" dirty="0">
                <a:solidFill>
                  <a:srgbClr val="0070C0"/>
                </a:solidFill>
              </a:rPr>
              <a:t>Major challenge</a:t>
            </a:r>
            <a:r>
              <a:rPr lang="en-IN" dirty="0"/>
              <a:t>: </a:t>
            </a:r>
          </a:p>
          <a:p>
            <a:pPr marL="540000" algn="just">
              <a:buFont typeface="Wingdings" pitchFamily="2" charset="2"/>
              <a:buChar char="Ø"/>
              <a:defRPr/>
            </a:pPr>
            <a:r>
              <a:rPr lang="en-IN" dirty="0"/>
              <a:t>Managing high complex languages.</a:t>
            </a:r>
          </a:p>
          <a:p>
            <a:pPr marL="540000" algn="just">
              <a:buFont typeface="Wingdings" pitchFamily="2" charset="2"/>
              <a:buChar char="Ø"/>
              <a:defRPr/>
            </a:pPr>
            <a:r>
              <a:rPr lang="en-US" dirty="0"/>
              <a:t>Deciding different techniques to handle different challenges.</a:t>
            </a:r>
          </a:p>
          <a:p>
            <a:pPr marL="540000" algn="just">
              <a:buFont typeface="Wingdings" pitchFamily="2" charset="2"/>
              <a:buChar char="Ø"/>
              <a:defRPr/>
            </a:pPr>
            <a:r>
              <a:rPr lang="en-US" dirty="0"/>
              <a:t>Deciding on the Programming languages to implement these techniques.</a:t>
            </a:r>
          </a:p>
        </p:txBody>
      </p:sp>
      <p:sp>
        <p:nvSpPr>
          <p:cNvPr id="10244" name="Slide Number Placeholder 3">
            <a:extLst>
              <a:ext uri="{FF2B5EF4-FFF2-40B4-BE49-F238E27FC236}">
                <a16:creationId xmlns:a16="http://schemas.microsoft.com/office/drawing/2014/main" id="{FD9949DD-DA2B-42FB-B396-D571BE68F47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F7A168E2-BBDF-4391-9EF3-FD7EC8E0E019}" type="slidenum">
              <a:rPr lang="en-US" altLang="en-US"/>
              <a:pPr/>
              <a:t>10</a:t>
            </a:fld>
            <a:endParaRPr lang="en-US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78B14A3E-9AA2-441C-ACED-4F32373B8977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2514600" y="274638"/>
            <a:ext cx="61722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b="1" dirty="0"/>
              <a:t>Traditional algorithms</a:t>
            </a:r>
          </a:p>
        </p:txBody>
      </p:sp>
      <p:sp>
        <p:nvSpPr>
          <p:cNvPr id="11267" name="Content Placeholder 2">
            <a:extLst>
              <a:ext uri="{FF2B5EF4-FFF2-40B4-BE49-F238E27FC236}">
                <a16:creationId xmlns:a16="http://schemas.microsoft.com/office/drawing/2014/main" id="{7577B652-5BFB-4E2C-B21F-533B2366315C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/>
            <a:r>
              <a:rPr lang="en-US" altLang="en-US" b="1">
                <a:solidFill>
                  <a:srgbClr val="0070C0"/>
                </a:solidFill>
              </a:rPr>
              <a:t>Bag of Words</a:t>
            </a:r>
          </a:p>
          <a:p>
            <a:pPr algn="just"/>
            <a:r>
              <a:rPr lang="en-US" altLang="en-US"/>
              <a:t>Allows counting all words in a piece of text.</a:t>
            </a:r>
          </a:p>
          <a:p>
            <a:pPr algn="just"/>
            <a:r>
              <a:rPr lang="en-US" altLang="en-US"/>
              <a:t>Creates a occurrence matrix.</a:t>
            </a:r>
          </a:p>
          <a:p>
            <a:pPr algn="just"/>
            <a:r>
              <a:rPr lang="en-US" altLang="en-US"/>
              <a:t>Occurrences are used as features for classifier training.</a:t>
            </a:r>
          </a:p>
        </p:txBody>
      </p:sp>
      <p:sp>
        <p:nvSpPr>
          <p:cNvPr id="11268" name="Slide Number Placeholder 3">
            <a:extLst>
              <a:ext uri="{FF2B5EF4-FFF2-40B4-BE49-F238E27FC236}">
                <a16:creationId xmlns:a16="http://schemas.microsoft.com/office/drawing/2014/main" id="{06C6CA40-907D-47DF-8818-263C8028580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3F5E86EB-0F80-47A7-80EC-17B68BD1996C}" type="slidenum">
              <a:rPr lang="en-US" altLang="en-US"/>
              <a:pPr/>
              <a:t>11</a:t>
            </a:fld>
            <a:endParaRPr lang="en-US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60B1B736-8387-473A-8609-5003E1022A8A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IN" altLang="en-US" b="1"/>
              <a:t>Bag of words</a:t>
            </a:r>
            <a:endParaRPr lang="en-US" altLang="en-US" b="1"/>
          </a:p>
        </p:txBody>
      </p:sp>
      <p:sp>
        <p:nvSpPr>
          <p:cNvPr id="12291" name="Content Placeholder 2">
            <a:extLst>
              <a:ext uri="{FF2B5EF4-FFF2-40B4-BE49-F238E27FC236}">
                <a16:creationId xmlns:a16="http://schemas.microsoft.com/office/drawing/2014/main" id="{83DC20DD-25AB-4702-982A-C23191690396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/>
            <a:r>
              <a:rPr lang="en-US" altLang="en-US"/>
              <a:t>Amitians are flowing out like endless rain into a paper cup,</a:t>
            </a:r>
          </a:p>
          <a:p>
            <a:pPr algn="just"/>
            <a:r>
              <a:rPr lang="en-US" altLang="en-US"/>
              <a:t>They slither while they pass, they slip away across the hurdles.</a:t>
            </a:r>
          </a:p>
          <a:p>
            <a:endParaRPr lang="en-US" altLang="en-US"/>
          </a:p>
        </p:txBody>
      </p:sp>
      <p:sp>
        <p:nvSpPr>
          <p:cNvPr id="12292" name="Slide Number Placeholder 3">
            <a:extLst>
              <a:ext uri="{FF2B5EF4-FFF2-40B4-BE49-F238E27FC236}">
                <a16:creationId xmlns:a16="http://schemas.microsoft.com/office/drawing/2014/main" id="{474C7BBB-3B33-4F3E-A54A-45C3BC34848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D609AE6E-F30F-4D97-AE0F-2A2593B46BDA}" type="slidenum">
              <a:rPr lang="en-US" altLang="en-US"/>
              <a:pPr/>
              <a:t>12</a:t>
            </a:fld>
            <a:endParaRPr lang="en-US" altLang="en-US"/>
          </a:p>
        </p:txBody>
      </p:sp>
      <p:pic>
        <p:nvPicPr>
          <p:cNvPr id="12293" name="Picture 2">
            <a:extLst>
              <a:ext uri="{FF2B5EF4-FFF2-40B4-BE49-F238E27FC236}">
                <a16:creationId xmlns:a16="http://schemas.microsoft.com/office/drawing/2014/main" id="{84709F54-06B6-495E-838B-19BF750BDD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886200"/>
            <a:ext cx="8763000" cy="156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BACBFFAD-E8CD-4BFD-B081-A897D179DEC6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b="1"/>
              <a:t>Tokenization</a:t>
            </a:r>
            <a:br>
              <a:rPr lang="en-US" altLang="en-US" b="1"/>
            </a:br>
            <a:endParaRPr lang="en-US" altLang="en-US"/>
          </a:p>
        </p:txBody>
      </p:sp>
      <p:sp>
        <p:nvSpPr>
          <p:cNvPr id="13315" name="Content Placeholder 2">
            <a:extLst>
              <a:ext uri="{FF2B5EF4-FFF2-40B4-BE49-F238E27FC236}">
                <a16:creationId xmlns:a16="http://schemas.microsoft.com/office/drawing/2014/main" id="{785726E6-66A1-4BA6-B2A8-01352AD77CB3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/>
            <a:r>
              <a:rPr lang="en-US" altLang="en-US"/>
              <a:t>Segmentation of running text into sentences and words.</a:t>
            </a:r>
          </a:p>
          <a:p>
            <a:pPr algn="just"/>
            <a:r>
              <a:rPr lang="en-US" altLang="en-US"/>
              <a:t>Cutting a text into pieces called </a:t>
            </a:r>
            <a:r>
              <a:rPr lang="en-US" altLang="en-US" i="1"/>
              <a:t>tokens.</a:t>
            </a:r>
          </a:p>
          <a:p>
            <a:pPr algn="just"/>
            <a:r>
              <a:rPr lang="en-US" altLang="en-US"/>
              <a:t>Removing certain characters, such as punctuation.</a:t>
            </a:r>
          </a:p>
        </p:txBody>
      </p:sp>
      <p:sp>
        <p:nvSpPr>
          <p:cNvPr id="13316" name="Slide Number Placeholder 3">
            <a:extLst>
              <a:ext uri="{FF2B5EF4-FFF2-40B4-BE49-F238E27FC236}">
                <a16:creationId xmlns:a16="http://schemas.microsoft.com/office/drawing/2014/main" id="{BDFF700F-F368-48E0-8235-68BDE8AA900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6D973D5D-1C63-4E77-B19F-8D9AAAA8644D}" type="slidenum">
              <a:rPr lang="en-US" altLang="en-US"/>
              <a:pPr/>
              <a:t>13</a:t>
            </a:fld>
            <a:endParaRPr lang="en-US" altLang="en-US"/>
          </a:p>
        </p:txBody>
      </p:sp>
      <p:pic>
        <p:nvPicPr>
          <p:cNvPr id="13317" name="Picture 6" descr="Tokenization algorithms in Natural Language Processing (NLP)">
            <a:extLst>
              <a:ext uri="{FF2B5EF4-FFF2-40B4-BE49-F238E27FC236}">
                <a16:creationId xmlns:a16="http://schemas.microsoft.com/office/drawing/2014/main" id="{DAC2942C-8B93-495E-83E3-1E0CB948B5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4038600"/>
            <a:ext cx="3952875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2AAFE0FC-1335-429B-9090-95ED369603FD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2133600" y="274638"/>
            <a:ext cx="65532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b="1" dirty="0"/>
              <a:t>Stop Words Removal</a:t>
            </a:r>
            <a:br>
              <a:rPr lang="en-US" altLang="en-US" b="1" dirty="0"/>
            </a:br>
            <a:endParaRPr lang="en-US" altLang="en-US" dirty="0"/>
          </a:p>
        </p:txBody>
      </p:sp>
      <p:sp>
        <p:nvSpPr>
          <p:cNvPr id="14339" name="Content Placeholder 2">
            <a:extLst>
              <a:ext uri="{FF2B5EF4-FFF2-40B4-BE49-F238E27FC236}">
                <a16:creationId xmlns:a16="http://schemas.microsoft.com/office/drawing/2014/main" id="{031E456D-0EEE-44D4-BDDE-964AEA6C54E0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/>
            <a:r>
              <a:rPr lang="en-US" altLang="en-US"/>
              <a:t>Removing common language articles, pronouns and prepositions such as “and”, “the” or “to” in English.</a:t>
            </a:r>
          </a:p>
          <a:p>
            <a:pPr algn="just"/>
            <a:r>
              <a:rPr lang="en-US" altLang="en-US"/>
              <a:t>Adopting pre-defined stop words.</a:t>
            </a:r>
          </a:p>
        </p:txBody>
      </p:sp>
      <p:sp>
        <p:nvSpPr>
          <p:cNvPr id="14340" name="Slide Number Placeholder 3">
            <a:extLst>
              <a:ext uri="{FF2B5EF4-FFF2-40B4-BE49-F238E27FC236}">
                <a16:creationId xmlns:a16="http://schemas.microsoft.com/office/drawing/2014/main" id="{39A46B0A-0A8F-4F51-AC63-9C1DE49F139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E9D9435F-73A5-41AD-90EA-FB2C5D0BF739}" type="slidenum">
              <a:rPr lang="en-US" altLang="en-US"/>
              <a:pPr/>
              <a:t>14</a:t>
            </a:fld>
            <a:endParaRPr lang="en-US" altLang="en-US"/>
          </a:p>
        </p:txBody>
      </p:sp>
      <p:pic>
        <p:nvPicPr>
          <p:cNvPr id="14341" name="Picture 6" descr="Removing stop words with NLTK in Python - GeeksforGeeks">
            <a:extLst>
              <a:ext uri="{FF2B5EF4-FFF2-40B4-BE49-F238E27FC236}">
                <a16:creationId xmlns:a16="http://schemas.microsoft.com/office/drawing/2014/main" id="{F88831C9-53AE-4A9A-B12F-D04DFA52CA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4038600"/>
            <a:ext cx="7467600" cy="2325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6713765F-F00F-4355-9F9B-28A31525B64C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b="1"/>
              <a:t>Stemming</a:t>
            </a:r>
            <a:br>
              <a:rPr lang="en-US" altLang="en-US" b="1"/>
            </a:br>
            <a:endParaRPr lang="en-US" altLang="en-US"/>
          </a:p>
        </p:txBody>
      </p:sp>
      <p:sp>
        <p:nvSpPr>
          <p:cNvPr id="15363" name="Content Placeholder 2">
            <a:extLst>
              <a:ext uri="{FF2B5EF4-FFF2-40B4-BE49-F238E27FC236}">
                <a16:creationId xmlns:a16="http://schemas.microsoft.com/office/drawing/2014/main" id="{859284E4-486E-481E-A5D5-86B6293067B6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457200" y="1600200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/>
            <a:r>
              <a:rPr lang="en-US" altLang="en-US"/>
              <a:t>Slicing the end or the beginning of words.</a:t>
            </a:r>
          </a:p>
          <a:p>
            <a:pPr algn="just"/>
            <a:r>
              <a:rPr lang="en-US" altLang="en-US"/>
              <a:t>Intent of removing affixes.</a:t>
            </a:r>
          </a:p>
          <a:p>
            <a:endParaRPr lang="en-US" altLang="en-US"/>
          </a:p>
        </p:txBody>
      </p:sp>
      <p:sp>
        <p:nvSpPr>
          <p:cNvPr id="15364" name="Slide Number Placeholder 3">
            <a:extLst>
              <a:ext uri="{FF2B5EF4-FFF2-40B4-BE49-F238E27FC236}">
                <a16:creationId xmlns:a16="http://schemas.microsoft.com/office/drawing/2014/main" id="{BE3C885A-D072-4848-82CF-D1F08D37B12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3BB13333-7D8E-4B45-B918-AFCD86DDB309}" type="slidenum">
              <a:rPr lang="en-US" altLang="en-US"/>
              <a:pPr/>
              <a:t>15</a:t>
            </a:fld>
            <a:endParaRPr lang="en-US" altLang="en-US"/>
          </a:p>
        </p:txBody>
      </p:sp>
      <p:pic>
        <p:nvPicPr>
          <p:cNvPr id="15365" name="Picture 3">
            <a:extLst>
              <a:ext uri="{FF2B5EF4-FFF2-40B4-BE49-F238E27FC236}">
                <a16:creationId xmlns:a16="http://schemas.microsoft.com/office/drawing/2014/main" id="{82E89951-2999-4C21-8012-B0813F0205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429000"/>
            <a:ext cx="6042025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9A6905CC-97E4-42C7-A055-4DB30C8C5B82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b="1"/>
              <a:t>Lemmatization</a:t>
            </a:r>
            <a:br>
              <a:rPr lang="en-US" altLang="en-US" b="1"/>
            </a:br>
            <a:endParaRPr lang="en-US" altLang="en-US"/>
          </a:p>
        </p:txBody>
      </p:sp>
      <p:sp>
        <p:nvSpPr>
          <p:cNvPr id="16387" name="Content Placeholder 2">
            <a:extLst>
              <a:ext uri="{FF2B5EF4-FFF2-40B4-BE49-F238E27FC236}">
                <a16:creationId xmlns:a16="http://schemas.microsoft.com/office/drawing/2014/main" id="{BC578E71-A91C-4CF6-8354-47C368CF2200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457200" y="1600200"/>
            <a:ext cx="8229600" cy="1219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/>
            <a:r>
              <a:rPr lang="en-US" altLang="en-US"/>
              <a:t>Reduction of a word to its base form.</a:t>
            </a:r>
          </a:p>
          <a:p>
            <a:pPr algn="just"/>
            <a:r>
              <a:rPr lang="en-US" altLang="en-US"/>
              <a:t>Grouping together different forms of the same word.</a:t>
            </a:r>
          </a:p>
          <a:p>
            <a:pPr algn="just"/>
            <a:endParaRPr lang="en-US" altLang="en-US"/>
          </a:p>
        </p:txBody>
      </p:sp>
      <p:sp>
        <p:nvSpPr>
          <p:cNvPr id="16388" name="Slide Number Placeholder 3">
            <a:extLst>
              <a:ext uri="{FF2B5EF4-FFF2-40B4-BE49-F238E27FC236}">
                <a16:creationId xmlns:a16="http://schemas.microsoft.com/office/drawing/2014/main" id="{DEFC13BC-BA4A-4871-A79B-AEDC4FD0F1E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17A6BAF5-EBEF-4A38-9D86-B1700F672EFA}" type="slidenum">
              <a:rPr lang="en-US" altLang="en-US"/>
              <a:pPr/>
              <a:t>16</a:t>
            </a:fld>
            <a:endParaRPr lang="en-US" altLang="en-US"/>
          </a:p>
        </p:txBody>
      </p:sp>
      <p:pic>
        <p:nvPicPr>
          <p:cNvPr id="16389" name="Picture 2">
            <a:extLst>
              <a:ext uri="{FF2B5EF4-FFF2-40B4-BE49-F238E27FC236}">
                <a16:creationId xmlns:a16="http://schemas.microsoft.com/office/drawing/2014/main" id="{F4375C5B-CA73-4A5C-9751-C6281EC081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657600"/>
            <a:ext cx="85344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C3455137-2040-4DA8-8934-78318AF35B7C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b="1"/>
              <a:t>Topic Modeling</a:t>
            </a:r>
            <a:br>
              <a:rPr lang="en-US" altLang="en-US" b="1"/>
            </a:br>
            <a:endParaRPr lang="en-US" altLang="en-US"/>
          </a:p>
        </p:txBody>
      </p:sp>
      <p:sp>
        <p:nvSpPr>
          <p:cNvPr id="17411" name="Content Placeholder 2">
            <a:extLst>
              <a:ext uri="{FF2B5EF4-FFF2-40B4-BE49-F238E27FC236}">
                <a16:creationId xmlns:a16="http://schemas.microsoft.com/office/drawing/2014/main" id="{F1B2A486-4340-4DF1-B3B8-F123F462543F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/>
            <a:r>
              <a:rPr lang="en-US" altLang="en-US"/>
              <a:t>Uncovering hidden structures in sets of texts or documents.</a:t>
            </a:r>
          </a:p>
          <a:p>
            <a:pPr algn="just"/>
            <a:r>
              <a:rPr lang="en-US" altLang="en-US"/>
              <a:t>Groups texts to discover latent topics.</a:t>
            </a:r>
          </a:p>
          <a:p>
            <a:pPr algn="just"/>
            <a:r>
              <a:rPr lang="en-US" altLang="en-US"/>
              <a:t>Assumes each document consists of a mixture of topics and that each topic consists of a set of words.</a:t>
            </a:r>
          </a:p>
        </p:txBody>
      </p:sp>
      <p:sp>
        <p:nvSpPr>
          <p:cNvPr id="17412" name="Slide Number Placeholder 3">
            <a:extLst>
              <a:ext uri="{FF2B5EF4-FFF2-40B4-BE49-F238E27FC236}">
                <a16:creationId xmlns:a16="http://schemas.microsoft.com/office/drawing/2014/main" id="{79FCEC70-1C95-4A31-BBE8-1E5E802868D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A7551DE0-4C50-42BC-9958-880F6271BCDB}" type="slidenum">
              <a:rPr lang="en-US" altLang="en-US"/>
              <a:pPr/>
              <a:t>17</a:t>
            </a:fld>
            <a:endParaRPr lang="en-US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27B6E7C5-AF1A-4E8D-AB32-90AD3AB284DD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b="1"/>
              <a:t>Topic Modeling</a:t>
            </a:r>
            <a:br>
              <a:rPr lang="en-US" altLang="en-US" b="1"/>
            </a:br>
            <a:r>
              <a:rPr lang="en-US" altLang="en-US" sz="2000" b="1"/>
              <a:t>(</a:t>
            </a:r>
            <a:r>
              <a:rPr lang="en-US" altLang="en-US" sz="2000" b="1">
                <a:solidFill>
                  <a:srgbClr val="0070C0"/>
                </a:solidFill>
              </a:rPr>
              <a:t>Example</a:t>
            </a:r>
            <a:r>
              <a:rPr lang="en-US" altLang="en-US" sz="2000" b="1"/>
              <a:t>)</a:t>
            </a:r>
            <a:br>
              <a:rPr lang="en-US" altLang="en-US" b="1"/>
            </a:br>
            <a:endParaRPr lang="en-US" altLang="en-US"/>
          </a:p>
        </p:txBody>
      </p:sp>
      <p:sp>
        <p:nvSpPr>
          <p:cNvPr id="18435" name="Content Placeholder 2">
            <a:extLst>
              <a:ext uri="{FF2B5EF4-FFF2-40B4-BE49-F238E27FC236}">
                <a16:creationId xmlns:a16="http://schemas.microsoft.com/office/drawing/2014/main" id="{69D7EF19-FCDA-4DDB-B2E5-EDFF332A9D1D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18436" name="Slide Number Placeholder 3">
            <a:extLst>
              <a:ext uri="{FF2B5EF4-FFF2-40B4-BE49-F238E27FC236}">
                <a16:creationId xmlns:a16="http://schemas.microsoft.com/office/drawing/2014/main" id="{B29F4692-C4C2-4C36-A777-02FEE010D64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60A82716-C3BD-46F6-88C1-0F66C45F9323}" type="slidenum">
              <a:rPr lang="en-US" altLang="en-US"/>
              <a:pPr/>
              <a:t>18</a:t>
            </a:fld>
            <a:endParaRPr lang="en-US" altLang="en-US"/>
          </a:p>
        </p:txBody>
      </p:sp>
      <p:pic>
        <p:nvPicPr>
          <p:cNvPr id="18437" name="Picture 2" descr="Natural Language Processing (Part 5): Topic Modeling with Latent ...">
            <a:extLst>
              <a:ext uri="{FF2B5EF4-FFF2-40B4-BE49-F238E27FC236}">
                <a16:creationId xmlns:a16="http://schemas.microsoft.com/office/drawing/2014/main" id="{6BF38B1B-AE94-4809-8C97-3A2B1C96F3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524000"/>
            <a:ext cx="8399463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813EC844-6512-4295-94E2-9A430DC4A010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IN" altLang="en-US" b="1"/>
              <a:t>NLP future</a:t>
            </a:r>
            <a:endParaRPr lang="en-US" altLang="en-US" b="1"/>
          </a:p>
        </p:txBody>
      </p:sp>
      <p:sp>
        <p:nvSpPr>
          <p:cNvPr id="19459" name="Content Placeholder 2">
            <a:extLst>
              <a:ext uri="{FF2B5EF4-FFF2-40B4-BE49-F238E27FC236}">
                <a16:creationId xmlns:a16="http://schemas.microsoft.com/office/drawing/2014/main" id="{0F8627B6-4919-4E40-979D-260FD3F40997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/>
            <a:r>
              <a:rPr lang="en-US" altLang="en-US"/>
              <a:t>Currently battling to detect nuances in language meaning.</a:t>
            </a:r>
          </a:p>
          <a:p>
            <a:pPr algn="just"/>
            <a:r>
              <a:rPr lang="en-US" altLang="en-US"/>
              <a:t>On March 2016 Microsoft launched </a:t>
            </a:r>
            <a:r>
              <a:rPr lang="en-US" altLang="en-US" i="1"/>
              <a:t>Tay</a:t>
            </a:r>
            <a:r>
              <a:rPr lang="en-US" altLang="en-US"/>
              <a:t>, an Artificial Intelligence (AI) chatbot.</a:t>
            </a:r>
          </a:p>
        </p:txBody>
      </p:sp>
      <p:sp>
        <p:nvSpPr>
          <p:cNvPr id="19460" name="Slide Number Placeholder 3">
            <a:extLst>
              <a:ext uri="{FF2B5EF4-FFF2-40B4-BE49-F238E27FC236}">
                <a16:creationId xmlns:a16="http://schemas.microsoft.com/office/drawing/2014/main" id="{E7D10A80-7AC3-43A0-B79A-0A0B2101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D9C0088E-C145-4044-9D18-512DC625445D}" type="slidenum">
              <a:rPr lang="en-US" altLang="en-US"/>
              <a:pPr/>
              <a:t>19</a:t>
            </a:fld>
            <a:endParaRPr lang="en-US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FA3BC03-6306-437D-BC25-992AFD07F698}"/>
              </a:ext>
            </a:extLst>
          </p:cNvPr>
          <p:cNvSpPr txBox="1"/>
          <p:nvPr/>
        </p:nvSpPr>
        <p:spPr>
          <a:xfrm>
            <a:off x="2475931" y="228600"/>
            <a:ext cx="66680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IN" sz="40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LEARNING OUTCOMES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08A9D5-840D-4848-98C8-74552B3CB82D}"/>
              </a:ext>
            </a:extLst>
          </p:cNvPr>
          <p:cNvSpPr/>
          <p:nvPr/>
        </p:nvSpPr>
        <p:spPr>
          <a:xfrm>
            <a:off x="305068" y="1337722"/>
            <a:ext cx="8533864" cy="41825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indent="-257175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342900" algn="l"/>
              </a:tabLst>
            </a:pP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57175" indent="-257175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342900" algn="l"/>
              </a:tabLst>
            </a:pPr>
            <a:r>
              <a:rPr lang="en-US" sz="3200" dirty="0">
                <a:latin typeface="+mn-lt"/>
                <a:cs typeface="+mn-cs"/>
              </a:rPr>
              <a:t>Students will be able to know about NLP and  basics of syntactic processing</a:t>
            </a:r>
          </a:p>
          <a:p>
            <a:pPr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tabLst>
                <a:tab pos="342900" algn="l"/>
              </a:tabLst>
            </a:pPr>
            <a:endParaRPr lang="en-US" sz="3200" dirty="0">
              <a:latin typeface="+mn-lt"/>
              <a:cs typeface="+mn-cs"/>
            </a:endParaRPr>
          </a:p>
          <a:p>
            <a:pPr marL="257175" indent="-257175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342900" algn="l"/>
              </a:tabLst>
            </a:pPr>
            <a:r>
              <a:rPr lang="en-US" sz="3200" dirty="0">
                <a:latin typeface="+mn-lt"/>
                <a:cs typeface="+mn-cs"/>
              </a:rPr>
              <a:t>Students will be able to understand parsing techniques</a:t>
            </a:r>
          </a:p>
          <a:p>
            <a:pPr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tabLst>
                <a:tab pos="342900" algn="l"/>
              </a:tabLst>
            </a:pPr>
            <a:endParaRPr lang="en-US" sz="3200" dirty="0">
              <a:latin typeface="+mn-lt"/>
              <a:cs typeface="+mn-cs"/>
            </a:endParaRPr>
          </a:p>
          <a:p>
            <a:pPr marL="257175" indent="-257175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342900" algn="l"/>
              </a:tabLst>
            </a:pPr>
            <a:r>
              <a:rPr lang="en-US" sz="3200" dirty="0">
                <a:latin typeface="+mn-lt"/>
                <a:cs typeface="+mn-cs"/>
              </a:rPr>
              <a:t>Students will be able to analyze a problem of Context free and transformational grammars</a:t>
            </a:r>
          </a:p>
        </p:txBody>
      </p:sp>
    </p:spTree>
    <p:extLst>
      <p:ext uri="{BB962C8B-B14F-4D97-AF65-F5344CB8AC3E}">
        <p14:creationId xmlns:p14="http://schemas.microsoft.com/office/powerpoint/2010/main" val="8761694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FE2D1328-A82B-43A4-89AB-F5E3CA5474FA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2209800" y="274638"/>
            <a:ext cx="64770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b="1" dirty="0"/>
              <a:t>Syntactic Processing</a:t>
            </a:r>
            <a:br>
              <a:rPr lang="en-US" altLang="en-US" b="1" dirty="0"/>
            </a:br>
            <a:endParaRPr lang="en-US" altLang="en-US" dirty="0"/>
          </a:p>
        </p:txBody>
      </p:sp>
      <p:sp>
        <p:nvSpPr>
          <p:cNvPr id="3075" name="Content Placeholder 2">
            <a:extLst>
              <a:ext uri="{FF2B5EF4-FFF2-40B4-BE49-F238E27FC236}">
                <a16:creationId xmlns:a16="http://schemas.microsoft.com/office/drawing/2014/main" id="{9917D2DD-A63D-42F3-83CD-2223E04DC34F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/>
            <a:r>
              <a:rPr lang="en-US" altLang="en-US" dirty="0"/>
              <a:t>Analyze the syntax or the grammatical structure of sentences.</a:t>
            </a:r>
          </a:p>
          <a:p>
            <a:pPr algn="just"/>
            <a:r>
              <a:rPr lang="en-US" altLang="en-US" dirty="0"/>
              <a:t>Lexical analysis only aims at data cleaning and feature extraction using techniques such as stemming and lemmatization. </a:t>
            </a:r>
          </a:p>
          <a:p>
            <a:pPr algn="just"/>
            <a:r>
              <a:rPr lang="en-US" altLang="en-US" dirty="0"/>
              <a:t>Syntactic analysis targets the roles played by words in a sentence.</a:t>
            </a:r>
          </a:p>
          <a:p>
            <a:endParaRPr lang="en-US" altLang="en-US" dirty="0"/>
          </a:p>
        </p:txBody>
      </p:sp>
      <p:sp>
        <p:nvSpPr>
          <p:cNvPr id="3076" name="Slide Number Placeholder 3">
            <a:extLst>
              <a:ext uri="{FF2B5EF4-FFF2-40B4-BE49-F238E27FC236}">
                <a16:creationId xmlns:a16="http://schemas.microsoft.com/office/drawing/2014/main" id="{ED030B7B-9A87-4C86-A5C1-F7A369A6F70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0CAAABD4-2BA0-4C6C-97B9-FDA569AA3A2E}" type="slidenum">
              <a:rPr lang="en-US" altLang="en-US"/>
              <a:pPr/>
              <a:t>20</a:t>
            </a:fld>
            <a:endParaRPr lang="en-US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F7400B85-A798-4CD0-BEB9-90F9C7CF9AFE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IN" altLang="en-US"/>
              <a:t>Example</a:t>
            </a:r>
            <a:endParaRPr lang="en-US" altLang="en-US"/>
          </a:p>
        </p:txBody>
      </p:sp>
      <p:sp>
        <p:nvSpPr>
          <p:cNvPr id="4099" name="Content Placeholder 2">
            <a:extLst>
              <a:ext uri="{FF2B5EF4-FFF2-40B4-BE49-F238E27FC236}">
                <a16:creationId xmlns:a16="http://schemas.microsoft.com/office/drawing/2014/main" id="{6F0BCA4F-BD27-40D8-98D4-1543B87D4844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/>
            <a:r>
              <a:rPr lang="en-US" altLang="en-US"/>
              <a:t>Amity is one of the best universities in India.</a:t>
            </a:r>
          </a:p>
          <a:p>
            <a:pPr algn="just"/>
            <a:r>
              <a:rPr lang="en-US" altLang="en-US"/>
              <a:t>Is Amity the of one is in universities best.</a:t>
            </a:r>
          </a:p>
          <a:p>
            <a:pPr algn="just"/>
            <a:endParaRPr lang="en-US" altLang="en-US"/>
          </a:p>
        </p:txBody>
      </p:sp>
      <p:sp>
        <p:nvSpPr>
          <p:cNvPr id="4100" name="Slide Number Placeholder 3">
            <a:extLst>
              <a:ext uri="{FF2B5EF4-FFF2-40B4-BE49-F238E27FC236}">
                <a16:creationId xmlns:a16="http://schemas.microsoft.com/office/drawing/2014/main" id="{E4B580B0-A44D-4284-9B40-CE80DB68A9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F500BAF1-4CEF-4E1A-AAB4-D3C6B921ACEA}" type="slidenum">
              <a:rPr lang="en-US" altLang="en-US"/>
              <a:pPr/>
              <a:t>21</a:t>
            </a:fld>
            <a:endParaRPr lang="en-US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E46F3EA8-7F70-471C-B54F-E8F6A683C5BE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752600" y="274638"/>
            <a:ext cx="69342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IN" altLang="en-US" sz="4000" dirty="0"/>
              <a:t>Focus of </a:t>
            </a:r>
            <a:r>
              <a:rPr lang="en-US" altLang="en-US" sz="4000" dirty="0"/>
              <a:t>syntactical analysis </a:t>
            </a:r>
          </a:p>
        </p:txBody>
      </p:sp>
      <p:sp>
        <p:nvSpPr>
          <p:cNvPr id="5123" name="Content Placeholder 2">
            <a:extLst>
              <a:ext uri="{FF2B5EF4-FFF2-40B4-BE49-F238E27FC236}">
                <a16:creationId xmlns:a16="http://schemas.microsoft.com/office/drawing/2014/main" id="{536206EC-5A2D-457B-9575-518050D626B5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/>
            <a:r>
              <a:rPr lang="en-US" altLang="en-US" dirty="0"/>
              <a:t>Words order and meaning</a:t>
            </a:r>
          </a:p>
          <a:p>
            <a:pPr algn="just"/>
            <a:r>
              <a:rPr lang="en-US" altLang="en-US" dirty="0"/>
              <a:t>Retaining stop-words</a:t>
            </a:r>
          </a:p>
          <a:p>
            <a:pPr algn="just"/>
            <a:r>
              <a:rPr lang="en-US" altLang="en-US" dirty="0"/>
              <a:t>Morphology of words</a:t>
            </a:r>
          </a:p>
          <a:p>
            <a:pPr algn="just"/>
            <a:r>
              <a:rPr lang="en-US" altLang="en-US" dirty="0"/>
              <a:t>Parts-of-speech of words in a sentence</a:t>
            </a:r>
          </a:p>
        </p:txBody>
      </p:sp>
      <p:sp>
        <p:nvSpPr>
          <p:cNvPr id="5124" name="Slide Number Placeholder 3">
            <a:extLst>
              <a:ext uri="{FF2B5EF4-FFF2-40B4-BE49-F238E27FC236}">
                <a16:creationId xmlns:a16="http://schemas.microsoft.com/office/drawing/2014/main" id="{A8E86EDC-23BC-46F2-BEB7-2E74901DE78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7222CC2E-98D5-4571-9773-E6D3B6F4B09B}" type="slidenum">
              <a:rPr lang="en-US" altLang="en-US"/>
              <a:pPr/>
              <a:t>22</a:t>
            </a:fld>
            <a:endParaRPr lang="en-US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2A05958E-5584-4744-B7B7-467908760FB9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b="1"/>
              <a:t>Parsing</a:t>
            </a:r>
            <a:br>
              <a:rPr lang="en-US" altLang="en-US" b="1"/>
            </a:br>
            <a:endParaRPr lang="en-US" altLang="en-US"/>
          </a:p>
        </p:txBody>
      </p:sp>
      <p:sp>
        <p:nvSpPr>
          <p:cNvPr id="6147" name="Content Placeholder 2">
            <a:extLst>
              <a:ext uri="{FF2B5EF4-FFF2-40B4-BE49-F238E27FC236}">
                <a16:creationId xmlns:a16="http://schemas.microsoft.com/office/drawing/2014/main" id="{0F363816-1439-4037-BB37-C662D877B5EB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/>
            <a:r>
              <a:rPr lang="en-US" altLang="en-US"/>
              <a:t>Breaking down a given sentence into its </a:t>
            </a:r>
            <a:r>
              <a:rPr lang="en-US" altLang="en-US" i="1"/>
              <a:t>grammatical constituents</a:t>
            </a:r>
            <a:r>
              <a:rPr lang="en-US" altLang="en-US"/>
              <a:t>.</a:t>
            </a:r>
          </a:p>
          <a:p>
            <a:pPr algn="just"/>
            <a:r>
              <a:rPr lang="en-IN" altLang="en-US"/>
              <a:t>Example:</a:t>
            </a:r>
          </a:p>
          <a:p>
            <a:pPr algn="just"/>
            <a:r>
              <a:rPr lang="en-US" altLang="en-US"/>
              <a:t>“Who won the cricket worldcup in 2019?”</a:t>
            </a:r>
          </a:p>
          <a:p>
            <a:pPr algn="just"/>
            <a:r>
              <a:rPr lang="en-US" altLang="en-US"/>
              <a:t>“The swift black cat jumps over the wall”</a:t>
            </a:r>
          </a:p>
        </p:txBody>
      </p:sp>
      <p:sp>
        <p:nvSpPr>
          <p:cNvPr id="6148" name="Slide Number Placeholder 3">
            <a:extLst>
              <a:ext uri="{FF2B5EF4-FFF2-40B4-BE49-F238E27FC236}">
                <a16:creationId xmlns:a16="http://schemas.microsoft.com/office/drawing/2014/main" id="{5CAF7162-E109-41A2-9939-0AC5906F92E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9B04527E-2E93-4CEF-BBB0-10DE53154EBB}" type="slidenum">
              <a:rPr lang="en-US" altLang="en-US"/>
              <a:pPr/>
              <a:t>23</a:t>
            </a:fld>
            <a:endParaRPr lang="en-US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13C48D68-5D25-4962-BCB7-86028BE91AD2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828800" y="274638"/>
            <a:ext cx="68580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3600" b="1" dirty="0"/>
              <a:t>Part-of-speech (POS) tagging</a:t>
            </a:r>
            <a:br>
              <a:rPr lang="en-US" altLang="en-US" sz="3600" b="1" dirty="0"/>
            </a:br>
            <a:endParaRPr lang="en-US" altLang="en-US" sz="3600" dirty="0"/>
          </a:p>
        </p:txBody>
      </p:sp>
      <p:sp>
        <p:nvSpPr>
          <p:cNvPr id="7171" name="Content Placeholder 2">
            <a:extLst>
              <a:ext uri="{FF2B5EF4-FFF2-40B4-BE49-F238E27FC236}">
                <a16:creationId xmlns:a16="http://schemas.microsoft.com/office/drawing/2014/main" id="{315526AF-348B-43A9-9445-9FBF7066D3C8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/>
            <a:r>
              <a:rPr lang="en-IN" altLang="en-US"/>
              <a:t>According to the role of a word in a sentence, it can be </a:t>
            </a:r>
            <a:r>
              <a:rPr lang="en-US" altLang="en-US"/>
              <a:t>tagged as a noun, verb, adjective, adverb, preposition, etc. </a:t>
            </a:r>
          </a:p>
          <a:p>
            <a:pPr algn="just"/>
            <a:r>
              <a:rPr lang="en-US" altLang="en-US"/>
              <a:t>Correct tags such as nouns, verbs, adjectives, etc. should be assigned.</a:t>
            </a:r>
          </a:p>
        </p:txBody>
      </p:sp>
      <p:sp>
        <p:nvSpPr>
          <p:cNvPr id="7172" name="Slide Number Placeholder 3">
            <a:extLst>
              <a:ext uri="{FF2B5EF4-FFF2-40B4-BE49-F238E27FC236}">
                <a16:creationId xmlns:a16="http://schemas.microsoft.com/office/drawing/2014/main" id="{F1DBC865-8AD4-43FA-8304-1FB74D4B824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615F828E-4359-42A9-8844-FEC4F8894BD6}" type="slidenum">
              <a:rPr lang="en-US" altLang="en-US"/>
              <a:pPr/>
              <a:t>24</a:t>
            </a:fld>
            <a:endParaRPr lang="en-US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8286062F-655F-48AE-B5FD-029C86C4B0E1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2590800" y="274638"/>
            <a:ext cx="60960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b="1" dirty="0"/>
              <a:t>Constituency parsing</a:t>
            </a:r>
            <a:br>
              <a:rPr lang="en-US" altLang="en-US" b="1" dirty="0"/>
            </a:br>
            <a:endParaRPr lang="en-US" altLang="en-US" dirty="0"/>
          </a:p>
        </p:txBody>
      </p:sp>
      <p:sp>
        <p:nvSpPr>
          <p:cNvPr id="8195" name="Content Placeholder 2">
            <a:extLst>
              <a:ext uri="{FF2B5EF4-FFF2-40B4-BE49-F238E27FC236}">
                <a16:creationId xmlns:a16="http://schemas.microsoft.com/office/drawing/2014/main" id="{2DFD5FEA-F44F-4BB9-8C8C-51C2E2141723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/>
            <a:r>
              <a:rPr lang="en-US" altLang="en-US"/>
              <a:t>Need to identify and define commonly seen grammatical patterns.</a:t>
            </a:r>
          </a:p>
          <a:p>
            <a:pPr algn="just"/>
            <a:r>
              <a:rPr lang="en-US" altLang="en-US"/>
              <a:t>Divide words into groups, called </a:t>
            </a:r>
            <a:r>
              <a:rPr lang="en-US" altLang="en-US" b="1"/>
              <a:t>constituents, </a:t>
            </a:r>
            <a:r>
              <a:rPr lang="en-US" altLang="en-US"/>
              <a:t>based on their grammatical role in the sentence.</a:t>
            </a:r>
          </a:p>
          <a:p>
            <a:pPr algn="just"/>
            <a:r>
              <a:rPr lang="en-IN" altLang="en-US"/>
              <a:t>Example:</a:t>
            </a:r>
          </a:p>
          <a:p>
            <a:pPr algn="just"/>
            <a:r>
              <a:rPr lang="en-US" altLang="en-US"/>
              <a:t>‘Amitian — read — an article on Syntactic Analysis’</a:t>
            </a:r>
          </a:p>
        </p:txBody>
      </p:sp>
      <p:sp>
        <p:nvSpPr>
          <p:cNvPr id="8196" name="Slide Number Placeholder 3">
            <a:extLst>
              <a:ext uri="{FF2B5EF4-FFF2-40B4-BE49-F238E27FC236}">
                <a16:creationId xmlns:a16="http://schemas.microsoft.com/office/drawing/2014/main" id="{0696DBB0-477E-4521-A824-D7E07C4633E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D775AA72-C2F8-4607-BEDC-07F9E456C602}" type="slidenum">
              <a:rPr lang="en-US" altLang="en-US"/>
              <a:pPr/>
              <a:t>25</a:t>
            </a:fld>
            <a:endParaRPr lang="en-US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88C40315-AE99-4CCB-8376-5190EEE1CCD6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2819400" y="274638"/>
            <a:ext cx="58674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b="1" dirty="0"/>
              <a:t>Dependency Parsing</a:t>
            </a:r>
            <a:br>
              <a:rPr lang="en-US" altLang="en-US" b="1" dirty="0"/>
            </a:br>
            <a:endParaRPr lang="en-US" altLang="en-US" dirty="0"/>
          </a:p>
        </p:txBody>
      </p:sp>
      <p:sp>
        <p:nvSpPr>
          <p:cNvPr id="9219" name="Content Placeholder 2">
            <a:extLst>
              <a:ext uri="{FF2B5EF4-FFF2-40B4-BE49-F238E27FC236}">
                <a16:creationId xmlns:a16="http://schemas.microsoft.com/office/drawing/2014/main" id="{CA216808-A1FF-4EA9-BA42-E0ADC491583C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/>
            <a:r>
              <a:rPr lang="en-US" altLang="en-US" dirty="0"/>
              <a:t>Dependencies are established between words themselves.</a:t>
            </a:r>
          </a:p>
          <a:p>
            <a:pPr algn="just"/>
            <a:r>
              <a:rPr lang="en-IN" altLang="en-US" dirty="0"/>
              <a:t>Example:</a:t>
            </a:r>
          </a:p>
          <a:p>
            <a:pPr algn="just"/>
            <a:r>
              <a:rPr lang="en-US" altLang="en-US" dirty="0"/>
              <a:t>‘</a:t>
            </a:r>
            <a:r>
              <a:rPr lang="en-US" altLang="en-US" dirty="0" err="1"/>
              <a:t>Amitians</a:t>
            </a:r>
            <a:r>
              <a:rPr lang="en-US" altLang="en-US" dirty="0"/>
              <a:t> attend classes’</a:t>
            </a:r>
          </a:p>
          <a:p>
            <a:pPr algn="just"/>
            <a:endParaRPr lang="en-US" altLang="en-US" dirty="0"/>
          </a:p>
        </p:txBody>
      </p:sp>
      <p:sp>
        <p:nvSpPr>
          <p:cNvPr id="9220" name="Slide Number Placeholder 3">
            <a:extLst>
              <a:ext uri="{FF2B5EF4-FFF2-40B4-BE49-F238E27FC236}">
                <a16:creationId xmlns:a16="http://schemas.microsoft.com/office/drawing/2014/main" id="{2BE1B61F-C5C3-485E-A42E-139BAAEBDE2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735FA6E6-06F2-4736-8453-17133A95047C}" type="slidenum">
              <a:rPr lang="en-US" altLang="en-US"/>
              <a:pPr/>
              <a:t>26</a:t>
            </a:fld>
            <a:endParaRPr lang="en-US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867E2C7C-8204-4423-B9CB-A8105CCD13B4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2743200" y="274638"/>
            <a:ext cx="5943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b="1" dirty="0"/>
              <a:t>Semantic Processing</a:t>
            </a:r>
            <a:br>
              <a:rPr lang="en-US" altLang="en-US" b="1" dirty="0"/>
            </a:br>
            <a:endParaRPr lang="en-US" altLang="en-US" dirty="0"/>
          </a:p>
        </p:txBody>
      </p:sp>
      <p:sp>
        <p:nvSpPr>
          <p:cNvPr id="3075" name="Content Placeholder 2">
            <a:extLst>
              <a:ext uri="{FF2B5EF4-FFF2-40B4-BE49-F238E27FC236}">
                <a16:creationId xmlns:a16="http://schemas.microsoft.com/office/drawing/2014/main" id="{AA587BF8-FB6F-4D66-A3AD-C61EBA243935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/>
            <a:r>
              <a:rPr lang="en-US" altLang="en-US"/>
              <a:t>Means getting the meaning of a text.</a:t>
            </a:r>
          </a:p>
          <a:p>
            <a:pPr algn="just"/>
            <a:r>
              <a:rPr lang="en-US" altLang="en-US"/>
              <a:t>Different techniques are used in achieving this.</a:t>
            </a:r>
          </a:p>
        </p:txBody>
      </p:sp>
      <p:sp>
        <p:nvSpPr>
          <p:cNvPr id="3076" name="Slide Number Placeholder 3">
            <a:extLst>
              <a:ext uri="{FF2B5EF4-FFF2-40B4-BE49-F238E27FC236}">
                <a16:creationId xmlns:a16="http://schemas.microsoft.com/office/drawing/2014/main" id="{4E5C3154-1927-4C8A-8823-D8E95403529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B4BBF574-519C-45BA-8A63-19AFA3C243C2}" type="slidenum">
              <a:rPr lang="en-US" altLang="en-US"/>
              <a:pPr/>
              <a:t>27</a:t>
            </a:fld>
            <a:endParaRPr lang="en-US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61B81F56-D7D3-4A18-8425-5BAC88F1DE36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828800" y="274638"/>
            <a:ext cx="68580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b="1" dirty="0"/>
              <a:t>Co-reference resolution</a:t>
            </a:r>
            <a:br>
              <a:rPr lang="en-US" altLang="en-US" b="1" dirty="0"/>
            </a:br>
            <a:endParaRPr lang="en-US" altLang="en-US" dirty="0"/>
          </a:p>
        </p:txBody>
      </p:sp>
      <p:sp>
        <p:nvSpPr>
          <p:cNvPr id="4099" name="Content Placeholder 2">
            <a:extLst>
              <a:ext uri="{FF2B5EF4-FFF2-40B4-BE49-F238E27FC236}">
                <a16:creationId xmlns:a16="http://schemas.microsoft.com/office/drawing/2014/main" id="{637BFDA7-9845-4DBA-B754-945B6AC220C8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457200" y="1600200"/>
            <a:ext cx="8229600" cy="1600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/>
            <a:r>
              <a:rPr lang="en-IN" altLang="en-US"/>
              <a:t>Example:</a:t>
            </a:r>
          </a:p>
          <a:p>
            <a:pPr algn="just"/>
            <a:r>
              <a:rPr lang="en-US" altLang="en-US"/>
              <a:t>Two entities as ‘Michael Cohen’ and ‘Mr. Trump’</a:t>
            </a:r>
          </a:p>
        </p:txBody>
      </p:sp>
      <p:sp>
        <p:nvSpPr>
          <p:cNvPr id="4100" name="Slide Number Placeholder 3">
            <a:extLst>
              <a:ext uri="{FF2B5EF4-FFF2-40B4-BE49-F238E27FC236}">
                <a16:creationId xmlns:a16="http://schemas.microsoft.com/office/drawing/2014/main" id="{C49374E5-27A8-4BBE-A6FF-213363D2CBB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D0F8C3CA-DA79-4A19-92E7-D7F0BBCBBC0E}" type="slidenum">
              <a:rPr lang="en-US" altLang="en-US"/>
              <a:pPr/>
              <a:t>28</a:t>
            </a:fld>
            <a:endParaRPr lang="en-US" altLang="en-US"/>
          </a:p>
        </p:txBody>
      </p:sp>
      <p:pic>
        <p:nvPicPr>
          <p:cNvPr id="4101" name="Picture 2" descr="Example of Co-reference Resolution">
            <a:extLst>
              <a:ext uri="{FF2B5EF4-FFF2-40B4-BE49-F238E27FC236}">
                <a16:creationId xmlns:a16="http://schemas.microsoft.com/office/drawing/2014/main" id="{B77AA7C7-B28B-4CE1-86EE-13A0769596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886200"/>
            <a:ext cx="8763000" cy="149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22834870-6C8F-4EF7-ACE9-3BE2EF65CFD1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905000" y="274638"/>
            <a:ext cx="67818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b="1" dirty="0"/>
              <a:t>Semantic role labeling</a:t>
            </a:r>
            <a:br>
              <a:rPr lang="en-US" altLang="en-US" b="1" dirty="0"/>
            </a:br>
            <a:endParaRPr lang="en-US" altLang="en-US" dirty="0"/>
          </a:p>
        </p:txBody>
      </p:sp>
      <p:sp>
        <p:nvSpPr>
          <p:cNvPr id="5123" name="Content Placeholder 2">
            <a:extLst>
              <a:ext uri="{FF2B5EF4-FFF2-40B4-BE49-F238E27FC236}">
                <a16:creationId xmlns:a16="http://schemas.microsoft.com/office/drawing/2014/main" id="{70A3EAE0-9C07-4D8C-AD5E-6810680B3AA9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381000" y="1371600"/>
            <a:ext cx="8229600" cy="4525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/>
            <a:r>
              <a:rPr lang="en-US" altLang="en-US"/>
              <a:t>A sentence has a main logical concept conveyed named as the predicate.</a:t>
            </a:r>
          </a:p>
          <a:p>
            <a:pPr algn="just"/>
            <a:r>
              <a:rPr lang="en-US" altLang="en-US"/>
              <a:t>The arguments for the predicate can be identified from other parts of the sentence.</a:t>
            </a:r>
          </a:p>
          <a:p>
            <a:pPr algn="just"/>
            <a:r>
              <a:rPr lang="en-US" altLang="en-US"/>
              <a:t>The identification of the predicate and the arguments for that predicate is known as semantic role labeling.</a:t>
            </a:r>
          </a:p>
        </p:txBody>
      </p:sp>
      <p:sp>
        <p:nvSpPr>
          <p:cNvPr id="5124" name="Slide Number Placeholder 3">
            <a:extLst>
              <a:ext uri="{FF2B5EF4-FFF2-40B4-BE49-F238E27FC236}">
                <a16:creationId xmlns:a16="http://schemas.microsoft.com/office/drawing/2014/main" id="{A8FB48B2-E11D-4560-9D21-3BFECC1EBE7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6B53DD6A-3A4C-4BB8-AD07-821CE70D086A}" type="slidenum">
              <a:rPr lang="en-US" altLang="en-US"/>
              <a:pPr/>
              <a:t>29</a:t>
            </a:fld>
            <a:endParaRPr lang="en-US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8453D9A2-AD4A-44A1-89A4-8DCD2A5C7E63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2057400" y="274638"/>
            <a:ext cx="66294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IN" altLang="en-US" b="1" dirty="0"/>
              <a:t>Processing information</a:t>
            </a:r>
            <a:endParaRPr lang="en-US" altLang="en-US" b="1" dirty="0"/>
          </a:p>
        </p:txBody>
      </p:sp>
      <p:sp>
        <p:nvSpPr>
          <p:cNvPr id="3075" name="Content Placeholder 2">
            <a:extLst>
              <a:ext uri="{FF2B5EF4-FFF2-40B4-BE49-F238E27FC236}">
                <a16:creationId xmlns:a16="http://schemas.microsoft.com/office/drawing/2014/main" id="{1EF6E9EC-B9B2-400D-93DD-26500900F429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/>
            <a:r>
              <a:rPr lang="en-IN" altLang="en-US" dirty="0"/>
              <a:t>Any expression carries huge amounts of information.</a:t>
            </a:r>
          </a:p>
          <a:p>
            <a:pPr algn="just"/>
            <a:r>
              <a:rPr lang="en-US" altLang="en-US" dirty="0"/>
              <a:t>Any type of information can be interpreted.</a:t>
            </a:r>
          </a:p>
          <a:p>
            <a:pPr algn="just"/>
            <a:r>
              <a:rPr lang="en-IN" altLang="en-US" dirty="0"/>
              <a:t>Predicting human behaviour. </a:t>
            </a:r>
            <a:endParaRPr lang="en-US" altLang="en-US" dirty="0"/>
          </a:p>
        </p:txBody>
      </p:sp>
      <p:sp>
        <p:nvSpPr>
          <p:cNvPr id="3076" name="Slide Number Placeholder 3">
            <a:extLst>
              <a:ext uri="{FF2B5EF4-FFF2-40B4-BE49-F238E27FC236}">
                <a16:creationId xmlns:a16="http://schemas.microsoft.com/office/drawing/2014/main" id="{E55AC6C4-1DA4-4EBA-8635-B0E90963B47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E903240C-B185-4107-A892-477BA09F175A}" type="slidenum">
              <a:rPr lang="en-US" altLang="en-US"/>
              <a:pPr/>
              <a:t>3</a:t>
            </a:fld>
            <a:endParaRPr lang="en-US" altLang="en-US"/>
          </a:p>
        </p:txBody>
      </p:sp>
      <p:pic>
        <p:nvPicPr>
          <p:cNvPr id="3077" name="Picture 6" descr="The NLP pipeline used at the basis of the methods features ...">
            <a:extLst>
              <a:ext uri="{FF2B5EF4-FFF2-40B4-BE49-F238E27FC236}">
                <a16:creationId xmlns:a16="http://schemas.microsoft.com/office/drawing/2014/main" id="{6D586CAC-4E1D-4676-8F4A-837A4D487A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3886200"/>
            <a:ext cx="5715000" cy="2884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AC5F87B4-DFB6-4670-BFC1-2C4F2D06A8B3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2438400" y="274638"/>
            <a:ext cx="62484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b="1" dirty="0"/>
              <a:t>Semantic role labeling</a:t>
            </a:r>
            <a:br>
              <a:rPr lang="en-US" altLang="en-US" b="1" dirty="0"/>
            </a:br>
            <a:endParaRPr lang="en-US" altLang="en-US" dirty="0"/>
          </a:p>
        </p:txBody>
      </p:sp>
      <p:sp>
        <p:nvSpPr>
          <p:cNvPr id="6147" name="Content Placeholder 2">
            <a:extLst>
              <a:ext uri="{FF2B5EF4-FFF2-40B4-BE49-F238E27FC236}">
                <a16:creationId xmlns:a16="http://schemas.microsoft.com/office/drawing/2014/main" id="{87EFF890-4332-4FE7-8515-36655C0E3EBD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457200" y="1600200"/>
            <a:ext cx="8229600" cy="1676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/>
            <a:r>
              <a:rPr lang="en-IN" altLang="en-US"/>
              <a:t>Example:</a:t>
            </a:r>
          </a:p>
          <a:p>
            <a:pPr algn="just"/>
            <a:r>
              <a:rPr lang="en-US" altLang="en-US"/>
              <a:t>“The keys, which were needed to access the building, were locked in the car.”</a:t>
            </a:r>
          </a:p>
          <a:p>
            <a:pPr algn="just"/>
            <a:endParaRPr lang="en-US" altLang="en-US"/>
          </a:p>
        </p:txBody>
      </p:sp>
      <p:sp>
        <p:nvSpPr>
          <p:cNvPr id="6148" name="Slide Number Placeholder 3">
            <a:extLst>
              <a:ext uri="{FF2B5EF4-FFF2-40B4-BE49-F238E27FC236}">
                <a16:creationId xmlns:a16="http://schemas.microsoft.com/office/drawing/2014/main" id="{649344CB-81D0-4221-8F18-581105C5195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23DF2F55-2AED-48D4-974D-D9D7C680E8DC}" type="slidenum">
              <a:rPr lang="en-US" altLang="en-US"/>
              <a:pPr/>
              <a:t>30</a:t>
            </a:fld>
            <a:endParaRPr lang="en-US" altLang="en-US"/>
          </a:p>
        </p:txBody>
      </p:sp>
      <p:pic>
        <p:nvPicPr>
          <p:cNvPr id="6149" name="Picture 3">
            <a:extLst>
              <a:ext uri="{FF2B5EF4-FFF2-40B4-BE49-F238E27FC236}">
                <a16:creationId xmlns:a16="http://schemas.microsoft.com/office/drawing/2014/main" id="{0B05AD03-D032-48EA-ADFA-8C46591F38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581400"/>
            <a:ext cx="7686675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F2B61AD2-88F1-4C8F-9DAC-CFD601ED70F1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752600" y="274638"/>
            <a:ext cx="69342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b="1" dirty="0"/>
              <a:t>Word sense disambiguation</a:t>
            </a:r>
            <a:br>
              <a:rPr lang="en-US" altLang="en-US" b="1" dirty="0"/>
            </a:br>
            <a:endParaRPr lang="en-US" altLang="en-US" dirty="0"/>
          </a:p>
        </p:txBody>
      </p:sp>
      <p:sp>
        <p:nvSpPr>
          <p:cNvPr id="7171" name="Content Placeholder 2">
            <a:extLst>
              <a:ext uri="{FF2B5EF4-FFF2-40B4-BE49-F238E27FC236}">
                <a16:creationId xmlns:a16="http://schemas.microsoft.com/office/drawing/2014/main" id="{1A5F2CA7-467F-4D47-BEEF-6FF601FAE437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/>
            <a:r>
              <a:rPr lang="en-US" altLang="en-US" dirty="0"/>
              <a:t>NLP involves resolving different kinds of ambiguity. </a:t>
            </a:r>
          </a:p>
          <a:p>
            <a:pPr algn="just"/>
            <a:r>
              <a:rPr lang="en-US" altLang="en-US" dirty="0"/>
              <a:t>A word can take different meanings making it ambiguous to understand. </a:t>
            </a:r>
          </a:p>
          <a:p>
            <a:pPr algn="just"/>
            <a:r>
              <a:rPr lang="en-US" altLang="en-US" dirty="0"/>
              <a:t>Word sense disambiguation (WSD) means selecting the correct word sense for a particular word.</a:t>
            </a:r>
          </a:p>
        </p:txBody>
      </p:sp>
      <p:sp>
        <p:nvSpPr>
          <p:cNvPr id="7172" name="Slide Number Placeholder 3">
            <a:extLst>
              <a:ext uri="{FF2B5EF4-FFF2-40B4-BE49-F238E27FC236}">
                <a16:creationId xmlns:a16="http://schemas.microsoft.com/office/drawing/2014/main" id="{CD35FD8B-813C-4A55-92B0-6C819D99087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9ED5CCBE-E614-4EBF-8925-94864BAF2E63}" type="slidenum">
              <a:rPr lang="en-US" altLang="en-US"/>
              <a:pPr/>
              <a:t>31</a:t>
            </a:fld>
            <a:endParaRPr lang="en-US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CBF638E4-3CE0-48FC-B8C9-663BB169702D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828800" y="274638"/>
            <a:ext cx="68580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b="1" dirty="0"/>
              <a:t>Word sense disambiguation</a:t>
            </a:r>
            <a:br>
              <a:rPr lang="en-US" altLang="en-US" b="1" dirty="0"/>
            </a:br>
            <a:endParaRPr lang="en-US" altLang="en-US" dirty="0"/>
          </a:p>
        </p:txBody>
      </p:sp>
      <p:sp>
        <p:nvSpPr>
          <p:cNvPr id="8195" name="Content Placeholder 2">
            <a:extLst>
              <a:ext uri="{FF2B5EF4-FFF2-40B4-BE49-F238E27FC236}">
                <a16:creationId xmlns:a16="http://schemas.microsoft.com/office/drawing/2014/main" id="{E7A38D2A-9524-43ED-933C-E9CD5CC07274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/>
            <a:r>
              <a:rPr lang="en-IN" altLang="en-US"/>
              <a:t>Example:</a:t>
            </a:r>
          </a:p>
          <a:p>
            <a:pPr algn="just"/>
            <a:r>
              <a:rPr lang="en-US" altLang="en-US"/>
              <a:t>The word “bank”. It can refer to a financial institution or the land alongside a river. </a:t>
            </a:r>
          </a:p>
          <a:p>
            <a:pPr algn="just"/>
            <a:r>
              <a:rPr lang="en-US" altLang="en-US"/>
              <a:t>These different meanings are called word senses. </a:t>
            </a:r>
          </a:p>
          <a:p>
            <a:pPr algn="just"/>
            <a:r>
              <a:rPr lang="en-US" altLang="en-US"/>
              <a:t>Context can be used effectively to perform WSD. </a:t>
            </a:r>
          </a:p>
        </p:txBody>
      </p:sp>
      <p:sp>
        <p:nvSpPr>
          <p:cNvPr id="8196" name="Slide Number Placeholder 3">
            <a:extLst>
              <a:ext uri="{FF2B5EF4-FFF2-40B4-BE49-F238E27FC236}">
                <a16:creationId xmlns:a16="http://schemas.microsoft.com/office/drawing/2014/main" id="{31797B8B-5B61-4E54-8255-7CA9F1E21FC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55E5E5DD-25F7-451D-84D3-965CD1CAD6EA}" type="slidenum">
              <a:rPr lang="en-US" altLang="en-US"/>
              <a:pPr/>
              <a:t>32</a:t>
            </a:fld>
            <a:endParaRPr lang="en-US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7ECA3BC0-BFDE-4120-8A0B-8B35CE822131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2057400" y="274638"/>
            <a:ext cx="66294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b="1" dirty="0"/>
              <a:t>Named entity recognition</a:t>
            </a:r>
            <a:br>
              <a:rPr lang="en-US" altLang="en-US" b="1" dirty="0"/>
            </a:br>
            <a:endParaRPr lang="en-US" altLang="en-US" dirty="0"/>
          </a:p>
        </p:txBody>
      </p:sp>
      <p:sp>
        <p:nvSpPr>
          <p:cNvPr id="9219" name="Content Placeholder 2">
            <a:extLst>
              <a:ext uri="{FF2B5EF4-FFF2-40B4-BE49-F238E27FC236}">
                <a16:creationId xmlns:a16="http://schemas.microsoft.com/office/drawing/2014/main" id="{21494C8B-55B0-42CB-8C06-642E5130AED8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457200" y="1600200"/>
            <a:ext cx="8229600" cy="3276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/>
            <a:r>
              <a:rPr lang="en-US" altLang="en-US"/>
              <a:t>Identification of named entities such as persons, locations, organisations which are denoted by proper nouns.</a:t>
            </a:r>
          </a:p>
          <a:p>
            <a:pPr algn="just"/>
            <a:r>
              <a:rPr lang="en-IN" altLang="en-US"/>
              <a:t>Example:</a:t>
            </a:r>
          </a:p>
          <a:p>
            <a:pPr algn="just"/>
            <a:r>
              <a:rPr lang="en-US" altLang="en-US" b="1"/>
              <a:t>“</a:t>
            </a:r>
            <a:r>
              <a:rPr lang="en-US" altLang="en-US"/>
              <a:t>Michael Jordan is a professor at Berkeley.</a:t>
            </a:r>
            <a:r>
              <a:rPr lang="en-US" altLang="en-US" b="1" i="1"/>
              <a:t>”</a:t>
            </a:r>
            <a:endParaRPr lang="en-US" altLang="en-US"/>
          </a:p>
          <a:p>
            <a:pPr algn="just"/>
            <a:endParaRPr lang="en-US" altLang="en-US"/>
          </a:p>
          <a:p>
            <a:pPr algn="just"/>
            <a:endParaRPr lang="en-US" altLang="en-US"/>
          </a:p>
        </p:txBody>
      </p:sp>
      <p:sp>
        <p:nvSpPr>
          <p:cNvPr id="9220" name="Slide Number Placeholder 3">
            <a:extLst>
              <a:ext uri="{FF2B5EF4-FFF2-40B4-BE49-F238E27FC236}">
                <a16:creationId xmlns:a16="http://schemas.microsoft.com/office/drawing/2014/main" id="{0CEE8209-8D36-4000-AE63-1F3EF1BF59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8D04C38F-4C49-48B0-9BC5-B19B70A94E32}" type="slidenum">
              <a:rPr lang="en-US" altLang="en-US"/>
              <a:pPr/>
              <a:t>33</a:t>
            </a:fld>
            <a:endParaRPr lang="en-US" altLang="en-US"/>
          </a:p>
        </p:txBody>
      </p:sp>
      <p:pic>
        <p:nvPicPr>
          <p:cNvPr id="9221" name="Picture 2">
            <a:extLst>
              <a:ext uri="{FF2B5EF4-FFF2-40B4-BE49-F238E27FC236}">
                <a16:creationId xmlns:a16="http://schemas.microsoft.com/office/drawing/2014/main" id="{D3735D18-977B-4865-B64B-E7880C730A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4953000"/>
            <a:ext cx="6094413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4E94A9D7-0BEF-42DE-84AC-C3D8DFD30405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2667000" y="274638"/>
            <a:ext cx="60198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/>
              <a:t>Context free grammars </a:t>
            </a:r>
          </a:p>
        </p:txBody>
      </p:sp>
      <p:sp>
        <p:nvSpPr>
          <p:cNvPr id="3075" name="Content Placeholder 2">
            <a:extLst>
              <a:ext uri="{FF2B5EF4-FFF2-40B4-BE49-F238E27FC236}">
                <a16:creationId xmlns:a16="http://schemas.microsoft.com/office/drawing/2014/main" id="{40F8BCA1-03F7-4817-AB9F-53DDAE5F7956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/>
            <a:r>
              <a:rPr lang="en-US" altLang="en-US" dirty="0"/>
              <a:t>It is the grammar that consists rules with a single symbol on the left-hand side of the rewrite rules. Let us create grammar to parse a sentence</a:t>
            </a:r>
          </a:p>
          <a:p>
            <a:pPr algn="just"/>
            <a:r>
              <a:rPr lang="en-US" altLang="en-US" dirty="0"/>
              <a:t>“The bird pecks the grains”</a:t>
            </a:r>
          </a:p>
        </p:txBody>
      </p:sp>
      <p:sp>
        <p:nvSpPr>
          <p:cNvPr id="3076" name="Slide Number Placeholder 3">
            <a:extLst>
              <a:ext uri="{FF2B5EF4-FFF2-40B4-BE49-F238E27FC236}">
                <a16:creationId xmlns:a16="http://schemas.microsoft.com/office/drawing/2014/main" id="{5C95B292-9AE7-4126-B0AC-49C7C38C866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A6C3F4C1-0092-41DC-B546-F6811813AF63}" type="slidenum">
              <a:rPr lang="en-US" altLang="en-US"/>
              <a:pPr/>
              <a:t>34</a:t>
            </a:fld>
            <a:endParaRPr lang="en-US" alt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D8B0F491-1AE7-4512-8241-375FEDB96BFB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2667000" y="274638"/>
            <a:ext cx="60198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/>
              <a:t>Context free grammars </a:t>
            </a:r>
          </a:p>
        </p:txBody>
      </p:sp>
      <p:sp>
        <p:nvSpPr>
          <p:cNvPr id="4099" name="Slide Number Placeholder 3">
            <a:extLst>
              <a:ext uri="{FF2B5EF4-FFF2-40B4-BE49-F238E27FC236}">
                <a16:creationId xmlns:a16="http://schemas.microsoft.com/office/drawing/2014/main" id="{2FF214D2-4DEB-4987-8A69-225FA072A4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9C8B2FF3-6E9A-498C-8589-F05F88B91857}" type="slidenum">
              <a:rPr lang="en-US" altLang="en-US"/>
              <a:pPr/>
              <a:t>35</a:t>
            </a:fld>
            <a:endParaRPr lang="en-US" altLang="en-US"/>
          </a:p>
        </p:txBody>
      </p:sp>
      <p:pic>
        <p:nvPicPr>
          <p:cNvPr id="4100" name="Picture 2">
            <a:extLst>
              <a:ext uri="{FF2B5EF4-FFF2-40B4-BE49-F238E27FC236}">
                <a16:creationId xmlns:a16="http://schemas.microsoft.com/office/drawing/2014/main" id="{7BA0C37D-9BD5-4C0E-9804-6998BC1082E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143000"/>
            <a:ext cx="8720138" cy="4191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859FCCBF-C855-4521-A94D-122183BF5588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2438400" y="274638"/>
            <a:ext cx="62484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/>
              <a:t>Context free grammars </a:t>
            </a:r>
          </a:p>
        </p:txBody>
      </p:sp>
      <p:sp>
        <p:nvSpPr>
          <p:cNvPr id="5123" name="Content Placeholder 2">
            <a:extLst>
              <a:ext uri="{FF2B5EF4-FFF2-40B4-BE49-F238E27FC236}">
                <a16:creationId xmlns:a16="http://schemas.microsoft.com/office/drawing/2014/main" id="{C3CD64A8-EC0E-45D7-833C-DFD6CC0D9D13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/>
            <a:r>
              <a:rPr lang="en-US" altLang="en-US"/>
              <a:t>The parse tree breaks down the sentence into structured parts so that the computer can easily understand and process it. </a:t>
            </a:r>
          </a:p>
          <a:p>
            <a:pPr algn="just"/>
            <a:r>
              <a:rPr lang="en-US" altLang="en-US"/>
              <a:t>In order for the parsing algorithm to construct this parse tree, a set of rewrite rules, which describe what tree structures are legal, need to be constructed.</a:t>
            </a:r>
          </a:p>
        </p:txBody>
      </p:sp>
      <p:sp>
        <p:nvSpPr>
          <p:cNvPr id="5124" name="Slide Number Placeholder 3">
            <a:extLst>
              <a:ext uri="{FF2B5EF4-FFF2-40B4-BE49-F238E27FC236}">
                <a16:creationId xmlns:a16="http://schemas.microsoft.com/office/drawing/2014/main" id="{BE301C09-824C-433F-8271-06325B57891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358A9F04-5C4B-4333-B5E0-046335861A3B}" type="slidenum">
              <a:rPr lang="en-US" altLang="en-US"/>
              <a:pPr/>
              <a:t>36</a:t>
            </a:fld>
            <a:endParaRPr lang="en-US" alt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D1593594-0EC8-4D23-AF8D-75322646E399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2514600" y="274638"/>
            <a:ext cx="61722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/>
              <a:t>Context free grammars </a:t>
            </a:r>
          </a:p>
        </p:txBody>
      </p:sp>
      <p:sp>
        <p:nvSpPr>
          <p:cNvPr id="6147" name="Content Placeholder 2">
            <a:extLst>
              <a:ext uri="{FF2B5EF4-FFF2-40B4-BE49-F238E27FC236}">
                <a16:creationId xmlns:a16="http://schemas.microsoft.com/office/drawing/2014/main" id="{61CBE27E-AFC3-486F-9780-421EAB9C0CC9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/>
            <a:r>
              <a:rPr lang="en-US" altLang="en-US"/>
              <a:t>These rules say that a certain symbol may be expanded in the tree by a sequence of other symbols. </a:t>
            </a:r>
          </a:p>
          <a:p>
            <a:pPr algn="just"/>
            <a:r>
              <a:rPr lang="en-US" altLang="en-US"/>
              <a:t>According to first order logic rule, if there are two strings Noun Phrase (NP) and Verb Phrase (VP), then the string combined by NP followed by VP is a sentence. </a:t>
            </a:r>
          </a:p>
        </p:txBody>
      </p:sp>
      <p:sp>
        <p:nvSpPr>
          <p:cNvPr id="6148" name="Slide Number Placeholder 3">
            <a:extLst>
              <a:ext uri="{FF2B5EF4-FFF2-40B4-BE49-F238E27FC236}">
                <a16:creationId xmlns:a16="http://schemas.microsoft.com/office/drawing/2014/main" id="{C1617A75-B676-422E-AC54-C2A9643BC88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236FCBB4-663F-4246-A1D8-4ED1A91B5A9B}" type="slidenum">
              <a:rPr lang="en-US" altLang="en-US"/>
              <a:pPr/>
              <a:t>37</a:t>
            </a:fld>
            <a:endParaRPr lang="en-US" alt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217A8211-5145-4844-8ECD-665656C5F8B7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2743200" y="274638"/>
            <a:ext cx="5943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/>
              <a:t>Context free grammars </a:t>
            </a:r>
          </a:p>
        </p:txBody>
      </p:sp>
      <p:sp>
        <p:nvSpPr>
          <p:cNvPr id="7171" name="Content Placeholder 2">
            <a:extLst>
              <a:ext uri="{FF2B5EF4-FFF2-40B4-BE49-F238E27FC236}">
                <a16:creationId xmlns:a16="http://schemas.microsoft.com/office/drawing/2014/main" id="{5B89BE53-40F2-4A99-8FC7-C588201FD7A6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457200" y="1600200"/>
            <a:ext cx="8229600" cy="990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The rewrite rules for the sentence are as follows −</a:t>
            </a:r>
          </a:p>
          <a:p>
            <a:endParaRPr lang="en-US" altLang="en-US"/>
          </a:p>
        </p:txBody>
      </p:sp>
      <p:sp>
        <p:nvSpPr>
          <p:cNvPr id="7172" name="Slide Number Placeholder 3">
            <a:extLst>
              <a:ext uri="{FF2B5EF4-FFF2-40B4-BE49-F238E27FC236}">
                <a16:creationId xmlns:a16="http://schemas.microsoft.com/office/drawing/2014/main" id="{95F7EB25-CE6F-4C5B-84A1-BD635C75654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29FB1F9C-1E24-4400-9972-9B5344200027}" type="slidenum">
              <a:rPr lang="en-US" altLang="en-US"/>
              <a:pPr/>
              <a:t>38</a:t>
            </a:fld>
            <a:endParaRPr lang="en-US" altLang="en-US"/>
          </a:p>
        </p:txBody>
      </p:sp>
      <p:pic>
        <p:nvPicPr>
          <p:cNvPr id="7173" name="Picture 3">
            <a:extLst>
              <a:ext uri="{FF2B5EF4-FFF2-40B4-BE49-F238E27FC236}">
                <a16:creationId xmlns:a16="http://schemas.microsoft.com/office/drawing/2014/main" id="{1CA2AEA0-19D8-4926-8C8E-4A7233D193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819400"/>
            <a:ext cx="3429000" cy="3827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154AE1DD-0538-40C8-9FF1-D770D4FC78F7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2209800" y="274638"/>
            <a:ext cx="64770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/>
              <a:t>Context free grammars </a:t>
            </a:r>
          </a:p>
        </p:txBody>
      </p:sp>
      <p:sp>
        <p:nvSpPr>
          <p:cNvPr id="8195" name="Content Placeholder 2">
            <a:extLst>
              <a:ext uri="{FF2B5EF4-FFF2-40B4-BE49-F238E27FC236}">
                <a16:creationId xmlns:a16="http://schemas.microsoft.com/office/drawing/2014/main" id="{35338613-4297-4ACE-A93F-220098FC5BA2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457200" y="1600200"/>
            <a:ext cx="8229600" cy="30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The parse tree can be created as shown −</a:t>
            </a:r>
          </a:p>
        </p:txBody>
      </p:sp>
      <p:sp>
        <p:nvSpPr>
          <p:cNvPr id="8196" name="Slide Number Placeholder 3">
            <a:extLst>
              <a:ext uri="{FF2B5EF4-FFF2-40B4-BE49-F238E27FC236}">
                <a16:creationId xmlns:a16="http://schemas.microsoft.com/office/drawing/2014/main" id="{75766E9A-C05D-47CC-9D2D-963E9468F5E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F4CC9F46-8F6C-4C90-BF3A-A79723B58DB0}" type="slidenum">
              <a:rPr lang="en-US" altLang="en-US"/>
              <a:pPr/>
              <a:t>39</a:t>
            </a:fld>
            <a:endParaRPr lang="en-US" altLang="en-US"/>
          </a:p>
        </p:txBody>
      </p:sp>
      <p:pic>
        <p:nvPicPr>
          <p:cNvPr id="8197" name="Picture 2">
            <a:extLst>
              <a:ext uri="{FF2B5EF4-FFF2-40B4-BE49-F238E27FC236}">
                <a16:creationId xmlns:a16="http://schemas.microsoft.com/office/drawing/2014/main" id="{7B3FCD61-6736-4FC3-8AC1-3B23A6A0C5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181225"/>
            <a:ext cx="5734050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D66F1BED-A693-433F-8317-0C2BD7692286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IN" altLang="en-US" b="1" dirty="0"/>
              <a:t>NLP Pipeline</a:t>
            </a:r>
            <a:br>
              <a:rPr lang="en-IN" altLang="en-US" b="1" dirty="0"/>
            </a:br>
            <a:r>
              <a:rPr lang="en-IN" altLang="en-US" sz="2000" b="1" dirty="0"/>
              <a:t>(</a:t>
            </a:r>
            <a:r>
              <a:rPr lang="en-US" altLang="en-US" sz="2000" b="1" dirty="0">
                <a:solidFill>
                  <a:srgbClr val="0070C0"/>
                </a:solidFill>
              </a:rPr>
              <a:t>Real-Time Classification of Airline Twitter Data</a:t>
            </a:r>
            <a:r>
              <a:rPr lang="en-IN" altLang="en-US" sz="2000" b="1" dirty="0"/>
              <a:t>)</a:t>
            </a:r>
            <a:endParaRPr lang="en-US" altLang="en-US" sz="2000" b="1" dirty="0"/>
          </a:p>
        </p:txBody>
      </p:sp>
      <p:sp>
        <p:nvSpPr>
          <p:cNvPr id="4099" name="Content Placeholder 2">
            <a:extLst>
              <a:ext uri="{FF2B5EF4-FFF2-40B4-BE49-F238E27FC236}">
                <a16:creationId xmlns:a16="http://schemas.microsoft.com/office/drawing/2014/main" id="{A39EEB2C-BB3F-41CB-863A-6B4E1BCB889D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endParaRPr lang="en-US" altLang="en-US" dirty="0"/>
          </a:p>
        </p:txBody>
      </p:sp>
      <p:sp>
        <p:nvSpPr>
          <p:cNvPr id="4100" name="Slide Number Placeholder 3">
            <a:extLst>
              <a:ext uri="{FF2B5EF4-FFF2-40B4-BE49-F238E27FC236}">
                <a16:creationId xmlns:a16="http://schemas.microsoft.com/office/drawing/2014/main" id="{A682EC48-7098-449C-8D46-022C641EB08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C45CA95E-98BE-4E38-8BAD-8A3190E860DC}" type="slidenum">
              <a:rPr lang="en-US" altLang="en-US"/>
              <a:pPr/>
              <a:t>4</a:t>
            </a:fld>
            <a:endParaRPr lang="en-US" altLang="en-US"/>
          </a:p>
        </p:txBody>
      </p:sp>
      <p:pic>
        <p:nvPicPr>
          <p:cNvPr id="4101" name="Picture 2" descr="NLP pipeline - Machine Learning with Apache Spark Quick Start ...">
            <a:extLst>
              <a:ext uri="{FF2B5EF4-FFF2-40B4-BE49-F238E27FC236}">
                <a16:creationId xmlns:a16="http://schemas.microsoft.com/office/drawing/2014/main" id="{10B3D190-F967-432C-BD54-4642DA81E3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594" y="1600200"/>
            <a:ext cx="6934200" cy="445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B88E3-9E4B-475C-A083-ECADA4068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0" y="274638"/>
            <a:ext cx="4572000" cy="1143000"/>
          </a:xfrm>
        </p:spPr>
        <p:txBody>
          <a:bodyPr/>
          <a:lstStyle/>
          <a:p>
            <a:r>
              <a:rPr lang="en-US" sz="4000" dirty="0"/>
              <a:t>Some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14A79-C354-464D-8891-6312E5644F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3657600" cy="4525963"/>
          </a:xfrm>
        </p:spPr>
        <p:txBody>
          <a:bodyPr/>
          <a:lstStyle/>
          <a:p>
            <a:r>
              <a:rPr lang="en-US" dirty="0"/>
              <a:t>Mohan slept on the bench</a:t>
            </a:r>
          </a:p>
          <a:p>
            <a:r>
              <a:rPr lang="en-US" dirty="0"/>
              <a:t>The boy ate an apple</a:t>
            </a:r>
          </a:p>
          <a:p>
            <a:r>
              <a:rPr lang="en-US" dirty="0"/>
              <a:t>The green cow munched the grass.</a:t>
            </a:r>
          </a:p>
          <a:p>
            <a:r>
              <a:rPr lang="en-US" dirty="0"/>
              <a:t>Bill loves the Dog.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42639B-EE4D-45BD-ABE1-C4A9B22BAF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9A01F6-053A-4103-A65C-2B750EA9E954}" type="slidenum">
              <a:rPr lang="en-US" altLang="en-US" smtClean="0"/>
              <a:pPr/>
              <a:t>40</a:t>
            </a:fld>
            <a:endParaRPr lang="en-US" altLang="en-US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3748EAAA-3B86-4829-B7FD-F3A29EFF8B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1143000"/>
            <a:ext cx="5242214" cy="4815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935843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107EC9-1322-47E6-A978-A451110E408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9A01F6-053A-4103-A65C-2B750EA9E954}" type="slidenum">
              <a:rPr lang="en-US" altLang="en-US" smtClean="0"/>
              <a:pPr/>
              <a:t>41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85903B-1F52-49D8-9016-15665CD406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219200"/>
            <a:ext cx="6248400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68450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107EC9-1322-47E6-A978-A451110E408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9A01F6-053A-4103-A65C-2B750EA9E954}" type="slidenum">
              <a:rPr lang="en-US" altLang="en-US" smtClean="0"/>
              <a:pPr/>
              <a:t>42</a:t>
            </a:fld>
            <a:endParaRPr lang="en-US" alt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36412B-D520-4A5D-8DCB-504C9D949F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29734"/>
            <a:ext cx="8305800" cy="52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28081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107EC9-1322-47E6-A978-A451110E408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9A01F6-053A-4103-A65C-2B750EA9E954}" type="slidenum">
              <a:rPr lang="en-US" altLang="en-US" smtClean="0"/>
              <a:pPr/>
              <a:t>43</a:t>
            </a:fld>
            <a:endParaRPr lang="en-US" alt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8EBDD60-CCA5-4E16-8798-962B40054E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066800"/>
            <a:ext cx="8229599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61457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107EC9-1322-47E6-A978-A451110E408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9A01F6-053A-4103-A65C-2B750EA9E954}" type="slidenum">
              <a:rPr lang="en-US" altLang="en-US" smtClean="0"/>
              <a:pPr/>
              <a:t>44</a:t>
            </a:fld>
            <a:endParaRPr lang="en-US" alt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9C928F5-16B4-41E2-BAB9-5872D600A8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295400"/>
            <a:ext cx="73152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946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B3B3E216-5476-45E0-90FD-A34DBBC42B32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b="1"/>
              <a:t>Major Challenge</a:t>
            </a:r>
          </a:p>
        </p:txBody>
      </p:sp>
      <p:sp>
        <p:nvSpPr>
          <p:cNvPr id="5123" name="Content Placeholder 2">
            <a:extLst>
              <a:ext uri="{FF2B5EF4-FFF2-40B4-BE49-F238E27FC236}">
                <a16:creationId xmlns:a16="http://schemas.microsoft.com/office/drawing/2014/main" id="{CDF2AD3F-098C-4EAB-96F8-457E9FEAE0B1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/>
            <a:r>
              <a:rPr lang="en-US" altLang="en-US"/>
              <a:t>One person may generate hundreds or thousands of words in a declaration.</a:t>
            </a:r>
          </a:p>
          <a:p>
            <a:pPr algn="just"/>
            <a:r>
              <a:rPr lang="en-US" altLang="en-US"/>
              <a:t>Difficult to analyze millions of people of declarations.</a:t>
            </a:r>
          </a:p>
        </p:txBody>
      </p:sp>
      <p:sp>
        <p:nvSpPr>
          <p:cNvPr id="5124" name="Slide Number Placeholder 3">
            <a:extLst>
              <a:ext uri="{FF2B5EF4-FFF2-40B4-BE49-F238E27FC236}">
                <a16:creationId xmlns:a16="http://schemas.microsoft.com/office/drawing/2014/main" id="{E718FEFC-7DE8-4504-970E-59BD73FE1E1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63CFB53F-0E7B-4483-82C9-928CFD4C2251}" type="slidenum">
              <a:rPr lang="en-US" altLang="en-US"/>
              <a:pPr/>
              <a:t>5</a:t>
            </a:fld>
            <a:endParaRPr lang="en-US" altLang="en-US"/>
          </a:p>
        </p:txBody>
      </p:sp>
      <p:pic>
        <p:nvPicPr>
          <p:cNvPr id="5125" name="Picture 5" descr="C:\Users\WELCOME\Downloads\sdf.png">
            <a:extLst>
              <a:ext uri="{FF2B5EF4-FFF2-40B4-BE49-F238E27FC236}">
                <a16:creationId xmlns:a16="http://schemas.microsoft.com/office/drawing/2014/main" id="{04279AAB-3834-40BF-A9B6-A63C58E7C3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3733800"/>
            <a:ext cx="5791200" cy="273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79CAB061-4AD5-4880-9870-808DFA82A2CC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b="1"/>
              <a:t>Unstructured data</a:t>
            </a:r>
            <a:endParaRPr lang="en-US" altLang="en-US"/>
          </a:p>
        </p:txBody>
      </p:sp>
      <p:sp>
        <p:nvSpPr>
          <p:cNvPr id="6147" name="Content Placeholder 2">
            <a:extLst>
              <a:ext uri="{FF2B5EF4-FFF2-40B4-BE49-F238E27FC236}">
                <a16:creationId xmlns:a16="http://schemas.microsoft.com/office/drawing/2014/main" id="{1C12D68C-65A8-4D61-A3D9-5F2D034E3476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/>
            <a:r>
              <a:rPr lang="en-IN" altLang="en-US">
                <a:solidFill>
                  <a:srgbClr val="0070C0"/>
                </a:solidFill>
              </a:rPr>
              <a:t>Examples</a:t>
            </a:r>
            <a:r>
              <a:rPr lang="en-IN" altLang="en-US"/>
              <a:t>: C</a:t>
            </a:r>
            <a:r>
              <a:rPr lang="en-US" altLang="en-US"/>
              <a:t>onversations, declarations or even tweets.</a:t>
            </a:r>
          </a:p>
          <a:p>
            <a:pPr algn="just"/>
            <a:r>
              <a:rPr lang="en-US" altLang="en-US"/>
              <a:t>Doesn’t properly fit into the structure of relational databases.</a:t>
            </a:r>
          </a:p>
          <a:p>
            <a:pPr algn="just"/>
            <a:r>
              <a:rPr lang="en-US" altLang="en-US"/>
              <a:t>Hard to manipulate.</a:t>
            </a:r>
          </a:p>
          <a:p>
            <a:pPr algn="just"/>
            <a:endParaRPr lang="en-US" altLang="en-US"/>
          </a:p>
        </p:txBody>
      </p:sp>
      <p:sp>
        <p:nvSpPr>
          <p:cNvPr id="6148" name="Slide Number Placeholder 3">
            <a:extLst>
              <a:ext uri="{FF2B5EF4-FFF2-40B4-BE49-F238E27FC236}">
                <a16:creationId xmlns:a16="http://schemas.microsoft.com/office/drawing/2014/main" id="{ECCA1363-2E44-46DB-8C8E-AEA7616AD5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797CF394-1A5B-4AD7-A79B-CB7F790E048E}" type="slidenum">
              <a:rPr lang="en-US" altLang="en-US"/>
              <a:pPr/>
              <a:t>6</a:t>
            </a:fld>
            <a:endParaRPr lang="en-US" altLang="en-US"/>
          </a:p>
        </p:txBody>
      </p:sp>
      <p:pic>
        <p:nvPicPr>
          <p:cNvPr id="6149" name="Picture 6" descr="Mining Structured &amp; Unstructured Data to Strengthen Customer ...">
            <a:extLst>
              <a:ext uri="{FF2B5EF4-FFF2-40B4-BE49-F238E27FC236}">
                <a16:creationId xmlns:a16="http://schemas.microsoft.com/office/drawing/2014/main" id="{1184F4F7-6AE9-4659-A1AE-2B0727E048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4495800"/>
            <a:ext cx="3603625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A6AD6FEC-8441-40F4-BC0C-9FD6E4875020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IN" altLang="en-US" b="1" dirty="0"/>
              <a:t>    Definition &amp; Use case</a:t>
            </a:r>
            <a:endParaRPr lang="en-US" altLang="en-US" b="1" dirty="0"/>
          </a:p>
        </p:txBody>
      </p:sp>
      <p:sp>
        <p:nvSpPr>
          <p:cNvPr id="7171" name="Content Placeholder 2">
            <a:extLst>
              <a:ext uri="{FF2B5EF4-FFF2-40B4-BE49-F238E27FC236}">
                <a16:creationId xmlns:a16="http://schemas.microsoft.com/office/drawing/2014/main" id="{CAB1D1F6-CB3A-47A4-9B02-A08815752872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/>
            <a:r>
              <a:rPr lang="en-US" altLang="en-US" b="1" dirty="0"/>
              <a:t>“</a:t>
            </a:r>
            <a:r>
              <a:rPr lang="en-US" altLang="en-US" b="1" dirty="0">
                <a:solidFill>
                  <a:srgbClr val="0070C0"/>
                </a:solidFill>
              </a:rPr>
              <a:t>Natural Language Processing</a:t>
            </a:r>
            <a:r>
              <a:rPr lang="en-US" altLang="en-US" dirty="0">
                <a:solidFill>
                  <a:srgbClr val="0070C0"/>
                </a:solidFill>
              </a:rPr>
              <a:t> </a:t>
            </a:r>
            <a:r>
              <a:rPr lang="en-US" altLang="en-US" dirty="0"/>
              <a:t>or NLP is a field of Artificial Intelligence that gives the machines the ability to read, understand and derive meaning from human languages.”</a:t>
            </a:r>
          </a:p>
          <a:p>
            <a:pPr algn="just"/>
            <a:r>
              <a:rPr lang="en-US" altLang="en-US" b="1" dirty="0">
                <a:solidFill>
                  <a:srgbClr val="0070C0"/>
                </a:solidFill>
              </a:rPr>
              <a:t>Use Case</a:t>
            </a:r>
            <a:r>
              <a:rPr lang="en-US" altLang="en-US" b="1" dirty="0"/>
              <a:t>: </a:t>
            </a:r>
            <a:r>
              <a:rPr lang="en-US" altLang="en-US" dirty="0"/>
              <a:t>Automatic handling of natural human language like speech or text.</a:t>
            </a:r>
          </a:p>
          <a:p>
            <a:pPr algn="just"/>
            <a:endParaRPr lang="en-US" altLang="en-US" dirty="0"/>
          </a:p>
          <a:p>
            <a:endParaRPr lang="en-US" altLang="en-US" dirty="0"/>
          </a:p>
        </p:txBody>
      </p:sp>
      <p:sp>
        <p:nvSpPr>
          <p:cNvPr id="7172" name="Slide Number Placeholder 3">
            <a:extLst>
              <a:ext uri="{FF2B5EF4-FFF2-40B4-BE49-F238E27FC236}">
                <a16:creationId xmlns:a16="http://schemas.microsoft.com/office/drawing/2014/main" id="{7C254E00-EB2F-48FF-B3A4-387CB320C01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15C1EBE3-B2F7-4434-B9D6-E091B505399B}" type="slidenum">
              <a:rPr lang="en-US" altLang="en-US"/>
              <a:pPr/>
              <a:t>7</a:t>
            </a:fld>
            <a:endParaRPr lang="en-US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5DAA3B38-A8E7-4DEF-B485-0A72C70A3884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b="1"/>
              <a:t>Examples</a:t>
            </a:r>
            <a:endParaRPr lang="en-US" altLang="en-US"/>
          </a:p>
        </p:txBody>
      </p:sp>
      <p:sp>
        <p:nvSpPr>
          <p:cNvPr id="8195" name="Content Placeholder 2">
            <a:extLst>
              <a:ext uri="{FF2B5EF4-FFF2-40B4-BE49-F238E27FC236}">
                <a16:creationId xmlns:a16="http://schemas.microsoft.com/office/drawing/2014/main" id="{E76C53F7-A504-4AE8-B90A-AD49DEEBAA10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2800"/>
              <a:t>Recognition and prediction of diseases.</a:t>
            </a:r>
          </a:p>
          <a:p>
            <a:r>
              <a:rPr lang="en-US" altLang="en-US" sz="2800"/>
              <a:t>Determining customers’ opinion.</a:t>
            </a:r>
          </a:p>
          <a:p>
            <a:r>
              <a:rPr lang="en-US" altLang="en-US" sz="2800"/>
              <a:t>Personalized search engine.</a:t>
            </a:r>
          </a:p>
          <a:p>
            <a:r>
              <a:rPr lang="en-IN" altLang="en-US" sz="2800"/>
              <a:t>E-mail classification.</a:t>
            </a:r>
          </a:p>
          <a:p>
            <a:r>
              <a:rPr lang="en-IN" altLang="en-US" sz="2800"/>
              <a:t>Fake news identification.</a:t>
            </a:r>
          </a:p>
          <a:p>
            <a:r>
              <a:rPr lang="en-IN" altLang="en-US" sz="2800"/>
              <a:t>Voice driven interfaces.</a:t>
            </a:r>
          </a:p>
          <a:p>
            <a:r>
              <a:rPr lang="en-IN" altLang="en-US" sz="2800"/>
              <a:t>Financial trading.</a:t>
            </a:r>
          </a:p>
          <a:p>
            <a:r>
              <a:rPr lang="en-IN" altLang="en-US" sz="2800"/>
              <a:t>Talent recruitment.</a:t>
            </a:r>
          </a:p>
          <a:p>
            <a:r>
              <a:rPr lang="en-IN" altLang="en-US" sz="2800"/>
              <a:t>Litigation tasks</a:t>
            </a:r>
          </a:p>
          <a:p>
            <a:endParaRPr lang="en-US" altLang="en-US"/>
          </a:p>
          <a:p>
            <a:endParaRPr lang="en-US" altLang="en-US"/>
          </a:p>
        </p:txBody>
      </p:sp>
      <p:sp>
        <p:nvSpPr>
          <p:cNvPr id="8196" name="Slide Number Placeholder 3">
            <a:extLst>
              <a:ext uri="{FF2B5EF4-FFF2-40B4-BE49-F238E27FC236}">
                <a16:creationId xmlns:a16="http://schemas.microsoft.com/office/drawing/2014/main" id="{0E2289C7-F195-41BC-8B0D-E41CD88DFA0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8B29D983-1054-4070-9C07-901050ABD319}" type="slidenum">
              <a:rPr lang="en-US" altLang="en-US"/>
              <a:pPr/>
              <a:t>8</a:t>
            </a:fld>
            <a:endParaRPr lang="en-US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88BB06E7-80B4-47D4-8E14-BC088F2FA190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2057400" y="274638"/>
            <a:ext cx="66294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b="1" dirty="0"/>
              <a:t>Boom in the healthcare industry</a:t>
            </a:r>
          </a:p>
        </p:txBody>
      </p:sp>
      <p:sp>
        <p:nvSpPr>
          <p:cNvPr id="9219" name="Content Placeholder 2">
            <a:extLst>
              <a:ext uri="{FF2B5EF4-FFF2-40B4-BE49-F238E27FC236}">
                <a16:creationId xmlns:a16="http://schemas.microsoft.com/office/drawing/2014/main" id="{E72067F7-6503-4F47-8E5C-3DD20E5486B6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457200" y="1600200"/>
            <a:ext cx="8229600" cy="1905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/>
            <a:r>
              <a:rPr lang="en-US" altLang="en-US"/>
              <a:t>Enhancing care delivery.</a:t>
            </a:r>
          </a:p>
          <a:p>
            <a:pPr algn="just"/>
            <a:r>
              <a:rPr lang="en-US" altLang="en-US"/>
              <a:t>Diagnosing disease.</a:t>
            </a:r>
          </a:p>
          <a:p>
            <a:pPr algn="just"/>
            <a:r>
              <a:rPr lang="en-IN" altLang="en-US"/>
              <a:t>Cutting costs.</a:t>
            </a:r>
          </a:p>
          <a:p>
            <a:endParaRPr lang="en-US" altLang="en-US"/>
          </a:p>
        </p:txBody>
      </p:sp>
      <p:sp>
        <p:nvSpPr>
          <p:cNvPr id="9220" name="Slide Number Placeholder 3">
            <a:extLst>
              <a:ext uri="{FF2B5EF4-FFF2-40B4-BE49-F238E27FC236}">
                <a16:creationId xmlns:a16="http://schemas.microsoft.com/office/drawing/2014/main" id="{1559A3CB-26D7-4467-AFFA-17BA4198231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C9B0E993-EDB8-4476-B932-CFB675AD28AF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9221" name="AutoShape 6" descr="Natural Language Processing For Healthcare &amp; Life Sciences Market ...">
            <a:extLst>
              <a:ext uri="{FF2B5EF4-FFF2-40B4-BE49-F238E27FC236}">
                <a16:creationId xmlns:a16="http://schemas.microsoft.com/office/drawing/2014/main" id="{A3480437-57D4-4F18-B87B-58B2654FFE3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9222" name="AutoShape 8" descr="Natural Language Processing For Healthcare &amp; Life Sciences Market ...">
            <a:extLst>
              <a:ext uri="{FF2B5EF4-FFF2-40B4-BE49-F238E27FC236}">
                <a16:creationId xmlns:a16="http://schemas.microsoft.com/office/drawing/2014/main" id="{1DFADCFF-8B51-48C5-AB3A-5948F2FBF96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9223" name="AutoShape 12" descr="Natural Language Processing For Healthcare &amp; Life Sciences Market ...">
            <a:extLst>
              <a:ext uri="{FF2B5EF4-FFF2-40B4-BE49-F238E27FC236}">
                <a16:creationId xmlns:a16="http://schemas.microsoft.com/office/drawing/2014/main" id="{6ECBA98A-F584-4438-BBBC-421C5996473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pic>
        <p:nvPicPr>
          <p:cNvPr id="9224" name="Picture 14" descr="Natural Language Processing For Healthcare &amp; Life Sciences Market">
            <a:extLst>
              <a:ext uri="{FF2B5EF4-FFF2-40B4-BE49-F238E27FC236}">
                <a16:creationId xmlns:a16="http://schemas.microsoft.com/office/drawing/2014/main" id="{23B123F0-505E-4FC8-81E3-539F1178EF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3276600"/>
            <a:ext cx="5410200" cy="300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2491</TotalTime>
  <Words>1206</Words>
  <Application>Microsoft Office PowerPoint</Application>
  <PresentationFormat>On-screen Show (4:3)</PresentationFormat>
  <Paragraphs>190</Paragraphs>
  <Slides>44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8" baseType="lpstr">
      <vt:lpstr>Arial</vt:lpstr>
      <vt:lpstr>Times New Roman</vt:lpstr>
      <vt:lpstr>Wingdings</vt:lpstr>
      <vt:lpstr>Default Design</vt:lpstr>
      <vt:lpstr> MODULE III  Understanding Natural Languages B.Tech.(AI), 6th Artificial Intelligence (CSE 401)  </vt:lpstr>
      <vt:lpstr>PowerPoint Presentation</vt:lpstr>
      <vt:lpstr>Processing information</vt:lpstr>
      <vt:lpstr>NLP Pipeline (Real-Time Classification of Airline Twitter Data)</vt:lpstr>
      <vt:lpstr>Major Challenge</vt:lpstr>
      <vt:lpstr>Unstructured data</vt:lpstr>
      <vt:lpstr>    Definition &amp; Use case</vt:lpstr>
      <vt:lpstr>Examples</vt:lpstr>
      <vt:lpstr>Boom in the healthcare industry</vt:lpstr>
      <vt:lpstr>NLP Basics </vt:lpstr>
      <vt:lpstr>Traditional algorithms</vt:lpstr>
      <vt:lpstr>Bag of words</vt:lpstr>
      <vt:lpstr>Tokenization </vt:lpstr>
      <vt:lpstr>Stop Words Removal </vt:lpstr>
      <vt:lpstr>Stemming </vt:lpstr>
      <vt:lpstr>Lemmatization </vt:lpstr>
      <vt:lpstr>Topic Modeling </vt:lpstr>
      <vt:lpstr>Topic Modeling (Example) </vt:lpstr>
      <vt:lpstr>NLP future</vt:lpstr>
      <vt:lpstr>Syntactic Processing </vt:lpstr>
      <vt:lpstr>Example</vt:lpstr>
      <vt:lpstr>Focus of syntactical analysis </vt:lpstr>
      <vt:lpstr>Parsing </vt:lpstr>
      <vt:lpstr>Part-of-speech (POS) tagging </vt:lpstr>
      <vt:lpstr>Constituency parsing </vt:lpstr>
      <vt:lpstr>Dependency Parsing </vt:lpstr>
      <vt:lpstr>Semantic Processing </vt:lpstr>
      <vt:lpstr>Co-reference resolution </vt:lpstr>
      <vt:lpstr>Semantic role labeling </vt:lpstr>
      <vt:lpstr>Semantic role labeling </vt:lpstr>
      <vt:lpstr>Word sense disambiguation </vt:lpstr>
      <vt:lpstr>Word sense disambiguation </vt:lpstr>
      <vt:lpstr>Named entity recognition </vt:lpstr>
      <vt:lpstr>Context free grammars </vt:lpstr>
      <vt:lpstr>Context free grammars </vt:lpstr>
      <vt:lpstr>Context free grammars </vt:lpstr>
      <vt:lpstr>Context free grammars </vt:lpstr>
      <vt:lpstr>Context free grammars </vt:lpstr>
      <vt:lpstr>Context free grammars </vt:lpstr>
      <vt:lpstr>Some Examples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schandra</dc:creator>
  <cp:lastModifiedBy>Dr. Archana Singh</cp:lastModifiedBy>
  <cp:revision>369</cp:revision>
  <dcterms:created xsi:type="dcterms:W3CDTF">2008-12-16T09:40:48Z</dcterms:created>
  <dcterms:modified xsi:type="dcterms:W3CDTF">2022-04-01T06:34:19Z</dcterms:modified>
</cp:coreProperties>
</file>