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57" r:id="rId4"/>
    <p:sldId id="258" r:id="rId5"/>
    <p:sldId id="273" r:id="rId6"/>
    <p:sldId id="259" r:id="rId7"/>
    <p:sldId id="260" r:id="rId8"/>
    <p:sldId id="261" r:id="rId9"/>
    <p:sldId id="262" r:id="rId10"/>
    <p:sldId id="263" r:id="rId11"/>
    <p:sldId id="270" r:id="rId12"/>
    <p:sldId id="264" r:id="rId13"/>
    <p:sldId id="265" r:id="rId14"/>
    <p:sldId id="266" r:id="rId15"/>
    <p:sldId id="267" r:id="rId16"/>
    <p:sldId id="268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50648C-A513-4718-A5A6-4DE5ABF03E1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8FEA771-A6EC-454A-87DB-D5E0FFE704AE}">
      <dgm:prSet/>
      <dgm:spPr/>
      <dgm:t>
        <a:bodyPr/>
        <a:lstStyle/>
        <a:p>
          <a:r>
            <a:rPr lang="en-IN"/>
            <a:t>One Hot encoding</a:t>
          </a:r>
          <a:endParaRPr lang="en-US"/>
        </a:p>
      </dgm:t>
    </dgm:pt>
    <dgm:pt modelId="{D7E1FA59-CACC-42B7-AF51-34AD6301D089}" type="parTrans" cxnId="{51D66ADC-D32E-4514-B845-1930DC2E2B4E}">
      <dgm:prSet/>
      <dgm:spPr/>
      <dgm:t>
        <a:bodyPr/>
        <a:lstStyle/>
        <a:p>
          <a:endParaRPr lang="en-US"/>
        </a:p>
      </dgm:t>
    </dgm:pt>
    <dgm:pt modelId="{5779E777-189E-4793-A250-7240E3C49F20}" type="sibTrans" cxnId="{51D66ADC-D32E-4514-B845-1930DC2E2B4E}">
      <dgm:prSet/>
      <dgm:spPr/>
      <dgm:t>
        <a:bodyPr/>
        <a:lstStyle/>
        <a:p>
          <a:endParaRPr lang="en-US"/>
        </a:p>
      </dgm:t>
    </dgm:pt>
    <dgm:pt modelId="{1B0CFEEC-4421-431C-BAF9-CA411C83DA6C}">
      <dgm:prSet/>
      <dgm:spPr/>
      <dgm:t>
        <a:bodyPr/>
        <a:lstStyle/>
        <a:p>
          <a:r>
            <a:rPr lang="en-IN"/>
            <a:t>Count vectorizer</a:t>
          </a:r>
          <a:endParaRPr lang="en-US"/>
        </a:p>
      </dgm:t>
    </dgm:pt>
    <dgm:pt modelId="{4E2BA46D-9574-49F8-BAF8-E461D9C7F71E}" type="parTrans" cxnId="{2D96AED3-41EA-4FFA-A367-E6D8F1F06B2B}">
      <dgm:prSet/>
      <dgm:spPr/>
      <dgm:t>
        <a:bodyPr/>
        <a:lstStyle/>
        <a:p>
          <a:endParaRPr lang="en-US"/>
        </a:p>
      </dgm:t>
    </dgm:pt>
    <dgm:pt modelId="{43138F7E-8B9F-4D99-B32A-039B4D17EFAE}" type="sibTrans" cxnId="{2D96AED3-41EA-4FFA-A367-E6D8F1F06B2B}">
      <dgm:prSet/>
      <dgm:spPr/>
      <dgm:t>
        <a:bodyPr/>
        <a:lstStyle/>
        <a:p>
          <a:endParaRPr lang="en-US"/>
        </a:p>
      </dgm:t>
    </dgm:pt>
    <dgm:pt modelId="{32AFE279-C04A-48C7-B85E-6B9276931E02}">
      <dgm:prSet/>
      <dgm:spPr/>
      <dgm:t>
        <a:bodyPr/>
        <a:lstStyle/>
        <a:p>
          <a:r>
            <a:rPr lang="en-IN"/>
            <a:t>Term Frequency-Inverse Document Frequency (TF-IDF)</a:t>
          </a:r>
          <a:endParaRPr lang="en-US"/>
        </a:p>
      </dgm:t>
    </dgm:pt>
    <dgm:pt modelId="{6F248501-E10E-4CDF-91B9-36F9A78C8396}" type="parTrans" cxnId="{C3CA3E57-F37A-4574-A12D-C3B3795F8E84}">
      <dgm:prSet/>
      <dgm:spPr/>
      <dgm:t>
        <a:bodyPr/>
        <a:lstStyle/>
        <a:p>
          <a:endParaRPr lang="en-US"/>
        </a:p>
      </dgm:t>
    </dgm:pt>
    <dgm:pt modelId="{660E1AC8-8336-4FA8-B202-DFE423CB5E9D}" type="sibTrans" cxnId="{C3CA3E57-F37A-4574-A12D-C3B3795F8E84}">
      <dgm:prSet/>
      <dgm:spPr/>
      <dgm:t>
        <a:bodyPr/>
        <a:lstStyle/>
        <a:p>
          <a:endParaRPr lang="en-US"/>
        </a:p>
      </dgm:t>
    </dgm:pt>
    <dgm:pt modelId="{29231C7E-408F-4D78-90CF-3DED151DB0EA}">
      <dgm:prSet/>
      <dgm:spPr/>
      <dgm:t>
        <a:bodyPr/>
        <a:lstStyle/>
        <a:p>
          <a:r>
            <a:rPr lang="en-IN"/>
            <a:t>N-grams</a:t>
          </a:r>
          <a:endParaRPr lang="en-US"/>
        </a:p>
      </dgm:t>
    </dgm:pt>
    <dgm:pt modelId="{3E0863A5-4B4F-4C65-B190-DD2A95D7ABC5}" type="parTrans" cxnId="{F0BD6EFD-155A-48FC-9D35-51BB61A8E551}">
      <dgm:prSet/>
      <dgm:spPr/>
      <dgm:t>
        <a:bodyPr/>
        <a:lstStyle/>
        <a:p>
          <a:endParaRPr lang="en-US"/>
        </a:p>
      </dgm:t>
    </dgm:pt>
    <dgm:pt modelId="{B45FAC45-9E8B-4173-B17C-936DC91DED06}" type="sibTrans" cxnId="{F0BD6EFD-155A-48FC-9D35-51BB61A8E551}">
      <dgm:prSet/>
      <dgm:spPr/>
      <dgm:t>
        <a:bodyPr/>
        <a:lstStyle/>
        <a:p>
          <a:endParaRPr lang="en-US"/>
        </a:p>
      </dgm:t>
    </dgm:pt>
    <dgm:pt modelId="{F78B90FD-A0AD-4E33-8A60-65EFDDB1B1AE}">
      <dgm:prSet/>
      <dgm:spPr/>
      <dgm:t>
        <a:bodyPr/>
        <a:lstStyle/>
        <a:p>
          <a:r>
            <a:rPr lang="en-IN"/>
            <a:t>Co-occurrence matrix</a:t>
          </a:r>
          <a:endParaRPr lang="en-US"/>
        </a:p>
      </dgm:t>
    </dgm:pt>
    <dgm:pt modelId="{9114AEF4-9CDB-4074-9143-01515989DC70}" type="parTrans" cxnId="{4C15825F-663B-4700-AD42-E24EA4C406D5}">
      <dgm:prSet/>
      <dgm:spPr/>
      <dgm:t>
        <a:bodyPr/>
        <a:lstStyle/>
        <a:p>
          <a:endParaRPr lang="en-US"/>
        </a:p>
      </dgm:t>
    </dgm:pt>
    <dgm:pt modelId="{03236BCE-AD4C-478A-B268-477A16537D6A}" type="sibTrans" cxnId="{4C15825F-663B-4700-AD42-E24EA4C406D5}">
      <dgm:prSet/>
      <dgm:spPr/>
      <dgm:t>
        <a:bodyPr/>
        <a:lstStyle/>
        <a:p>
          <a:endParaRPr lang="en-US"/>
        </a:p>
      </dgm:t>
    </dgm:pt>
    <dgm:pt modelId="{E71FE19F-52C6-43A3-9173-A0E76E5313F1}">
      <dgm:prSet/>
      <dgm:spPr/>
      <dgm:t>
        <a:bodyPr/>
        <a:lstStyle/>
        <a:p>
          <a:r>
            <a:rPr lang="en-IN"/>
            <a:t>Word embedding Recipe</a:t>
          </a:r>
          <a:endParaRPr lang="en-US"/>
        </a:p>
      </dgm:t>
    </dgm:pt>
    <dgm:pt modelId="{D9179B18-591A-4CE2-AF96-B056AAC2622B}" type="parTrans" cxnId="{93512B33-27E8-4943-A3A3-CBB016531CE3}">
      <dgm:prSet/>
      <dgm:spPr/>
      <dgm:t>
        <a:bodyPr/>
        <a:lstStyle/>
        <a:p>
          <a:endParaRPr lang="en-US"/>
        </a:p>
      </dgm:t>
    </dgm:pt>
    <dgm:pt modelId="{15FEE036-D1AA-443F-BBD4-C0D191A66645}" type="sibTrans" cxnId="{93512B33-27E8-4943-A3A3-CBB016531CE3}">
      <dgm:prSet/>
      <dgm:spPr/>
      <dgm:t>
        <a:bodyPr/>
        <a:lstStyle/>
        <a:p>
          <a:endParaRPr lang="en-US"/>
        </a:p>
      </dgm:t>
    </dgm:pt>
    <dgm:pt modelId="{AD0D791B-ABC1-497D-B972-8A39B5050989}">
      <dgm:prSet/>
      <dgm:spPr/>
      <dgm:t>
        <a:bodyPr/>
        <a:lstStyle/>
        <a:p>
          <a:r>
            <a:rPr lang="en-IN"/>
            <a:t>Implementing fastText</a:t>
          </a:r>
          <a:endParaRPr lang="en-US"/>
        </a:p>
      </dgm:t>
    </dgm:pt>
    <dgm:pt modelId="{CD904C64-5A34-44A1-ABF7-48932D804ABB}" type="parTrans" cxnId="{92FB859D-967D-4565-BDB3-68E9DA0B04D4}">
      <dgm:prSet/>
      <dgm:spPr/>
      <dgm:t>
        <a:bodyPr/>
        <a:lstStyle/>
        <a:p>
          <a:endParaRPr lang="en-US"/>
        </a:p>
      </dgm:t>
    </dgm:pt>
    <dgm:pt modelId="{C1033487-BDE0-4745-A1B9-6484ED5C4D81}" type="sibTrans" cxnId="{92FB859D-967D-4565-BDB3-68E9DA0B04D4}">
      <dgm:prSet/>
      <dgm:spPr/>
      <dgm:t>
        <a:bodyPr/>
        <a:lstStyle/>
        <a:p>
          <a:endParaRPr lang="en-US"/>
        </a:p>
      </dgm:t>
    </dgm:pt>
    <dgm:pt modelId="{F6884E9C-1FB7-4DBA-B04D-31D37FC2C24E}" type="pres">
      <dgm:prSet presAssocID="{6950648C-A513-4718-A5A6-4DE5ABF03E1E}" presName="vert0" presStyleCnt="0">
        <dgm:presLayoutVars>
          <dgm:dir/>
          <dgm:animOne val="branch"/>
          <dgm:animLvl val="lvl"/>
        </dgm:presLayoutVars>
      </dgm:prSet>
      <dgm:spPr/>
    </dgm:pt>
    <dgm:pt modelId="{81C8201E-A34C-4D28-A253-2D90927B3816}" type="pres">
      <dgm:prSet presAssocID="{18FEA771-A6EC-454A-87DB-D5E0FFE704AE}" presName="thickLine" presStyleLbl="alignNode1" presStyleIdx="0" presStyleCnt="7"/>
      <dgm:spPr/>
    </dgm:pt>
    <dgm:pt modelId="{C66FA392-A441-4F3B-B119-E6AD53697E30}" type="pres">
      <dgm:prSet presAssocID="{18FEA771-A6EC-454A-87DB-D5E0FFE704AE}" presName="horz1" presStyleCnt="0"/>
      <dgm:spPr/>
    </dgm:pt>
    <dgm:pt modelId="{7D603664-3998-4255-A455-C4F462A49C35}" type="pres">
      <dgm:prSet presAssocID="{18FEA771-A6EC-454A-87DB-D5E0FFE704AE}" presName="tx1" presStyleLbl="revTx" presStyleIdx="0" presStyleCnt="7"/>
      <dgm:spPr/>
    </dgm:pt>
    <dgm:pt modelId="{719B771F-5311-4FAE-85F8-D5BAC9B51FF8}" type="pres">
      <dgm:prSet presAssocID="{18FEA771-A6EC-454A-87DB-D5E0FFE704AE}" presName="vert1" presStyleCnt="0"/>
      <dgm:spPr/>
    </dgm:pt>
    <dgm:pt modelId="{002446B4-4D79-4205-8B8A-80E0F77B59E0}" type="pres">
      <dgm:prSet presAssocID="{1B0CFEEC-4421-431C-BAF9-CA411C83DA6C}" presName="thickLine" presStyleLbl="alignNode1" presStyleIdx="1" presStyleCnt="7"/>
      <dgm:spPr/>
    </dgm:pt>
    <dgm:pt modelId="{A5F9603E-7DF9-4CD8-9280-05971F45A413}" type="pres">
      <dgm:prSet presAssocID="{1B0CFEEC-4421-431C-BAF9-CA411C83DA6C}" presName="horz1" presStyleCnt="0"/>
      <dgm:spPr/>
    </dgm:pt>
    <dgm:pt modelId="{45BDAC37-2720-47BA-BBA7-CD88500370A7}" type="pres">
      <dgm:prSet presAssocID="{1B0CFEEC-4421-431C-BAF9-CA411C83DA6C}" presName="tx1" presStyleLbl="revTx" presStyleIdx="1" presStyleCnt="7"/>
      <dgm:spPr/>
    </dgm:pt>
    <dgm:pt modelId="{C5EEDE43-B8DD-415C-945D-763F3DD2F9FD}" type="pres">
      <dgm:prSet presAssocID="{1B0CFEEC-4421-431C-BAF9-CA411C83DA6C}" presName="vert1" presStyleCnt="0"/>
      <dgm:spPr/>
    </dgm:pt>
    <dgm:pt modelId="{D5D98665-D5CA-41FF-B831-5C59D3452F88}" type="pres">
      <dgm:prSet presAssocID="{32AFE279-C04A-48C7-B85E-6B9276931E02}" presName="thickLine" presStyleLbl="alignNode1" presStyleIdx="2" presStyleCnt="7"/>
      <dgm:spPr/>
    </dgm:pt>
    <dgm:pt modelId="{DD9A3357-96B1-4123-B907-CC0836FAEDA2}" type="pres">
      <dgm:prSet presAssocID="{32AFE279-C04A-48C7-B85E-6B9276931E02}" presName="horz1" presStyleCnt="0"/>
      <dgm:spPr/>
    </dgm:pt>
    <dgm:pt modelId="{D4ECBC96-E825-4C4A-9CBD-CEADEC768156}" type="pres">
      <dgm:prSet presAssocID="{32AFE279-C04A-48C7-B85E-6B9276931E02}" presName="tx1" presStyleLbl="revTx" presStyleIdx="2" presStyleCnt="7"/>
      <dgm:spPr/>
    </dgm:pt>
    <dgm:pt modelId="{4A1F0C87-B3D6-4769-BB56-B9BF06B0F3D0}" type="pres">
      <dgm:prSet presAssocID="{32AFE279-C04A-48C7-B85E-6B9276931E02}" presName="vert1" presStyleCnt="0"/>
      <dgm:spPr/>
    </dgm:pt>
    <dgm:pt modelId="{10B1BAE0-E04D-495C-9944-462A9BA3A5A5}" type="pres">
      <dgm:prSet presAssocID="{29231C7E-408F-4D78-90CF-3DED151DB0EA}" presName="thickLine" presStyleLbl="alignNode1" presStyleIdx="3" presStyleCnt="7"/>
      <dgm:spPr/>
    </dgm:pt>
    <dgm:pt modelId="{30521AA6-47E4-4710-A930-2014113C89E1}" type="pres">
      <dgm:prSet presAssocID="{29231C7E-408F-4D78-90CF-3DED151DB0EA}" presName="horz1" presStyleCnt="0"/>
      <dgm:spPr/>
    </dgm:pt>
    <dgm:pt modelId="{FE08749C-C9B3-4D6B-B5EF-05E0C6812442}" type="pres">
      <dgm:prSet presAssocID="{29231C7E-408F-4D78-90CF-3DED151DB0EA}" presName="tx1" presStyleLbl="revTx" presStyleIdx="3" presStyleCnt="7"/>
      <dgm:spPr/>
    </dgm:pt>
    <dgm:pt modelId="{9F58FC83-F81E-4EED-9A82-82D13C898E64}" type="pres">
      <dgm:prSet presAssocID="{29231C7E-408F-4D78-90CF-3DED151DB0EA}" presName="vert1" presStyleCnt="0"/>
      <dgm:spPr/>
    </dgm:pt>
    <dgm:pt modelId="{A7A11DE1-3899-4738-AF74-B7C1640BCCC7}" type="pres">
      <dgm:prSet presAssocID="{F78B90FD-A0AD-4E33-8A60-65EFDDB1B1AE}" presName="thickLine" presStyleLbl="alignNode1" presStyleIdx="4" presStyleCnt="7"/>
      <dgm:spPr/>
    </dgm:pt>
    <dgm:pt modelId="{5B5030AE-8B95-4BD8-9433-6B878E35C87D}" type="pres">
      <dgm:prSet presAssocID="{F78B90FD-A0AD-4E33-8A60-65EFDDB1B1AE}" presName="horz1" presStyleCnt="0"/>
      <dgm:spPr/>
    </dgm:pt>
    <dgm:pt modelId="{2C2CDDC7-CF07-487C-85DD-EF108DB9D68A}" type="pres">
      <dgm:prSet presAssocID="{F78B90FD-A0AD-4E33-8A60-65EFDDB1B1AE}" presName="tx1" presStyleLbl="revTx" presStyleIdx="4" presStyleCnt="7"/>
      <dgm:spPr/>
    </dgm:pt>
    <dgm:pt modelId="{A7A11B80-A672-4EF0-A7F5-F699609F5416}" type="pres">
      <dgm:prSet presAssocID="{F78B90FD-A0AD-4E33-8A60-65EFDDB1B1AE}" presName="vert1" presStyleCnt="0"/>
      <dgm:spPr/>
    </dgm:pt>
    <dgm:pt modelId="{85BC9AE2-7B1F-4952-98F8-4FB961FAA1EF}" type="pres">
      <dgm:prSet presAssocID="{E71FE19F-52C6-43A3-9173-A0E76E5313F1}" presName="thickLine" presStyleLbl="alignNode1" presStyleIdx="5" presStyleCnt="7"/>
      <dgm:spPr/>
    </dgm:pt>
    <dgm:pt modelId="{EBDE6236-C8AA-429A-9FE2-BFB60EEE0282}" type="pres">
      <dgm:prSet presAssocID="{E71FE19F-52C6-43A3-9173-A0E76E5313F1}" presName="horz1" presStyleCnt="0"/>
      <dgm:spPr/>
    </dgm:pt>
    <dgm:pt modelId="{B1D27859-1007-4838-89A0-011726D3A253}" type="pres">
      <dgm:prSet presAssocID="{E71FE19F-52C6-43A3-9173-A0E76E5313F1}" presName="tx1" presStyleLbl="revTx" presStyleIdx="5" presStyleCnt="7"/>
      <dgm:spPr/>
    </dgm:pt>
    <dgm:pt modelId="{61F3AB4E-4D37-45BC-8CAB-441F239BCF17}" type="pres">
      <dgm:prSet presAssocID="{E71FE19F-52C6-43A3-9173-A0E76E5313F1}" presName="vert1" presStyleCnt="0"/>
      <dgm:spPr/>
    </dgm:pt>
    <dgm:pt modelId="{7883F650-FF4F-4044-BA30-EF1BD0CE40AA}" type="pres">
      <dgm:prSet presAssocID="{AD0D791B-ABC1-497D-B972-8A39B5050989}" presName="thickLine" presStyleLbl="alignNode1" presStyleIdx="6" presStyleCnt="7"/>
      <dgm:spPr/>
    </dgm:pt>
    <dgm:pt modelId="{7D77E89B-D7D9-43CA-8208-054E7322C738}" type="pres">
      <dgm:prSet presAssocID="{AD0D791B-ABC1-497D-B972-8A39B5050989}" presName="horz1" presStyleCnt="0"/>
      <dgm:spPr/>
    </dgm:pt>
    <dgm:pt modelId="{5D5B4884-CD50-4FDA-ABE7-15A792F3D31E}" type="pres">
      <dgm:prSet presAssocID="{AD0D791B-ABC1-497D-B972-8A39B5050989}" presName="tx1" presStyleLbl="revTx" presStyleIdx="6" presStyleCnt="7"/>
      <dgm:spPr/>
    </dgm:pt>
    <dgm:pt modelId="{679EED90-FE45-4827-9523-ABF08C195F2D}" type="pres">
      <dgm:prSet presAssocID="{AD0D791B-ABC1-497D-B972-8A39B5050989}" presName="vert1" presStyleCnt="0"/>
      <dgm:spPr/>
    </dgm:pt>
  </dgm:ptLst>
  <dgm:cxnLst>
    <dgm:cxn modelId="{7113D30A-AC3F-4871-80E3-8052D4F77A2C}" type="presOf" srcId="{F78B90FD-A0AD-4E33-8A60-65EFDDB1B1AE}" destId="{2C2CDDC7-CF07-487C-85DD-EF108DB9D68A}" srcOrd="0" destOrd="0" presId="urn:microsoft.com/office/officeart/2008/layout/LinedList"/>
    <dgm:cxn modelId="{88D7EA2A-AC42-40A0-919B-9636AF97D413}" type="presOf" srcId="{1B0CFEEC-4421-431C-BAF9-CA411C83DA6C}" destId="{45BDAC37-2720-47BA-BBA7-CD88500370A7}" srcOrd="0" destOrd="0" presId="urn:microsoft.com/office/officeart/2008/layout/LinedList"/>
    <dgm:cxn modelId="{93512B33-27E8-4943-A3A3-CBB016531CE3}" srcId="{6950648C-A513-4718-A5A6-4DE5ABF03E1E}" destId="{E71FE19F-52C6-43A3-9173-A0E76E5313F1}" srcOrd="5" destOrd="0" parTransId="{D9179B18-591A-4CE2-AF96-B056AAC2622B}" sibTransId="{15FEE036-D1AA-443F-BBD4-C0D191A66645}"/>
    <dgm:cxn modelId="{4C15825F-663B-4700-AD42-E24EA4C406D5}" srcId="{6950648C-A513-4718-A5A6-4DE5ABF03E1E}" destId="{F78B90FD-A0AD-4E33-8A60-65EFDDB1B1AE}" srcOrd="4" destOrd="0" parTransId="{9114AEF4-9CDB-4074-9143-01515989DC70}" sibTransId="{03236BCE-AD4C-478A-B268-477A16537D6A}"/>
    <dgm:cxn modelId="{B8ED8163-C220-461D-8662-49B35BC04D51}" type="presOf" srcId="{18FEA771-A6EC-454A-87DB-D5E0FFE704AE}" destId="{7D603664-3998-4255-A455-C4F462A49C35}" srcOrd="0" destOrd="0" presId="urn:microsoft.com/office/officeart/2008/layout/LinedList"/>
    <dgm:cxn modelId="{2E5ED84D-7CDC-4232-8EAA-E7975CF2F2D2}" type="presOf" srcId="{E71FE19F-52C6-43A3-9173-A0E76E5313F1}" destId="{B1D27859-1007-4838-89A0-011726D3A253}" srcOrd="0" destOrd="0" presId="urn:microsoft.com/office/officeart/2008/layout/LinedList"/>
    <dgm:cxn modelId="{C3CA3E57-F37A-4574-A12D-C3B3795F8E84}" srcId="{6950648C-A513-4718-A5A6-4DE5ABF03E1E}" destId="{32AFE279-C04A-48C7-B85E-6B9276931E02}" srcOrd="2" destOrd="0" parTransId="{6F248501-E10E-4CDF-91B9-36F9A78C8396}" sibTransId="{660E1AC8-8336-4FA8-B202-DFE423CB5E9D}"/>
    <dgm:cxn modelId="{92FB859D-967D-4565-BDB3-68E9DA0B04D4}" srcId="{6950648C-A513-4718-A5A6-4DE5ABF03E1E}" destId="{AD0D791B-ABC1-497D-B972-8A39B5050989}" srcOrd="6" destOrd="0" parTransId="{CD904C64-5A34-44A1-ABF7-48932D804ABB}" sibTransId="{C1033487-BDE0-4745-A1B9-6484ED5C4D81}"/>
    <dgm:cxn modelId="{8724ADAA-086D-4361-8460-5F0B2069AA9A}" type="presOf" srcId="{6950648C-A513-4718-A5A6-4DE5ABF03E1E}" destId="{F6884E9C-1FB7-4DBA-B04D-31D37FC2C24E}" srcOrd="0" destOrd="0" presId="urn:microsoft.com/office/officeart/2008/layout/LinedList"/>
    <dgm:cxn modelId="{3AC176C0-3BFD-49AC-90FC-455283D832AD}" type="presOf" srcId="{32AFE279-C04A-48C7-B85E-6B9276931E02}" destId="{D4ECBC96-E825-4C4A-9CBD-CEADEC768156}" srcOrd="0" destOrd="0" presId="urn:microsoft.com/office/officeart/2008/layout/LinedList"/>
    <dgm:cxn modelId="{2D96AED3-41EA-4FFA-A367-E6D8F1F06B2B}" srcId="{6950648C-A513-4718-A5A6-4DE5ABF03E1E}" destId="{1B0CFEEC-4421-431C-BAF9-CA411C83DA6C}" srcOrd="1" destOrd="0" parTransId="{4E2BA46D-9574-49F8-BAF8-E461D9C7F71E}" sibTransId="{43138F7E-8B9F-4D99-B32A-039B4D17EFAE}"/>
    <dgm:cxn modelId="{51D66ADC-D32E-4514-B845-1930DC2E2B4E}" srcId="{6950648C-A513-4718-A5A6-4DE5ABF03E1E}" destId="{18FEA771-A6EC-454A-87DB-D5E0FFE704AE}" srcOrd="0" destOrd="0" parTransId="{D7E1FA59-CACC-42B7-AF51-34AD6301D089}" sibTransId="{5779E777-189E-4793-A250-7240E3C49F20}"/>
    <dgm:cxn modelId="{8FB3CBF5-E9A5-4AB5-853D-C3DDDB55738E}" type="presOf" srcId="{29231C7E-408F-4D78-90CF-3DED151DB0EA}" destId="{FE08749C-C9B3-4D6B-B5EF-05E0C6812442}" srcOrd="0" destOrd="0" presId="urn:microsoft.com/office/officeart/2008/layout/LinedList"/>
    <dgm:cxn modelId="{6F69DFF7-ADF8-44BB-AA94-F56A22376D82}" type="presOf" srcId="{AD0D791B-ABC1-497D-B972-8A39B5050989}" destId="{5D5B4884-CD50-4FDA-ABE7-15A792F3D31E}" srcOrd="0" destOrd="0" presId="urn:microsoft.com/office/officeart/2008/layout/LinedList"/>
    <dgm:cxn modelId="{F0BD6EFD-155A-48FC-9D35-51BB61A8E551}" srcId="{6950648C-A513-4718-A5A6-4DE5ABF03E1E}" destId="{29231C7E-408F-4D78-90CF-3DED151DB0EA}" srcOrd="3" destOrd="0" parTransId="{3E0863A5-4B4F-4C65-B190-DD2A95D7ABC5}" sibTransId="{B45FAC45-9E8B-4173-B17C-936DC91DED06}"/>
    <dgm:cxn modelId="{21EA3D01-66DD-4F07-9B3E-40B4ABA4034B}" type="presParOf" srcId="{F6884E9C-1FB7-4DBA-B04D-31D37FC2C24E}" destId="{81C8201E-A34C-4D28-A253-2D90927B3816}" srcOrd="0" destOrd="0" presId="urn:microsoft.com/office/officeart/2008/layout/LinedList"/>
    <dgm:cxn modelId="{D54BEC04-FD8C-451C-BD9D-4AB727E21126}" type="presParOf" srcId="{F6884E9C-1FB7-4DBA-B04D-31D37FC2C24E}" destId="{C66FA392-A441-4F3B-B119-E6AD53697E30}" srcOrd="1" destOrd="0" presId="urn:microsoft.com/office/officeart/2008/layout/LinedList"/>
    <dgm:cxn modelId="{3877C04B-7BD3-404E-BD5A-164CEF8F442D}" type="presParOf" srcId="{C66FA392-A441-4F3B-B119-E6AD53697E30}" destId="{7D603664-3998-4255-A455-C4F462A49C35}" srcOrd="0" destOrd="0" presId="urn:microsoft.com/office/officeart/2008/layout/LinedList"/>
    <dgm:cxn modelId="{940A7830-EC54-4B33-BA4A-2CFDEEA24DFA}" type="presParOf" srcId="{C66FA392-A441-4F3B-B119-E6AD53697E30}" destId="{719B771F-5311-4FAE-85F8-D5BAC9B51FF8}" srcOrd="1" destOrd="0" presId="urn:microsoft.com/office/officeart/2008/layout/LinedList"/>
    <dgm:cxn modelId="{56457C00-3F72-42B3-B740-4CE66FB48588}" type="presParOf" srcId="{F6884E9C-1FB7-4DBA-B04D-31D37FC2C24E}" destId="{002446B4-4D79-4205-8B8A-80E0F77B59E0}" srcOrd="2" destOrd="0" presId="urn:microsoft.com/office/officeart/2008/layout/LinedList"/>
    <dgm:cxn modelId="{780A62F3-9159-4316-89D5-20A04A6C4E77}" type="presParOf" srcId="{F6884E9C-1FB7-4DBA-B04D-31D37FC2C24E}" destId="{A5F9603E-7DF9-4CD8-9280-05971F45A413}" srcOrd="3" destOrd="0" presId="urn:microsoft.com/office/officeart/2008/layout/LinedList"/>
    <dgm:cxn modelId="{37E0DC76-A04A-4292-9CCF-24D863E40648}" type="presParOf" srcId="{A5F9603E-7DF9-4CD8-9280-05971F45A413}" destId="{45BDAC37-2720-47BA-BBA7-CD88500370A7}" srcOrd="0" destOrd="0" presId="urn:microsoft.com/office/officeart/2008/layout/LinedList"/>
    <dgm:cxn modelId="{34570996-30B4-4DC0-AE52-38C87B5AE7DB}" type="presParOf" srcId="{A5F9603E-7DF9-4CD8-9280-05971F45A413}" destId="{C5EEDE43-B8DD-415C-945D-763F3DD2F9FD}" srcOrd="1" destOrd="0" presId="urn:microsoft.com/office/officeart/2008/layout/LinedList"/>
    <dgm:cxn modelId="{FBDCD62B-F713-40EC-8F9E-AB0DB8161E78}" type="presParOf" srcId="{F6884E9C-1FB7-4DBA-B04D-31D37FC2C24E}" destId="{D5D98665-D5CA-41FF-B831-5C59D3452F88}" srcOrd="4" destOrd="0" presId="urn:microsoft.com/office/officeart/2008/layout/LinedList"/>
    <dgm:cxn modelId="{28B7FA96-D210-4D3D-B9E1-029300FE2424}" type="presParOf" srcId="{F6884E9C-1FB7-4DBA-B04D-31D37FC2C24E}" destId="{DD9A3357-96B1-4123-B907-CC0836FAEDA2}" srcOrd="5" destOrd="0" presId="urn:microsoft.com/office/officeart/2008/layout/LinedList"/>
    <dgm:cxn modelId="{AA284B94-C8F5-4809-ADEE-980E139DD621}" type="presParOf" srcId="{DD9A3357-96B1-4123-B907-CC0836FAEDA2}" destId="{D4ECBC96-E825-4C4A-9CBD-CEADEC768156}" srcOrd="0" destOrd="0" presId="urn:microsoft.com/office/officeart/2008/layout/LinedList"/>
    <dgm:cxn modelId="{0D0BF32F-985A-4FC7-91EF-B8D62C8907FD}" type="presParOf" srcId="{DD9A3357-96B1-4123-B907-CC0836FAEDA2}" destId="{4A1F0C87-B3D6-4769-BB56-B9BF06B0F3D0}" srcOrd="1" destOrd="0" presId="urn:microsoft.com/office/officeart/2008/layout/LinedList"/>
    <dgm:cxn modelId="{D4D1E54C-AF89-449D-93B3-F1AF1F4FE619}" type="presParOf" srcId="{F6884E9C-1FB7-4DBA-B04D-31D37FC2C24E}" destId="{10B1BAE0-E04D-495C-9944-462A9BA3A5A5}" srcOrd="6" destOrd="0" presId="urn:microsoft.com/office/officeart/2008/layout/LinedList"/>
    <dgm:cxn modelId="{0C75D9C3-FF67-41BD-9F30-4DF7793A6715}" type="presParOf" srcId="{F6884E9C-1FB7-4DBA-B04D-31D37FC2C24E}" destId="{30521AA6-47E4-4710-A930-2014113C89E1}" srcOrd="7" destOrd="0" presId="urn:microsoft.com/office/officeart/2008/layout/LinedList"/>
    <dgm:cxn modelId="{1204AAC5-DE28-49DA-9C01-66ED8853A214}" type="presParOf" srcId="{30521AA6-47E4-4710-A930-2014113C89E1}" destId="{FE08749C-C9B3-4D6B-B5EF-05E0C6812442}" srcOrd="0" destOrd="0" presId="urn:microsoft.com/office/officeart/2008/layout/LinedList"/>
    <dgm:cxn modelId="{1F64DB71-FF80-4D7C-833E-86F49CEAF573}" type="presParOf" srcId="{30521AA6-47E4-4710-A930-2014113C89E1}" destId="{9F58FC83-F81E-4EED-9A82-82D13C898E64}" srcOrd="1" destOrd="0" presId="urn:microsoft.com/office/officeart/2008/layout/LinedList"/>
    <dgm:cxn modelId="{00DD3A5B-8088-4A2F-921F-239D98E06667}" type="presParOf" srcId="{F6884E9C-1FB7-4DBA-B04D-31D37FC2C24E}" destId="{A7A11DE1-3899-4738-AF74-B7C1640BCCC7}" srcOrd="8" destOrd="0" presId="urn:microsoft.com/office/officeart/2008/layout/LinedList"/>
    <dgm:cxn modelId="{DA4A863A-2B1F-4233-B95D-DEA9D5414634}" type="presParOf" srcId="{F6884E9C-1FB7-4DBA-B04D-31D37FC2C24E}" destId="{5B5030AE-8B95-4BD8-9433-6B878E35C87D}" srcOrd="9" destOrd="0" presId="urn:microsoft.com/office/officeart/2008/layout/LinedList"/>
    <dgm:cxn modelId="{8B93267C-52E4-4403-9CF1-31BC453595F4}" type="presParOf" srcId="{5B5030AE-8B95-4BD8-9433-6B878E35C87D}" destId="{2C2CDDC7-CF07-487C-85DD-EF108DB9D68A}" srcOrd="0" destOrd="0" presId="urn:microsoft.com/office/officeart/2008/layout/LinedList"/>
    <dgm:cxn modelId="{8043259B-F578-43C7-B1AA-69F11402D9A2}" type="presParOf" srcId="{5B5030AE-8B95-4BD8-9433-6B878E35C87D}" destId="{A7A11B80-A672-4EF0-A7F5-F699609F5416}" srcOrd="1" destOrd="0" presId="urn:microsoft.com/office/officeart/2008/layout/LinedList"/>
    <dgm:cxn modelId="{CCC7501F-7A92-46B4-9A18-1FDBEB863415}" type="presParOf" srcId="{F6884E9C-1FB7-4DBA-B04D-31D37FC2C24E}" destId="{85BC9AE2-7B1F-4952-98F8-4FB961FAA1EF}" srcOrd="10" destOrd="0" presId="urn:microsoft.com/office/officeart/2008/layout/LinedList"/>
    <dgm:cxn modelId="{6A935BF6-7E26-4ECE-9BF7-666A42D92322}" type="presParOf" srcId="{F6884E9C-1FB7-4DBA-B04D-31D37FC2C24E}" destId="{EBDE6236-C8AA-429A-9FE2-BFB60EEE0282}" srcOrd="11" destOrd="0" presId="urn:microsoft.com/office/officeart/2008/layout/LinedList"/>
    <dgm:cxn modelId="{5C369664-02B5-4144-A38C-2468744293BE}" type="presParOf" srcId="{EBDE6236-C8AA-429A-9FE2-BFB60EEE0282}" destId="{B1D27859-1007-4838-89A0-011726D3A253}" srcOrd="0" destOrd="0" presId="urn:microsoft.com/office/officeart/2008/layout/LinedList"/>
    <dgm:cxn modelId="{1AA55855-9571-4B60-97C7-F19F03CF7FF5}" type="presParOf" srcId="{EBDE6236-C8AA-429A-9FE2-BFB60EEE0282}" destId="{61F3AB4E-4D37-45BC-8CAB-441F239BCF17}" srcOrd="1" destOrd="0" presId="urn:microsoft.com/office/officeart/2008/layout/LinedList"/>
    <dgm:cxn modelId="{9944401D-2862-4D77-9141-22725FE3544B}" type="presParOf" srcId="{F6884E9C-1FB7-4DBA-B04D-31D37FC2C24E}" destId="{7883F650-FF4F-4044-BA30-EF1BD0CE40AA}" srcOrd="12" destOrd="0" presId="urn:microsoft.com/office/officeart/2008/layout/LinedList"/>
    <dgm:cxn modelId="{F99E36FD-E156-480C-B502-BBEB13BCAC22}" type="presParOf" srcId="{F6884E9C-1FB7-4DBA-B04D-31D37FC2C24E}" destId="{7D77E89B-D7D9-43CA-8208-054E7322C738}" srcOrd="13" destOrd="0" presId="urn:microsoft.com/office/officeart/2008/layout/LinedList"/>
    <dgm:cxn modelId="{D6786473-7630-4F22-A48E-087537D61235}" type="presParOf" srcId="{7D77E89B-D7D9-43CA-8208-054E7322C738}" destId="{5D5B4884-CD50-4FDA-ABE7-15A792F3D31E}" srcOrd="0" destOrd="0" presId="urn:microsoft.com/office/officeart/2008/layout/LinedList"/>
    <dgm:cxn modelId="{55C8FDE8-610E-4739-9408-2FE7BEFDF2CC}" type="presParOf" srcId="{7D77E89B-D7D9-43CA-8208-054E7322C738}" destId="{679EED90-FE45-4827-9523-ABF08C195F2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C13BB3-C6D9-458B-811B-748318EC899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637001E-79B0-4B50-82A8-C6D6F08ECB02}">
      <dgm:prSet/>
      <dgm:spPr/>
      <dgm:t>
        <a:bodyPr/>
        <a:lstStyle/>
        <a:p>
          <a:r>
            <a:rPr lang="en-US" b="0" i="0"/>
            <a:t>In the above example, we can have vectors of length 11. </a:t>
          </a:r>
          <a:endParaRPr lang="en-US"/>
        </a:p>
      </dgm:t>
    </dgm:pt>
    <dgm:pt modelId="{4325AF63-2F6E-4441-8993-0FDBD24F531A}" type="parTrans" cxnId="{BAE10CB3-4990-4658-82A6-CF9E5A04C39D}">
      <dgm:prSet/>
      <dgm:spPr/>
      <dgm:t>
        <a:bodyPr/>
        <a:lstStyle/>
        <a:p>
          <a:endParaRPr lang="en-US"/>
        </a:p>
      </dgm:t>
    </dgm:pt>
    <dgm:pt modelId="{0205C005-6189-4EF3-AAD7-05CAE62A7DEA}" type="sibTrans" cxnId="{BAE10CB3-4990-4658-82A6-CF9E5A04C39D}">
      <dgm:prSet/>
      <dgm:spPr/>
      <dgm:t>
        <a:bodyPr/>
        <a:lstStyle/>
        <a:p>
          <a:endParaRPr lang="en-US"/>
        </a:p>
      </dgm:t>
    </dgm:pt>
    <dgm:pt modelId="{5604A083-FA33-4D6B-9942-41FC98DB49F5}">
      <dgm:prSet/>
      <dgm:spPr/>
      <dgm:t>
        <a:bodyPr/>
        <a:lstStyle/>
        <a:p>
          <a:r>
            <a:rPr lang="en-US" b="0" i="0"/>
            <a:t>However, we start facing issues when we come across new sentences:</a:t>
          </a:r>
          <a:endParaRPr lang="en-US"/>
        </a:p>
      </dgm:t>
    </dgm:pt>
    <dgm:pt modelId="{A4041171-86A9-4E16-A641-84B19A525D4A}" type="parTrans" cxnId="{46C85339-3107-44A6-91D0-EAEC0CFAF3FA}">
      <dgm:prSet/>
      <dgm:spPr/>
      <dgm:t>
        <a:bodyPr/>
        <a:lstStyle/>
        <a:p>
          <a:endParaRPr lang="en-US"/>
        </a:p>
      </dgm:t>
    </dgm:pt>
    <dgm:pt modelId="{767792F5-1C81-458D-9BA4-959925421789}" type="sibTrans" cxnId="{46C85339-3107-44A6-91D0-EAEC0CFAF3FA}">
      <dgm:prSet/>
      <dgm:spPr/>
      <dgm:t>
        <a:bodyPr/>
        <a:lstStyle/>
        <a:p>
          <a:endParaRPr lang="en-US"/>
        </a:p>
      </dgm:t>
    </dgm:pt>
    <dgm:pt modelId="{50F543E3-626E-4822-9F46-480E529AFE04}">
      <dgm:prSet/>
      <dgm:spPr/>
      <dgm:t>
        <a:bodyPr/>
        <a:lstStyle/>
        <a:p>
          <a:r>
            <a:rPr lang="en-US" b="0" i="0"/>
            <a:t>If the new sentences contain new words, then our vocabulary size would increase and thereby, the length of the vectors would increase too.</a:t>
          </a:r>
          <a:endParaRPr lang="en-US"/>
        </a:p>
      </dgm:t>
    </dgm:pt>
    <dgm:pt modelId="{F1466A3E-799E-4CD4-BEA4-6C4E16907F3C}" type="parTrans" cxnId="{D7B80163-3F9B-4A11-902C-D162D387D926}">
      <dgm:prSet/>
      <dgm:spPr/>
      <dgm:t>
        <a:bodyPr/>
        <a:lstStyle/>
        <a:p>
          <a:endParaRPr lang="en-US"/>
        </a:p>
      </dgm:t>
    </dgm:pt>
    <dgm:pt modelId="{462CD457-AEDB-4BDB-B752-D41AA8665D67}" type="sibTrans" cxnId="{D7B80163-3F9B-4A11-902C-D162D387D926}">
      <dgm:prSet/>
      <dgm:spPr/>
      <dgm:t>
        <a:bodyPr/>
        <a:lstStyle/>
        <a:p>
          <a:endParaRPr lang="en-US"/>
        </a:p>
      </dgm:t>
    </dgm:pt>
    <dgm:pt modelId="{1E36DBC5-43C8-4A09-A14E-34550952F009}">
      <dgm:prSet/>
      <dgm:spPr/>
      <dgm:t>
        <a:bodyPr/>
        <a:lstStyle/>
        <a:p>
          <a:r>
            <a:rPr lang="en-US" b="0" i="0"/>
            <a:t>Additionally, the vectors would also contain many 0s, thereby resulting in a sparse matrix (which is what we would like to avoid)</a:t>
          </a:r>
          <a:endParaRPr lang="en-US"/>
        </a:p>
      </dgm:t>
    </dgm:pt>
    <dgm:pt modelId="{FB4B17E3-C9D1-42B1-A001-00CDA97B491D}" type="parTrans" cxnId="{024D4ACF-1AF8-4671-BE83-7AE21947DE7E}">
      <dgm:prSet/>
      <dgm:spPr/>
      <dgm:t>
        <a:bodyPr/>
        <a:lstStyle/>
        <a:p>
          <a:endParaRPr lang="en-US"/>
        </a:p>
      </dgm:t>
    </dgm:pt>
    <dgm:pt modelId="{F731CC83-FD68-4948-B565-2A88D5C1E61F}" type="sibTrans" cxnId="{024D4ACF-1AF8-4671-BE83-7AE21947DE7E}">
      <dgm:prSet/>
      <dgm:spPr/>
      <dgm:t>
        <a:bodyPr/>
        <a:lstStyle/>
        <a:p>
          <a:endParaRPr lang="en-US"/>
        </a:p>
      </dgm:t>
    </dgm:pt>
    <dgm:pt modelId="{1D8DCBE9-30A2-49B0-B134-008AC064EA3F}">
      <dgm:prSet/>
      <dgm:spPr/>
      <dgm:t>
        <a:bodyPr/>
        <a:lstStyle/>
        <a:p>
          <a:r>
            <a:rPr lang="en-US" b="0" i="0"/>
            <a:t>We are retaining no information on the grammar of the sentences nor on the ordering of the words in the text.</a:t>
          </a:r>
          <a:endParaRPr lang="en-US"/>
        </a:p>
      </dgm:t>
    </dgm:pt>
    <dgm:pt modelId="{C3C60102-9FFA-45B5-A455-6ACF0AB77553}" type="parTrans" cxnId="{ADBAACCE-58A3-471E-A258-B9D2B03886F3}">
      <dgm:prSet/>
      <dgm:spPr/>
      <dgm:t>
        <a:bodyPr/>
        <a:lstStyle/>
        <a:p>
          <a:endParaRPr lang="en-US"/>
        </a:p>
      </dgm:t>
    </dgm:pt>
    <dgm:pt modelId="{E4C46B21-42F7-4C84-8A57-E22ED1ABAA75}" type="sibTrans" cxnId="{ADBAACCE-58A3-471E-A258-B9D2B03886F3}">
      <dgm:prSet/>
      <dgm:spPr/>
      <dgm:t>
        <a:bodyPr/>
        <a:lstStyle/>
        <a:p>
          <a:endParaRPr lang="en-US"/>
        </a:p>
      </dgm:t>
    </dgm:pt>
    <dgm:pt modelId="{632F21F9-5510-4A39-9700-F33100C4D4D6}" type="pres">
      <dgm:prSet presAssocID="{1FC13BB3-C6D9-458B-811B-748318EC8995}" presName="root" presStyleCnt="0">
        <dgm:presLayoutVars>
          <dgm:dir/>
          <dgm:resizeHandles val="exact"/>
        </dgm:presLayoutVars>
      </dgm:prSet>
      <dgm:spPr/>
    </dgm:pt>
    <dgm:pt modelId="{AC652F0A-6707-43E7-B5B2-E6C5EB97F493}" type="pres">
      <dgm:prSet presAssocID="{1637001E-79B0-4B50-82A8-C6D6F08ECB02}" presName="compNode" presStyleCnt="0"/>
      <dgm:spPr/>
    </dgm:pt>
    <dgm:pt modelId="{1878ADBE-B33E-4A67-912E-BFCA26204880}" type="pres">
      <dgm:prSet presAssocID="{1637001E-79B0-4B50-82A8-C6D6F08ECB02}" presName="bgRect" presStyleLbl="bgShp" presStyleIdx="0" presStyleCnt="5"/>
      <dgm:spPr/>
    </dgm:pt>
    <dgm:pt modelId="{10C9C3D5-704D-4FD4-B69B-C9AB8DBC3C47}" type="pres">
      <dgm:prSet presAssocID="{1637001E-79B0-4B50-82A8-C6D6F08ECB0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EAF6DF7F-573E-4854-8CD8-F56A303F7ECF}" type="pres">
      <dgm:prSet presAssocID="{1637001E-79B0-4B50-82A8-C6D6F08ECB02}" presName="spaceRect" presStyleCnt="0"/>
      <dgm:spPr/>
    </dgm:pt>
    <dgm:pt modelId="{4D8B26FE-4E36-4067-AA4F-97D938F0347E}" type="pres">
      <dgm:prSet presAssocID="{1637001E-79B0-4B50-82A8-C6D6F08ECB02}" presName="parTx" presStyleLbl="revTx" presStyleIdx="0" presStyleCnt="5">
        <dgm:presLayoutVars>
          <dgm:chMax val="0"/>
          <dgm:chPref val="0"/>
        </dgm:presLayoutVars>
      </dgm:prSet>
      <dgm:spPr/>
    </dgm:pt>
    <dgm:pt modelId="{4A1987B5-40AA-4E09-99FF-3228DA8C4311}" type="pres">
      <dgm:prSet presAssocID="{0205C005-6189-4EF3-AAD7-05CAE62A7DEA}" presName="sibTrans" presStyleCnt="0"/>
      <dgm:spPr/>
    </dgm:pt>
    <dgm:pt modelId="{9726E3CD-075A-417D-943F-569A013CE6C5}" type="pres">
      <dgm:prSet presAssocID="{5604A083-FA33-4D6B-9942-41FC98DB49F5}" presName="compNode" presStyleCnt="0"/>
      <dgm:spPr/>
    </dgm:pt>
    <dgm:pt modelId="{A8517AAF-0828-42B4-8FB7-334E39605D19}" type="pres">
      <dgm:prSet presAssocID="{5604A083-FA33-4D6B-9942-41FC98DB49F5}" presName="bgRect" presStyleLbl="bgShp" presStyleIdx="1" presStyleCnt="5"/>
      <dgm:spPr/>
    </dgm:pt>
    <dgm:pt modelId="{1D99F9B1-FB9D-44F4-BC7F-FCCED2606A0A}" type="pres">
      <dgm:prSet presAssocID="{5604A083-FA33-4D6B-9942-41FC98DB49F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1658C52A-0181-4CFF-AE20-79979CA65DC9}" type="pres">
      <dgm:prSet presAssocID="{5604A083-FA33-4D6B-9942-41FC98DB49F5}" presName="spaceRect" presStyleCnt="0"/>
      <dgm:spPr/>
    </dgm:pt>
    <dgm:pt modelId="{9D1D9E25-1211-4854-8138-60118B44105A}" type="pres">
      <dgm:prSet presAssocID="{5604A083-FA33-4D6B-9942-41FC98DB49F5}" presName="parTx" presStyleLbl="revTx" presStyleIdx="1" presStyleCnt="5">
        <dgm:presLayoutVars>
          <dgm:chMax val="0"/>
          <dgm:chPref val="0"/>
        </dgm:presLayoutVars>
      </dgm:prSet>
      <dgm:spPr/>
    </dgm:pt>
    <dgm:pt modelId="{BCE12DAD-D3DA-4DD5-A370-7D6373EBC2C3}" type="pres">
      <dgm:prSet presAssocID="{767792F5-1C81-458D-9BA4-959925421789}" presName="sibTrans" presStyleCnt="0"/>
      <dgm:spPr/>
    </dgm:pt>
    <dgm:pt modelId="{3435A931-2D95-4C7A-A3CB-149B50C00BA7}" type="pres">
      <dgm:prSet presAssocID="{50F543E3-626E-4822-9F46-480E529AFE04}" presName="compNode" presStyleCnt="0"/>
      <dgm:spPr/>
    </dgm:pt>
    <dgm:pt modelId="{E975D00D-E39B-4EE5-BEA6-5C7FD6191803}" type="pres">
      <dgm:prSet presAssocID="{50F543E3-626E-4822-9F46-480E529AFE04}" presName="bgRect" presStyleLbl="bgShp" presStyleIdx="2" presStyleCnt="5"/>
      <dgm:spPr/>
    </dgm:pt>
    <dgm:pt modelId="{F4B1D6E3-F0A8-45C5-A9E5-98FD71E2A259}" type="pres">
      <dgm:prSet presAssocID="{50F543E3-626E-4822-9F46-480E529AFE0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3740E96F-34F5-4C74-9341-CEE4595F3028}" type="pres">
      <dgm:prSet presAssocID="{50F543E3-626E-4822-9F46-480E529AFE04}" presName="spaceRect" presStyleCnt="0"/>
      <dgm:spPr/>
    </dgm:pt>
    <dgm:pt modelId="{80125648-F002-4D34-B23F-7D1C9585EB39}" type="pres">
      <dgm:prSet presAssocID="{50F543E3-626E-4822-9F46-480E529AFE04}" presName="parTx" presStyleLbl="revTx" presStyleIdx="2" presStyleCnt="5">
        <dgm:presLayoutVars>
          <dgm:chMax val="0"/>
          <dgm:chPref val="0"/>
        </dgm:presLayoutVars>
      </dgm:prSet>
      <dgm:spPr/>
    </dgm:pt>
    <dgm:pt modelId="{382EAA2B-9D82-46FF-8FAC-FC665499C192}" type="pres">
      <dgm:prSet presAssocID="{462CD457-AEDB-4BDB-B752-D41AA8665D67}" presName="sibTrans" presStyleCnt="0"/>
      <dgm:spPr/>
    </dgm:pt>
    <dgm:pt modelId="{DD10E159-2909-473C-8A1E-A0B38DDBCA6E}" type="pres">
      <dgm:prSet presAssocID="{1E36DBC5-43C8-4A09-A14E-34550952F009}" presName="compNode" presStyleCnt="0"/>
      <dgm:spPr/>
    </dgm:pt>
    <dgm:pt modelId="{B3A1171D-558C-4A44-881B-E0C25A321318}" type="pres">
      <dgm:prSet presAssocID="{1E36DBC5-43C8-4A09-A14E-34550952F009}" presName="bgRect" presStyleLbl="bgShp" presStyleIdx="3" presStyleCnt="5"/>
      <dgm:spPr/>
    </dgm:pt>
    <dgm:pt modelId="{33B0B5D2-1534-4297-9D40-159828090874}" type="pres">
      <dgm:prSet presAssocID="{1E36DBC5-43C8-4A09-A14E-34550952F00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BCAFE8E-87AA-4B7F-BCA7-DB19E72F389D}" type="pres">
      <dgm:prSet presAssocID="{1E36DBC5-43C8-4A09-A14E-34550952F009}" presName="spaceRect" presStyleCnt="0"/>
      <dgm:spPr/>
    </dgm:pt>
    <dgm:pt modelId="{3ECB4796-98EE-4A4E-AC39-F3A4E243DE4A}" type="pres">
      <dgm:prSet presAssocID="{1E36DBC5-43C8-4A09-A14E-34550952F009}" presName="parTx" presStyleLbl="revTx" presStyleIdx="3" presStyleCnt="5">
        <dgm:presLayoutVars>
          <dgm:chMax val="0"/>
          <dgm:chPref val="0"/>
        </dgm:presLayoutVars>
      </dgm:prSet>
      <dgm:spPr/>
    </dgm:pt>
    <dgm:pt modelId="{2B80984A-D9B8-411E-B95E-97293F871040}" type="pres">
      <dgm:prSet presAssocID="{F731CC83-FD68-4948-B565-2A88D5C1E61F}" presName="sibTrans" presStyleCnt="0"/>
      <dgm:spPr/>
    </dgm:pt>
    <dgm:pt modelId="{6B97C74A-0E08-43AE-AD99-86DEC4FDACBB}" type="pres">
      <dgm:prSet presAssocID="{1D8DCBE9-30A2-49B0-B134-008AC064EA3F}" presName="compNode" presStyleCnt="0"/>
      <dgm:spPr/>
    </dgm:pt>
    <dgm:pt modelId="{71743B8F-9123-4B1F-AEA8-7C2A01DCD996}" type="pres">
      <dgm:prSet presAssocID="{1D8DCBE9-30A2-49B0-B134-008AC064EA3F}" presName="bgRect" presStyleLbl="bgShp" presStyleIdx="4" presStyleCnt="5"/>
      <dgm:spPr/>
    </dgm:pt>
    <dgm:pt modelId="{306EDDFC-0BB4-4BE9-A8B6-1685350BF352}" type="pres">
      <dgm:prSet presAssocID="{1D8DCBE9-30A2-49B0-B134-008AC064EA3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0137C522-AA44-4773-8215-C59E707790FD}" type="pres">
      <dgm:prSet presAssocID="{1D8DCBE9-30A2-49B0-B134-008AC064EA3F}" presName="spaceRect" presStyleCnt="0"/>
      <dgm:spPr/>
    </dgm:pt>
    <dgm:pt modelId="{33E8F564-4B56-4240-A5AD-465EA91B42B8}" type="pres">
      <dgm:prSet presAssocID="{1D8DCBE9-30A2-49B0-B134-008AC064EA3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B5B780A-70D9-491F-B9A6-06D75A5BF5C7}" type="presOf" srcId="{5604A083-FA33-4D6B-9942-41FC98DB49F5}" destId="{9D1D9E25-1211-4854-8138-60118B44105A}" srcOrd="0" destOrd="0" presId="urn:microsoft.com/office/officeart/2018/2/layout/IconVerticalSolidList"/>
    <dgm:cxn modelId="{46C85339-3107-44A6-91D0-EAEC0CFAF3FA}" srcId="{1FC13BB3-C6D9-458B-811B-748318EC8995}" destId="{5604A083-FA33-4D6B-9942-41FC98DB49F5}" srcOrd="1" destOrd="0" parTransId="{A4041171-86A9-4E16-A641-84B19A525D4A}" sibTransId="{767792F5-1C81-458D-9BA4-959925421789}"/>
    <dgm:cxn modelId="{E8D77B5C-C19D-4C3A-8753-D68E6F03ADB4}" type="presOf" srcId="{50F543E3-626E-4822-9F46-480E529AFE04}" destId="{80125648-F002-4D34-B23F-7D1C9585EB39}" srcOrd="0" destOrd="0" presId="urn:microsoft.com/office/officeart/2018/2/layout/IconVerticalSolidList"/>
    <dgm:cxn modelId="{D7B80163-3F9B-4A11-902C-D162D387D926}" srcId="{1FC13BB3-C6D9-458B-811B-748318EC8995}" destId="{50F543E3-626E-4822-9F46-480E529AFE04}" srcOrd="2" destOrd="0" parTransId="{F1466A3E-799E-4CD4-BEA4-6C4E16907F3C}" sibTransId="{462CD457-AEDB-4BDB-B752-D41AA8665D67}"/>
    <dgm:cxn modelId="{E8BDBD49-F370-441D-9AC0-57899EBA2555}" type="presOf" srcId="{1E36DBC5-43C8-4A09-A14E-34550952F009}" destId="{3ECB4796-98EE-4A4E-AC39-F3A4E243DE4A}" srcOrd="0" destOrd="0" presId="urn:microsoft.com/office/officeart/2018/2/layout/IconVerticalSolidList"/>
    <dgm:cxn modelId="{819E7D55-BB58-4919-B4C6-4D6E1BF6A8E5}" type="presOf" srcId="{1FC13BB3-C6D9-458B-811B-748318EC8995}" destId="{632F21F9-5510-4A39-9700-F33100C4D4D6}" srcOrd="0" destOrd="0" presId="urn:microsoft.com/office/officeart/2018/2/layout/IconVerticalSolidList"/>
    <dgm:cxn modelId="{7B66F277-1502-4918-BDE0-E2F6ECC9FDF6}" type="presOf" srcId="{1637001E-79B0-4B50-82A8-C6D6F08ECB02}" destId="{4D8B26FE-4E36-4067-AA4F-97D938F0347E}" srcOrd="0" destOrd="0" presId="urn:microsoft.com/office/officeart/2018/2/layout/IconVerticalSolidList"/>
    <dgm:cxn modelId="{BAE10CB3-4990-4658-82A6-CF9E5A04C39D}" srcId="{1FC13BB3-C6D9-458B-811B-748318EC8995}" destId="{1637001E-79B0-4B50-82A8-C6D6F08ECB02}" srcOrd="0" destOrd="0" parTransId="{4325AF63-2F6E-4441-8993-0FDBD24F531A}" sibTransId="{0205C005-6189-4EF3-AAD7-05CAE62A7DEA}"/>
    <dgm:cxn modelId="{ADBAACCE-58A3-471E-A258-B9D2B03886F3}" srcId="{1FC13BB3-C6D9-458B-811B-748318EC8995}" destId="{1D8DCBE9-30A2-49B0-B134-008AC064EA3F}" srcOrd="4" destOrd="0" parTransId="{C3C60102-9FFA-45B5-A455-6ACF0AB77553}" sibTransId="{E4C46B21-42F7-4C84-8A57-E22ED1ABAA75}"/>
    <dgm:cxn modelId="{024D4ACF-1AF8-4671-BE83-7AE21947DE7E}" srcId="{1FC13BB3-C6D9-458B-811B-748318EC8995}" destId="{1E36DBC5-43C8-4A09-A14E-34550952F009}" srcOrd="3" destOrd="0" parTransId="{FB4B17E3-C9D1-42B1-A001-00CDA97B491D}" sibTransId="{F731CC83-FD68-4948-B565-2A88D5C1E61F}"/>
    <dgm:cxn modelId="{AF11BEEB-CEAD-4507-9CD0-7EE2F50A69BA}" type="presOf" srcId="{1D8DCBE9-30A2-49B0-B134-008AC064EA3F}" destId="{33E8F564-4B56-4240-A5AD-465EA91B42B8}" srcOrd="0" destOrd="0" presId="urn:microsoft.com/office/officeart/2018/2/layout/IconVerticalSolidList"/>
    <dgm:cxn modelId="{16EA2899-574E-4975-AD79-1C7978653A3A}" type="presParOf" srcId="{632F21F9-5510-4A39-9700-F33100C4D4D6}" destId="{AC652F0A-6707-43E7-B5B2-E6C5EB97F493}" srcOrd="0" destOrd="0" presId="urn:microsoft.com/office/officeart/2018/2/layout/IconVerticalSolidList"/>
    <dgm:cxn modelId="{1B0BE1DD-3D71-41E3-82EA-0473C7B130A0}" type="presParOf" srcId="{AC652F0A-6707-43E7-B5B2-E6C5EB97F493}" destId="{1878ADBE-B33E-4A67-912E-BFCA26204880}" srcOrd="0" destOrd="0" presId="urn:microsoft.com/office/officeart/2018/2/layout/IconVerticalSolidList"/>
    <dgm:cxn modelId="{4C9836D5-FDB7-42C9-9C6E-63B92A1B3D0E}" type="presParOf" srcId="{AC652F0A-6707-43E7-B5B2-E6C5EB97F493}" destId="{10C9C3D5-704D-4FD4-B69B-C9AB8DBC3C47}" srcOrd="1" destOrd="0" presId="urn:microsoft.com/office/officeart/2018/2/layout/IconVerticalSolidList"/>
    <dgm:cxn modelId="{930492B6-3A14-453F-A2E9-90B795EFB274}" type="presParOf" srcId="{AC652F0A-6707-43E7-B5B2-E6C5EB97F493}" destId="{EAF6DF7F-573E-4854-8CD8-F56A303F7ECF}" srcOrd="2" destOrd="0" presId="urn:microsoft.com/office/officeart/2018/2/layout/IconVerticalSolidList"/>
    <dgm:cxn modelId="{560C57B8-1BED-4349-85D9-3C7C262E4E6D}" type="presParOf" srcId="{AC652F0A-6707-43E7-B5B2-E6C5EB97F493}" destId="{4D8B26FE-4E36-4067-AA4F-97D938F0347E}" srcOrd="3" destOrd="0" presId="urn:microsoft.com/office/officeart/2018/2/layout/IconVerticalSolidList"/>
    <dgm:cxn modelId="{4167B5FF-578D-45F5-A20F-72B4B565B1CB}" type="presParOf" srcId="{632F21F9-5510-4A39-9700-F33100C4D4D6}" destId="{4A1987B5-40AA-4E09-99FF-3228DA8C4311}" srcOrd="1" destOrd="0" presId="urn:microsoft.com/office/officeart/2018/2/layout/IconVerticalSolidList"/>
    <dgm:cxn modelId="{E747AF0B-0956-4337-899D-3DE2D4D02BBE}" type="presParOf" srcId="{632F21F9-5510-4A39-9700-F33100C4D4D6}" destId="{9726E3CD-075A-417D-943F-569A013CE6C5}" srcOrd="2" destOrd="0" presId="urn:microsoft.com/office/officeart/2018/2/layout/IconVerticalSolidList"/>
    <dgm:cxn modelId="{8784A8A3-04E4-4359-BD0A-765F3C896852}" type="presParOf" srcId="{9726E3CD-075A-417D-943F-569A013CE6C5}" destId="{A8517AAF-0828-42B4-8FB7-334E39605D19}" srcOrd="0" destOrd="0" presId="urn:microsoft.com/office/officeart/2018/2/layout/IconVerticalSolidList"/>
    <dgm:cxn modelId="{58550DE7-4FEE-4588-BA82-DB9B418D9703}" type="presParOf" srcId="{9726E3CD-075A-417D-943F-569A013CE6C5}" destId="{1D99F9B1-FB9D-44F4-BC7F-FCCED2606A0A}" srcOrd="1" destOrd="0" presId="urn:microsoft.com/office/officeart/2018/2/layout/IconVerticalSolidList"/>
    <dgm:cxn modelId="{6E5B21DF-3339-4759-9A39-F16C63705AD4}" type="presParOf" srcId="{9726E3CD-075A-417D-943F-569A013CE6C5}" destId="{1658C52A-0181-4CFF-AE20-79979CA65DC9}" srcOrd="2" destOrd="0" presId="urn:microsoft.com/office/officeart/2018/2/layout/IconVerticalSolidList"/>
    <dgm:cxn modelId="{F98B9CBD-F2EB-481E-9E76-097370E629FF}" type="presParOf" srcId="{9726E3CD-075A-417D-943F-569A013CE6C5}" destId="{9D1D9E25-1211-4854-8138-60118B44105A}" srcOrd="3" destOrd="0" presId="urn:microsoft.com/office/officeart/2018/2/layout/IconVerticalSolidList"/>
    <dgm:cxn modelId="{F706467B-0E9E-46E4-96FE-B844ACF6B4A7}" type="presParOf" srcId="{632F21F9-5510-4A39-9700-F33100C4D4D6}" destId="{BCE12DAD-D3DA-4DD5-A370-7D6373EBC2C3}" srcOrd="3" destOrd="0" presId="urn:microsoft.com/office/officeart/2018/2/layout/IconVerticalSolidList"/>
    <dgm:cxn modelId="{13E29970-2124-4542-BCE3-43ECACE77096}" type="presParOf" srcId="{632F21F9-5510-4A39-9700-F33100C4D4D6}" destId="{3435A931-2D95-4C7A-A3CB-149B50C00BA7}" srcOrd="4" destOrd="0" presId="urn:microsoft.com/office/officeart/2018/2/layout/IconVerticalSolidList"/>
    <dgm:cxn modelId="{1A865917-E813-45B9-A855-35EB357B04DD}" type="presParOf" srcId="{3435A931-2D95-4C7A-A3CB-149B50C00BA7}" destId="{E975D00D-E39B-4EE5-BEA6-5C7FD6191803}" srcOrd="0" destOrd="0" presId="urn:microsoft.com/office/officeart/2018/2/layout/IconVerticalSolidList"/>
    <dgm:cxn modelId="{8DD3D021-4585-4EDE-A71D-692D5D339F72}" type="presParOf" srcId="{3435A931-2D95-4C7A-A3CB-149B50C00BA7}" destId="{F4B1D6E3-F0A8-45C5-A9E5-98FD71E2A259}" srcOrd="1" destOrd="0" presId="urn:microsoft.com/office/officeart/2018/2/layout/IconVerticalSolidList"/>
    <dgm:cxn modelId="{9FBC3D59-F2EE-475E-BA83-D6B32105AEF3}" type="presParOf" srcId="{3435A931-2D95-4C7A-A3CB-149B50C00BA7}" destId="{3740E96F-34F5-4C74-9341-CEE4595F3028}" srcOrd="2" destOrd="0" presId="urn:microsoft.com/office/officeart/2018/2/layout/IconVerticalSolidList"/>
    <dgm:cxn modelId="{BDC3A94D-F1DD-4782-89C3-DC71A5415F88}" type="presParOf" srcId="{3435A931-2D95-4C7A-A3CB-149B50C00BA7}" destId="{80125648-F002-4D34-B23F-7D1C9585EB39}" srcOrd="3" destOrd="0" presId="urn:microsoft.com/office/officeart/2018/2/layout/IconVerticalSolidList"/>
    <dgm:cxn modelId="{F0E2F26C-0F1F-465A-AD43-04EF5BCAA32D}" type="presParOf" srcId="{632F21F9-5510-4A39-9700-F33100C4D4D6}" destId="{382EAA2B-9D82-46FF-8FAC-FC665499C192}" srcOrd="5" destOrd="0" presId="urn:microsoft.com/office/officeart/2018/2/layout/IconVerticalSolidList"/>
    <dgm:cxn modelId="{F57E2D31-2706-4B29-93EC-7B9DE62E6A67}" type="presParOf" srcId="{632F21F9-5510-4A39-9700-F33100C4D4D6}" destId="{DD10E159-2909-473C-8A1E-A0B38DDBCA6E}" srcOrd="6" destOrd="0" presId="urn:microsoft.com/office/officeart/2018/2/layout/IconVerticalSolidList"/>
    <dgm:cxn modelId="{BE91726C-86A6-41B7-B4BB-A2A10CF2A0FF}" type="presParOf" srcId="{DD10E159-2909-473C-8A1E-A0B38DDBCA6E}" destId="{B3A1171D-558C-4A44-881B-E0C25A321318}" srcOrd="0" destOrd="0" presId="urn:microsoft.com/office/officeart/2018/2/layout/IconVerticalSolidList"/>
    <dgm:cxn modelId="{73662D94-FDF0-4128-9AAD-C198761FB501}" type="presParOf" srcId="{DD10E159-2909-473C-8A1E-A0B38DDBCA6E}" destId="{33B0B5D2-1534-4297-9D40-159828090874}" srcOrd="1" destOrd="0" presId="urn:microsoft.com/office/officeart/2018/2/layout/IconVerticalSolidList"/>
    <dgm:cxn modelId="{E7DE6076-8F9C-4B4A-B958-BCF21F509165}" type="presParOf" srcId="{DD10E159-2909-473C-8A1E-A0B38DDBCA6E}" destId="{7BCAFE8E-87AA-4B7F-BCA7-DB19E72F389D}" srcOrd="2" destOrd="0" presId="urn:microsoft.com/office/officeart/2018/2/layout/IconVerticalSolidList"/>
    <dgm:cxn modelId="{08B09798-26D9-487E-8D46-4075F705BB2C}" type="presParOf" srcId="{DD10E159-2909-473C-8A1E-A0B38DDBCA6E}" destId="{3ECB4796-98EE-4A4E-AC39-F3A4E243DE4A}" srcOrd="3" destOrd="0" presId="urn:microsoft.com/office/officeart/2018/2/layout/IconVerticalSolidList"/>
    <dgm:cxn modelId="{A107BE47-715B-4F4A-95D9-A842058B69E1}" type="presParOf" srcId="{632F21F9-5510-4A39-9700-F33100C4D4D6}" destId="{2B80984A-D9B8-411E-B95E-97293F871040}" srcOrd="7" destOrd="0" presId="urn:microsoft.com/office/officeart/2018/2/layout/IconVerticalSolidList"/>
    <dgm:cxn modelId="{610318D2-D5A5-4FD1-A485-67920BDF002E}" type="presParOf" srcId="{632F21F9-5510-4A39-9700-F33100C4D4D6}" destId="{6B97C74A-0E08-43AE-AD99-86DEC4FDACBB}" srcOrd="8" destOrd="0" presId="urn:microsoft.com/office/officeart/2018/2/layout/IconVerticalSolidList"/>
    <dgm:cxn modelId="{CA01289A-E1D4-4CFD-AAF3-F3DF2D878FDF}" type="presParOf" srcId="{6B97C74A-0E08-43AE-AD99-86DEC4FDACBB}" destId="{71743B8F-9123-4B1F-AEA8-7C2A01DCD996}" srcOrd="0" destOrd="0" presId="urn:microsoft.com/office/officeart/2018/2/layout/IconVerticalSolidList"/>
    <dgm:cxn modelId="{D2F7BE3E-CD41-4675-908E-56D638A25CA8}" type="presParOf" srcId="{6B97C74A-0E08-43AE-AD99-86DEC4FDACBB}" destId="{306EDDFC-0BB4-4BE9-A8B6-1685350BF352}" srcOrd="1" destOrd="0" presId="urn:microsoft.com/office/officeart/2018/2/layout/IconVerticalSolidList"/>
    <dgm:cxn modelId="{CF2C86E0-5BEE-4F4B-BAD9-801F6A0BE50C}" type="presParOf" srcId="{6B97C74A-0E08-43AE-AD99-86DEC4FDACBB}" destId="{0137C522-AA44-4773-8215-C59E707790FD}" srcOrd="2" destOrd="0" presId="urn:microsoft.com/office/officeart/2018/2/layout/IconVerticalSolidList"/>
    <dgm:cxn modelId="{E93ABE90-D3AC-4790-8210-B4B22CC64EAD}" type="presParOf" srcId="{6B97C74A-0E08-43AE-AD99-86DEC4FDACBB}" destId="{33E8F564-4B56-4240-A5AD-465EA91B42B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8201E-A34C-4D28-A253-2D90927B3816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03664-3998-4255-A455-C4F462A49C35}">
      <dsp:nvSpPr>
        <dsp:cNvPr id="0" name=""/>
        <dsp:cNvSpPr/>
      </dsp:nvSpPr>
      <dsp:spPr>
        <a:xfrm>
          <a:off x="0" y="531"/>
          <a:ext cx="10515600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One Hot encoding</a:t>
          </a:r>
          <a:endParaRPr lang="en-US" sz="2800" kern="1200"/>
        </a:p>
      </dsp:txBody>
      <dsp:txXfrm>
        <a:off x="0" y="531"/>
        <a:ext cx="10515600" cy="621640"/>
      </dsp:txXfrm>
    </dsp:sp>
    <dsp:sp modelId="{002446B4-4D79-4205-8B8A-80E0F77B59E0}">
      <dsp:nvSpPr>
        <dsp:cNvPr id="0" name=""/>
        <dsp:cNvSpPr/>
      </dsp:nvSpPr>
      <dsp:spPr>
        <a:xfrm>
          <a:off x="0" y="622171"/>
          <a:ext cx="10515600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DAC37-2720-47BA-BBA7-CD88500370A7}">
      <dsp:nvSpPr>
        <dsp:cNvPr id="0" name=""/>
        <dsp:cNvSpPr/>
      </dsp:nvSpPr>
      <dsp:spPr>
        <a:xfrm>
          <a:off x="0" y="622171"/>
          <a:ext cx="10515600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Count vectorizer</a:t>
          </a:r>
          <a:endParaRPr lang="en-US" sz="2800" kern="1200"/>
        </a:p>
      </dsp:txBody>
      <dsp:txXfrm>
        <a:off x="0" y="622171"/>
        <a:ext cx="10515600" cy="621640"/>
      </dsp:txXfrm>
    </dsp:sp>
    <dsp:sp modelId="{D5D98665-D5CA-41FF-B831-5C59D3452F88}">
      <dsp:nvSpPr>
        <dsp:cNvPr id="0" name=""/>
        <dsp:cNvSpPr/>
      </dsp:nvSpPr>
      <dsp:spPr>
        <a:xfrm>
          <a:off x="0" y="1243811"/>
          <a:ext cx="10515600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CBC96-E825-4C4A-9CBD-CEADEC768156}">
      <dsp:nvSpPr>
        <dsp:cNvPr id="0" name=""/>
        <dsp:cNvSpPr/>
      </dsp:nvSpPr>
      <dsp:spPr>
        <a:xfrm>
          <a:off x="0" y="1243811"/>
          <a:ext cx="10515600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Term Frequency-Inverse Document Frequency (TF-IDF)</a:t>
          </a:r>
          <a:endParaRPr lang="en-US" sz="2800" kern="1200"/>
        </a:p>
      </dsp:txBody>
      <dsp:txXfrm>
        <a:off x="0" y="1243811"/>
        <a:ext cx="10515600" cy="621640"/>
      </dsp:txXfrm>
    </dsp:sp>
    <dsp:sp modelId="{10B1BAE0-E04D-495C-9944-462A9BA3A5A5}">
      <dsp:nvSpPr>
        <dsp:cNvPr id="0" name=""/>
        <dsp:cNvSpPr/>
      </dsp:nvSpPr>
      <dsp:spPr>
        <a:xfrm>
          <a:off x="0" y="1865451"/>
          <a:ext cx="10515600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8749C-C9B3-4D6B-B5EF-05E0C6812442}">
      <dsp:nvSpPr>
        <dsp:cNvPr id="0" name=""/>
        <dsp:cNvSpPr/>
      </dsp:nvSpPr>
      <dsp:spPr>
        <a:xfrm>
          <a:off x="0" y="1865451"/>
          <a:ext cx="10515600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N-grams</a:t>
          </a:r>
          <a:endParaRPr lang="en-US" sz="2800" kern="1200"/>
        </a:p>
      </dsp:txBody>
      <dsp:txXfrm>
        <a:off x="0" y="1865451"/>
        <a:ext cx="10515600" cy="621640"/>
      </dsp:txXfrm>
    </dsp:sp>
    <dsp:sp modelId="{A7A11DE1-3899-4738-AF74-B7C1640BCCC7}">
      <dsp:nvSpPr>
        <dsp:cNvPr id="0" name=""/>
        <dsp:cNvSpPr/>
      </dsp:nvSpPr>
      <dsp:spPr>
        <a:xfrm>
          <a:off x="0" y="2487092"/>
          <a:ext cx="10515600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CDDC7-CF07-487C-85DD-EF108DB9D68A}">
      <dsp:nvSpPr>
        <dsp:cNvPr id="0" name=""/>
        <dsp:cNvSpPr/>
      </dsp:nvSpPr>
      <dsp:spPr>
        <a:xfrm>
          <a:off x="0" y="2487092"/>
          <a:ext cx="10515600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Co-occurrence matrix</a:t>
          </a:r>
          <a:endParaRPr lang="en-US" sz="2800" kern="1200"/>
        </a:p>
      </dsp:txBody>
      <dsp:txXfrm>
        <a:off x="0" y="2487092"/>
        <a:ext cx="10515600" cy="621640"/>
      </dsp:txXfrm>
    </dsp:sp>
    <dsp:sp modelId="{85BC9AE2-7B1F-4952-98F8-4FB961FAA1EF}">
      <dsp:nvSpPr>
        <dsp:cNvPr id="0" name=""/>
        <dsp:cNvSpPr/>
      </dsp:nvSpPr>
      <dsp:spPr>
        <a:xfrm>
          <a:off x="0" y="3108732"/>
          <a:ext cx="10515600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D27859-1007-4838-89A0-011726D3A253}">
      <dsp:nvSpPr>
        <dsp:cNvPr id="0" name=""/>
        <dsp:cNvSpPr/>
      </dsp:nvSpPr>
      <dsp:spPr>
        <a:xfrm>
          <a:off x="0" y="3108732"/>
          <a:ext cx="10515600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Word embedding Recipe</a:t>
          </a:r>
          <a:endParaRPr lang="en-US" sz="2800" kern="1200"/>
        </a:p>
      </dsp:txBody>
      <dsp:txXfrm>
        <a:off x="0" y="3108732"/>
        <a:ext cx="10515600" cy="621640"/>
      </dsp:txXfrm>
    </dsp:sp>
    <dsp:sp modelId="{7883F650-FF4F-4044-BA30-EF1BD0CE40AA}">
      <dsp:nvSpPr>
        <dsp:cNvPr id="0" name=""/>
        <dsp:cNvSpPr/>
      </dsp:nvSpPr>
      <dsp:spPr>
        <a:xfrm>
          <a:off x="0" y="3730372"/>
          <a:ext cx="1051560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B4884-CD50-4FDA-ABE7-15A792F3D31E}">
      <dsp:nvSpPr>
        <dsp:cNvPr id="0" name=""/>
        <dsp:cNvSpPr/>
      </dsp:nvSpPr>
      <dsp:spPr>
        <a:xfrm>
          <a:off x="0" y="3730372"/>
          <a:ext cx="10515600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Implementing fastText</a:t>
          </a:r>
          <a:endParaRPr lang="en-US" sz="2800" kern="1200"/>
        </a:p>
      </dsp:txBody>
      <dsp:txXfrm>
        <a:off x="0" y="3730372"/>
        <a:ext cx="10515600" cy="621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8ADBE-B33E-4A67-912E-BFCA26204880}">
      <dsp:nvSpPr>
        <dsp:cNvPr id="0" name=""/>
        <dsp:cNvSpPr/>
      </dsp:nvSpPr>
      <dsp:spPr>
        <a:xfrm>
          <a:off x="0" y="4606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9C3D5-704D-4FD4-B69B-C9AB8DBC3C47}">
      <dsp:nvSpPr>
        <dsp:cNvPr id="0" name=""/>
        <dsp:cNvSpPr/>
      </dsp:nvSpPr>
      <dsp:spPr>
        <a:xfrm>
          <a:off x="296829" y="225389"/>
          <a:ext cx="539690" cy="539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8B26FE-4E36-4067-AA4F-97D938F0347E}">
      <dsp:nvSpPr>
        <dsp:cNvPr id="0" name=""/>
        <dsp:cNvSpPr/>
      </dsp:nvSpPr>
      <dsp:spPr>
        <a:xfrm>
          <a:off x="1133349" y="4606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In the above example, we can have vectors of length 11. </a:t>
          </a:r>
          <a:endParaRPr lang="en-US" sz="1800" kern="1200"/>
        </a:p>
      </dsp:txBody>
      <dsp:txXfrm>
        <a:off x="1133349" y="4606"/>
        <a:ext cx="5455341" cy="981254"/>
      </dsp:txXfrm>
    </dsp:sp>
    <dsp:sp modelId="{A8517AAF-0828-42B4-8FB7-334E39605D19}">
      <dsp:nvSpPr>
        <dsp:cNvPr id="0" name=""/>
        <dsp:cNvSpPr/>
      </dsp:nvSpPr>
      <dsp:spPr>
        <a:xfrm>
          <a:off x="0" y="1231175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99F9B1-FB9D-44F4-BC7F-FCCED2606A0A}">
      <dsp:nvSpPr>
        <dsp:cNvPr id="0" name=""/>
        <dsp:cNvSpPr/>
      </dsp:nvSpPr>
      <dsp:spPr>
        <a:xfrm>
          <a:off x="296829" y="1451957"/>
          <a:ext cx="539690" cy="539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D9E25-1211-4854-8138-60118B44105A}">
      <dsp:nvSpPr>
        <dsp:cNvPr id="0" name=""/>
        <dsp:cNvSpPr/>
      </dsp:nvSpPr>
      <dsp:spPr>
        <a:xfrm>
          <a:off x="1133349" y="1231175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However, we start facing issues when we come across new sentences:</a:t>
          </a:r>
          <a:endParaRPr lang="en-US" sz="1800" kern="1200"/>
        </a:p>
      </dsp:txBody>
      <dsp:txXfrm>
        <a:off x="1133349" y="1231175"/>
        <a:ext cx="5455341" cy="981254"/>
      </dsp:txXfrm>
    </dsp:sp>
    <dsp:sp modelId="{E975D00D-E39B-4EE5-BEA6-5C7FD6191803}">
      <dsp:nvSpPr>
        <dsp:cNvPr id="0" name=""/>
        <dsp:cNvSpPr/>
      </dsp:nvSpPr>
      <dsp:spPr>
        <a:xfrm>
          <a:off x="0" y="2457744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1D6E3-F0A8-45C5-A9E5-98FD71E2A259}">
      <dsp:nvSpPr>
        <dsp:cNvPr id="0" name=""/>
        <dsp:cNvSpPr/>
      </dsp:nvSpPr>
      <dsp:spPr>
        <a:xfrm>
          <a:off x="296829" y="2678526"/>
          <a:ext cx="539690" cy="539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125648-F002-4D34-B23F-7D1C9585EB39}">
      <dsp:nvSpPr>
        <dsp:cNvPr id="0" name=""/>
        <dsp:cNvSpPr/>
      </dsp:nvSpPr>
      <dsp:spPr>
        <a:xfrm>
          <a:off x="1133349" y="2457744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If the new sentences contain new words, then our vocabulary size would increase and thereby, the length of the vectors would increase too.</a:t>
          </a:r>
          <a:endParaRPr lang="en-US" sz="1800" kern="1200"/>
        </a:p>
      </dsp:txBody>
      <dsp:txXfrm>
        <a:off x="1133349" y="2457744"/>
        <a:ext cx="5455341" cy="981254"/>
      </dsp:txXfrm>
    </dsp:sp>
    <dsp:sp modelId="{B3A1171D-558C-4A44-881B-E0C25A321318}">
      <dsp:nvSpPr>
        <dsp:cNvPr id="0" name=""/>
        <dsp:cNvSpPr/>
      </dsp:nvSpPr>
      <dsp:spPr>
        <a:xfrm>
          <a:off x="0" y="3684312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B0B5D2-1534-4297-9D40-159828090874}">
      <dsp:nvSpPr>
        <dsp:cNvPr id="0" name=""/>
        <dsp:cNvSpPr/>
      </dsp:nvSpPr>
      <dsp:spPr>
        <a:xfrm>
          <a:off x="296829" y="3905095"/>
          <a:ext cx="539690" cy="539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B4796-98EE-4A4E-AC39-F3A4E243DE4A}">
      <dsp:nvSpPr>
        <dsp:cNvPr id="0" name=""/>
        <dsp:cNvSpPr/>
      </dsp:nvSpPr>
      <dsp:spPr>
        <a:xfrm>
          <a:off x="1133349" y="3684312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Additionally, the vectors would also contain many 0s, thereby resulting in a sparse matrix (which is what we would like to avoid)</a:t>
          </a:r>
          <a:endParaRPr lang="en-US" sz="1800" kern="1200"/>
        </a:p>
      </dsp:txBody>
      <dsp:txXfrm>
        <a:off x="1133349" y="3684312"/>
        <a:ext cx="5455341" cy="981254"/>
      </dsp:txXfrm>
    </dsp:sp>
    <dsp:sp modelId="{71743B8F-9123-4B1F-AEA8-7C2A01DCD996}">
      <dsp:nvSpPr>
        <dsp:cNvPr id="0" name=""/>
        <dsp:cNvSpPr/>
      </dsp:nvSpPr>
      <dsp:spPr>
        <a:xfrm>
          <a:off x="0" y="4910881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EDDFC-0BB4-4BE9-A8B6-1685350BF352}">
      <dsp:nvSpPr>
        <dsp:cNvPr id="0" name=""/>
        <dsp:cNvSpPr/>
      </dsp:nvSpPr>
      <dsp:spPr>
        <a:xfrm>
          <a:off x="296829" y="5131663"/>
          <a:ext cx="539690" cy="539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8F564-4B56-4240-A5AD-465EA91B42B8}">
      <dsp:nvSpPr>
        <dsp:cNvPr id="0" name=""/>
        <dsp:cNvSpPr/>
      </dsp:nvSpPr>
      <dsp:spPr>
        <a:xfrm>
          <a:off x="1133349" y="4910881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We are retaining no information on the grammar of the sentences nor on the ordering of the words in the text.</a:t>
          </a:r>
          <a:endParaRPr lang="en-US" sz="1800" kern="1200"/>
        </a:p>
      </dsp:txBody>
      <dsp:txXfrm>
        <a:off x="1133349" y="4910881"/>
        <a:ext cx="5455341" cy="981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F25E-A433-4573-99F8-138C1FED4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60A61-7E1D-4CFD-819A-859E5EB65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041BA-6B63-44C6-AE31-FCFF108D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3571-DFD8-4A09-83F3-5F57B36F003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3895D-FC05-4104-B0B5-7A1E7D81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3821C-CF02-4624-8634-8B7E0894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2D93-6B18-4964-A215-A48AE7A92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12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733C-FBB4-4A3A-8BEA-3786C227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432A9-5D6D-498A-95B6-560F72AF2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945E-7840-43A2-8AF4-00A7E820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3571-DFD8-4A09-83F3-5F57B36F003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0E799-CF00-47D6-BFE4-C894B6FB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9DD30-1CFB-4E1A-8F65-161D8244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2D93-6B18-4964-A215-A48AE7A92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11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053876-C841-4CC2-8B74-EB588FCB3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585A8-EAEA-4798-BFC2-9CF4BD5CE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ABB9B-4C51-43CD-AEFD-54970C13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3571-DFD8-4A09-83F3-5F57B36F003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DED1D-28EF-4300-A5FB-80BD6F94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7872C-DB5B-4A31-A859-750CEA35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2D93-6B18-4964-A215-A48AE7A92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7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F97D-AC77-4F2D-854D-0B2E4C2A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4A68F-CD74-48A6-B48D-C3E034820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0180B-AE96-4EF6-99ED-B66144A8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3571-DFD8-4A09-83F3-5F57B36F003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A1D63-E27B-4F4C-921F-48CFA3AC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9219-F27D-499E-81B8-D78C03C1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2D93-6B18-4964-A215-A48AE7A92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42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09D8-42BC-452C-8E54-F7CB1EDC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E49C4-496F-4E9F-83FD-52D8C28F6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78FAF-149E-45D1-9127-FB726932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3571-DFD8-4A09-83F3-5F57B36F003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0CD16-0A06-453D-923A-AE907991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CA425-4973-4C17-8B92-09527B3C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2D93-6B18-4964-A215-A48AE7A92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05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6682-37FC-405E-B2CF-33AD1425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8F6AC-5F19-4C4E-B21F-AED584D81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D2952-8ACE-4D80-80D0-7D8D44010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57331-6591-4283-9EF9-408C627B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3571-DFD8-4A09-83F3-5F57B36F003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8C0B7-619D-4438-9C27-A0E3FA689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8C9C0-BEAF-4A17-830E-667BE0A8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2D93-6B18-4964-A215-A48AE7A92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09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FA18-FD5E-4ECB-B1BE-7949F7B94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BD280-E001-4AB3-BA5D-221145C5E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3D4C4-2082-4A55-B1D1-7E8C3B878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613A9-5BA0-4C09-B335-41AFDBE3E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595B2-CE6B-4C87-A945-0CF76C56E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CEFA22-DB2D-45EC-8853-CA51B088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3571-DFD8-4A09-83F3-5F57B36F003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497D6-FA61-49D5-AE05-9E3AA14C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2112A-7BD2-4142-BF31-F8540B6C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2D93-6B18-4964-A215-A48AE7A92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1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D361-F8AE-4298-9F0F-C3BF7398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B4CE82-6CA8-4038-9394-18723360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3571-DFD8-4A09-83F3-5F57B36F003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2C24E-100F-4FCC-B5B4-3FA3058B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FB6E7-3BB7-4211-BDAA-3AE7BDBD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2D93-6B18-4964-A215-A48AE7A92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58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B3CFE2-B256-4D30-8755-731F9A69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3571-DFD8-4A09-83F3-5F57B36F003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514F7-88F9-488F-9C6F-15FAF721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25B2B-5F24-4EC7-8518-C9D60D2A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2D93-6B18-4964-A215-A48AE7A92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74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8E7B-4B36-4E60-8555-0D4D9061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E468F-DA99-4DE5-B269-F3A29AF4B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8E12F-5FEC-4284-BD29-413C1C9F0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3FFA3-3003-479F-AD61-73DDBC7F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3571-DFD8-4A09-83F3-5F57B36F003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23A68-793D-4CBF-BDB1-A16C22CF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4EA9D-B3D7-4CD8-8BCA-87D35A56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2D93-6B18-4964-A215-A48AE7A92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77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D20A-EFC1-414A-A04D-F41B657B2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074B29-1C05-4239-85F0-E0932CE07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3A471-0FB6-4C49-BBBC-F38576FD0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30E73-8C86-4AB4-82A2-7DA15548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3571-DFD8-4A09-83F3-5F57B36F003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E014D-A9EB-44D6-A7EE-8BB99187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F9B3E-A5DD-4E3F-87DD-36E10730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2D93-6B18-4964-A215-A48AE7A92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25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CC855-681D-40A5-9AFC-7EA64171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2740F-FC73-4903-93AB-1DF54E336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A5A04-0023-4D25-B993-B1B72ECB6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93571-DFD8-4A09-83F3-5F57B36F003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0A59B-2458-437E-8D05-57D32C02A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9658A-B1F9-497E-B1CA-8CB6C0355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32D93-6B18-4964-A215-A48AE7A92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92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dn.analyticsvidhya.com/wp-content/uploads/2020/02/TF_IDF-matrix.p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5E60-2585-495D-9239-DFE84B982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Embedding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4AF19-BBB8-417B-98A9-8BFECDFE5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1905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0EA1F03-602F-442A-B96C-80A4BE0F45EF}"/>
              </a:ext>
            </a:extLst>
          </p:cNvPr>
          <p:cNvSpPr txBox="1"/>
          <p:nvPr/>
        </p:nvSpPr>
        <p:spPr>
          <a:xfrm>
            <a:off x="1175773" y="1145373"/>
            <a:ext cx="895847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1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Here, in the numerator, n is the number of times the term “t” appears in the document “d”. Thus, each document and term would have its own TF value.</a:t>
            </a:r>
          </a:p>
          <a:p>
            <a:pPr algn="l"/>
            <a:endParaRPr lang="en-US" sz="2000" b="1" i="1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pPr algn="l"/>
            <a:endParaRPr lang="en-US" sz="2000" b="1" i="1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US" sz="2000" b="1" i="1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pPr algn="l"/>
            <a:endParaRPr lang="en-US" b="1" i="1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We will again use the same vocabulary we had built in the Bag-of-Words model to show how to calculate the TF for Review #2:</a:t>
            </a:r>
          </a:p>
          <a:p>
            <a:pPr algn="ctr"/>
            <a:r>
              <a:rPr lang="en-US" b="0" i="1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Review 2: This movie is not scary and is slow</a:t>
            </a:r>
          </a:p>
          <a:p>
            <a:pPr algn="ctr"/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Here,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Vocabulary</a:t>
            </a: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: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‘This’, ‘movie’, ‘is’, ‘very’, ‘scary’, ‘and’, ‘long’, ‘not’,  ‘slow’, ‘spooky’,  ‘good’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Number of words in Review 2 = 8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TF for the word ‘this’ = (number of times ‘this’ appears in review 2)/(number of terms in review 2) = 1/8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24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F425-6944-4E27-8588-0885B863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342420"/>
            <a:ext cx="9603275" cy="1049235"/>
          </a:xfrm>
        </p:spPr>
        <p:txBody>
          <a:bodyPr/>
          <a:lstStyle/>
          <a:p>
            <a:r>
              <a:rPr lang="en-US" dirty="0"/>
              <a:t>TF-IDF (contd..)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A4737-BB93-48AC-9F3C-EBD92F984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076" y="1391655"/>
            <a:ext cx="3849290" cy="34506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/>
              <a:t>Similarly,</a:t>
            </a:r>
          </a:p>
          <a:p>
            <a:r>
              <a:rPr lang="en-IN" dirty="0"/>
              <a:t>TF(‘movie’) = 1/8</a:t>
            </a:r>
          </a:p>
          <a:p>
            <a:r>
              <a:rPr lang="en-IN" dirty="0"/>
              <a:t>TF(‘is’) = 2/8 = 1/4</a:t>
            </a:r>
          </a:p>
          <a:p>
            <a:r>
              <a:rPr lang="en-IN" dirty="0"/>
              <a:t>TF(‘very’) = 0/8 = 0</a:t>
            </a:r>
          </a:p>
          <a:p>
            <a:r>
              <a:rPr lang="en-IN" dirty="0"/>
              <a:t>TF(‘scary’) = 1/8</a:t>
            </a:r>
          </a:p>
          <a:p>
            <a:r>
              <a:rPr lang="en-IN" dirty="0"/>
              <a:t>TF(‘and’) = 1/8</a:t>
            </a:r>
          </a:p>
          <a:p>
            <a:r>
              <a:rPr lang="en-IN" dirty="0"/>
              <a:t>TF(‘long’) = 0/8 = 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96AE3-5BAF-41C5-872A-C4D8B0E4CD4C}"/>
              </a:ext>
            </a:extLst>
          </p:cNvPr>
          <p:cNvSpPr txBox="1"/>
          <p:nvPr/>
        </p:nvSpPr>
        <p:spPr>
          <a:xfrm>
            <a:off x="6228522" y="2133600"/>
            <a:ext cx="39093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TF(‘not’) = 1/8</a:t>
            </a:r>
          </a:p>
          <a:p>
            <a:endParaRPr lang="en-IN" dirty="0"/>
          </a:p>
          <a:p>
            <a:r>
              <a:rPr lang="en-IN" dirty="0"/>
              <a:t>TF(‘slow’) = 1/8</a:t>
            </a:r>
          </a:p>
          <a:p>
            <a:endParaRPr lang="en-IN" dirty="0"/>
          </a:p>
          <a:p>
            <a:r>
              <a:rPr lang="en-IN" dirty="0"/>
              <a:t>TF( ‘spooky’) = 0/8 = 0</a:t>
            </a:r>
          </a:p>
          <a:p>
            <a:endParaRPr lang="en-IN" dirty="0"/>
          </a:p>
          <a:p>
            <a:r>
              <a:rPr lang="en-IN" dirty="0"/>
              <a:t>TF(‘good’) = 0/8 = 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051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424F-9ED3-4D12-AA92-0C259099A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TF-IDF</a:t>
            </a:r>
          </a:p>
        </p:txBody>
      </p:sp>
      <p:pic>
        <p:nvPicPr>
          <p:cNvPr id="3074" name="Picture 2" descr="Term Frequency(TF)">
            <a:extLst>
              <a:ext uri="{FF2B5EF4-FFF2-40B4-BE49-F238E27FC236}">
                <a16:creationId xmlns:a16="http://schemas.microsoft.com/office/drawing/2014/main" id="{C861AC77-3E5C-4276-A998-2245D246D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3302" y="1863801"/>
            <a:ext cx="7965394" cy="44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21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3F532-FBE9-4FEE-8773-0AE5DCF86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059096" cy="5431536"/>
          </a:xfrm>
        </p:spPr>
        <p:txBody>
          <a:bodyPr>
            <a:normAutofit/>
          </a:bodyPr>
          <a:lstStyle/>
          <a:p>
            <a:r>
              <a:rPr lang="en-US" sz="4000" b="1" i="0" dirty="0">
                <a:effectLst/>
                <a:latin typeface="Lato" panose="020F0502020204030203" pitchFamily="34" charset="0"/>
              </a:rPr>
              <a:t>Inverse Document Frequency (IDF)</a:t>
            </a:r>
            <a:br>
              <a:rPr lang="en-US" sz="4000" b="1" i="0" dirty="0">
                <a:effectLst/>
                <a:latin typeface="Lato" panose="020F0502020204030203" pitchFamily="34" charset="0"/>
              </a:rPr>
            </a:br>
            <a:endParaRPr lang="en-IN" sz="4000" b="1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B3F2C-3036-41A9-B58C-8D27B0FC9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0608" y="552091"/>
            <a:ext cx="6320145" cy="5431536"/>
          </a:xfrm>
        </p:spPr>
        <p:txBody>
          <a:bodyPr anchor="ctr">
            <a:normAutofit/>
          </a:bodyPr>
          <a:lstStyle/>
          <a:p>
            <a:r>
              <a:rPr lang="en-US" sz="1900" b="0" i="0" dirty="0">
                <a:effectLst/>
                <a:latin typeface="Lato" panose="020F0502020204030203" pitchFamily="34" charset="0"/>
              </a:rPr>
              <a:t>IDF is a measure of how important a term is. We need the IDF value because computing just the TF alone is not sufficient to understand the importance of words:</a:t>
            </a:r>
          </a:p>
          <a:p>
            <a:pPr marL="0" indent="0">
              <a:buNone/>
            </a:pPr>
            <a:endParaRPr lang="en-US" sz="1900" b="0" i="0" dirty="0">
              <a:effectLst/>
              <a:latin typeface="Lato" panose="020F0502020204030203" pitchFamily="34" charset="0"/>
            </a:endParaRPr>
          </a:p>
          <a:p>
            <a:r>
              <a:rPr lang="en-IN" sz="1900" b="0" i="0" dirty="0">
                <a:effectLst/>
                <a:latin typeface="Lato" panose="020F0502020204030203" pitchFamily="34" charset="0"/>
              </a:rPr>
              <a:t>We can calculate the IDF values for the all the words in Review 2:</a:t>
            </a:r>
          </a:p>
          <a:p>
            <a:pPr marL="0" indent="0">
              <a:buNone/>
            </a:pPr>
            <a:r>
              <a:rPr lang="en-IN" sz="1900" b="0" i="0" dirty="0">
                <a:effectLst/>
                <a:latin typeface="Lato" panose="020F0502020204030203" pitchFamily="34" charset="0"/>
              </a:rPr>
              <a:t>IDF(‘this’) =  log(number of documents/number of documents containing the word ‘this’) = log(3/3) = log(1)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900" b="0" i="0" dirty="0">
                <a:effectLst/>
                <a:latin typeface="Lato" panose="020F0502020204030203" pitchFamily="34" charset="0"/>
              </a:rPr>
              <a:t>IDF(‘movie’, ) = log(3/3)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900" b="0" i="0" dirty="0">
                <a:effectLst/>
                <a:latin typeface="Lato" panose="020F0502020204030203" pitchFamily="34" charset="0"/>
              </a:rPr>
              <a:t>IDF(‘is’) = log(3/3)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900" b="0" i="0" dirty="0">
                <a:effectLst/>
                <a:latin typeface="Lato" panose="020F0502020204030203" pitchFamily="34" charset="0"/>
              </a:rPr>
              <a:t>IDF(‘not’) = log(3/1) = log(3) = 0.48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900" b="0" i="0" dirty="0">
                <a:effectLst/>
                <a:latin typeface="Lato" panose="020F0502020204030203" pitchFamily="34" charset="0"/>
              </a:rPr>
              <a:t>IDF(‘scary’) = log(3/2) = 0.18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900" b="0" i="0" dirty="0">
                <a:effectLst/>
                <a:latin typeface="Lato" panose="020F0502020204030203" pitchFamily="34" charset="0"/>
              </a:rPr>
              <a:t>IDF(‘and’) = log(3/3)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900" b="0" i="0" dirty="0">
                <a:effectLst/>
                <a:latin typeface="Lato" panose="020F0502020204030203" pitchFamily="34" charset="0"/>
              </a:rPr>
              <a:t>IDF(‘slow’) = log(3/1) = 0.48</a:t>
            </a:r>
          </a:p>
          <a:p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723385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nverse Document Frequency">
            <a:extLst>
              <a:ext uri="{FF2B5EF4-FFF2-40B4-BE49-F238E27FC236}">
                <a16:creationId xmlns:a16="http://schemas.microsoft.com/office/drawing/2014/main" id="{CF57F206-3F56-457E-818B-1F1E254EB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714" y="593656"/>
            <a:ext cx="5622147" cy="452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6766E2-5F69-44C9-B0C2-89F47D4EE0F0}"/>
              </a:ext>
            </a:extLst>
          </p:cNvPr>
          <p:cNvSpPr txBox="1"/>
          <p:nvPr/>
        </p:nvSpPr>
        <p:spPr>
          <a:xfrm>
            <a:off x="7116416" y="1838705"/>
            <a:ext cx="412142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Hence, we see that words like “is”, “this”, “and”, etc., are reduced to 0 and have little importance; while words like “scary”, “long”, “good”, etc. are words with more importance and thus have a higher value.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We can now compute the TF-IDF score for each word in the corpus. Words with a higher score are more important, and those with a lower score are less important:</a:t>
            </a:r>
          </a:p>
        </p:txBody>
      </p:sp>
    </p:spTree>
    <p:extLst>
      <p:ext uri="{BB962C8B-B14F-4D97-AF65-F5344CB8AC3E}">
        <p14:creationId xmlns:p14="http://schemas.microsoft.com/office/powerpoint/2010/main" val="1035828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A91B0FDC-2564-449E-8B5B-6FBC03977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294" y="609599"/>
            <a:ext cx="5701022" cy="103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A6111C-348E-4A96-BA67-51FCC2AD86E6}"/>
              </a:ext>
            </a:extLst>
          </p:cNvPr>
          <p:cNvSpPr txBox="1"/>
          <p:nvPr/>
        </p:nvSpPr>
        <p:spPr>
          <a:xfrm>
            <a:off x="1364974" y="2252870"/>
            <a:ext cx="942229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We can now calculate the TF-IDF score for every word in Review 2:</a:t>
            </a:r>
          </a:p>
          <a:p>
            <a:pPr algn="ctr"/>
            <a:r>
              <a:rPr lang="en-I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TF-IDF(‘this’, Review 2) = TF(‘this’, Review 2) * IDF(‘this’) = 1/8 * 0 = 0</a:t>
            </a:r>
          </a:p>
          <a:p>
            <a:pPr algn="l"/>
            <a:endParaRPr lang="en-IN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pPr algn="l"/>
            <a:r>
              <a:rPr lang="en-I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Similarly,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TF-IDF(‘movie’, Review 2) = 1/8 * 0 = 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TF-IDF(‘is’, Review 2) = 1/4 * 0 = 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TF-IDF(‘not’, Review 2) = 1/8 * 0.48 = 0.06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TF-IDF(‘scary’, Review 2) = 1/8 * 0.18 = 0.023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TF-IDF(‘and’, Review 2) = 1/8 * 0 = 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TF-IDF(‘slow’, Review 2) = 1/8 * 0.48 = 0.06</a:t>
            </a:r>
          </a:p>
        </p:txBody>
      </p:sp>
    </p:spTree>
    <p:extLst>
      <p:ext uri="{BB962C8B-B14F-4D97-AF65-F5344CB8AC3E}">
        <p14:creationId xmlns:p14="http://schemas.microsoft.com/office/powerpoint/2010/main" val="1450297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6CED31-AD23-4F1E-BB17-01D56C919EB6}"/>
              </a:ext>
            </a:extLst>
          </p:cNvPr>
          <p:cNvSpPr txBox="1"/>
          <p:nvPr/>
        </p:nvSpPr>
        <p:spPr>
          <a:xfrm>
            <a:off x="9267909" y="2023110"/>
            <a:ext cx="2469624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we can calculate the TF-IDF scores for all the words with respect to all the reviews: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2600" b="0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2"/>
              </a:rPr>
            </a:br>
            <a:endParaRPr lang="en-US" sz="2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CF9ABF0-C43D-4793-8319-DD6533828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238" y="1736490"/>
            <a:ext cx="7608304" cy="345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1" name="Rectangle 718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A44C40-4A26-41E7-993F-36A620DD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BD50B0F1-2C46-AA86-54AA-86A97AEBB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3437" y="858525"/>
            <a:ext cx="5211906" cy="521190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0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71097-357B-4588-9452-A420C8C8F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Topics to cover</a:t>
            </a:r>
            <a:endParaRPr lang="en-IN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903DA3-5523-4E03-CC79-293EC299CD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995223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528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13CA4-0EA9-46EC-BFE9-C9B9452E9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2400" b="1" i="0" dirty="0">
                <a:effectLst/>
                <a:latin typeface="Lato" panose="020F0502020204030203" pitchFamily="34" charset="0"/>
              </a:rPr>
              <a:t>Introduction to Bag-of-Words (</a:t>
            </a:r>
            <a:r>
              <a:rPr lang="en-US" sz="2400" b="1" i="0" dirty="0" err="1">
                <a:effectLst/>
                <a:latin typeface="Lato" panose="020F0502020204030203" pitchFamily="34" charset="0"/>
              </a:rPr>
              <a:t>BoW</a:t>
            </a:r>
            <a:r>
              <a:rPr lang="en-US" sz="2400" b="1" i="0" dirty="0">
                <a:effectLst/>
                <a:latin typeface="Lato" panose="020F0502020204030203" pitchFamily="34" charset="0"/>
              </a:rPr>
              <a:t>) and TF-IDF for Creating Features from Text</a:t>
            </a:r>
            <a:br>
              <a:rPr lang="en-US" sz="2400" b="1" i="0" dirty="0">
                <a:effectLst/>
                <a:latin typeface="Lato" panose="020F0502020204030203" pitchFamily="34" charset="0"/>
              </a:rPr>
            </a:br>
            <a:endParaRPr lang="en-IN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FF98D-047A-4F90-BAFB-90914D3C0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043" y="728404"/>
            <a:ext cx="6571853" cy="5137823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Review 1: This movie is very scary and long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Review 2: This movie is not scary and is slow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Review 3: This movie is spooky and good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0" i="0" dirty="0">
              <a:effectLst/>
              <a:latin typeface="Lato" panose="020F0502020204030203" pitchFamily="34" charset="0"/>
            </a:endParaRPr>
          </a:p>
          <a:p>
            <a:r>
              <a:rPr lang="en-US" sz="1800" b="0" i="0" dirty="0">
                <a:effectLst/>
                <a:latin typeface="Lato" panose="020F0502020204030203" pitchFamily="34" charset="0"/>
              </a:rPr>
              <a:t>You can see that there are some contrasting reviews about the movie as well as the length and pace of the movie. Imagine looking at a thousand reviews like these.</a:t>
            </a:r>
          </a:p>
          <a:p>
            <a:endParaRPr lang="en-US" sz="1800" b="0" i="0" dirty="0">
              <a:effectLst/>
              <a:latin typeface="Lato" panose="020F0502020204030203" pitchFamily="34" charset="0"/>
            </a:endParaRPr>
          </a:p>
          <a:p>
            <a:r>
              <a:rPr lang="en-US" sz="1800" b="0" i="0" dirty="0">
                <a:effectLst/>
                <a:latin typeface="Lato" panose="020F0502020204030203" pitchFamily="34" charset="0"/>
              </a:rPr>
              <a:t> Clearly, there is a lot of interesting insights we can draw from them and build upon them to gauge how well the movie performed.</a:t>
            </a:r>
          </a:p>
          <a:p>
            <a:pPr marL="0" indent="0">
              <a:buNone/>
            </a:pPr>
            <a:endParaRPr lang="en-US" sz="1800" b="0" i="0" dirty="0">
              <a:effectLst/>
              <a:latin typeface="Lato" panose="020F0502020204030203" pitchFamily="34" charset="0"/>
            </a:endParaRPr>
          </a:p>
          <a:p>
            <a:r>
              <a:rPr lang="en-US" sz="1800" b="0" i="0" dirty="0">
                <a:effectLst/>
                <a:latin typeface="Lato" panose="020F0502020204030203" pitchFamily="34" charset="0"/>
              </a:rPr>
              <a:t>However, as we saw above, we cannot simply give these sentences to a machine learning model and ask it to tell us whether a review was positive or negative. </a:t>
            </a:r>
          </a:p>
          <a:p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343161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349CA-47EF-48C3-84D2-2FEC4126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6"/>
            <a:ext cx="8074815" cy="1021736"/>
          </a:xfrm>
        </p:spPr>
        <p:txBody>
          <a:bodyPr anchor="ctr">
            <a:normAutofit fontScale="90000"/>
          </a:bodyPr>
          <a:lstStyle/>
          <a:p>
            <a:r>
              <a:rPr lang="en-US" sz="3200" b="1" i="0" dirty="0">
                <a:effectLst/>
                <a:latin typeface="Lato" panose="020F0502020204030203" pitchFamily="34" charset="0"/>
              </a:rPr>
              <a:t>Creating Vectors from Text</a:t>
            </a:r>
            <a:br>
              <a:rPr lang="en-US" sz="5000" b="1" i="0" dirty="0">
                <a:effectLst/>
                <a:latin typeface="Lato" panose="020F0502020204030203" pitchFamily="34" charset="0"/>
              </a:rPr>
            </a:br>
            <a:endParaRPr lang="en-IN" sz="5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BCEB5-07F9-40AE-A2AF-55295B9707A9}"/>
              </a:ext>
            </a:extLst>
          </p:cNvPr>
          <p:cNvSpPr txBox="1"/>
          <p:nvPr/>
        </p:nvSpPr>
        <p:spPr>
          <a:xfrm>
            <a:off x="1285240" y="1736035"/>
            <a:ext cx="86671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you think of some techniques we could use to vectorize a sentence at the beginning? The basic requirements would be:</a:t>
            </a:r>
          </a:p>
          <a:p>
            <a:pPr marL="0" indent="0">
              <a:buNone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should not result in a sparse matrix since sparse matrices result in high computation cost.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should be able to retain most of the linguistic information present in the sentence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53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885F5-87C1-44DD-9831-6A486938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5100"/>
              <a:t>Word Embedding</a:t>
            </a:r>
            <a:endParaRPr lang="en-IN" sz="51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B4FB8C-8D70-49B0-9715-46984E038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7" y="928468"/>
            <a:ext cx="5791667" cy="459080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 is one such technique where we can represent the text using vectors. The more popular forms of word embeddings are:</a:t>
            </a:r>
          </a:p>
          <a:p>
            <a:pPr marL="0" indent="0">
              <a:buNone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BoW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stands for Bag of Words</a:t>
            </a:r>
          </a:p>
          <a:p>
            <a:pPr>
              <a:buFont typeface="+mj-lt"/>
              <a:buAutoNum type="arabicPeriod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TF-IDF, which stands for Term Frequency-Inverse Document Frequency</a:t>
            </a:r>
          </a:p>
          <a:p>
            <a:pPr marL="0" indent="0">
              <a:buNone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Now, let us see how we can represent the above movie reviews as embeddings and get them ready for a machine learning model.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68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0774A-4E8F-4E0F-9E57-C2CB3D8E1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28198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3200" b="0" i="0">
                <a:effectLst/>
                <a:latin typeface="Lato" panose="020F0502020204030203" pitchFamily="34" charset="0"/>
              </a:rPr>
              <a:t>Bag of Words (BoW) Model</a:t>
            </a:r>
            <a:br>
              <a:rPr lang="en-US" sz="5000" b="0" i="0">
                <a:effectLst/>
                <a:latin typeface="Lato" panose="020F0502020204030203" pitchFamily="34" charset="0"/>
              </a:rPr>
            </a:br>
            <a:endParaRPr lang="en-IN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D015-B2C1-4B77-A0E4-42F8633A7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505244"/>
            <a:ext cx="9621520" cy="4264622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latin typeface="Lato" panose="020F0502020204030203" pitchFamily="34" charset="0"/>
              </a:rPr>
              <a:t>The Bag of Words (</a:t>
            </a:r>
            <a:r>
              <a:rPr lang="en-US" sz="2400" b="0" i="0" dirty="0" err="1">
                <a:effectLst/>
                <a:latin typeface="Lato" panose="020F0502020204030203" pitchFamily="34" charset="0"/>
              </a:rPr>
              <a:t>BoW</a:t>
            </a:r>
            <a:r>
              <a:rPr lang="en-US" sz="2400" b="0" i="0" dirty="0">
                <a:effectLst/>
                <a:latin typeface="Lato" panose="020F0502020204030203" pitchFamily="34" charset="0"/>
              </a:rPr>
              <a:t>) model is the simplest form of text representation in numbers. Like the term itself, we can represent a sentence as a bag of words vector (a string of numbers)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Lato" panose="020F0502020204030203" pitchFamily="34" charset="0"/>
              </a:rPr>
              <a:t>.</a:t>
            </a:r>
          </a:p>
          <a:p>
            <a:r>
              <a:rPr lang="en-US" sz="2400" b="0" i="0" dirty="0">
                <a:effectLst/>
                <a:latin typeface="Lato" panose="020F0502020204030203" pitchFamily="34" charset="0"/>
              </a:rPr>
              <a:t>Let’s recall the three types of movie reviews we saw earlier: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Lato" panose="020F0502020204030203" pitchFamily="34" charset="0"/>
              </a:rPr>
              <a:t>Review 1: This movie is very scary and long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Lato" panose="020F0502020204030203" pitchFamily="34" charset="0"/>
              </a:rPr>
              <a:t>Review 2: This movie is not scary and is slow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Lato" panose="020F0502020204030203" pitchFamily="34" charset="0"/>
              </a:rPr>
              <a:t>Review 3: This movie is spooky and good</a:t>
            </a:r>
          </a:p>
          <a:p>
            <a:endParaRPr lang="en-US" sz="2400" b="0" i="0" dirty="0">
              <a:effectLst/>
              <a:latin typeface="Lato" panose="020F0502020204030203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effectLst/>
                <a:latin typeface="Lato" panose="020F0502020204030203" pitchFamily="34" charset="0"/>
              </a:rPr>
              <a:t>We will first build a vocabulary from all the unique words in the above three reviews.</a:t>
            </a:r>
          </a:p>
          <a:p>
            <a:pPr marL="0" indent="0">
              <a:buNone/>
            </a:pPr>
            <a:endParaRPr lang="en-US" sz="2400" b="0" i="0" dirty="0">
              <a:effectLst/>
              <a:latin typeface="Lato" panose="020F0502020204030203" pitchFamily="34" charset="0"/>
            </a:endParaRPr>
          </a:p>
          <a:p>
            <a:pPr marL="0" indent="0">
              <a:buNone/>
            </a:pPr>
            <a:r>
              <a:rPr lang="en-US" sz="2400" b="1" i="0" dirty="0">
                <a:effectLst/>
                <a:latin typeface="Lato" panose="020F0502020204030203" pitchFamily="34" charset="0"/>
              </a:rPr>
              <a:t>The vocabulary consists of these 11 words: ‘This’, ‘movie’, ‘is’, ‘very’, ‘scary’, ‘and’, ‘long’, ‘not’,  ‘slow’, ‘spooky’,  ‘good’.</a:t>
            </a:r>
          </a:p>
          <a:p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70083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03D3E4-7642-413B-8391-33CC8A41B7B9}"/>
              </a:ext>
            </a:extLst>
          </p:cNvPr>
          <p:cNvSpPr txBox="1"/>
          <p:nvPr/>
        </p:nvSpPr>
        <p:spPr>
          <a:xfrm>
            <a:off x="838200" y="723280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We can now take each of these words and mark their occurrence in the three movie reviews above with 1s and 0s. This will give us 3 vectors for 3 reviews:</a:t>
            </a:r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7BF0EF2-CF61-4CD7-AAAD-B46B6D2BE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90" y="1647773"/>
            <a:ext cx="10102904" cy="241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57F655-C5EA-477D-942C-10B538C5A68B}"/>
              </a:ext>
            </a:extLst>
          </p:cNvPr>
          <p:cNvSpPr txBox="1"/>
          <p:nvPr/>
        </p:nvSpPr>
        <p:spPr>
          <a:xfrm>
            <a:off x="1285461" y="448139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Vector of Review 1: [1 1 1 1 1 1 1 0 0 0 0]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Vector of Review 2: [1 1 2 0 0 1 1 0 1 0 0]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Vector of Review 3: [1 1 1 0 0 0 1 0 0 1 1]</a:t>
            </a:r>
          </a:p>
        </p:txBody>
      </p:sp>
    </p:spTree>
    <p:extLst>
      <p:ext uri="{BB962C8B-B14F-4D97-AF65-F5344CB8AC3E}">
        <p14:creationId xmlns:p14="http://schemas.microsoft.com/office/powerpoint/2010/main" val="281865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518345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2523E-C460-4218-9FF1-F4C97CA5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4377" y="637125"/>
            <a:ext cx="3802276" cy="5256371"/>
          </a:xfrm>
        </p:spPr>
        <p:txBody>
          <a:bodyPr>
            <a:normAutofit/>
          </a:bodyPr>
          <a:lstStyle/>
          <a:p>
            <a:br>
              <a:rPr lang="en-US" sz="4800" b="0" i="0" dirty="0">
                <a:effectLst/>
                <a:latin typeface="Lato" panose="020F0502020204030203" pitchFamily="34" charset="0"/>
              </a:rPr>
            </a:br>
            <a:r>
              <a:rPr lang="en-US" sz="4800" b="0" i="0" dirty="0">
                <a:effectLst/>
                <a:latin typeface="Lato" panose="020F0502020204030203" pitchFamily="34" charset="0"/>
              </a:rPr>
              <a:t>Drawbacks of using a Bag-of-Words (</a:t>
            </a:r>
            <a:r>
              <a:rPr lang="en-US" sz="4800" b="0" i="0" dirty="0" err="1">
                <a:effectLst/>
                <a:latin typeface="Lato" panose="020F0502020204030203" pitchFamily="34" charset="0"/>
              </a:rPr>
              <a:t>BoW</a:t>
            </a:r>
            <a:r>
              <a:rPr lang="en-US" sz="4800" b="0" i="0" dirty="0">
                <a:effectLst/>
                <a:latin typeface="Lato" panose="020F0502020204030203" pitchFamily="34" charset="0"/>
              </a:rPr>
              <a:t>) Model</a:t>
            </a:r>
            <a:br>
              <a:rPr lang="en-US" sz="4800" b="0" i="0" dirty="0">
                <a:effectLst/>
                <a:latin typeface="Lato" panose="020F0502020204030203" pitchFamily="34" charset="0"/>
              </a:rPr>
            </a:br>
            <a:endParaRPr lang="en-IN" sz="4800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709E8F8-3DE6-8B50-BF3B-9256F1386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459841"/>
              </p:ext>
            </p:extLst>
          </p:nvPr>
        </p:nvGraphicFramePr>
        <p:xfrm>
          <a:off x="438912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0474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E580-759F-4127-BD83-8E3CC4AD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Term Frequency-Inverse Document Frequency (TF-IDF)</a:t>
            </a:r>
            <a:b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47909-97F0-40A4-A723-FFE6E6FDA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“Term frequency–inverse document frequency, is a numerical statistic that is intended to reflect how important a word is to a document in a collection or corpus.”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78B22-B054-4E53-A52E-C3CD8E49F319}"/>
              </a:ext>
            </a:extLst>
          </p:cNvPr>
          <p:cNvSpPr txBox="1"/>
          <p:nvPr/>
        </p:nvSpPr>
        <p:spPr>
          <a:xfrm>
            <a:off x="940904" y="3077964"/>
            <a:ext cx="104128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Term Frequency (TF)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Let’s first understand Term Frequent (TF). It is a measure of how frequently a term, t, appears in a document, d: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E2D2691-8ED5-4DA7-8465-18C9C86F8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149" y="4595503"/>
            <a:ext cx="575310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94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</TotalTime>
  <Words>1318</Words>
  <Application>Microsoft Office PowerPoint</Application>
  <PresentationFormat>Widescreen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Lato</vt:lpstr>
      <vt:lpstr>Times New Roman</vt:lpstr>
      <vt:lpstr>Office Theme</vt:lpstr>
      <vt:lpstr>Word Embedding</vt:lpstr>
      <vt:lpstr>Topics to cover</vt:lpstr>
      <vt:lpstr>Introduction to Bag-of-Words (BoW) and TF-IDF for Creating Features from Text </vt:lpstr>
      <vt:lpstr>Creating Vectors from Text </vt:lpstr>
      <vt:lpstr>Word Embedding</vt:lpstr>
      <vt:lpstr>Bag of Words (BoW) Model </vt:lpstr>
      <vt:lpstr>PowerPoint Presentation</vt:lpstr>
      <vt:lpstr> Drawbacks of using a Bag-of-Words (BoW) Model </vt:lpstr>
      <vt:lpstr>Term Frequency-Inverse Document Frequency (TF-IDF) </vt:lpstr>
      <vt:lpstr>PowerPoint Presentation</vt:lpstr>
      <vt:lpstr>TF-IDF (contd..)</vt:lpstr>
      <vt:lpstr>TF-IDF</vt:lpstr>
      <vt:lpstr>Inverse Document Frequency (IDF) 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Archana Singh</dc:creator>
  <cp:lastModifiedBy>Prof. (Dr) Archana Singh</cp:lastModifiedBy>
  <cp:revision>12</cp:revision>
  <dcterms:created xsi:type="dcterms:W3CDTF">2022-07-20T10:57:19Z</dcterms:created>
  <dcterms:modified xsi:type="dcterms:W3CDTF">2022-11-19T07:24:59Z</dcterms:modified>
</cp:coreProperties>
</file>