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8" r:id="rId6"/>
    <p:sldId id="271" r:id="rId7"/>
    <p:sldId id="261" r:id="rId8"/>
    <p:sldId id="270" r:id="rId9"/>
    <p:sldId id="269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9144000" cy="6858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9469" y="415290"/>
            <a:ext cx="273875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9100" y="1162050"/>
            <a:ext cx="8305800" cy="3378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9159" y="6484620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715000"/>
            <a:ext cx="9144000" cy="1143000"/>
            <a:chOff x="0" y="5715000"/>
            <a:chExt cx="9144000" cy="1143000"/>
          </a:xfrm>
        </p:grpSpPr>
        <p:sp>
          <p:nvSpPr>
            <p:cNvPr id="4" name="object 4"/>
            <p:cNvSpPr/>
            <p:nvPr/>
          </p:nvSpPr>
          <p:spPr>
            <a:xfrm>
              <a:off x="8295640" y="5715000"/>
              <a:ext cx="848359" cy="9804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699250"/>
              <a:ext cx="9144000" cy="1587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50950" y="1301750"/>
            <a:ext cx="65551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20" dirty="0">
                <a:latin typeface="Arial"/>
                <a:cs typeface="Arial"/>
              </a:rPr>
              <a:t>Natural </a:t>
            </a:r>
            <a:r>
              <a:rPr sz="4400" b="0" spc="-325" dirty="0">
                <a:latin typeface="Arial"/>
                <a:cs typeface="Arial"/>
              </a:rPr>
              <a:t>Language</a:t>
            </a:r>
            <a:r>
              <a:rPr sz="4400" b="0" spc="-360" dirty="0">
                <a:latin typeface="Arial"/>
                <a:cs typeface="Arial"/>
              </a:rPr>
              <a:t> </a:t>
            </a:r>
            <a:r>
              <a:rPr sz="4400" b="0" spc="-280" dirty="0">
                <a:latin typeface="Arial"/>
                <a:cs typeface="Arial"/>
              </a:rPr>
              <a:t>Processing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58859" y="6400800"/>
            <a:ext cx="102870" cy="32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165"/>
              </a:lnSpc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53179" y="176529"/>
            <a:ext cx="1150622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Arial"/>
                <a:cs typeface="Arial"/>
              </a:rPr>
              <a:t>A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n-IN" spc="-105" dirty="0">
                <a:latin typeface="Arial"/>
                <a:cs typeface="Arial"/>
              </a:rPr>
              <a:t>presentation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on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9469" y="262890"/>
            <a:ext cx="53898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Steps </a:t>
            </a:r>
            <a:r>
              <a:rPr spc="-155" dirty="0"/>
              <a:t>in </a:t>
            </a:r>
            <a:r>
              <a:rPr spc="-135" dirty="0"/>
              <a:t>natural </a:t>
            </a:r>
            <a:r>
              <a:rPr spc="-229" dirty="0"/>
              <a:t>language</a:t>
            </a:r>
            <a:r>
              <a:rPr spc="-70" dirty="0"/>
              <a:t> </a:t>
            </a:r>
            <a:r>
              <a:rPr spc="-270"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270" y="1101090"/>
            <a:ext cx="3274695" cy="3398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1">
              <a:lnSpc>
                <a:spcPct val="100000"/>
              </a:lnSpc>
              <a:spcBef>
                <a:spcPts val="100"/>
              </a:spcBef>
              <a:buSzPct val="75000"/>
              <a:tabLst>
                <a:tab pos="322580" algn="l"/>
              </a:tabLst>
            </a:pPr>
            <a:r>
              <a:rPr sz="2400" spc="-65" dirty="0">
                <a:latin typeface="Arial"/>
                <a:cs typeface="Arial"/>
              </a:rPr>
              <a:t>Morphological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Analysis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"/>
            </a:pPr>
            <a:endParaRPr sz="25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tabLst>
                <a:tab pos="398780" algn="l"/>
              </a:tabLst>
            </a:pPr>
            <a:r>
              <a:rPr sz="2400" spc="-110" dirty="0">
                <a:latin typeface="Arial"/>
                <a:cs typeface="Arial"/>
              </a:rPr>
              <a:t>Syntactic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Analysis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"/>
            </a:pPr>
            <a:endParaRPr sz="2500" dirty="0">
              <a:latin typeface="Arial"/>
              <a:cs typeface="Arial"/>
            </a:endParaRPr>
          </a:p>
          <a:p>
            <a:pPr marL="88899">
              <a:lnSpc>
                <a:spcPct val="100000"/>
              </a:lnSpc>
              <a:tabLst>
                <a:tab pos="467359" algn="l"/>
                <a:tab pos="1747520" algn="l"/>
              </a:tabLst>
            </a:pPr>
            <a:r>
              <a:rPr sz="2400" spc="-130" dirty="0">
                <a:latin typeface="Arial"/>
                <a:cs typeface="Arial"/>
              </a:rPr>
              <a:t>Semantic</a:t>
            </a:r>
            <a:r>
              <a:rPr lang="en-IN" sz="2400" spc="-130" dirty="0">
                <a:latin typeface="Arial"/>
                <a:cs typeface="Arial"/>
              </a:rPr>
              <a:t>  </a:t>
            </a:r>
            <a:r>
              <a:rPr sz="2400" spc="-140" dirty="0">
                <a:latin typeface="Arial"/>
                <a:cs typeface="Arial"/>
              </a:rPr>
              <a:t>Analysis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"/>
            </a:pPr>
            <a:endParaRPr sz="25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tabLst>
                <a:tab pos="398780" algn="l"/>
                <a:tab pos="1737995" algn="l"/>
              </a:tabLst>
            </a:pPr>
            <a:r>
              <a:rPr sz="2400" spc="-140" dirty="0">
                <a:latin typeface="Arial"/>
                <a:cs typeface="Arial"/>
              </a:rPr>
              <a:t>Discourse</a:t>
            </a:r>
            <a:r>
              <a:rPr lang="en-IN" sz="2400" spc="-140" dirty="0">
                <a:latin typeface="Arial"/>
                <a:cs typeface="Arial"/>
              </a:rPr>
              <a:t>  </a:t>
            </a:r>
            <a:r>
              <a:rPr sz="2400" spc="-140" dirty="0">
                <a:latin typeface="Arial"/>
                <a:cs typeface="Arial"/>
              </a:rPr>
              <a:t>Analysis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"/>
            </a:pPr>
            <a:endParaRPr sz="25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tabLst>
                <a:tab pos="398780" algn="l"/>
              </a:tabLst>
            </a:pPr>
            <a:r>
              <a:rPr sz="2400" spc="-114" dirty="0">
                <a:latin typeface="Arial"/>
                <a:cs typeface="Arial"/>
              </a:rPr>
              <a:t>Pragmatic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lang="en-IN" sz="2400" spc="-1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Analysis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469" y="491490"/>
            <a:ext cx="3413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Morphological </a:t>
            </a:r>
            <a:r>
              <a:rPr spc="-24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918209"/>
            <a:ext cx="7799705" cy="526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83590" indent="6858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Arial"/>
                <a:cs typeface="Arial"/>
              </a:rPr>
              <a:t>Individual </a:t>
            </a:r>
            <a:r>
              <a:rPr sz="2400" spc="-85" dirty="0">
                <a:latin typeface="Arial"/>
                <a:cs typeface="Arial"/>
              </a:rPr>
              <a:t>words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130" dirty="0">
                <a:latin typeface="Arial"/>
                <a:cs typeface="Arial"/>
              </a:rPr>
              <a:t>analyzed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spc="-10" dirty="0">
                <a:latin typeface="Arial"/>
                <a:cs typeface="Arial"/>
              </a:rPr>
              <a:t>their </a:t>
            </a:r>
            <a:r>
              <a:rPr sz="2400" spc="-75" dirty="0">
                <a:latin typeface="Arial"/>
                <a:cs typeface="Arial"/>
              </a:rPr>
              <a:t>component</a:t>
            </a:r>
            <a:r>
              <a:rPr sz="2400" spc="-50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and  </a:t>
            </a:r>
            <a:r>
              <a:rPr sz="2400" spc="-55" dirty="0">
                <a:latin typeface="Arial"/>
                <a:cs typeface="Arial"/>
              </a:rPr>
              <a:t>nonword </a:t>
            </a:r>
            <a:r>
              <a:rPr sz="2400" spc="-90" dirty="0">
                <a:latin typeface="Arial"/>
                <a:cs typeface="Arial"/>
              </a:rPr>
              <a:t>tokens. </a:t>
            </a:r>
            <a:r>
              <a:rPr sz="2400" spc="-50" dirty="0">
                <a:latin typeface="Arial"/>
                <a:cs typeface="Arial"/>
              </a:rPr>
              <a:t>punctuation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105" dirty="0">
                <a:latin typeface="Arial"/>
                <a:cs typeface="Arial"/>
              </a:rPr>
              <a:t>separated </a:t>
            </a:r>
            <a:r>
              <a:rPr sz="2400" spc="-15" dirty="0">
                <a:latin typeface="Arial"/>
                <a:cs typeface="Arial"/>
              </a:rPr>
              <a:t>from </a:t>
            </a:r>
            <a:r>
              <a:rPr sz="2400" spc="-40" dirty="0">
                <a:latin typeface="Arial"/>
                <a:cs typeface="Arial"/>
              </a:rPr>
              <a:t>word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88010" algn="l"/>
              </a:tabLst>
            </a:pPr>
            <a:r>
              <a:rPr sz="2400" spc="-140" dirty="0">
                <a:latin typeface="Arial"/>
                <a:cs typeface="Arial"/>
              </a:rPr>
              <a:t>e.g	</a:t>
            </a:r>
            <a:r>
              <a:rPr sz="2400" spc="-90" dirty="0">
                <a:latin typeface="Arial"/>
                <a:cs typeface="Arial"/>
              </a:rPr>
              <a:t>carried=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carry+ed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225" dirty="0">
                <a:latin typeface="Arial"/>
                <a:cs typeface="Arial"/>
              </a:rPr>
              <a:t>Syntactic</a:t>
            </a:r>
            <a:r>
              <a:rPr sz="2800" b="1" spc="-145" dirty="0">
                <a:latin typeface="Arial"/>
                <a:cs typeface="Arial"/>
              </a:rPr>
              <a:t> </a:t>
            </a:r>
            <a:r>
              <a:rPr sz="2800" b="1" spc="-240" dirty="0">
                <a:latin typeface="Arial"/>
                <a:cs typeface="Arial"/>
              </a:rPr>
              <a:t>analysis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85" dirty="0">
                <a:latin typeface="Arial"/>
                <a:cs typeface="Arial"/>
              </a:rPr>
              <a:t>.grammatical </a:t>
            </a:r>
            <a:r>
              <a:rPr sz="2400" spc="-50" dirty="0">
                <a:latin typeface="Arial"/>
                <a:cs typeface="Arial"/>
              </a:rPr>
              <a:t>structure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14" dirty="0">
                <a:latin typeface="Arial"/>
                <a:cs typeface="Arial"/>
              </a:rPr>
              <a:t>sentence </a:t>
            </a:r>
            <a:r>
              <a:rPr sz="2400" spc="-120" dirty="0">
                <a:latin typeface="Arial"/>
                <a:cs typeface="Arial"/>
              </a:rPr>
              <a:t>is</a:t>
            </a:r>
            <a:r>
              <a:rPr sz="2400" spc="-409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analyze.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pos="2175510" algn="l"/>
              </a:tabLst>
            </a:pPr>
            <a:r>
              <a:rPr sz="2400" spc="-65" dirty="0">
                <a:latin typeface="Arial"/>
                <a:cs typeface="Arial"/>
              </a:rPr>
              <a:t>.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some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word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sequence</a:t>
            </a:r>
            <a:r>
              <a:rPr sz="2400" spc="-125" dirty="0">
                <a:latin typeface="Arial"/>
                <a:cs typeface="Arial"/>
              </a:rPr>
              <a:t> may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be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rejected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if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they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violate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rules 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40" dirty="0">
                <a:latin typeface="Arial"/>
                <a:cs typeface="Arial"/>
              </a:rPr>
              <a:t>language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.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e.g	</a:t>
            </a:r>
            <a:r>
              <a:rPr sz="2400" spc="-85" dirty="0">
                <a:latin typeface="Arial"/>
                <a:cs typeface="Arial"/>
              </a:rPr>
              <a:t>syntactic </a:t>
            </a:r>
            <a:r>
              <a:rPr sz="2400" spc="-114" dirty="0">
                <a:latin typeface="Arial"/>
                <a:cs typeface="Arial"/>
              </a:rPr>
              <a:t>analyzer </a:t>
            </a:r>
            <a:r>
              <a:rPr sz="2400" spc="-45" dirty="0">
                <a:latin typeface="Arial"/>
                <a:cs typeface="Arial"/>
              </a:rPr>
              <a:t>reject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sentence</a:t>
            </a:r>
            <a:endParaRPr sz="2400">
              <a:latin typeface="Arial"/>
              <a:cs typeface="Arial"/>
            </a:endParaRPr>
          </a:p>
          <a:p>
            <a:pPr marL="1795780">
              <a:lnSpc>
                <a:spcPct val="100000"/>
              </a:lnSpc>
              <a:tabLst>
                <a:tab pos="3378835" algn="l"/>
              </a:tabLst>
            </a:pPr>
            <a:r>
              <a:rPr sz="2400" spc="-70" dirty="0">
                <a:latin typeface="Arial"/>
                <a:cs typeface="Arial"/>
              </a:rPr>
              <a:t>“</a:t>
            </a:r>
            <a:r>
              <a:rPr sz="2400" spc="-70" dirty="0">
                <a:solidFill>
                  <a:srgbClr val="FF0000"/>
                </a:solidFill>
                <a:latin typeface="Arial"/>
                <a:cs typeface="Arial"/>
              </a:rPr>
              <a:t>Boy</a:t>
            </a:r>
            <a:r>
              <a:rPr sz="2400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go	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spc="3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400" spc="-2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store</a:t>
            </a:r>
            <a:r>
              <a:rPr sz="2800" spc="-10" dirty="0">
                <a:latin typeface="Arial"/>
                <a:cs typeface="Arial"/>
              </a:rPr>
              <a:t>”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225" dirty="0">
                <a:latin typeface="Arial"/>
                <a:cs typeface="Arial"/>
              </a:rPr>
              <a:t>Semantic</a:t>
            </a:r>
            <a:r>
              <a:rPr sz="2800" b="1" spc="-150" dirty="0">
                <a:latin typeface="Arial"/>
                <a:cs typeface="Arial"/>
              </a:rPr>
              <a:t> </a:t>
            </a:r>
            <a:r>
              <a:rPr sz="2800" b="1" spc="-240" dirty="0">
                <a:latin typeface="Arial"/>
                <a:cs typeface="Arial"/>
              </a:rPr>
              <a:t>analysis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30" dirty="0">
                <a:latin typeface="Arial"/>
                <a:cs typeface="Arial"/>
              </a:rPr>
              <a:t>. </a:t>
            </a:r>
            <a:r>
              <a:rPr sz="2400" spc="-55" dirty="0">
                <a:latin typeface="Arial"/>
                <a:cs typeface="Arial"/>
              </a:rPr>
              <a:t>determine </a:t>
            </a:r>
            <a:r>
              <a:rPr sz="2400" spc="-110" dirty="0">
                <a:latin typeface="Arial"/>
                <a:cs typeface="Arial"/>
              </a:rPr>
              <a:t>possible meaning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-35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sentence.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65" dirty="0">
                <a:latin typeface="Arial"/>
                <a:cs typeface="Arial"/>
              </a:rPr>
              <a:t>. </a:t>
            </a:r>
            <a:r>
              <a:rPr sz="2400" spc="-145" dirty="0">
                <a:latin typeface="Arial"/>
                <a:cs typeface="Arial"/>
              </a:rPr>
              <a:t>Sentence </a:t>
            </a:r>
            <a:r>
              <a:rPr sz="2400" spc="-75" dirty="0">
                <a:latin typeface="Arial"/>
                <a:cs typeface="Arial"/>
              </a:rPr>
              <a:t>which </a:t>
            </a:r>
            <a:r>
              <a:rPr sz="2400" spc="-175" dirty="0">
                <a:latin typeface="Arial"/>
                <a:cs typeface="Arial"/>
              </a:rPr>
              <a:t>has </a:t>
            </a:r>
            <a:r>
              <a:rPr sz="2400" spc="-75" dirty="0">
                <a:latin typeface="Arial"/>
                <a:cs typeface="Arial"/>
              </a:rPr>
              <a:t>no </a:t>
            </a:r>
            <a:r>
              <a:rPr sz="2400" spc="-110" dirty="0">
                <a:latin typeface="Arial"/>
                <a:cs typeface="Arial"/>
              </a:rPr>
              <a:t>meaning </a:t>
            </a:r>
            <a:r>
              <a:rPr sz="2400" spc="-120" dirty="0">
                <a:latin typeface="Arial"/>
                <a:cs typeface="Arial"/>
              </a:rPr>
              <a:t>is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rejected.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65" dirty="0">
                <a:latin typeface="Arial"/>
                <a:cs typeface="Arial"/>
              </a:rPr>
              <a:t>.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For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eg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204" dirty="0">
                <a:latin typeface="Arial"/>
                <a:cs typeface="Arial"/>
              </a:rPr>
              <a:t>“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colorless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green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ideas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204" dirty="0">
                <a:latin typeface="Arial"/>
                <a:cs typeface="Arial"/>
              </a:rPr>
              <a:t>”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has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no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meaning.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Discourse</a:t>
            </a:r>
            <a:r>
              <a:rPr spc="-190" dirty="0"/>
              <a:t> </a:t>
            </a:r>
            <a:r>
              <a:rPr spc="-26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469" y="840740"/>
            <a:ext cx="6823075" cy="472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latin typeface="Arial"/>
                <a:cs typeface="Arial"/>
              </a:rPr>
              <a:t>. </a:t>
            </a:r>
            <a:r>
              <a:rPr sz="2400" spc="-180" dirty="0">
                <a:latin typeface="Arial"/>
                <a:cs typeface="Arial"/>
              </a:rPr>
              <a:t>The </a:t>
            </a:r>
            <a:r>
              <a:rPr sz="2400" spc="-110" dirty="0">
                <a:latin typeface="Arial"/>
                <a:cs typeface="Arial"/>
              </a:rPr>
              <a:t>meaning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60" dirty="0">
                <a:latin typeface="Arial"/>
                <a:cs typeface="Arial"/>
              </a:rPr>
              <a:t>individual </a:t>
            </a:r>
            <a:r>
              <a:rPr sz="2400" spc="-114" dirty="0">
                <a:latin typeface="Arial"/>
                <a:cs typeface="Arial"/>
              </a:rPr>
              <a:t>sentence </a:t>
            </a:r>
            <a:r>
              <a:rPr sz="2400" spc="-130" dirty="0">
                <a:latin typeface="Arial"/>
                <a:cs typeface="Arial"/>
              </a:rPr>
              <a:t>may </a:t>
            </a:r>
            <a:r>
              <a:rPr sz="2400" spc="-125" dirty="0">
                <a:latin typeface="Arial"/>
                <a:cs typeface="Arial"/>
              </a:rPr>
              <a:t>depends  </a:t>
            </a:r>
            <a:r>
              <a:rPr sz="2400" spc="-80" dirty="0">
                <a:latin typeface="Arial"/>
                <a:cs typeface="Arial"/>
              </a:rPr>
              <a:t>on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14" dirty="0">
                <a:latin typeface="Arial"/>
                <a:cs typeface="Arial"/>
              </a:rPr>
              <a:t>sentence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05" dirty="0">
                <a:latin typeface="Arial"/>
                <a:cs typeface="Arial"/>
              </a:rPr>
              <a:t>precede </a:t>
            </a:r>
            <a:r>
              <a:rPr sz="2400" spc="75" dirty="0">
                <a:latin typeface="Arial"/>
                <a:cs typeface="Arial"/>
              </a:rPr>
              <a:t>it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30" dirty="0">
                <a:latin typeface="Arial"/>
                <a:cs typeface="Arial"/>
              </a:rPr>
              <a:t>may </a:t>
            </a:r>
            <a:r>
              <a:rPr sz="2400" spc="-70" dirty="0">
                <a:latin typeface="Arial"/>
                <a:cs typeface="Arial"/>
              </a:rPr>
              <a:t>influence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110" dirty="0">
                <a:latin typeface="Arial"/>
                <a:cs typeface="Arial"/>
              </a:rPr>
              <a:t>meaning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30" dirty="0">
                <a:latin typeface="Arial"/>
                <a:cs typeface="Arial"/>
              </a:rPr>
              <a:t>sentences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5" dirty="0">
                <a:latin typeface="Arial"/>
                <a:cs typeface="Arial"/>
              </a:rPr>
              <a:t>follow</a:t>
            </a:r>
            <a:r>
              <a:rPr sz="2400" spc="-409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it.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400" spc="-140" dirty="0">
                <a:latin typeface="Arial"/>
                <a:cs typeface="Arial"/>
              </a:rPr>
              <a:t>e.g </a:t>
            </a:r>
            <a:r>
              <a:rPr sz="2400" dirty="0">
                <a:latin typeface="Arial"/>
                <a:cs typeface="Arial"/>
              </a:rPr>
              <a:t>“john </a:t>
            </a:r>
            <a:r>
              <a:rPr sz="2400" spc="-60" dirty="0">
                <a:latin typeface="Arial"/>
                <a:cs typeface="Arial"/>
              </a:rPr>
              <a:t>wanted </a:t>
            </a:r>
            <a:r>
              <a:rPr sz="2400" spc="114" dirty="0">
                <a:latin typeface="Arial"/>
                <a:cs typeface="Arial"/>
              </a:rPr>
              <a:t>it”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35" dirty="0">
                <a:latin typeface="Arial"/>
                <a:cs typeface="Arial"/>
              </a:rPr>
              <a:t>word </a:t>
            </a:r>
            <a:r>
              <a:rPr sz="2400" spc="65" dirty="0">
                <a:latin typeface="Arial"/>
                <a:cs typeface="Arial"/>
              </a:rPr>
              <a:t>‘it’ </a:t>
            </a:r>
            <a:r>
              <a:rPr sz="2400" spc="-125" dirty="0">
                <a:latin typeface="Arial"/>
                <a:cs typeface="Arial"/>
              </a:rPr>
              <a:t>depends </a:t>
            </a:r>
            <a:r>
              <a:rPr sz="2400" spc="-80" dirty="0">
                <a:latin typeface="Arial"/>
                <a:cs typeface="Arial"/>
              </a:rPr>
              <a:t>upon</a:t>
            </a:r>
            <a:r>
              <a:rPr sz="2400" spc="-40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john.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185" dirty="0">
                <a:latin typeface="Arial"/>
                <a:cs typeface="Arial"/>
              </a:rPr>
              <a:t>Pragmatic</a:t>
            </a:r>
            <a:r>
              <a:rPr sz="2400" b="1" spc="-130" dirty="0">
                <a:latin typeface="Arial"/>
                <a:cs typeface="Arial"/>
              </a:rPr>
              <a:t> </a:t>
            </a:r>
            <a:r>
              <a:rPr sz="2400" b="1" spc="-204" dirty="0"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  <a:p>
            <a:pPr marL="12700" marR="464820">
              <a:lnSpc>
                <a:spcPct val="100000"/>
              </a:lnSpc>
            </a:pPr>
            <a:r>
              <a:rPr sz="2400" spc="-65" dirty="0">
                <a:latin typeface="Arial"/>
                <a:cs typeface="Arial"/>
              </a:rPr>
              <a:t>. </a:t>
            </a:r>
            <a:r>
              <a:rPr sz="2400" spc="35" dirty="0">
                <a:latin typeface="Arial"/>
                <a:cs typeface="Arial"/>
              </a:rPr>
              <a:t>It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derives </a:t>
            </a:r>
            <a:r>
              <a:rPr sz="2400" spc="-95" dirty="0">
                <a:latin typeface="Arial"/>
                <a:cs typeface="Arial"/>
              </a:rPr>
              <a:t>knowledge </a:t>
            </a:r>
            <a:r>
              <a:rPr sz="2400" spc="-20" dirty="0">
                <a:latin typeface="Arial"/>
                <a:cs typeface="Arial"/>
              </a:rPr>
              <a:t>from </a:t>
            </a:r>
            <a:r>
              <a:rPr sz="2400" spc="-65" dirty="0">
                <a:latin typeface="Arial"/>
                <a:cs typeface="Arial"/>
              </a:rPr>
              <a:t>external </a:t>
            </a:r>
            <a:r>
              <a:rPr sz="2400" spc="-135" dirty="0">
                <a:latin typeface="Arial"/>
                <a:cs typeface="Arial"/>
              </a:rPr>
              <a:t>commonsense  </a:t>
            </a:r>
            <a:r>
              <a:rPr sz="2400" spc="-35" dirty="0">
                <a:latin typeface="Arial"/>
                <a:cs typeface="Arial"/>
              </a:rPr>
              <a:t>information.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spc="-65" dirty="0">
                <a:latin typeface="Arial"/>
                <a:cs typeface="Arial"/>
              </a:rPr>
              <a:t>. </a:t>
            </a:r>
            <a:r>
              <a:rPr sz="2400" spc="35" dirty="0">
                <a:latin typeface="Arial"/>
                <a:cs typeface="Arial"/>
              </a:rPr>
              <a:t>It </a:t>
            </a:r>
            <a:r>
              <a:rPr sz="2400" spc="-150" dirty="0">
                <a:latin typeface="Arial"/>
                <a:cs typeface="Arial"/>
              </a:rPr>
              <a:t>means </a:t>
            </a:r>
            <a:r>
              <a:rPr sz="2400" spc="-85" dirty="0">
                <a:latin typeface="Arial"/>
                <a:cs typeface="Arial"/>
              </a:rPr>
              <a:t>understanding </a:t>
            </a:r>
            <a:r>
              <a:rPr sz="2400" spc="-70" dirty="0">
                <a:latin typeface="Arial"/>
                <a:cs typeface="Arial"/>
              </a:rPr>
              <a:t>purposeful </a:t>
            </a:r>
            <a:r>
              <a:rPr sz="2400" spc="-165" dirty="0">
                <a:latin typeface="Arial"/>
                <a:cs typeface="Arial"/>
              </a:rPr>
              <a:t>use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-39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language </a:t>
            </a:r>
            <a:r>
              <a:rPr sz="2400" spc="-30" dirty="0">
                <a:latin typeface="Arial"/>
                <a:cs typeface="Arial"/>
              </a:rPr>
              <a:t>in  </a:t>
            </a:r>
            <a:r>
              <a:rPr sz="2400" spc="-50" dirty="0">
                <a:latin typeface="Arial"/>
                <a:cs typeface="Arial"/>
              </a:rPr>
              <a:t>situation.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218440" marR="2249170" indent="-205740">
              <a:lnSpc>
                <a:spcPct val="100000"/>
              </a:lnSpc>
              <a:tabLst>
                <a:tab pos="589280" algn="l"/>
              </a:tabLst>
            </a:pPr>
            <a:r>
              <a:rPr sz="2400" spc="-140" dirty="0">
                <a:latin typeface="Arial"/>
                <a:cs typeface="Arial"/>
              </a:rPr>
              <a:t>e.g	</a:t>
            </a:r>
            <a:r>
              <a:rPr sz="2400" spc="204" dirty="0">
                <a:latin typeface="Arial"/>
                <a:cs typeface="Arial"/>
              </a:rPr>
              <a:t>“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75" dirty="0">
                <a:latin typeface="Arial"/>
                <a:cs typeface="Arial"/>
              </a:rPr>
              <a:t>DO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you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know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what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time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it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is?”  </a:t>
            </a:r>
            <a:r>
              <a:rPr sz="2400" spc="-95" dirty="0">
                <a:latin typeface="Arial"/>
                <a:cs typeface="Arial"/>
              </a:rPr>
              <a:t>should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30" dirty="0">
                <a:latin typeface="Arial"/>
                <a:cs typeface="Arial"/>
              </a:rPr>
              <a:t>interpreted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request.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39090"/>
            <a:ext cx="4105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Application </a:t>
            </a:r>
            <a:r>
              <a:rPr sz="3600" spc="-5" dirty="0"/>
              <a:t>of</a:t>
            </a:r>
            <a:r>
              <a:rPr sz="3600" spc="-80" dirty="0"/>
              <a:t> </a:t>
            </a:r>
            <a:r>
              <a:rPr sz="3600" spc="-5" dirty="0"/>
              <a:t>NLP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19100" y="1162050"/>
            <a:ext cx="7088505" cy="3429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Text-based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applications</a:t>
            </a:r>
            <a:endParaRPr sz="24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2160"/>
              </a:spcBef>
              <a:buSzPct val="90000"/>
              <a:tabLst>
                <a:tab pos="219710" algn="l"/>
              </a:tabLst>
            </a:pPr>
            <a:r>
              <a:rPr sz="2000" dirty="0">
                <a:latin typeface="Arial"/>
                <a:cs typeface="Arial"/>
              </a:rPr>
              <a:t>searching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certain topic </a:t>
            </a:r>
            <a:r>
              <a:rPr sz="2000" dirty="0">
                <a:latin typeface="Arial"/>
                <a:cs typeface="Arial"/>
              </a:rPr>
              <a:t>in a data base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 marL="50800">
              <a:lnSpc>
                <a:spcPct val="100000"/>
              </a:lnSpc>
              <a:tabLst>
                <a:tab pos="238760" algn="l"/>
              </a:tabLst>
            </a:pPr>
            <a:r>
              <a:rPr sz="2000" spc="-5" dirty="0">
                <a:latin typeface="Arial"/>
                <a:cs typeface="Arial"/>
              </a:rPr>
              <a:t>extracting information from </a:t>
            </a:r>
            <a:r>
              <a:rPr sz="2000" dirty="0">
                <a:latin typeface="Arial"/>
                <a:cs typeface="Arial"/>
              </a:rPr>
              <a:t>a large document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buChar char=""/>
            </a:pPr>
            <a:endParaRPr sz="24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400" b="1" spc="-5" dirty="0">
                <a:latin typeface="Arial"/>
                <a:cs typeface="Arial"/>
              </a:rPr>
              <a:t>Dialogue </a:t>
            </a:r>
            <a:r>
              <a:rPr sz="2400" b="1" spc="-10" dirty="0">
                <a:latin typeface="Arial"/>
                <a:cs typeface="Arial"/>
              </a:rPr>
              <a:t>based</a:t>
            </a:r>
            <a:r>
              <a:rPr sz="2400" b="1" spc="-5" dirty="0">
                <a:latin typeface="Arial"/>
                <a:cs typeface="Arial"/>
              </a:rPr>
              <a:t> applications</a:t>
            </a:r>
            <a:endParaRPr sz="2400" dirty="0">
              <a:latin typeface="Arial"/>
              <a:cs typeface="Arial"/>
            </a:endParaRPr>
          </a:p>
          <a:p>
            <a:pPr marL="50801">
              <a:lnSpc>
                <a:spcPct val="100000"/>
              </a:lnSpc>
              <a:spcBef>
                <a:spcPts val="2160"/>
              </a:spcBef>
              <a:buSzPct val="90000"/>
              <a:tabLst>
                <a:tab pos="283845" algn="l"/>
                <a:tab pos="284480" algn="l"/>
              </a:tabLst>
            </a:pPr>
            <a:r>
              <a:rPr sz="2000" spc="-5" dirty="0">
                <a:latin typeface="Arial"/>
                <a:cs typeface="Arial"/>
              </a:rPr>
              <a:t>answering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systems.</a:t>
            </a:r>
          </a:p>
          <a:p>
            <a:pPr marL="50800">
              <a:lnSpc>
                <a:spcPct val="100000"/>
              </a:lnSpc>
              <a:tabLst>
                <a:tab pos="307975" algn="l"/>
                <a:tab pos="308610" algn="l"/>
              </a:tabLst>
            </a:pPr>
            <a:r>
              <a:rPr sz="2000" spc="-5" dirty="0">
                <a:latin typeface="Arial"/>
                <a:cs typeface="Arial"/>
              </a:rPr>
              <a:t>Services </a:t>
            </a:r>
            <a:r>
              <a:rPr sz="2000" dirty="0">
                <a:latin typeface="Arial"/>
                <a:cs typeface="Arial"/>
              </a:rPr>
              <a:t>provided </a:t>
            </a:r>
            <a:r>
              <a:rPr sz="2000" spc="-5" dirty="0">
                <a:latin typeface="Arial"/>
                <a:cs typeface="Arial"/>
              </a:rPr>
              <a:t>over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telephone.</a:t>
            </a:r>
            <a:endParaRPr sz="20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tabLst>
                <a:tab pos="307975" algn="l"/>
                <a:tab pos="308610" algn="l"/>
              </a:tabLst>
            </a:pPr>
            <a:r>
              <a:rPr sz="2000" spc="-5" dirty="0">
                <a:latin typeface="Arial"/>
                <a:cs typeface="Arial"/>
              </a:rPr>
              <a:t>voice controlled </a:t>
            </a:r>
            <a:r>
              <a:rPr sz="2000" dirty="0">
                <a:latin typeface="Arial"/>
                <a:cs typeface="Arial"/>
              </a:rPr>
              <a:t>machines </a:t>
            </a:r>
            <a:r>
              <a:rPr sz="2000" spc="-5" dirty="0">
                <a:latin typeface="Arial"/>
                <a:cs typeface="Arial"/>
              </a:rPr>
              <a:t>(that take instructions by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speech)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872490"/>
            <a:ext cx="5136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What can </a:t>
            </a:r>
            <a:r>
              <a:rPr sz="2400" spc="15" dirty="0"/>
              <a:t>we </a:t>
            </a:r>
            <a:r>
              <a:rPr sz="2400" spc="-10" dirty="0"/>
              <a:t>expect </a:t>
            </a:r>
            <a:r>
              <a:rPr sz="2400" dirty="0"/>
              <a:t>in the</a:t>
            </a:r>
            <a:r>
              <a:rPr sz="2400" spc="-60" dirty="0"/>
              <a:t> </a:t>
            </a:r>
            <a:r>
              <a:rPr sz="2400" spc="-10" dirty="0"/>
              <a:t>FUTURE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19100" y="1604009"/>
            <a:ext cx="2476500" cy="1013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38760" algn="l"/>
              </a:tabLst>
            </a:pPr>
            <a:r>
              <a:rPr sz="2000" b="1" spc="-5" dirty="0">
                <a:latin typeface="Arial"/>
                <a:cs typeface="Arial"/>
              </a:rPr>
              <a:t>In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robotics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"/>
            </a:pPr>
            <a:endParaRPr sz="2500" dirty="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buSzPct val="90000"/>
              <a:buFont typeface="Arial" panose="020B0604020202020204" pitchFamily="34" charset="0"/>
              <a:buChar char="•"/>
              <a:tabLst>
                <a:tab pos="219710" algn="l"/>
              </a:tabLst>
            </a:pPr>
            <a:r>
              <a:rPr sz="2000" b="1" dirty="0">
                <a:latin typeface="Arial"/>
                <a:cs typeface="Arial"/>
              </a:rPr>
              <a:t>in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car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0546" y="2232652"/>
            <a:ext cx="5069854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sz="6000" b="1" spc="-104" baseline="-1388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4000" b="1" spc="-70" dirty="0">
                <a:solidFill>
                  <a:srgbClr val="FF0000"/>
                </a:solidFill>
                <a:latin typeface="Arial"/>
                <a:cs typeface="Arial"/>
              </a:rPr>
              <a:t>hank</a:t>
            </a:r>
            <a:r>
              <a:rPr sz="4000" b="1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6000" b="1" spc="-89" baseline="1388" dirty="0">
                <a:solidFill>
                  <a:srgbClr val="FF0000"/>
                </a:solidFill>
                <a:latin typeface="Arial"/>
                <a:cs typeface="Arial"/>
              </a:rPr>
              <a:t>yo</a:t>
            </a:r>
            <a:r>
              <a:rPr sz="6000" b="1" spc="-89" baseline="2083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endParaRPr sz="6000" baseline="2083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769" y="1024890"/>
            <a:ext cx="6958330" cy="4614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latin typeface="Arial"/>
                <a:cs typeface="Arial"/>
              </a:rPr>
              <a:t>Natural</a:t>
            </a:r>
            <a:r>
              <a:rPr sz="2400" b="1" spc="-135" dirty="0">
                <a:latin typeface="Arial"/>
                <a:cs typeface="Arial"/>
              </a:rPr>
              <a:t> </a:t>
            </a:r>
            <a:r>
              <a:rPr sz="2400" b="1" spc="-254" dirty="0">
                <a:latin typeface="Arial"/>
                <a:cs typeface="Arial"/>
              </a:rPr>
              <a:t>Language?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507365" marR="501650">
              <a:lnSpc>
                <a:spcPct val="100000"/>
              </a:lnSpc>
            </a:pPr>
            <a:r>
              <a:rPr sz="2400" spc="-150" dirty="0">
                <a:latin typeface="Arial"/>
                <a:cs typeface="Arial"/>
              </a:rPr>
              <a:t>Refers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40" dirty="0">
                <a:latin typeface="Arial"/>
                <a:cs typeface="Arial"/>
              </a:rPr>
              <a:t>language </a:t>
            </a:r>
            <a:r>
              <a:rPr sz="2400" spc="-125" dirty="0">
                <a:latin typeface="Arial"/>
                <a:cs typeface="Arial"/>
              </a:rPr>
              <a:t>spoken </a:t>
            </a:r>
            <a:r>
              <a:rPr sz="2400" spc="-100" dirty="0">
                <a:latin typeface="Arial"/>
                <a:cs typeface="Arial"/>
              </a:rPr>
              <a:t>by </a:t>
            </a:r>
            <a:r>
              <a:rPr sz="2400" spc="-85" dirty="0">
                <a:latin typeface="Arial"/>
                <a:cs typeface="Arial"/>
              </a:rPr>
              <a:t>people,</a:t>
            </a:r>
            <a:r>
              <a:rPr sz="2400" spc="-31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e.g.  </a:t>
            </a:r>
            <a:r>
              <a:rPr sz="2400" spc="-140" dirty="0">
                <a:latin typeface="Arial"/>
                <a:cs typeface="Arial"/>
              </a:rPr>
              <a:t>English, </a:t>
            </a:r>
            <a:r>
              <a:rPr sz="2400" spc="-175" dirty="0">
                <a:latin typeface="Arial"/>
                <a:cs typeface="Arial"/>
              </a:rPr>
              <a:t>Japanese,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114" dirty="0">
                <a:latin typeface="Arial"/>
                <a:cs typeface="Arial"/>
              </a:rPr>
              <a:t>opposed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30" dirty="0">
                <a:latin typeface="Arial"/>
                <a:cs typeface="Arial"/>
              </a:rPr>
              <a:t>artificial  </a:t>
            </a:r>
            <a:r>
              <a:rPr sz="2400" spc="-145" dirty="0">
                <a:latin typeface="Arial"/>
                <a:cs typeface="Arial"/>
              </a:rPr>
              <a:t>languages, </a:t>
            </a:r>
            <a:r>
              <a:rPr sz="2400" spc="-55" dirty="0">
                <a:latin typeface="Arial"/>
                <a:cs typeface="Arial"/>
              </a:rPr>
              <a:t>like </a:t>
            </a:r>
            <a:r>
              <a:rPr sz="2400" spc="-235" dirty="0">
                <a:latin typeface="Arial"/>
                <a:cs typeface="Arial"/>
              </a:rPr>
              <a:t>C++, </a:t>
            </a:r>
            <a:r>
              <a:rPr sz="2400" spc="-200" dirty="0">
                <a:latin typeface="Arial"/>
                <a:cs typeface="Arial"/>
              </a:rPr>
              <a:t>Java,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etc.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Arial"/>
              <a:cs typeface="Arial"/>
            </a:endParaRPr>
          </a:p>
          <a:p>
            <a:pPr marL="507365">
              <a:lnSpc>
                <a:spcPct val="100000"/>
              </a:lnSpc>
            </a:pPr>
            <a:r>
              <a:rPr sz="2400" b="1" spc="-114" dirty="0">
                <a:latin typeface="Arial"/>
                <a:cs typeface="Arial"/>
              </a:rPr>
              <a:t>Natural </a:t>
            </a:r>
            <a:r>
              <a:rPr sz="2400" b="1" spc="-240" dirty="0">
                <a:latin typeface="Arial"/>
                <a:cs typeface="Arial"/>
              </a:rPr>
              <a:t>Language</a:t>
            </a:r>
            <a:r>
              <a:rPr sz="2400" b="1" spc="-150" dirty="0">
                <a:latin typeface="Arial"/>
                <a:cs typeface="Arial"/>
              </a:rPr>
              <a:t> </a:t>
            </a:r>
            <a:r>
              <a:rPr sz="2400" b="1" spc="-240" dirty="0">
                <a:latin typeface="Arial"/>
                <a:cs typeface="Arial"/>
              </a:rPr>
              <a:t>Processing?`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Arial"/>
              <a:cs typeface="Arial"/>
            </a:endParaRPr>
          </a:p>
          <a:p>
            <a:pPr marL="431165" marR="43180">
              <a:lnSpc>
                <a:spcPct val="100000"/>
              </a:lnSpc>
              <a:tabLst>
                <a:tab pos="741680" algn="l"/>
              </a:tabLst>
            </a:pPr>
            <a:r>
              <a:rPr sz="2400" spc="-295" dirty="0">
                <a:latin typeface="Arial"/>
                <a:cs typeface="Arial"/>
              </a:rPr>
              <a:t>NLP </a:t>
            </a:r>
            <a:r>
              <a:rPr sz="2400" spc="-120" dirty="0">
                <a:latin typeface="Arial"/>
                <a:cs typeface="Arial"/>
              </a:rPr>
              <a:t>is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branch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60" dirty="0">
                <a:latin typeface="Arial"/>
                <a:cs typeface="Arial"/>
              </a:rPr>
              <a:t>computer </a:t>
            </a:r>
            <a:r>
              <a:rPr sz="2400" spc="-145" dirty="0">
                <a:latin typeface="Arial"/>
                <a:cs typeface="Arial"/>
              </a:rPr>
              <a:t>science </a:t>
            </a:r>
            <a:r>
              <a:rPr sz="2400" spc="-110" dirty="0">
                <a:latin typeface="Arial"/>
                <a:cs typeface="Arial"/>
              </a:rPr>
              <a:t>focused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on  </a:t>
            </a:r>
            <a:r>
              <a:rPr sz="2400" spc="-90" dirty="0">
                <a:latin typeface="Arial"/>
                <a:cs typeface="Arial"/>
              </a:rPr>
              <a:t>developing </a:t>
            </a:r>
            <a:r>
              <a:rPr sz="2400" spc="-145" dirty="0">
                <a:latin typeface="Arial"/>
                <a:cs typeface="Arial"/>
              </a:rPr>
              <a:t>systems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0" dirty="0">
                <a:latin typeface="Arial"/>
                <a:cs typeface="Arial"/>
              </a:rPr>
              <a:t>allow </a:t>
            </a:r>
            <a:r>
              <a:rPr sz="2400" spc="-85" dirty="0">
                <a:latin typeface="Arial"/>
                <a:cs typeface="Arial"/>
              </a:rPr>
              <a:t>computers </a:t>
            </a:r>
            <a:r>
              <a:rPr sz="2400" spc="30" dirty="0">
                <a:latin typeface="Arial"/>
                <a:cs typeface="Arial"/>
              </a:rPr>
              <a:t>to  </a:t>
            </a:r>
            <a:r>
              <a:rPr sz="2400" spc="-90" dirty="0">
                <a:latin typeface="Arial"/>
                <a:cs typeface="Arial"/>
              </a:rPr>
              <a:t>communicate </a:t>
            </a:r>
            <a:r>
              <a:rPr sz="2400" spc="15" dirty="0">
                <a:latin typeface="Arial"/>
                <a:cs typeface="Arial"/>
              </a:rPr>
              <a:t>with </a:t>
            </a:r>
            <a:r>
              <a:rPr sz="2400" spc="-85" dirty="0">
                <a:latin typeface="Arial"/>
                <a:cs typeface="Arial"/>
              </a:rPr>
              <a:t>people </a:t>
            </a:r>
            <a:r>
              <a:rPr sz="2400" spc="-125" dirty="0">
                <a:latin typeface="Arial"/>
                <a:cs typeface="Arial"/>
              </a:rPr>
              <a:t>using </a:t>
            </a:r>
            <a:r>
              <a:rPr sz="2400" spc="-110" dirty="0">
                <a:latin typeface="Arial"/>
                <a:cs typeface="Arial"/>
              </a:rPr>
              <a:t>everyday</a:t>
            </a:r>
            <a:r>
              <a:rPr sz="2400" spc="-34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language</a:t>
            </a:r>
            <a:r>
              <a:rPr sz="1800" spc="-12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tabLst>
                <a:tab pos="741680" algn="l"/>
              </a:tabLst>
            </a:pPr>
            <a:r>
              <a:rPr sz="2400" spc="-295" dirty="0">
                <a:latin typeface="Arial"/>
                <a:cs typeface="Arial"/>
              </a:rPr>
              <a:t>NLP </a:t>
            </a:r>
            <a:r>
              <a:rPr sz="2400" spc="-120" dirty="0">
                <a:latin typeface="Arial"/>
                <a:cs typeface="Arial"/>
              </a:rPr>
              <a:t>is </a:t>
            </a:r>
            <a:r>
              <a:rPr sz="2400" spc="-55" dirty="0">
                <a:latin typeface="Arial"/>
                <a:cs typeface="Arial"/>
              </a:rPr>
              <a:t>related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00" dirty="0">
                <a:latin typeface="Arial"/>
                <a:cs typeface="Arial"/>
              </a:rPr>
              <a:t>human </a:t>
            </a:r>
            <a:r>
              <a:rPr sz="2400" spc="-65" dirty="0">
                <a:latin typeface="Arial"/>
                <a:cs typeface="Arial"/>
              </a:rPr>
              <a:t>-computer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interaction.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0869" y="34290"/>
            <a:ext cx="2400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195" dirty="0">
                <a:uFill>
                  <a:solidFill>
                    <a:srgbClr val="000000"/>
                  </a:solidFill>
                </a:uFill>
              </a:rPr>
              <a:t>Introduction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269" y="1177290"/>
            <a:ext cx="689038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b="0" spc="-295" dirty="0">
                <a:latin typeface="Arial"/>
                <a:cs typeface="Arial"/>
              </a:rPr>
              <a:t>NLP </a:t>
            </a:r>
            <a:r>
              <a:rPr sz="2400" b="0" spc="-165" dirty="0">
                <a:latin typeface="Arial"/>
                <a:cs typeface="Arial"/>
              </a:rPr>
              <a:t>encompasses </a:t>
            </a:r>
            <a:r>
              <a:rPr sz="2400" b="0" spc="-75" dirty="0">
                <a:latin typeface="Arial"/>
                <a:cs typeface="Arial"/>
              </a:rPr>
              <a:t>anything </a:t>
            </a:r>
            <a:r>
              <a:rPr sz="2400" b="0" spc="-190" dirty="0">
                <a:latin typeface="Arial"/>
                <a:cs typeface="Arial"/>
              </a:rPr>
              <a:t>a </a:t>
            </a:r>
            <a:r>
              <a:rPr sz="2400" b="0" spc="-60" dirty="0">
                <a:latin typeface="Arial"/>
                <a:cs typeface="Arial"/>
              </a:rPr>
              <a:t>computer </a:t>
            </a:r>
            <a:r>
              <a:rPr sz="2400" b="0" spc="-140" dirty="0">
                <a:latin typeface="Arial"/>
                <a:cs typeface="Arial"/>
              </a:rPr>
              <a:t>needs </a:t>
            </a:r>
            <a:r>
              <a:rPr sz="2400" b="0" spc="30" dirty="0">
                <a:latin typeface="Arial"/>
                <a:cs typeface="Arial"/>
              </a:rPr>
              <a:t>to  </a:t>
            </a:r>
            <a:r>
              <a:rPr sz="2400" b="0" spc="-85" dirty="0">
                <a:latin typeface="Arial"/>
                <a:cs typeface="Arial"/>
              </a:rPr>
              <a:t>understand </a:t>
            </a:r>
            <a:r>
              <a:rPr sz="2400" b="0" spc="-50" dirty="0">
                <a:latin typeface="Arial"/>
                <a:cs typeface="Arial"/>
              </a:rPr>
              <a:t>natural </a:t>
            </a:r>
            <a:r>
              <a:rPr sz="2400" b="0" spc="-140" dirty="0">
                <a:latin typeface="Arial"/>
                <a:cs typeface="Arial"/>
              </a:rPr>
              <a:t>language </a:t>
            </a:r>
            <a:r>
              <a:rPr sz="2400" b="0" spc="-114" dirty="0">
                <a:latin typeface="Arial"/>
                <a:cs typeface="Arial"/>
              </a:rPr>
              <a:t>and </a:t>
            </a:r>
            <a:r>
              <a:rPr sz="2400" b="0" spc="-130" dirty="0">
                <a:latin typeface="Arial"/>
                <a:cs typeface="Arial"/>
              </a:rPr>
              <a:t>also </a:t>
            </a:r>
            <a:r>
              <a:rPr sz="2400" b="0" spc="-90" dirty="0">
                <a:latin typeface="Arial"/>
                <a:cs typeface="Arial"/>
              </a:rPr>
              <a:t>generate</a:t>
            </a:r>
            <a:r>
              <a:rPr sz="2400" b="0" spc="-235" dirty="0">
                <a:latin typeface="Arial"/>
                <a:cs typeface="Arial"/>
              </a:rPr>
              <a:t> </a:t>
            </a:r>
            <a:r>
              <a:rPr sz="2400" b="0" spc="-50" dirty="0">
                <a:latin typeface="Arial"/>
                <a:cs typeface="Arial"/>
              </a:rPr>
              <a:t>natural  </a:t>
            </a:r>
            <a:r>
              <a:rPr sz="2400" b="0" spc="-130" dirty="0">
                <a:latin typeface="Arial"/>
                <a:cs typeface="Arial"/>
              </a:rPr>
              <a:t>language.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269" y="3006090"/>
            <a:ext cx="68097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100"/>
              </a:spcBef>
            </a:pPr>
            <a:r>
              <a:rPr sz="2400" spc="-295" dirty="0">
                <a:latin typeface="Arial"/>
                <a:cs typeface="Arial"/>
              </a:rPr>
              <a:t>NLP </a:t>
            </a:r>
            <a:r>
              <a:rPr sz="2400" spc="-120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70" dirty="0">
                <a:latin typeface="Arial"/>
                <a:cs typeface="Arial"/>
              </a:rPr>
              <a:t>subfield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artificial </a:t>
            </a:r>
            <a:r>
              <a:rPr sz="2400" spc="-65" dirty="0">
                <a:latin typeface="Arial"/>
                <a:cs typeface="Arial"/>
              </a:rPr>
              <a:t>intelligence. </a:t>
            </a:r>
            <a:r>
              <a:rPr sz="2400" spc="-100" dirty="0">
                <a:latin typeface="Arial"/>
                <a:cs typeface="Arial"/>
              </a:rPr>
              <a:t>Devoted </a:t>
            </a:r>
            <a:r>
              <a:rPr sz="2400" spc="30" dirty="0">
                <a:latin typeface="Arial"/>
                <a:cs typeface="Arial"/>
              </a:rPr>
              <a:t>to  </a:t>
            </a:r>
            <a:r>
              <a:rPr sz="2400" spc="-135" dirty="0">
                <a:latin typeface="Arial"/>
                <a:cs typeface="Arial"/>
              </a:rPr>
              <a:t>make </a:t>
            </a:r>
            <a:r>
              <a:rPr sz="2400" spc="-85" dirty="0">
                <a:latin typeface="Arial"/>
                <a:cs typeface="Arial"/>
              </a:rPr>
              <a:t>computers </a:t>
            </a:r>
            <a:r>
              <a:rPr sz="2400" spc="-35" dirty="0">
                <a:latin typeface="Arial"/>
                <a:cs typeface="Arial"/>
              </a:rPr>
              <a:t>“understand” </a:t>
            </a:r>
            <a:r>
              <a:rPr sz="2400" spc="-75" dirty="0">
                <a:latin typeface="Arial"/>
                <a:cs typeface="Arial"/>
              </a:rPr>
              <a:t>statements </a:t>
            </a:r>
            <a:r>
              <a:rPr sz="2400" spc="10" dirty="0">
                <a:latin typeface="Arial"/>
                <a:cs typeface="Arial"/>
              </a:rPr>
              <a:t>written </a:t>
            </a:r>
            <a:r>
              <a:rPr sz="2400" spc="-35" dirty="0">
                <a:latin typeface="Arial"/>
                <a:cs typeface="Arial"/>
              </a:rPr>
              <a:t>in  </a:t>
            </a:r>
            <a:r>
              <a:rPr sz="2400" spc="-105" dirty="0">
                <a:latin typeface="Arial"/>
                <a:cs typeface="Arial"/>
              </a:rPr>
              <a:t>human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language.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7150" y="497840"/>
            <a:ext cx="6480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04" dirty="0">
                <a:latin typeface="Arial"/>
                <a:cs typeface="Arial"/>
              </a:rPr>
              <a:t>Computers </a:t>
            </a:r>
            <a:r>
              <a:rPr sz="4400" b="0" spc="-375" dirty="0">
                <a:latin typeface="Arial"/>
                <a:cs typeface="Arial"/>
              </a:rPr>
              <a:t>Lack</a:t>
            </a:r>
            <a:r>
              <a:rPr sz="4400" b="0" spc="-275" dirty="0">
                <a:latin typeface="Arial"/>
                <a:cs typeface="Arial"/>
              </a:rPr>
              <a:t> </a:t>
            </a:r>
            <a:r>
              <a:rPr sz="4400" b="0" spc="-175" dirty="0">
                <a:latin typeface="Arial"/>
                <a:cs typeface="Arial"/>
              </a:rPr>
              <a:t>Knowledge!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7099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590040"/>
            <a:ext cx="7270115" cy="42786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sz="2800" spc="-135" dirty="0">
                <a:latin typeface="Arial"/>
                <a:cs typeface="Arial"/>
              </a:rPr>
              <a:t>Computers </a:t>
            </a:r>
            <a:r>
              <a:rPr sz="2800" spc="-35" dirty="0">
                <a:latin typeface="Arial"/>
                <a:cs typeface="Arial"/>
              </a:rPr>
              <a:t>“see” </a:t>
            </a:r>
            <a:r>
              <a:rPr sz="2800" spc="-15" dirty="0">
                <a:latin typeface="Arial"/>
                <a:cs typeface="Arial"/>
              </a:rPr>
              <a:t>text </a:t>
            </a:r>
            <a:r>
              <a:rPr sz="2800" spc="-45" dirty="0">
                <a:latin typeface="Arial"/>
                <a:cs typeface="Arial"/>
              </a:rPr>
              <a:t>in </a:t>
            </a:r>
            <a:r>
              <a:rPr sz="2800" spc="-175" dirty="0">
                <a:latin typeface="Arial"/>
                <a:cs typeface="Arial"/>
              </a:rPr>
              <a:t>English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204" dirty="0">
                <a:latin typeface="Arial"/>
                <a:cs typeface="Arial"/>
              </a:rPr>
              <a:t>same </a:t>
            </a:r>
            <a:r>
              <a:rPr sz="2800" spc="-90" dirty="0">
                <a:latin typeface="Arial"/>
                <a:cs typeface="Arial"/>
              </a:rPr>
              <a:t>we</a:t>
            </a:r>
            <a:r>
              <a:rPr sz="2800" spc="-560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have  </a:t>
            </a:r>
            <a:r>
              <a:rPr sz="2800" spc="-185" dirty="0">
                <a:latin typeface="Arial"/>
                <a:cs typeface="Arial"/>
              </a:rPr>
              <a:t>seen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05" dirty="0">
                <a:latin typeface="Arial"/>
                <a:cs typeface="Arial"/>
              </a:rPr>
              <a:t>previous</a:t>
            </a:r>
            <a:r>
              <a:rPr sz="2800" spc="-235" dirty="0">
                <a:latin typeface="Arial"/>
                <a:cs typeface="Arial"/>
              </a:rPr>
              <a:t> </a:t>
            </a:r>
            <a:r>
              <a:rPr sz="2800" spc="15" dirty="0">
                <a:latin typeface="Arial"/>
                <a:cs typeface="Arial"/>
              </a:rPr>
              <a:t>text!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800" spc="-160" dirty="0">
                <a:latin typeface="Arial"/>
                <a:cs typeface="Arial"/>
              </a:rPr>
              <a:t>People </a:t>
            </a:r>
            <a:r>
              <a:rPr sz="2800" spc="-155" dirty="0">
                <a:latin typeface="Arial"/>
                <a:cs typeface="Arial"/>
              </a:rPr>
              <a:t>have </a:t>
            </a:r>
            <a:r>
              <a:rPr sz="2800" spc="-95" dirty="0">
                <a:latin typeface="Arial"/>
                <a:cs typeface="Arial"/>
              </a:rPr>
              <a:t>no </a:t>
            </a:r>
            <a:r>
              <a:rPr sz="2800" spc="-40" dirty="0">
                <a:latin typeface="Arial"/>
                <a:cs typeface="Arial"/>
              </a:rPr>
              <a:t>trouble </a:t>
            </a:r>
            <a:r>
              <a:rPr sz="2800" spc="-105" dirty="0">
                <a:latin typeface="Arial"/>
                <a:cs typeface="Arial"/>
              </a:rPr>
              <a:t>understanding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language</a:t>
            </a:r>
            <a:endParaRPr sz="28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309"/>
              </a:spcBef>
              <a:buChar char="–"/>
              <a:tabLst>
                <a:tab pos="412750" algn="l"/>
              </a:tabLst>
            </a:pPr>
            <a:r>
              <a:rPr sz="2400" spc="-145" dirty="0">
                <a:latin typeface="Arial"/>
                <a:cs typeface="Arial"/>
              </a:rPr>
              <a:t>Common </a:t>
            </a:r>
            <a:r>
              <a:rPr sz="2400" spc="-185" dirty="0">
                <a:latin typeface="Arial"/>
                <a:cs typeface="Arial"/>
              </a:rPr>
              <a:t>sense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knowledge</a:t>
            </a:r>
            <a:endParaRPr sz="24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309"/>
              </a:spcBef>
              <a:buChar char="–"/>
              <a:tabLst>
                <a:tab pos="412750" algn="l"/>
              </a:tabLst>
            </a:pPr>
            <a:r>
              <a:rPr sz="2400" spc="-165" dirty="0">
                <a:latin typeface="Arial"/>
                <a:cs typeface="Arial"/>
              </a:rPr>
              <a:t>Reasoning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capacity</a:t>
            </a:r>
            <a:endParaRPr sz="24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309"/>
              </a:spcBef>
              <a:buChar char="–"/>
              <a:tabLst>
                <a:tab pos="412750" algn="l"/>
              </a:tabLst>
            </a:pPr>
            <a:r>
              <a:rPr sz="2400" spc="-135" dirty="0">
                <a:latin typeface="Arial"/>
                <a:cs typeface="Arial"/>
              </a:rPr>
              <a:t>Experience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800" spc="-135" dirty="0">
                <a:latin typeface="Arial"/>
                <a:cs typeface="Arial"/>
              </a:rPr>
              <a:t>Computers</a:t>
            </a:r>
            <a:r>
              <a:rPr sz="2800" spc="-155" dirty="0">
                <a:latin typeface="Arial"/>
                <a:cs typeface="Arial"/>
              </a:rPr>
              <a:t> have</a:t>
            </a:r>
            <a:endParaRPr sz="28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309"/>
              </a:spcBef>
              <a:buChar char="–"/>
              <a:tabLst>
                <a:tab pos="412750" algn="l"/>
              </a:tabLst>
            </a:pPr>
            <a:r>
              <a:rPr sz="2400" spc="-130" dirty="0">
                <a:latin typeface="Arial"/>
                <a:cs typeface="Arial"/>
              </a:rPr>
              <a:t>No </a:t>
            </a:r>
            <a:r>
              <a:rPr sz="2400" spc="-100" dirty="0">
                <a:latin typeface="Arial"/>
                <a:cs typeface="Arial"/>
              </a:rPr>
              <a:t>common </a:t>
            </a:r>
            <a:r>
              <a:rPr sz="2400" spc="-180" dirty="0">
                <a:latin typeface="Arial"/>
                <a:cs typeface="Arial"/>
              </a:rPr>
              <a:t>sense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knowledge</a:t>
            </a:r>
            <a:endParaRPr sz="24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309"/>
              </a:spcBef>
              <a:buChar char="–"/>
              <a:tabLst>
                <a:tab pos="412750" algn="l"/>
              </a:tabLst>
            </a:pPr>
            <a:r>
              <a:rPr sz="2400" spc="-130" dirty="0">
                <a:latin typeface="Arial"/>
                <a:cs typeface="Arial"/>
              </a:rPr>
              <a:t>No </a:t>
            </a:r>
            <a:r>
              <a:rPr sz="2400" spc="-110" dirty="0">
                <a:latin typeface="Arial"/>
                <a:cs typeface="Arial"/>
              </a:rPr>
              <a:t>reasoning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capacity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800" spc="-40" dirty="0">
                <a:latin typeface="Arial"/>
                <a:cs typeface="Arial"/>
              </a:rPr>
              <a:t>that’s </a:t>
            </a:r>
            <a:r>
              <a:rPr sz="2800" spc="-85" dirty="0">
                <a:latin typeface="Arial"/>
                <a:cs typeface="Arial"/>
              </a:rPr>
              <a:t>why </a:t>
            </a:r>
            <a:r>
              <a:rPr sz="2800" spc="-95" dirty="0">
                <a:latin typeface="Arial"/>
                <a:cs typeface="Arial"/>
              </a:rPr>
              <a:t>we </a:t>
            </a:r>
            <a:r>
              <a:rPr sz="2800" spc="-135" dirty="0">
                <a:latin typeface="Arial"/>
                <a:cs typeface="Arial"/>
              </a:rPr>
              <a:t>need </a:t>
            </a:r>
            <a:r>
              <a:rPr sz="2800" spc="-60" dirty="0">
                <a:latin typeface="Arial"/>
                <a:cs typeface="Arial"/>
              </a:rPr>
              <a:t>natural </a:t>
            </a:r>
            <a:r>
              <a:rPr sz="2800" spc="-160" dirty="0">
                <a:latin typeface="Arial"/>
                <a:cs typeface="Arial"/>
              </a:rPr>
              <a:t>language</a:t>
            </a:r>
            <a:r>
              <a:rPr sz="2800" spc="-49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processing.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42697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113529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8304-EA81-43A9-90FF-0B201439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68" y="415290"/>
            <a:ext cx="7313931" cy="1723549"/>
          </a:xfrm>
        </p:spPr>
        <p:txBody>
          <a:bodyPr/>
          <a:lstStyle/>
          <a:p>
            <a:r>
              <a:rPr lang="en-IN" dirty="0"/>
              <a:t>Natural Languages </a:t>
            </a:r>
            <a:r>
              <a:rPr lang="en-IN" spc="5" dirty="0"/>
              <a:t>vs.</a:t>
            </a:r>
            <a:r>
              <a:rPr lang="en-IN" spc="-30" dirty="0"/>
              <a:t> </a:t>
            </a:r>
            <a:r>
              <a:rPr lang="en-IN" dirty="0"/>
              <a:t>Computer  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6B46C-A4A9-46FD-826C-EE6AF4325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0" y="1600200"/>
            <a:ext cx="8305800" cy="3917996"/>
          </a:xfrm>
        </p:spPr>
        <p:txBody>
          <a:bodyPr/>
          <a:lstStyle/>
          <a:p>
            <a:pPr marL="389255" indent="-377190">
              <a:lnSpc>
                <a:spcPct val="100000"/>
              </a:lnSpc>
              <a:spcBef>
                <a:spcPts val="1260"/>
              </a:spcBef>
              <a:buFont typeface="Arial"/>
              <a:buChar char="–"/>
              <a:tabLst>
                <a:tab pos="389255" algn="l"/>
                <a:tab pos="389890" algn="l"/>
              </a:tabLst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Ambiguity </a:t>
            </a:r>
            <a:r>
              <a:rPr lang="en-US" sz="2000" spc="-5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000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primary </a:t>
            </a:r>
            <a:r>
              <a:rPr lang="en-US" sz="2000" spc="-10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</a:t>
            </a:r>
            <a:r>
              <a:rPr lang="en-US" sz="2000" spc="-5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US" sz="2000" spc="-10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</a:t>
            </a:r>
            <a:r>
              <a:rPr lang="en-US" sz="2000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spc="-5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</a:t>
            </a:r>
            <a:r>
              <a:rPr lang="en-US" sz="2000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2740" marR="5080" indent="-320675">
              <a:lnSpc>
                <a:spcPct val="111000"/>
              </a:lnSpc>
              <a:spcBef>
                <a:spcPts val="900"/>
              </a:spcBef>
              <a:buFont typeface="Arial"/>
              <a:buChar char="–"/>
              <a:tabLst>
                <a:tab pos="332740" algn="l"/>
                <a:tab pos="333375" algn="l"/>
              </a:tabLst>
            </a:pPr>
            <a:r>
              <a:rPr lang="en-US" sz="2000" spc="-10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 programming </a:t>
            </a:r>
            <a:r>
              <a:rPr lang="en-US" sz="2000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languages </a:t>
            </a:r>
            <a:r>
              <a:rPr lang="en-US" sz="2000" spc="-10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2000" spc="-5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designed </a:t>
            </a:r>
            <a:r>
              <a:rPr lang="en-US" sz="2000" spc="-15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000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unambiguous, </a:t>
            </a:r>
            <a:r>
              <a:rPr lang="en-US" sz="2000" spc="-5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i.e. they can  </a:t>
            </a:r>
            <a:r>
              <a:rPr lang="en-US" sz="2000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n-US" sz="2000" spc="-5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 by </a:t>
            </a:r>
            <a:r>
              <a:rPr lang="en-US" sz="2000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spc="-10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grammar </a:t>
            </a:r>
            <a:r>
              <a:rPr lang="en-US" sz="2000" spc="-5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produces </a:t>
            </a:r>
            <a:r>
              <a:rPr lang="en-US" sz="2000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unique </a:t>
            </a:r>
            <a:r>
              <a:rPr lang="en-US" sz="2000" spc="-10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 </a:t>
            </a:r>
            <a:r>
              <a:rPr lang="en-US" sz="2000" spc="-15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000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sz="2000" spc="-10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 </a:t>
            </a:r>
            <a:r>
              <a:rPr lang="en-US" sz="2000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 language.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2740" indent="-320675">
              <a:lnSpc>
                <a:spcPct val="100000"/>
              </a:lnSpc>
              <a:spcBef>
                <a:spcPts val="1165"/>
              </a:spcBef>
              <a:buFont typeface="Arial"/>
              <a:buChar char="–"/>
              <a:tabLst>
                <a:tab pos="332740" algn="l"/>
                <a:tab pos="333375" algn="l"/>
              </a:tabLst>
            </a:pPr>
            <a:r>
              <a:rPr lang="en-US" sz="2000" spc="-10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r>
              <a:rPr lang="en-US" sz="2000" spc="-5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languages </a:t>
            </a:r>
            <a:r>
              <a:rPr lang="en-US" sz="2000" spc="-10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2000" spc="-5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</a:t>
            </a:r>
            <a:r>
              <a:rPr lang="en-US" sz="2000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designed </a:t>
            </a:r>
            <a:r>
              <a:rPr lang="en-US" sz="2000" spc="-15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000" spc="-10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 </a:t>
            </a:r>
            <a:r>
              <a:rPr lang="en-US" sz="2000" spc="-5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(deterministic)</a:t>
            </a:r>
            <a:r>
              <a:rPr lang="en-US" sz="2000" spc="80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parsing,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2740">
              <a:lnSpc>
                <a:spcPct val="100000"/>
              </a:lnSpc>
              <a:spcBef>
                <a:spcPts val="265"/>
              </a:spcBef>
            </a:pPr>
            <a:r>
              <a:rPr lang="en-US" sz="2000" spc="-5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i.e. they </a:t>
            </a:r>
            <a:r>
              <a:rPr lang="en-US" sz="2000" spc="-10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2000" spc="-5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deterministic </a:t>
            </a:r>
            <a:r>
              <a:rPr lang="en-US" sz="2000" spc="-15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context-free </a:t>
            </a:r>
            <a:r>
              <a:rPr lang="en-US" sz="2000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languages</a:t>
            </a:r>
            <a:r>
              <a:rPr lang="en-US" sz="2000" spc="50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(DCLFs).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2740">
              <a:lnSpc>
                <a:spcPct val="100000"/>
              </a:lnSpc>
              <a:spcBef>
                <a:spcPts val="1165"/>
              </a:spcBef>
              <a:tabLst>
                <a:tab pos="652780" algn="l"/>
              </a:tabLst>
            </a:pPr>
            <a:r>
              <a:rPr lang="en-US" sz="2000" spc="-125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	</a:t>
            </a:r>
            <a:r>
              <a:rPr lang="en-US" sz="2000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spc="-5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 </a:t>
            </a:r>
            <a:r>
              <a:rPr lang="en-US" sz="2000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</a:t>
            </a:r>
            <a:r>
              <a:rPr lang="en-US" sz="2000" spc="-5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DCFL </a:t>
            </a:r>
            <a:r>
              <a:rPr lang="en-US" sz="2000" spc="-10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2000" spc="-5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n-US" sz="2000" spc="-10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parsed </a:t>
            </a:r>
            <a:r>
              <a:rPr lang="en-US" sz="2000" spc="-5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O(n) time where </a:t>
            </a:r>
            <a:r>
              <a:rPr lang="en-US" sz="2000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spc="-5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000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spc="-5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 of </a:t>
            </a:r>
            <a:r>
              <a:rPr lang="en-US" sz="2000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000" spc="175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rgbClr val="46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6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64CFCCF-818B-4D79-A7FA-CA881937E620}"/>
              </a:ext>
            </a:extLst>
          </p:cNvPr>
          <p:cNvSpPr txBox="1">
            <a:spLocks/>
          </p:cNvSpPr>
          <p:nvPr/>
        </p:nvSpPr>
        <p:spPr>
          <a:xfrm>
            <a:off x="838200" y="609600"/>
            <a:ext cx="24834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kern="0" dirty="0"/>
              <a:t>Ambiguity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CC61715-39DA-43DA-B997-496187058C3D}"/>
              </a:ext>
            </a:extLst>
          </p:cNvPr>
          <p:cNvSpPr txBox="1"/>
          <p:nvPr/>
        </p:nvSpPr>
        <p:spPr>
          <a:xfrm>
            <a:off x="304800" y="1610921"/>
            <a:ext cx="7227570" cy="3011170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389255" indent="-377190">
              <a:lnSpc>
                <a:spcPct val="100000"/>
              </a:lnSpc>
              <a:spcBef>
                <a:spcPts val="1395"/>
              </a:spcBef>
              <a:buFont typeface="Arial"/>
              <a:buChar char="–"/>
              <a:tabLst>
                <a:tab pos="389255" algn="l"/>
                <a:tab pos="389890" algn="l"/>
              </a:tabLst>
            </a:pPr>
            <a:r>
              <a:rPr sz="2000" spc="-10" dirty="0">
                <a:solidFill>
                  <a:srgbClr val="464A56"/>
                </a:solidFill>
                <a:latin typeface="Carlito"/>
                <a:cs typeface="Carlito"/>
              </a:rPr>
              <a:t>Natural </a:t>
            </a:r>
            <a:r>
              <a:rPr sz="2000" dirty="0">
                <a:solidFill>
                  <a:srgbClr val="464A56"/>
                </a:solidFill>
                <a:latin typeface="Carlito"/>
                <a:cs typeface="Carlito"/>
              </a:rPr>
              <a:t>language is </a:t>
            </a:r>
            <a:r>
              <a:rPr sz="2000" spc="-5" dirty="0">
                <a:solidFill>
                  <a:srgbClr val="464A56"/>
                </a:solidFill>
                <a:latin typeface="Carlito"/>
                <a:cs typeface="Carlito"/>
              </a:rPr>
              <a:t>highly </a:t>
            </a:r>
            <a:r>
              <a:rPr sz="2000" dirty="0">
                <a:solidFill>
                  <a:srgbClr val="464A56"/>
                </a:solidFill>
                <a:latin typeface="Carlito"/>
                <a:cs typeface="Carlito"/>
              </a:rPr>
              <a:t>ambiguous and </a:t>
            </a:r>
            <a:r>
              <a:rPr sz="2000" spc="-10" dirty="0">
                <a:solidFill>
                  <a:srgbClr val="464A56"/>
                </a:solidFill>
                <a:latin typeface="Carlito"/>
                <a:cs typeface="Carlito"/>
              </a:rPr>
              <a:t>must </a:t>
            </a:r>
            <a:r>
              <a:rPr sz="2000" spc="-5" dirty="0">
                <a:solidFill>
                  <a:srgbClr val="464A56"/>
                </a:solidFill>
                <a:latin typeface="Carlito"/>
                <a:cs typeface="Carlito"/>
              </a:rPr>
              <a:t>be</a:t>
            </a:r>
            <a:r>
              <a:rPr sz="2000" spc="-15" dirty="0">
                <a:solidFill>
                  <a:srgbClr val="464A56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64A56"/>
                </a:solidFill>
                <a:latin typeface="Carlito"/>
                <a:cs typeface="Carlito"/>
              </a:rPr>
              <a:t>disambiguated.</a:t>
            </a:r>
            <a:endParaRPr sz="2000" dirty="0">
              <a:latin typeface="Carlito"/>
              <a:cs typeface="Carlito"/>
            </a:endParaRPr>
          </a:p>
          <a:p>
            <a:pPr marL="652780" lvl="1" indent="-320675">
              <a:lnSpc>
                <a:spcPct val="100000"/>
              </a:lnSpc>
              <a:spcBef>
                <a:spcPts val="1160"/>
              </a:spcBef>
              <a:buFont typeface="Arial"/>
              <a:buChar char="–"/>
              <a:tabLst>
                <a:tab pos="652780" algn="l"/>
                <a:tab pos="653415" algn="l"/>
              </a:tabLst>
            </a:pPr>
            <a:r>
              <a:rPr sz="1800" dirty="0">
                <a:solidFill>
                  <a:srgbClr val="464A56"/>
                </a:solidFill>
                <a:latin typeface="Carlito"/>
                <a:cs typeface="Carlito"/>
              </a:rPr>
              <a:t>I </a:t>
            </a:r>
            <a:r>
              <a:rPr sz="1800" spc="-5" dirty="0">
                <a:solidFill>
                  <a:srgbClr val="464A56"/>
                </a:solidFill>
                <a:latin typeface="Carlito"/>
                <a:cs typeface="Carlito"/>
              </a:rPr>
              <a:t>saw </a:t>
            </a:r>
            <a:r>
              <a:rPr sz="1800" dirty="0">
                <a:solidFill>
                  <a:srgbClr val="464A56"/>
                </a:solidFill>
                <a:latin typeface="Carlito"/>
                <a:cs typeface="Carlito"/>
              </a:rPr>
              <a:t>the man </a:t>
            </a:r>
            <a:r>
              <a:rPr sz="1800" spc="-5" dirty="0">
                <a:solidFill>
                  <a:srgbClr val="464A56"/>
                </a:solidFill>
                <a:latin typeface="Carlito"/>
                <a:cs typeface="Carlito"/>
              </a:rPr>
              <a:t>on </a:t>
            </a:r>
            <a:r>
              <a:rPr sz="1800" dirty="0">
                <a:solidFill>
                  <a:srgbClr val="464A56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464A56"/>
                </a:solidFill>
                <a:latin typeface="Carlito"/>
                <a:cs typeface="Carlito"/>
              </a:rPr>
              <a:t>hill with </a:t>
            </a:r>
            <a:r>
              <a:rPr sz="1800" dirty="0">
                <a:solidFill>
                  <a:srgbClr val="464A56"/>
                </a:solidFill>
                <a:latin typeface="Carlito"/>
                <a:cs typeface="Carlito"/>
              </a:rPr>
              <a:t>a</a:t>
            </a:r>
            <a:r>
              <a:rPr sz="1800" spc="55" dirty="0">
                <a:solidFill>
                  <a:srgbClr val="464A56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64A56"/>
                </a:solidFill>
                <a:latin typeface="Carlito"/>
                <a:cs typeface="Carlito"/>
              </a:rPr>
              <a:t>telescope.</a:t>
            </a:r>
            <a:endParaRPr sz="1800" dirty="0">
              <a:latin typeface="Carlito"/>
              <a:cs typeface="Carlito"/>
            </a:endParaRPr>
          </a:p>
          <a:p>
            <a:pPr marL="652780" lvl="1" indent="-320675">
              <a:lnSpc>
                <a:spcPct val="100000"/>
              </a:lnSpc>
              <a:spcBef>
                <a:spcPts val="1140"/>
              </a:spcBef>
              <a:buFont typeface="Arial"/>
              <a:buChar char="–"/>
              <a:tabLst>
                <a:tab pos="652780" algn="l"/>
                <a:tab pos="653415" algn="l"/>
              </a:tabLst>
            </a:pPr>
            <a:r>
              <a:rPr sz="1800" dirty="0">
                <a:solidFill>
                  <a:srgbClr val="464A56"/>
                </a:solidFill>
                <a:latin typeface="Carlito"/>
                <a:cs typeface="Carlito"/>
              </a:rPr>
              <a:t>I </a:t>
            </a:r>
            <a:r>
              <a:rPr sz="1800" spc="-5" dirty="0">
                <a:solidFill>
                  <a:srgbClr val="464A56"/>
                </a:solidFill>
                <a:latin typeface="Carlito"/>
                <a:cs typeface="Carlito"/>
              </a:rPr>
              <a:t>saw the </a:t>
            </a:r>
            <a:r>
              <a:rPr sz="1800" spc="-10" dirty="0">
                <a:solidFill>
                  <a:srgbClr val="464A56"/>
                </a:solidFill>
                <a:latin typeface="Carlito"/>
                <a:cs typeface="Carlito"/>
              </a:rPr>
              <a:t>Grand </a:t>
            </a:r>
            <a:r>
              <a:rPr sz="1800" spc="-15" dirty="0">
                <a:solidFill>
                  <a:srgbClr val="464A56"/>
                </a:solidFill>
                <a:latin typeface="Carlito"/>
                <a:cs typeface="Carlito"/>
              </a:rPr>
              <a:t>Canyon </a:t>
            </a:r>
            <a:r>
              <a:rPr sz="1800" spc="-5" dirty="0">
                <a:solidFill>
                  <a:srgbClr val="464A56"/>
                </a:solidFill>
                <a:latin typeface="Carlito"/>
                <a:cs typeface="Carlito"/>
              </a:rPr>
              <a:t>flying </a:t>
            </a:r>
            <a:r>
              <a:rPr sz="1800" spc="-10" dirty="0">
                <a:solidFill>
                  <a:srgbClr val="464A56"/>
                </a:solidFill>
                <a:latin typeface="Carlito"/>
                <a:cs typeface="Carlito"/>
              </a:rPr>
              <a:t>to</a:t>
            </a:r>
            <a:r>
              <a:rPr sz="1800" spc="55" dirty="0">
                <a:solidFill>
                  <a:srgbClr val="464A56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64A56"/>
                </a:solidFill>
                <a:latin typeface="Carlito"/>
                <a:cs typeface="Carlito"/>
              </a:rPr>
              <a:t>LA.</a:t>
            </a:r>
            <a:endParaRPr sz="1800" dirty="0">
              <a:latin typeface="Carlito"/>
              <a:cs typeface="Carlito"/>
            </a:endParaRPr>
          </a:p>
          <a:p>
            <a:pPr marL="652780" lvl="1" indent="-320675">
              <a:lnSpc>
                <a:spcPct val="100000"/>
              </a:lnSpc>
              <a:spcBef>
                <a:spcPts val="1130"/>
              </a:spcBef>
              <a:buFont typeface="Arial"/>
              <a:buChar char="–"/>
              <a:tabLst>
                <a:tab pos="652780" algn="l"/>
                <a:tab pos="653415" algn="l"/>
              </a:tabLst>
            </a:pPr>
            <a:r>
              <a:rPr sz="1800" spc="-5" dirty="0">
                <a:solidFill>
                  <a:srgbClr val="464A56"/>
                </a:solidFill>
                <a:latin typeface="Carlito"/>
                <a:cs typeface="Carlito"/>
              </a:rPr>
              <a:t>Time flies </a:t>
            </a:r>
            <a:r>
              <a:rPr sz="1800" spc="-20" dirty="0">
                <a:solidFill>
                  <a:srgbClr val="464A56"/>
                </a:solidFill>
                <a:latin typeface="Carlito"/>
                <a:cs typeface="Carlito"/>
              </a:rPr>
              <a:t>like </a:t>
            </a:r>
            <a:r>
              <a:rPr sz="1800" dirty="0">
                <a:solidFill>
                  <a:srgbClr val="464A56"/>
                </a:solidFill>
                <a:latin typeface="Carlito"/>
                <a:cs typeface="Carlito"/>
              </a:rPr>
              <a:t>an</a:t>
            </a:r>
            <a:r>
              <a:rPr sz="1800" spc="60" dirty="0">
                <a:solidFill>
                  <a:srgbClr val="464A56"/>
                </a:solidFill>
                <a:latin typeface="Carlito"/>
                <a:cs typeface="Carlito"/>
              </a:rPr>
              <a:t> </a:t>
            </a:r>
            <a:r>
              <a:rPr sz="1800" spc="-30" dirty="0">
                <a:solidFill>
                  <a:srgbClr val="464A56"/>
                </a:solidFill>
                <a:latin typeface="Carlito"/>
                <a:cs typeface="Carlito"/>
              </a:rPr>
              <a:t>arrow.</a:t>
            </a:r>
            <a:endParaRPr sz="1800" dirty="0">
              <a:latin typeface="Carlito"/>
              <a:cs typeface="Carlito"/>
            </a:endParaRPr>
          </a:p>
          <a:p>
            <a:pPr marL="652780" lvl="1" indent="-320675">
              <a:lnSpc>
                <a:spcPct val="100000"/>
              </a:lnSpc>
              <a:spcBef>
                <a:spcPts val="1140"/>
              </a:spcBef>
              <a:buFont typeface="Arial"/>
              <a:buChar char="–"/>
              <a:tabLst>
                <a:tab pos="652780" algn="l"/>
                <a:tab pos="653415" algn="l"/>
              </a:tabLst>
            </a:pPr>
            <a:r>
              <a:rPr sz="1800" spc="-15" dirty="0">
                <a:solidFill>
                  <a:srgbClr val="464A56"/>
                </a:solidFill>
                <a:latin typeface="Carlito"/>
                <a:cs typeface="Carlito"/>
              </a:rPr>
              <a:t>Horse </a:t>
            </a:r>
            <a:r>
              <a:rPr sz="1800" spc="-5" dirty="0">
                <a:solidFill>
                  <a:srgbClr val="464A56"/>
                </a:solidFill>
                <a:latin typeface="Carlito"/>
                <a:cs typeface="Carlito"/>
              </a:rPr>
              <a:t>flies </a:t>
            </a:r>
            <a:r>
              <a:rPr sz="1800" spc="-20" dirty="0">
                <a:solidFill>
                  <a:srgbClr val="464A56"/>
                </a:solidFill>
                <a:latin typeface="Carlito"/>
                <a:cs typeface="Carlito"/>
              </a:rPr>
              <a:t>like </a:t>
            </a:r>
            <a:r>
              <a:rPr sz="1800" dirty="0">
                <a:solidFill>
                  <a:srgbClr val="464A56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rgbClr val="464A56"/>
                </a:solidFill>
                <a:latin typeface="Carlito"/>
                <a:cs typeface="Carlito"/>
              </a:rPr>
              <a:t>sugar</a:t>
            </a:r>
            <a:r>
              <a:rPr sz="1800" spc="75" dirty="0">
                <a:solidFill>
                  <a:srgbClr val="464A56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64A56"/>
                </a:solidFill>
                <a:latin typeface="Carlito"/>
                <a:cs typeface="Carlito"/>
              </a:rPr>
              <a:t>cube.</a:t>
            </a:r>
            <a:endParaRPr sz="1800" dirty="0">
              <a:latin typeface="Carlito"/>
              <a:cs typeface="Carlito"/>
            </a:endParaRPr>
          </a:p>
          <a:p>
            <a:pPr marL="652780" lvl="1" indent="-320675">
              <a:lnSpc>
                <a:spcPct val="100000"/>
              </a:lnSpc>
              <a:spcBef>
                <a:spcPts val="1140"/>
              </a:spcBef>
              <a:buFont typeface="Arial"/>
              <a:buChar char="–"/>
              <a:tabLst>
                <a:tab pos="652780" algn="l"/>
                <a:tab pos="653415" algn="l"/>
              </a:tabLst>
            </a:pPr>
            <a:r>
              <a:rPr sz="1800" spc="-5" dirty="0">
                <a:solidFill>
                  <a:srgbClr val="464A56"/>
                </a:solidFill>
                <a:latin typeface="Carlito"/>
                <a:cs typeface="Carlito"/>
              </a:rPr>
              <a:t>Time </a:t>
            </a:r>
            <a:r>
              <a:rPr sz="1800" spc="-10" dirty="0">
                <a:solidFill>
                  <a:srgbClr val="464A56"/>
                </a:solidFill>
                <a:latin typeface="Carlito"/>
                <a:cs typeface="Carlito"/>
              </a:rPr>
              <a:t>runners </a:t>
            </a:r>
            <a:r>
              <a:rPr sz="1800" spc="-25" dirty="0">
                <a:solidFill>
                  <a:srgbClr val="464A56"/>
                </a:solidFill>
                <a:latin typeface="Carlito"/>
                <a:cs typeface="Carlito"/>
              </a:rPr>
              <a:t>like </a:t>
            </a:r>
            <a:r>
              <a:rPr sz="1800" dirty="0">
                <a:solidFill>
                  <a:srgbClr val="464A56"/>
                </a:solidFill>
                <a:latin typeface="Carlito"/>
                <a:cs typeface="Carlito"/>
              </a:rPr>
              <a:t>a</a:t>
            </a:r>
            <a:r>
              <a:rPr sz="1800" spc="65" dirty="0">
                <a:solidFill>
                  <a:srgbClr val="464A56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64A56"/>
                </a:solidFill>
                <a:latin typeface="Carlito"/>
                <a:cs typeface="Carlito"/>
              </a:rPr>
              <a:t>coach.</a:t>
            </a:r>
            <a:endParaRPr sz="1800" dirty="0">
              <a:latin typeface="Carlito"/>
              <a:cs typeface="Carlito"/>
            </a:endParaRPr>
          </a:p>
          <a:p>
            <a:pPr marL="652780" lvl="1" indent="-320675">
              <a:lnSpc>
                <a:spcPct val="100000"/>
              </a:lnSpc>
              <a:spcBef>
                <a:spcPts val="1140"/>
              </a:spcBef>
              <a:buFont typeface="Arial"/>
              <a:buChar char="–"/>
              <a:tabLst>
                <a:tab pos="652780" algn="l"/>
                <a:tab pos="653415" algn="l"/>
              </a:tabLst>
            </a:pPr>
            <a:r>
              <a:rPr sz="1800" spc="-5" dirty="0">
                <a:solidFill>
                  <a:srgbClr val="464A56"/>
                </a:solidFill>
                <a:latin typeface="Carlito"/>
                <a:cs typeface="Carlito"/>
              </a:rPr>
              <a:t>Time </a:t>
            </a:r>
            <a:r>
              <a:rPr sz="1800" spc="-15" dirty="0">
                <a:solidFill>
                  <a:srgbClr val="464A56"/>
                </a:solidFill>
                <a:latin typeface="Carlito"/>
                <a:cs typeface="Carlito"/>
              </a:rPr>
              <a:t>cars </a:t>
            </a:r>
            <a:r>
              <a:rPr sz="1800" spc="-20" dirty="0">
                <a:solidFill>
                  <a:srgbClr val="464A56"/>
                </a:solidFill>
                <a:latin typeface="Carlito"/>
                <a:cs typeface="Carlito"/>
              </a:rPr>
              <a:t>like </a:t>
            </a:r>
            <a:r>
              <a:rPr sz="1800" dirty="0">
                <a:solidFill>
                  <a:srgbClr val="464A56"/>
                </a:solidFill>
                <a:latin typeface="Carlito"/>
                <a:cs typeface="Carlito"/>
              </a:rPr>
              <a:t>a</a:t>
            </a:r>
            <a:r>
              <a:rPr sz="1800" spc="65" dirty="0">
                <a:solidFill>
                  <a:srgbClr val="464A56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464A56"/>
                </a:solidFill>
                <a:latin typeface="Carlito"/>
                <a:cs typeface="Carlito"/>
              </a:rPr>
              <a:t>Porsche.</a:t>
            </a:r>
            <a:endParaRPr sz="1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56275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09" y="406400"/>
            <a:ext cx="78200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55" dirty="0">
                <a:latin typeface="Arial"/>
                <a:cs typeface="Arial"/>
              </a:rPr>
              <a:t>Where</a:t>
            </a:r>
            <a:r>
              <a:rPr sz="4000" b="0" spc="-229" dirty="0">
                <a:latin typeface="Arial"/>
                <a:cs typeface="Arial"/>
              </a:rPr>
              <a:t> </a:t>
            </a:r>
            <a:r>
              <a:rPr sz="4000" b="0" spc="-235" dirty="0">
                <a:latin typeface="Arial"/>
                <a:cs typeface="Arial"/>
              </a:rPr>
              <a:t>does</a:t>
            </a:r>
            <a:r>
              <a:rPr sz="4000" b="0" spc="-225" dirty="0">
                <a:latin typeface="Arial"/>
                <a:cs typeface="Arial"/>
              </a:rPr>
              <a:t> </a:t>
            </a:r>
            <a:r>
              <a:rPr sz="4000" b="0" spc="120" dirty="0">
                <a:latin typeface="Arial"/>
                <a:cs typeface="Arial"/>
              </a:rPr>
              <a:t>it</a:t>
            </a:r>
            <a:r>
              <a:rPr sz="4000" b="0" spc="-215" dirty="0">
                <a:latin typeface="Arial"/>
                <a:cs typeface="Arial"/>
              </a:rPr>
              <a:t> </a:t>
            </a:r>
            <a:r>
              <a:rPr sz="4000" b="0" spc="114" dirty="0">
                <a:latin typeface="Arial"/>
                <a:cs typeface="Arial"/>
              </a:rPr>
              <a:t>fit</a:t>
            </a:r>
            <a:r>
              <a:rPr sz="4000" b="0" spc="-210" dirty="0">
                <a:latin typeface="Arial"/>
                <a:cs typeface="Arial"/>
              </a:rPr>
              <a:t> </a:t>
            </a:r>
            <a:r>
              <a:rPr sz="4000" b="0" spc="-55" dirty="0">
                <a:latin typeface="Arial"/>
                <a:cs typeface="Arial"/>
              </a:rPr>
              <a:t>in</a:t>
            </a:r>
            <a:r>
              <a:rPr sz="4000" b="0" spc="-225" dirty="0">
                <a:latin typeface="Arial"/>
                <a:cs typeface="Arial"/>
              </a:rPr>
              <a:t> </a:t>
            </a:r>
            <a:r>
              <a:rPr sz="4000" b="0" spc="-50" dirty="0">
                <a:latin typeface="Arial"/>
                <a:cs typeface="Arial"/>
              </a:rPr>
              <a:t>the</a:t>
            </a:r>
            <a:r>
              <a:rPr sz="4000" b="0" spc="-225" dirty="0">
                <a:latin typeface="Arial"/>
                <a:cs typeface="Arial"/>
              </a:rPr>
              <a:t> </a:t>
            </a:r>
            <a:r>
              <a:rPr sz="4000" b="0" spc="-185" dirty="0">
                <a:latin typeface="Arial"/>
                <a:cs typeface="Arial"/>
              </a:rPr>
              <a:t>Classification?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17570" y="1259839"/>
            <a:ext cx="1206500" cy="368300"/>
          </a:xfrm>
          <a:prstGeom prst="rect">
            <a:avLst/>
          </a:prstGeom>
          <a:solidFill>
            <a:srgbClr val="99CC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1800" spc="-85" dirty="0">
                <a:latin typeface="Arial"/>
                <a:cs typeface="Arial"/>
              </a:rPr>
              <a:t>Computers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1889" y="1981200"/>
            <a:ext cx="2081530" cy="368300"/>
          </a:xfrm>
          <a:prstGeom prst="rect">
            <a:avLst/>
          </a:prstGeom>
          <a:solidFill>
            <a:srgbClr val="FF9900"/>
          </a:solidFill>
        </p:spPr>
        <p:txBody>
          <a:bodyPr vert="horz" wrap="square" lIns="0" tIns="4572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60"/>
              </a:spcBef>
            </a:pPr>
            <a:r>
              <a:rPr sz="1800" spc="-25" dirty="0">
                <a:latin typeface="Arial"/>
                <a:cs typeface="Arial"/>
              </a:rPr>
              <a:t>Artificial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Intelligence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3240" y="1981200"/>
            <a:ext cx="1193800" cy="368300"/>
          </a:xfrm>
          <a:prstGeom prst="rect">
            <a:avLst/>
          </a:prstGeom>
          <a:ln w="9344">
            <a:solidFill>
              <a:srgbClr val="007F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60"/>
              </a:spcBef>
            </a:pPr>
            <a:r>
              <a:rPr sz="1800" spc="-60" dirty="0">
                <a:latin typeface="Arial"/>
                <a:cs typeface="Arial"/>
              </a:rPr>
              <a:t>Algorithms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709" y="1981200"/>
            <a:ext cx="1140460" cy="368300"/>
          </a:xfrm>
          <a:prstGeom prst="rect">
            <a:avLst/>
          </a:prstGeom>
          <a:ln w="9344">
            <a:solidFill>
              <a:srgbClr val="007F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60"/>
              </a:spcBef>
            </a:pPr>
            <a:r>
              <a:rPr sz="1800" spc="-120" dirty="0">
                <a:latin typeface="Arial"/>
                <a:cs typeface="Arial"/>
              </a:rPr>
              <a:t>Databases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06969" y="1981200"/>
            <a:ext cx="1266190" cy="368300"/>
          </a:xfrm>
          <a:prstGeom prst="rect">
            <a:avLst/>
          </a:prstGeom>
          <a:ln w="9344">
            <a:solidFill>
              <a:srgbClr val="007F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60"/>
              </a:spcBef>
            </a:pPr>
            <a:r>
              <a:rPr sz="1800" spc="-50" dirty="0">
                <a:latin typeface="Arial"/>
                <a:cs typeface="Arial"/>
              </a:rPr>
              <a:t>Networking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5480" y="3164839"/>
            <a:ext cx="980440" cy="368300"/>
          </a:xfrm>
          <a:prstGeom prst="rect">
            <a:avLst/>
          </a:prstGeom>
          <a:ln w="9344">
            <a:solidFill>
              <a:srgbClr val="FF66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1800" spc="-95" dirty="0">
                <a:latin typeface="Arial"/>
                <a:cs typeface="Arial"/>
              </a:rPr>
              <a:t>Robotics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70750" y="3124200"/>
            <a:ext cx="806450" cy="368300"/>
          </a:xfrm>
          <a:prstGeom prst="rect">
            <a:avLst/>
          </a:prstGeom>
          <a:ln w="9344">
            <a:solidFill>
              <a:srgbClr val="FF66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60"/>
              </a:spcBef>
            </a:pPr>
            <a:r>
              <a:rPr sz="1800" spc="-135" dirty="0">
                <a:latin typeface="Arial"/>
                <a:cs typeface="Arial"/>
              </a:rPr>
              <a:t>Search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80360" y="3164839"/>
            <a:ext cx="2853690" cy="36830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1800" spc="-50" dirty="0">
                <a:latin typeface="Arial"/>
                <a:cs typeface="Arial"/>
              </a:rPr>
              <a:t>Natural </a:t>
            </a:r>
            <a:r>
              <a:rPr sz="1800" spc="-135" dirty="0">
                <a:latin typeface="Arial"/>
                <a:cs typeface="Arial"/>
              </a:rPr>
              <a:t>Language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Processing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5989" y="4191000"/>
            <a:ext cx="1290320" cy="64262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46990" rIns="0" bIns="0" rtlCol="0">
            <a:spAutoFit/>
          </a:bodyPr>
          <a:lstStyle/>
          <a:p>
            <a:pPr marL="231775" marR="83820" indent="-142240">
              <a:lnSpc>
                <a:spcPct val="100000"/>
              </a:lnSpc>
              <a:spcBef>
                <a:spcPts val="370"/>
              </a:spcBef>
            </a:pPr>
            <a:r>
              <a:rPr sz="1800" spc="-45" dirty="0">
                <a:latin typeface="Arial"/>
                <a:cs typeface="Arial"/>
              </a:rPr>
              <a:t>I</a:t>
            </a:r>
            <a:r>
              <a:rPr sz="1800" spc="-70" dirty="0">
                <a:latin typeface="Arial"/>
                <a:cs typeface="Arial"/>
              </a:rPr>
              <a:t>n</a:t>
            </a:r>
            <a:r>
              <a:rPr sz="1800" spc="50" dirty="0">
                <a:latin typeface="Arial"/>
                <a:cs typeface="Arial"/>
              </a:rPr>
              <a:t>f</a:t>
            </a:r>
            <a:r>
              <a:rPr sz="1800" spc="-65" dirty="0">
                <a:latin typeface="Arial"/>
                <a:cs typeface="Arial"/>
              </a:rPr>
              <a:t>o</a:t>
            </a:r>
            <a:r>
              <a:rPr sz="1800" spc="25" dirty="0">
                <a:latin typeface="Arial"/>
                <a:cs typeface="Arial"/>
              </a:rPr>
              <a:t>r</a:t>
            </a:r>
            <a:r>
              <a:rPr sz="1800" spc="-65" dirty="0">
                <a:latin typeface="Arial"/>
                <a:cs typeface="Arial"/>
              </a:rPr>
              <a:t>m</a:t>
            </a:r>
            <a:r>
              <a:rPr sz="1800" spc="-145" dirty="0">
                <a:latin typeface="Arial"/>
                <a:cs typeface="Arial"/>
              </a:rPr>
              <a:t>a</a:t>
            </a:r>
            <a:r>
              <a:rPr sz="1800" spc="9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50" dirty="0">
                <a:latin typeface="Arial"/>
                <a:cs typeface="Arial"/>
              </a:rPr>
              <a:t>on  </a:t>
            </a:r>
            <a:r>
              <a:rPr sz="1800" spc="-70" dirty="0">
                <a:latin typeface="Arial"/>
                <a:cs typeface="Arial"/>
              </a:rPr>
              <a:t>Retrieval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4390" y="4191000"/>
            <a:ext cx="1221740" cy="64262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170" marR="83820" indent="90170">
              <a:lnSpc>
                <a:spcPct val="100000"/>
              </a:lnSpc>
              <a:spcBef>
                <a:spcPts val="370"/>
              </a:spcBef>
            </a:pPr>
            <a:r>
              <a:rPr sz="1800" spc="-70" dirty="0">
                <a:latin typeface="Arial"/>
                <a:cs typeface="Arial"/>
              </a:rPr>
              <a:t>Machine  </a:t>
            </a:r>
            <a:r>
              <a:rPr sz="1800" spc="-225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r</a:t>
            </a:r>
            <a:r>
              <a:rPr sz="1800" spc="-145" dirty="0">
                <a:latin typeface="Arial"/>
                <a:cs typeface="Arial"/>
              </a:rPr>
              <a:t>a</a:t>
            </a:r>
            <a:r>
              <a:rPr sz="1800" spc="-60" dirty="0">
                <a:latin typeface="Arial"/>
                <a:cs typeface="Arial"/>
              </a:rPr>
              <a:t>n</a:t>
            </a:r>
            <a:r>
              <a:rPr sz="1800" spc="-2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45" dirty="0">
                <a:latin typeface="Arial"/>
                <a:cs typeface="Arial"/>
              </a:rPr>
              <a:t>a</a:t>
            </a:r>
            <a:r>
              <a:rPr sz="1800" spc="9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60" dirty="0"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85509" y="4267200"/>
            <a:ext cx="1120140" cy="642620"/>
          </a:xfrm>
          <a:prstGeom prst="rect">
            <a:avLst/>
          </a:prstGeom>
          <a:solidFill>
            <a:srgbClr val="CC99FF"/>
          </a:solidFill>
        </p:spPr>
        <p:txBody>
          <a:bodyPr vert="horz" wrap="square" lIns="0" tIns="45720" rIns="0" bIns="0" rtlCol="0">
            <a:spAutoFit/>
          </a:bodyPr>
          <a:lstStyle/>
          <a:p>
            <a:pPr marL="184785" marR="137160" indent="-95250">
              <a:lnSpc>
                <a:spcPct val="100000"/>
              </a:lnSpc>
              <a:spcBef>
                <a:spcPts val="360"/>
              </a:spcBef>
            </a:pPr>
            <a:r>
              <a:rPr sz="1800" spc="-245" dirty="0">
                <a:latin typeface="Arial"/>
                <a:cs typeface="Arial"/>
              </a:rPr>
              <a:t>L</a:t>
            </a:r>
            <a:r>
              <a:rPr sz="1800" spc="-145" dirty="0">
                <a:latin typeface="Arial"/>
                <a:cs typeface="Arial"/>
              </a:rPr>
              <a:t>a</a:t>
            </a:r>
            <a:r>
              <a:rPr sz="1800" spc="-60" dirty="0">
                <a:latin typeface="Arial"/>
                <a:cs typeface="Arial"/>
              </a:rPr>
              <a:t>n</a:t>
            </a:r>
            <a:r>
              <a:rPr sz="1800" spc="-155" dirty="0">
                <a:latin typeface="Arial"/>
                <a:cs typeface="Arial"/>
              </a:rPr>
              <a:t>g</a:t>
            </a:r>
            <a:r>
              <a:rPr sz="1800" spc="-60" dirty="0">
                <a:latin typeface="Arial"/>
                <a:cs typeface="Arial"/>
              </a:rPr>
              <a:t>u</a:t>
            </a:r>
            <a:r>
              <a:rPr sz="1800" spc="-145" dirty="0">
                <a:latin typeface="Arial"/>
                <a:cs typeface="Arial"/>
              </a:rPr>
              <a:t>a</a:t>
            </a:r>
            <a:r>
              <a:rPr sz="1800" spc="-155" dirty="0">
                <a:latin typeface="Arial"/>
                <a:cs typeface="Arial"/>
              </a:rPr>
              <a:t>g</a:t>
            </a:r>
            <a:r>
              <a:rPr sz="1800" spc="-75" dirty="0">
                <a:latin typeface="Arial"/>
                <a:cs typeface="Arial"/>
              </a:rPr>
              <a:t>e  </a:t>
            </a:r>
            <a:r>
              <a:rPr sz="1800" spc="-105" dirty="0"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4270" y="5715000"/>
            <a:ext cx="1127760" cy="368300"/>
          </a:xfrm>
          <a:prstGeom prst="rect">
            <a:avLst/>
          </a:prstGeom>
          <a:solidFill>
            <a:srgbClr val="BFBFBF"/>
          </a:solidFill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1800" spc="-110" dirty="0">
                <a:latin typeface="Arial"/>
                <a:cs typeface="Arial"/>
              </a:rPr>
              <a:t>Semantics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73850" y="5715000"/>
            <a:ext cx="857250" cy="368300"/>
          </a:xfrm>
          <a:prstGeom prst="rect">
            <a:avLst/>
          </a:prstGeom>
          <a:solidFill>
            <a:srgbClr val="99CC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1800" spc="-120" dirty="0">
                <a:latin typeface="Arial"/>
                <a:cs typeface="Arial"/>
              </a:rPr>
              <a:t>Parsing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58154" y="5105400"/>
            <a:ext cx="918844" cy="614045"/>
            <a:chOff x="5558154" y="5105400"/>
            <a:chExt cx="918844" cy="614045"/>
          </a:xfrm>
        </p:grpSpPr>
        <p:sp>
          <p:nvSpPr>
            <p:cNvPr id="17" name="object 17"/>
            <p:cNvSpPr/>
            <p:nvPr/>
          </p:nvSpPr>
          <p:spPr>
            <a:xfrm>
              <a:off x="5562599" y="5144769"/>
              <a:ext cx="855980" cy="570230"/>
            </a:xfrm>
            <a:custGeom>
              <a:avLst/>
              <a:gdLst/>
              <a:ahLst/>
              <a:cxnLst/>
              <a:rect l="l" t="t" r="r" b="b"/>
              <a:pathLst>
                <a:path w="855979" h="570229">
                  <a:moveTo>
                    <a:pt x="0" y="570229"/>
                  </a:moveTo>
                  <a:lnTo>
                    <a:pt x="855979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93179" y="5105400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20" h="73660">
                  <a:moveTo>
                    <a:pt x="83820" y="0"/>
                  </a:moveTo>
                  <a:lnTo>
                    <a:pt x="0" y="10160"/>
                  </a:lnTo>
                  <a:lnTo>
                    <a:pt x="41910" y="73660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553200" y="5105400"/>
            <a:ext cx="537845" cy="614045"/>
            <a:chOff x="6553200" y="5105400"/>
            <a:chExt cx="537845" cy="614045"/>
          </a:xfrm>
        </p:grpSpPr>
        <p:sp>
          <p:nvSpPr>
            <p:cNvPr id="20" name="object 20"/>
            <p:cNvSpPr/>
            <p:nvPr/>
          </p:nvSpPr>
          <p:spPr>
            <a:xfrm>
              <a:off x="6598919" y="5157469"/>
              <a:ext cx="487680" cy="557530"/>
            </a:xfrm>
            <a:custGeom>
              <a:avLst/>
              <a:gdLst/>
              <a:ahLst/>
              <a:cxnLst/>
              <a:rect l="l" t="t" r="r" b="b"/>
              <a:pathLst>
                <a:path w="487679" h="557529">
                  <a:moveTo>
                    <a:pt x="487679" y="557529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53200" y="5105400"/>
              <a:ext cx="77470" cy="81280"/>
            </a:xfrm>
            <a:custGeom>
              <a:avLst/>
              <a:gdLst/>
              <a:ahLst/>
              <a:cxnLst/>
              <a:rect l="l" t="t" r="r" b="b"/>
              <a:pathLst>
                <a:path w="77470" h="81279">
                  <a:moveTo>
                    <a:pt x="0" y="0"/>
                  </a:moveTo>
                  <a:lnTo>
                    <a:pt x="21590" y="81280"/>
                  </a:lnTo>
                  <a:lnTo>
                    <a:pt x="7747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748154" y="3581400"/>
            <a:ext cx="1223645" cy="614045"/>
            <a:chOff x="1748154" y="3581400"/>
            <a:chExt cx="1223645" cy="614045"/>
          </a:xfrm>
        </p:grpSpPr>
        <p:sp>
          <p:nvSpPr>
            <p:cNvPr id="23" name="object 23"/>
            <p:cNvSpPr/>
            <p:nvPr/>
          </p:nvSpPr>
          <p:spPr>
            <a:xfrm>
              <a:off x="1752599" y="3613150"/>
              <a:ext cx="1155700" cy="577850"/>
            </a:xfrm>
            <a:custGeom>
              <a:avLst/>
              <a:gdLst/>
              <a:ahLst/>
              <a:cxnLst/>
              <a:rect l="l" t="t" r="r" b="b"/>
              <a:pathLst>
                <a:path w="1155700" h="577850">
                  <a:moveTo>
                    <a:pt x="0" y="577850"/>
                  </a:moveTo>
                  <a:lnTo>
                    <a:pt x="115570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86709" y="3581400"/>
              <a:ext cx="85090" cy="67310"/>
            </a:xfrm>
            <a:custGeom>
              <a:avLst/>
              <a:gdLst/>
              <a:ahLst/>
              <a:cxnLst/>
              <a:rect l="l" t="t" r="r" b="b"/>
              <a:pathLst>
                <a:path w="85089" h="67310">
                  <a:moveTo>
                    <a:pt x="85089" y="0"/>
                  </a:moveTo>
                  <a:lnTo>
                    <a:pt x="0" y="0"/>
                  </a:lnTo>
                  <a:lnTo>
                    <a:pt x="34289" y="67310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924300" y="3657600"/>
            <a:ext cx="76200" cy="533400"/>
            <a:chOff x="3924300" y="3657600"/>
            <a:chExt cx="76200" cy="533400"/>
          </a:xfrm>
        </p:grpSpPr>
        <p:sp>
          <p:nvSpPr>
            <p:cNvPr id="26" name="object 26"/>
            <p:cNvSpPr/>
            <p:nvPr/>
          </p:nvSpPr>
          <p:spPr>
            <a:xfrm>
              <a:off x="3962400" y="3728719"/>
              <a:ext cx="0" cy="462280"/>
            </a:xfrm>
            <a:custGeom>
              <a:avLst/>
              <a:gdLst/>
              <a:ahLst/>
              <a:cxnLst/>
              <a:rect l="l" t="t" r="r" b="b"/>
              <a:pathLst>
                <a:path h="462279">
                  <a:moveTo>
                    <a:pt x="0" y="462279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24300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5105400" y="3655059"/>
            <a:ext cx="1299845" cy="616585"/>
            <a:chOff x="5105400" y="3655059"/>
            <a:chExt cx="1299845" cy="616585"/>
          </a:xfrm>
        </p:grpSpPr>
        <p:sp>
          <p:nvSpPr>
            <p:cNvPr id="29" name="object 29"/>
            <p:cNvSpPr/>
            <p:nvPr/>
          </p:nvSpPr>
          <p:spPr>
            <a:xfrm>
              <a:off x="5168900" y="3686809"/>
              <a:ext cx="1231900" cy="580390"/>
            </a:xfrm>
            <a:custGeom>
              <a:avLst/>
              <a:gdLst/>
              <a:ahLst/>
              <a:cxnLst/>
              <a:rect l="l" t="t" r="r" b="b"/>
              <a:pathLst>
                <a:path w="1231900" h="580389">
                  <a:moveTo>
                    <a:pt x="1231900" y="580389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05400" y="3655059"/>
              <a:ext cx="85090" cy="68580"/>
            </a:xfrm>
            <a:custGeom>
              <a:avLst/>
              <a:gdLst/>
              <a:ahLst/>
              <a:cxnLst/>
              <a:rect l="l" t="t" r="r" b="b"/>
              <a:pathLst>
                <a:path w="85089" h="68579">
                  <a:moveTo>
                    <a:pt x="85089" y="0"/>
                  </a:moveTo>
                  <a:lnTo>
                    <a:pt x="0" y="2539"/>
                  </a:lnTo>
                  <a:lnTo>
                    <a:pt x="52070" y="68579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062355" y="2426970"/>
            <a:ext cx="1985645" cy="701675"/>
            <a:chOff x="1062355" y="2426970"/>
            <a:chExt cx="1985645" cy="701675"/>
          </a:xfrm>
        </p:grpSpPr>
        <p:sp>
          <p:nvSpPr>
            <p:cNvPr id="32" name="object 32"/>
            <p:cNvSpPr/>
            <p:nvPr/>
          </p:nvSpPr>
          <p:spPr>
            <a:xfrm>
              <a:off x="1066800" y="2461260"/>
              <a:ext cx="1915160" cy="662940"/>
            </a:xfrm>
            <a:custGeom>
              <a:avLst/>
              <a:gdLst/>
              <a:ahLst/>
              <a:cxnLst/>
              <a:rect l="l" t="t" r="r" b="b"/>
              <a:pathLst>
                <a:path w="1915160" h="662939">
                  <a:moveTo>
                    <a:pt x="0" y="662939"/>
                  </a:moveTo>
                  <a:lnTo>
                    <a:pt x="191516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64180" y="2426970"/>
              <a:ext cx="83820" cy="71120"/>
            </a:xfrm>
            <a:custGeom>
              <a:avLst/>
              <a:gdLst/>
              <a:ahLst/>
              <a:cxnLst/>
              <a:rect l="l" t="t" r="r" b="b"/>
              <a:pathLst>
                <a:path w="83819" h="71119">
                  <a:moveTo>
                    <a:pt x="0" y="0"/>
                  </a:moveTo>
                  <a:lnTo>
                    <a:pt x="25400" y="71119"/>
                  </a:lnTo>
                  <a:lnTo>
                    <a:pt x="83819" y="11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076700" y="2438400"/>
            <a:ext cx="76200" cy="685800"/>
            <a:chOff x="4076700" y="2438400"/>
            <a:chExt cx="76200" cy="685800"/>
          </a:xfrm>
        </p:grpSpPr>
        <p:sp>
          <p:nvSpPr>
            <p:cNvPr id="35" name="object 35"/>
            <p:cNvSpPr/>
            <p:nvPr/>
          </p:nvSpPr>
          <p:spPr>
            <a:xfrm>
              <a:off x="4114800" y="2508250"/>
              <a:ext cx="0" cy="615950"/>
            </a:xfrm>
            <a:custGeom>
              <a:avLst/>
              <a:gdLst/>
              <a:ahLst/>
              <a:cxnLst/>
              <a:rect l="l" t="t" r="r" b="b"/>
              <a:pathLst>
                <a:path h="615950">
                  <a:moveTo>
                    <a:pt x="0" y="615950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76700" y="2438400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30">
                  <a:moveTo>
                    <a:pt x="38100" y="0"/>
                  </a:moveTo>
                  <a:lnTo>
                    <a:pt x="0" y="74929"/>
                  </a:lnTo>
                  <a:lnTo>
                    <a:pt x="76200" y="7492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4648200" y="2418079"/>
            <a:ext cx="3052445" cy="710565"/>
            <a:chOff x="4648200" y="2418079"/>
            <a:chExt cx="3052445" cy="710565"/>
          </a:xfrm>
        </p:grpSpPr>
        <p:sp>
          <p:nvSpPr>
            <p:cNvPr id="38" name="object 38"/>
            <p:cNvSpPr/>
            <p:nvPr/>
          </p:nvSpPr>
          <p:spPr>
            <a:xfrm>
              <a:off x="4716780" y="2453639"/>
              <a:ext cx="2979420" cy="670560"/>
            </a:xfrm>
            <a:custGeom>
              <a:avLst/>
              <a:gdLst/>
              <a:ahLst/>
              <a:cxnLst/>
              <a:rect l="l" t="t" r="r" b="b"/>
              <a:pathLst>
                <a:path w="2979420" h="670560">
                  <a:moveTo>
                    <a:pt x="2979420" y="670560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48200" y="2418079"/>
              <a:ext cx="82550" cy="73660"/>
            </a:xfrm>
            <a:custGeom>
              <a:avLst/>
              <a:gdLst/>
              <a:ahLst/>
              <a:cxnLst/>
              <a:rect l="l" t="t" r="r" b="b"/>
              <a:pathLst>
                <a:path w="82550" h="73660">
                  <a:moveTo>
                    <a:pt x="82550" y="0"/>
                  </a:moveTo>
                  <a:lnTo>
                    <a:pt x="0" y="20320"/>
                  </a:lnTo>
                  <a:lnTo>
                    <a:pt x="66039" y="73660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757555" y="1720850"/>
            <a:ext cx="2823845" cy="264795"/>
            <a:chOff x="757555" y="1720850"/>
            <a:chExt cx="2823845" cy="264795"/>
          </a:xfrm>
        </p:grpSpPr>
        <p:sp>
          <p:nvSpPr>
            <p:cNvPr id="41" name="object 41"/>
            <p:cNvSpPr/>
            <p:nvPr/>
          </p:nvSpPr>
          <p:spPr>
            <a:xfrm>
              <a:off x="762000" y="1757680"/>
              <a:ext cx="2749550" cy="223520"/>
            </a:xfrm>
            <a:custGeom>
              <a:avLst/>
              <a:gdLst/>
              <a:ahLst/>
              <a:cxnLst/>
              <a:rect l="l" t="t" r="r" b="b"/>
              <a:pathLst>
                <a:path w="2749550" h="223519">
                  <a:moveTo>
                    <a:pt x="0" y="223520"/>
                  </a:moveTo>
                  <a:lnTo>
                    <a:pt x="274955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02659" y="1720850"/>
              <a:ext cx="78740" cy="74930"/>
            </a:xfrm>
            <a:custGeom>
              <a:avLst/>
              <a:gdLst/>
              <a:ahLst/>
              <a:cxnLst/>
              <a:rect l="l" t="t" r="r" b="b"/>
              <a:pathLst>
                <a:path w="78739" h="74930">
                  <a:moveTo>
                    <a:pt x="0" y="0"/>
                  </a:moveTo>
                  <a:lnTo>
                    <a:pt x="6350" y="74929"/>
                  </a:lnTo>
                  <a:lnTo>
                    <a:pt x="78739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3729354" y="1752600"/>
            <a:ext cx="156845" cy="233045"/>
            <a:chOff x="3729354" y="1752600"/>
            <a:chExt cx="156845" cy="233045"/>
          </a:xfrm>
        </p:grpSpPr>
        <p:sp>
          <p:nvSpPr>
            <p:cNvPr id="44" name="object 44"/>
            <p:cNvSpPr/>
            <p:nvPr/>
          </p:nvSpPr>
          <p:spPr>
            <a:xfrm>
              <a:off x="3733799" y="1811019"/>
              <a:ext cx="113030" cy="170180"/>
            </a:xfrm>
            <a:custGeom>
              <a:avLst/>
              <a:gdLst/>
              <a:ahLst/>
              <a:cxnLst/>
              <a:rect l="l" t="t" r="r" b="b"/>
              <a:pathLst>
                <a:path w="113029" h="170180">
                  <a:moveTo>
                    <a:pt x="0" y="170179"/>
                  </a:moveTo>
                  <a:lnTo>
                    <a:pt x="113029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12539" y="1752600"/>
              <a:ext cx="73660" cy="83820"/>
            </a:xfrm>
            <a:custGeom>
              <a:avLst/>
              <a:gdLst/>
              <a:ahLst/>
              <a:cxnLst/>
              <a:rect l="l" t="t" r="r" b="b"/>
              <a:pathLst>
                <a:path w="73660" h="83819">
                  <a:moveTo>
                    <a:pt x="73660" y="0"/>
                  </a:moveTo>
                  <a:lnTo>
                    <a:pt x="0" y="41910"/>
                  </a:lnTo>
                  <a:lnTo>
                    <a:pt x="63500" y="83820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4114800" y="1644650"/>
            <a:ext cx="4119245" cy="340995"/>
            <a:chOff x="4114800" y="1644650"/>
            <a:chExt cx="4119245" cy="340995"/>
          </a:xfrm>
        </p:grpSpPr>
        <p:sp>
          <p:nvSpPr>
            <p:cNvPr id="47" name="object 47"/>
            <p:cNvSpPr/>
            <p:nvPr/>
          </p:nvSpPr>
          <p:spPr>
            <a:xfrm>
              <a:off x="4184650" y="1760220"/>
              <a:ext cx="2063750" cy="220979"/>
            </a:xfrm>
            <a:custGeom>
              <a:avLst/>
              <a:gdLst/>
              <a:ahLst/>
              <a:cxnLst/>
              <a:rect l="l" t="t" r="r" b="b"/>
              <a:pathLst>
                <a:path w="2063750" h="220980">
                  <a:moveTo>
                    <a:pt x="2063750" y="220979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14800" y="1722119"/>
              <a:ext cx="78740" cy="76200"/>
            </a:xfrm>
            <a:custGeom>
              <a:avLst/>
              <a:gdLst/>
              <a:ahLst/>
              <a:cxnLst/>
              <a:rect l="l" t="t" r="r" b="b"/>
              <a:pathLst>
                <a:path w="78739" h="76200">
                  <a:moveTo>
                    <a:pt x="78739" y="0"/>
                  </a:moveTo>
                  <a:lnTo>
                    <a:pt x="0" y="30479"/>
                  </a:lnTo>
                  <a:lnTo>
                    <a:pt x="71120" y="76200"/>
                  </a:lnTo>
                  <a:lnTo>
                    <a:pt x="787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41850" y="1682750"/>
              <a:ext cx="3587750" cy="298450"/>
            </a:xfrm>
            <a:custGeom>
              <a:avLst/>
              <a:gdLst/>
              <a:ahLst/>
              <a:cxnLst/>
              <a:rect l="l" t="t" r="r" b="b"/>
              <a:pathLst>
                <a:path w="3587750" h="298450">
                  <a:moveTo>
                    <a:pt x="3587750" y="298450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72000" y="1644650"/>
              <a:ext cx="78740" cy="76200"/>
            </a:xfrm>
            <a:custGeom>
              <a:avLst/>
              <a:gdLst/>
              <a:ahLst/>
              <a:cxnLst/>
              <a:rect l="l" t="t" r="r" b="b"/>
              <a:pathLst>
                <a:path w="78739" h="76200">
                  <a:moveTo>
                    <a:pt x="78739" y="0"/>
                  </a:moveTo>
                  <a:lnTo>
                    <a:pt x="0" y="31750"/>
                  </a:lnTo>
                  <a:lnTo>
                    <a:pt x="72389" y="76200"/>
                  </a:lnTo>
                  <a:lnTo>
                    <a:pt x="787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9ED-19A9-43B5-92B2-DDBB36E8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6E335-A7EF-439D-8460-9125BA97A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648697D-B4A4-4225-8535-330F1B5E4D62}"/>
              </a:ext>
            </a:extLst>
          </p:cNvPr>
          <p:cNvSpPr txBox="1">
            <a:spLocks/>
          </p:cNvSpPr>
          <p:nvPr/>
        </p:nvSpPr>
        <p:spPr>
          <a:xfrm>
            <a:off x="419100" y="415290"/>
            <a:ext cx="61525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kern="0"/>
              <a:t>Modular</a:t>
            </a:r>
            <a:r>
              <a:rPr lang="en-IN" kern="0" spc="-40"/>
              <a:t> </a:t>
            </a:r>
            <a:r>
              <a:rPr lang="en-IN" kern="0"/>
              <a:t>Comprehension</a:t>
            </a:r>
            <a:endParaRPr lang="en-IN" kern="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0643F9A-8778-41B2-B535-179A5967879B}"/>
              </a:ext>
            </a:extLst>
          </p:cNvPr>
          <p:cNvSpPr/>
          <p:nvPr/>
        </p:nvSpPr>
        <p:spPr>
          <a:xfrm>
            <a:off x="955802" y="2854503"/>
            <a:ext cx="7978140" cy="2266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860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171C88F9-C60A-4ED9-8165-BD06F00F6A76}"/>
              </a:ext>
            </a:extLst>
          </p:cNvPr>
          <p:cNvSpPr txBox="1">
            <a:spLocks/>
          </p:cNvSpPr>
          <p:nvPr/>
        </p:nvSpPr>
        <p:spPr>
          <a:xfrm>
            <a:off x="683895" y="609600"/>
            <a:ext cx="74904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kern="0" dirty="0"/>
              <a:t>Syntax, Semantic,</a:t>
            </a:r>
            <a:r>
              <a:rPr lang="en-IN" kern="0" spc="-35" dirty="0"/>
              <a:t> </a:t>
            </a:r>
            <a:r>
              <a:rPr lang="en-IN" kern="0" dirty="0"/>
              <a:t>Pragmatics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1798A5A-77B5-4E3D-9CA3-B261643A5D72}"/>
              </a:ext>
            </a:extLst>
          </p:cNvPr>
          <p:cNvSpPr txBox="1"/>
          <p:nvPr/>
        </p:nvSpPr>
        <p:spPr>
          <a:xfrm>
            <a:off x="709295" y="1981200"/>
            <a:ext cx="8409305" cy="3830954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960"/>
              </a:spcBef>
              <a:buFont typeface="Arial"/>
              <a:buChar char="–"/>
              <a:tabLst>
                <a:tab pos="332740" algn="l"/>
                <a:tab pos="333375" algn="l"/>
              </a:tabLst>
            </a:pPr>
            <a:r>
              <a:rPr sz="1600" spc="-15" dirty="0">
                <a:solidFill>
                  <a:srgbClr val="464A56"/>
                </a:solidFill>
                <a:latin typeface="Carlito"/>
                <a:cs typeface="Carlito"/>
              </a:rPr>
              <a:t>Syntax </a:t>
            </a:r>
            <a:r>
              <a:rPr sz="1600" spc="-10" dirty="0">
                <a:solidFill>
                  <a:srgbClr val="464A56"/>
                </a:solidFill>
                <a:latin typeface="Carlito"/>
                <a:cs typeface="Carlito"/>
              </a:rPr>
              <a:t>concerns </a:t>
            </a:r>
            <a:r>
              <a:rPr sz="1600" spc="-5" dirty="0">
                <a:solidFill>
                  <a:srgbClr val="464A56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464A56"/>
                </a:solidFill>
                <a:latin typeface="Carlito"/>
                <a:cs typeface="Carlito"/>
              </a:rPr>
              <a:t>proper </a:t>
            </a:r>
            <a:r>
              <a:rPr sz="1600" spc="-10" dirty="0">
                <a:solidFill>
                  <a:srgbClr val="464A56"/>
                </a:solidFill>
                <a:latin typeface="Carlito"/>
                <a:cs typeface="Carlito"/>
              </a:rPr>
              <a:t>ordering </a:t>
            </a:r>
            <a:r>
              <a:rPr sz="1600" spc="-5" dirty="0">
                <a:solidFill>
                  <a:srgbClr val="464A56"/>
                </a:solidFill>
                <a:latin typeface="Carlito"/>
                <a:cs typeface="Carlito"/>
              </a:rPr>
              <a:t>of </a:t>
            </a:r>
            <a:r>
              <a:rPr sz="1600" spc="-15" dirty="0">
                <a:solidFill>
                  <a:srgbClr val="464A56"/>
                </a:solidFill>
                <a:latin typeface="Carlito"/>
                <a:cs typeface="Carlito"/>
              </a:rPr>
              <a:t>words </a:t>
            </a:r>
            <a:r>
              <a:rPr sz="1600" spc="-5" dirty="0">
                <a:solidFill>
                  <a:srgbClr val="464A56"/>
                </a:solidFill>
                <a:latin typeface="Carlito"/>
                <a:cs typeface="Carlito"/>
              </a:rPr>
              <a:t>and its </a:t>
            </a:r>
            <a:r>
              <a:rPr sz="1600" spc="-15" dirty="0">
                <a:solidFill>
                  <a:srgbClr val="464A56"/>
                </a:solidFill>
                <a:latin typeface="Carlito"/>
                <a:cs typeface="Carlito"/>
              </a:rPr>
              <a:t>affect </a:t>
            </a:r>
            <a:r>
              <a:rPr sz="1600" spc="-5" dirty="0">
                <a:solidFill>
                  <a:srgbClr val="464A56"/>
                </a:solidFill>
                <a:latin typeface="Carlito"/>
                <a:cs typeface="Carlito"/>
              </a:rPr>
              <a:t>on</a:t>
            </a:r>
            <a:r>
              <a:rPr sz="1600" spc="175" dirty="0">
                <a:solidFill>
                  <a:srgbClr val="464A56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464A56"/>
                </a:solidFill>
                <a:latin typeface="Carlito"/>
                <a:cs typeface="Carlito"/>
              </a:rPr>
              <a:t>meaning.</a:t>
            </a:r>
            <a:endParaRPr sz="1600" dirty="0">
              <a:latin typeface="Carlito"/>
              <a:cs typeface="Carlito"/>
            </a:endParaRPr>
          </a:p>
          <a:p>
            <a:pPr marL="652780" lvl="1" indent="-320675">
              <a:lnSpc>
                <a:spcPct val="100000"/>
              </a:lnSpc>
              <a:spcBef>
                <a:spcPts val="765"/>
              </a:spcBef>
              <a:buFont typeface="Arial"/>
              <a:buChar char="–"/>
              <a:tabLst>
                <a:tab pos="652780" algn="l"/>
                <a:tab pos="653415" algn="l"/>
              </a:tabLst>
            </a:pPr>
            <a:r>
              <a:rPr sz="1400" spc="-5" dirty="0">
                <a:solidFill>
                  <a:srgbClr val="464A56"/>
                </a:solidFill>
                <a:latin typeface="Carlito"/>
                <a:cs typeface="Carlito"/>
              </a:rPr>
              <a:t>The dog bit the</a:t>
            </a:r>
            <a:r>
              <a:rPr sz="1400" spc="-25" dirty="0">
                <a:solidFill>
                  <a:srgbClr val="464A56"/>
                </a:solidFill>
                <a:latin typeface="Carlito"/>
                <a:cs typeface="Carlito"/>
              </a:rPr>
              <a:t> </a:t>
            </a:r>
            <a:r>
              <a:rPr sz="1400" spc="-30" dirty="0">
                <a:solidFill>
                  <a:srgbClr val="464A56"/>
                </a:solidFill>
                <a:latin typeface="Carlito"/>
                <a:cs typeface="Carlito"/>
              </a:rPr>
              <a:t>boy.</a:t>
            </a:r>
            <a:endParaRPr sz="1400" dirty="0">
              <a:latin typeface="Carlito"/>
              <a:cs typeface="Carlito"/>
            </a:endParaRPr>
          </a:p>
          <a:p>
            <a:pPr marL="652780" lvl="1" indent="-320675">
              <a:lnSpc>
                <a:spcPct val="100000"/>
              </a:lnSpc>
              <a:spcBef>
                <a:spcPts val="755"/>
              </a:spcBef>
              <a:buFont typeface="Arial"/>
              <a:buChar char="–"/>
              <a:tabLst>
                <a:tab pos="652780" algn="l"/>
                <a:tab pos="653415" algn="l"/>
              </a:tabLst>
            </a:pPr>
            <a:r>
              <a:rPr sz="1400" spc="-5" dirty="0">
                <a:solidFill>
                  <a:srgbClr val="464A56"/>
                </a:solidFill>
                <a:latin typeface="Carlito"/>
                <a:cs typeface="Carlito"/>
              </a:rPr>
              <a:t>The boy bit the</a:t>
            </a:r>
            <a:r>
              <a:rPr sz="1400" spc="-40" dirty="0">
                <a:solidFill>
                  <a:srgbClr val="464A56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464A56"/>
                </a:solidFill>
                <a:latin typeface="Carlito"/>
                <a:cs typeface="Carlito"/>
              </a:rPr>
              <a:t>dog.</a:t>
            </a:r>
            <a:endParaRPr sz="1400" dirty="0">
              <a:latin typeface="Carlito"/>
              <a:cs typeface="Carlito"/>
            </a:endParaRPr>
          </a:p>
          <a:p>
            <a:pPr marL="652780" lvl="1" indent="-320675">
              <a:lnSpc>
                <a:spcPct val="100000"/>
              </a:lnSpc>
              <a:spcBef>
                <a:spcPts val="745"/>
              </a:spcBef>
              <a:buFont typeface="Arial"/>
              <a:buChar char="–"/>
              <a:tabLst>
                <a:tab pos="652780" algn="l"/>
                <a:tab pos="653415" algn="l"/>
              </a:tabLst>
            </a:pPr>
            <a:r>
              <a:rPr sz="1400" dirty="0">
                <a:solidFill>
                  <a:srgbClr val="464A56"/>
                </a:solidFill>
                <a:latin typeface="Carlito"/>
                <a:cs typeface="Carlito"/>
              </a:rPr>
              <a:t>* Bit </a:t>
            </a:r>
            <a:r>
              <a:rPr sz="1400" spc="-10" dirty="0">
                <a:solidFill>
                  <a:srgbClr val="464A56"/>
                </a:solidFill>
                <a:latin typeface="Carlito"/>
                <a:cs typeface="Carlito"/>
              </a:rPr>
              <a:t>boy </a:t>
            </a:r>
            <a:r>
              <a:rPr sz="1400" spc="-5" dirty="0">
                <a:solidFill>
                  <a:srgbClr val="464A56"/>
                </a:solidFill>
                <a:latin typeface="Carlito"/>
                <a:cs typeface="Carlito"/>
              </a:rPr>
              <a:t>dog the</a:t>
            </a:r>
            <a:r>
              <a:rPr sz="1400" dirty="0">
                <a:solidFill>
                  <a:srgbClr val="464A56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464A56"/>
                </a:solidFill>
                <a:latin typeface="Carlito"/>
                <a:cs typeface="Carlito"/>
              </a:rPr>
              <a:t>the.</a:t>
            </a:r>
            <a:endParaRPr sz="1400" dirty="0">
              <a:latin typeface="Carlito"/>
              <a:cs typeface="Carlito"/>
            </a:endParaRPr>
          </a:p>
          <a:p>
            <a:pPr marL="652780" lvl="1" indent="-320675">
              <a:lnSpc>
                <a:spcPct val="100000"/>
              </a:lnSpc>
              <a:spcBef>
                <a:spcPts val="745"/>
              </a:spcBef>
              <a:buFont typeface="Arial"/>
              <a:buChar char="–"/>
              <a:tabLst>
                <a:tab pos="652780" algn="l"/>
                <a:tab pos="653415" algn="l"/>
              </a:tabLst>
            </a:pPr>
            <a:r>
              <a:rPr sz="1400" dirty="0">
                <a:solidFill>
                  <a:srgbClr val="464A56"/>
                </a:solidFill>
                <a:latin typeface="Carlito"/>
                <a:cs typeface="Carlito"/>
              </a:rPr>
              <a:t>Colorless </a:t>
            </a:r>
            <a:r>
              <a:rPr sz="1400" spc="-10" dirty="0">
                <a:solidFill>
                  <a:srgbClr val="464A56"/>
                </a:solidFill>
                <a:latin typeface="Carlito"/>
                <a:cs typeface="Carlito"/>
              </a:rPr>
              <a:t>green </a:t>
            </a:r>
            <a:r>
              <a:rPr sz="1400" spc="-5" dirty="0">
                <a:solidFill>
                  <a:srgbClr val="464A56"/>
                </a:solidFill>
                <a:latin typeface="Carlito"/>
                <a:cs typeface="Carlito"/>
              </a:rPr>
              <a:t>ideas sleep</a:t>
            </a:r>
            <a:r>
              <a:rPr sz="1400" spc="5" dirty="0">
                <a:solidFill>
                  <a:srgbClr val="464A56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464A56"/>
                </a:solidFill>
                <a:latin typeface="Carlito"/>
                <a:cs typeface="Carlito"/>
              </a:rPr>
              <a:t>furiously.</a:t>
            </a:r>
            <a:endParaRPr sz="1400" dirty="0">
              <a:latin typeface="Carlito"/>
              <a:cs typeface="Carlito"/>
            </a:endParaRPr>
          </a:p>
          <a:p>
            <a:pPr marL="332740" indent="-320675">
              <a:lnSpc>
                <a:spcPct val="100000"/>
              </a:lnSpc>
              <a:spcBef>
                <a:spcPts val="725"/>
              </a:spcBef>
              <a:buFont typeface="Arial"/>
              <a:buChar char="–"/>
              <a:tabLst>
                <a:tab pos="332740" algn="l"/>
                <a:tab pos="333375" algn="l"/>
              </a:tabLst>
            </a:pPr>
            <a:r>
              <a:rPr sz="1600" spc="-10" dirty="0">
                <a:solidFill>
                  <a:srgbClr val="464A56"/>
                </a:solidFill>
                <a:latin typeface="Carlito"/>
                <a:cs typeface="Carlito"/>
              </a:rPr>
              <a:t>Semantics concerns </a:t>
            </a:r>
            <a:r>
              <a:rPr sz="1600" spc="-5" dirty="0">
                <a:solidFill>
                  <a:srgbClr val="464A56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464A56"/>
                </a:solidFill>
                <a:latin typeface="Carlito"/>
                <a:cs typeface="Carlito"/>
              </a:rPr>
              <a:t>(literal) </a:t>
            </a:r>
            <a:r>
              <a:rPr sz="1600" spc="-5" dirty="0">
                <a:solidFill>
                  <a:srgbClr val="464A56"/>
                </a:solidFill>
                <a:latin typeface="Carlito"/>
                <a:cs typeface="Carlito"/>
              </a:rPr>
              <a:t>meaning of </a:t>
            </a:r>
            <a:r>
              <a:rPr sz="1600" spc="-15" dirty="0">
                <a:solidFill>
                  <a:srgbClr val="464A56"/>
                </a:solidFill>
                <a:latin typeface="Carlito"/>
                <a:cs typeface="Carlito"/>
              </a:rPr>
              <a:t>words, </a:t>
            </a:r>
            <a:r>
              <a:rPr sz="1600" spc="-10" dirty="0">
                <a:solidFill>
                  <a:srgbClr val="464A56"/>
                </a:solidFill>
                <a:latin typeface="Carlito"/>
                <a:cs typeface="Carlito"/>
              </a:rPr>
              <a:t>phrases, </a:t>
            </a:r>
            <a:r>
              <a:rPr sz="1600" spc="-5" dirty="0">
                <a:solidFill>
                  <a:srgbClr val="464A56"/>
                </a:solidFill>
                <a:latin typeface="Carlito"/>
                <a:cs typeface="Carlito"/>
              </a:rPr>
              <a:t>and</a:t>
            </a:r>
            <a:r>
              <a:rPr sz="1600" spc="110" dirty="0">
                <a:solidFill>
                  <a:srgbClr val="464A56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464A56"/>
                </a:solidFill>
                <a:latin typeface="Carlito"/>
                <a:cs typeface="Carlito"/>
              </a:rPr>
              <a:t>sentences.</a:t>
            </a:r>
            <a:endParaRPr sz="1600" dirty="0">
              <a:latin typeface="Carlito"/>
              <a:cs typeface="Carlito"/>
            </a:endParaRPr>
          </a:p>
          <a:p>
            <a:pPr marL="652780" lvl="1" indent="-320675">
              <a:lnSpc>
                <a:spcPct val="100000"/>
              </a:lnSpc>
              <a:spcBef>
                <a:spcPts val="750"/>
              </a:spcBef>
              <a:buFont typeface="Arial"/>
              <a:buChar char="–"/>
              <a:tabLst>
                <a:tab pos="652780" algn="l"/>
                <a:tab pos="653415" algn="l"/>
              </a:tabLst>
            </a:pPr>
            <a:r>
              <a:rPr sz="1400" dirty="0">
                <a:solidFill>
                  <a:srgbClr val="464A56"/>
                </a:solidFill>
                <a:latin typeface="Carlito"/>
                <a:cs typeface="Carlito"/>
              </a:rPr>
              <a:t>“plant” as a </a:t>
            </a:r>
            <a:r>
              <a:rPr sz="1400" spc="-10" dirty="0">
                <a:solidFill>
                  <a:srgbClr val="464A56"/>
                </a:solidFill>
                <a:latin typeface="Carlito"/>
                <a:cs typeface="Carlito"/>
              </a:rPr>
              <a:t>photosynthetic</a:t>
            </a:r>
            <a:r>
              <a:rPr sz="1400" spc="25" dirty="0">
                <a:solidFill>
                  <a:srgbClr val="464A56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464A56"/>
                </a:solidFill>
                <a:latin typeface="Carlito"/>
                <a:cs typeface="Carlito"/>
              </a:rPr>
              <a:t>organism</a:t>
            </a:r>
            <a:endParaRPr sz="1400" dirty="0">
              <a:latin typeface="Carlito"/>
              <a:cs typeface="Carlito"/>
            </a:endParaRPr>
          </a:p>
          <a:p>
            <a:pPr marL="652780" lvl="1" indent="-320675">
              <a:lnSpc>
                <a:spcPct val="100000"/>
              </a:lnSpc>
              <a:spcBef>
                <a:spcPts val="755"/>
              </a:spcBef>
              <a:buFont typeface="Arial"/>
              <a:buChar char="–"/>
              <a:tabLst>
                <a:tab pos="652780" algn="l"/>
                <a:tab pos="653415" algn="l"/>
              </a:tabLst>
            </a:pPr>
            <a:r>
              <a:rPr sz="1400" dirty="0">
                <a:solidFill>
                  <a:srgbClr val="464A56"/>
                </a:solidFill>
                <a:latin typeface="Carlito"/>
                <a:cs typeface="Carlito"/>
              </a:rPr>
              <a:t>“plant” as a </a:t>
            </a:r>
            <a:r>
              <a:rPr sz="1400" spc="-5" dirty="0">
                <a:solidFill>
                  <a:srgbClr val="464A56"/>
                </a:solidFill>
                <a:latin typeface="Carlito"/>
                <a:cs typeface="Carlito"/>
              </a:rPr>
              <a:t>manufacturing</a:t>
            </a:r>
            <a:r>
              <a:rPr sz="1400" spc="15" dirty="0">
                <a:solidFill>
                  <a:srgbClr val="464A56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464A56"/>
                </a:solidFill>
                <a:latin typeface="Carlito"/>
                <a:cs typeface="Carlito"/>
              </a:rPr>
              <a:t>facility</a:t>
            </a:r>
            <a:endParaRPr sz="1400" dirty="0">
              <a:latin typeface="Carlito"/>
              <a:cs typeface="Carlito"/>
            </a:endParaRPr>
          </a:p>
          <a:p>
            <a:pPr marL="652780" lvl="1" indent="-320675">
              <a:lnSpc>
                <a:spcPct val="100000"/>
              </a:lnSpc>
              <a:spcBef>
                <a:spcPts val="750"/>
              </a:spcBef>
              <a:buFont typeface="Arial"/>
              <a:buChar char="–"/>
              <a:tabLst>
                <a:tab pos="652780" algn="l"/>
                <a:tab pos="653415" algn="l"/>
              </a:tabLst>
            </a:pPr>
            <a:r>
              <a:rPr sz="1400" dirty="0">
                <a:solidFill>
                  <a:srgbClr val="464A56"/>
                </a:solidFill>
                <a:latin typeface="Carlito"/>
                <a:cs typeface="Carlito"/>
              </a:rPr>
              <a:t>“plant” as </a:t>
            </a:r>
            <a:r>
              <a:rPr sz="1400" spc="-5" dirty="0">
                <a:solidFill>
                  <a:srgbClr val="464A56"/>
                </a:solidFill>
                <a:latin typeface="Carlito"/>
                <a:cs typeface="Carlito"/>
              </a:rPr>
              <a:t>the </a:t>
            </a:r>
            <a:r>
              <a:rPr sz="1400" dirty="0">
                <a:solidFill>
                  <a:srgbClr val="464A56"/>
                </a:solidFill>
                <a:latin typeface="Carlito"/>
                <a:cs typeface="Carlito"/>
              </a:rPr>
              <a:t>act </a:t>
            </a:r>
            <a:r>
              <a:rPr sz="1400" spc="-5" dirty="0">
                <a:solidFill>
                  <a:srgbClr val="464A56"/>
                </a:solidFill>
                <a:latin typeface="Carlito"/>
                <a:cs typeface="Carlito"/>
              </a:rPr>
              <a:t>of</a:t>
            </a:r>
            <a:r>
              <a:rPr sz="1400" spc="5" dirty="0">
                <a:solidFill>
                  <a:srgbClr val="464A56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464A56"/>
                </a:solidFill>
                <a:latin typeface="Carlito"/>
                <a:cs typeface="Carlito"/>
              </a:rPr>
              <a:t>sowing</a:t>
            </a:r>
            <a:endParaRPr sz="1400" dirty="0">
              <a:latin typeface="Carlito"/>
              <a:cs typeface="Carlito"/>
            </a:endParaRPr>
          </a:p>
          <a:p>
            <a:pPr marL="332740" indent="-320675">
              <a:lnSpc>
                <a:spcPct val="100000"/>
              </a:lnSpc>
              <a:spcBef>
                <a:spcPts val="720"/>
              </a:spcBef>
              <a:buFont typeface="Arial"/>
              <a:buChar char="–"/>
              <a:tabLst>
                <a:tab pos="332740" algn="l"/>
                <a:tab pos="333375" algn="l"/>
              </a:tabLst>
            </a:pPr>
            <a:r>
              <a:rPr sz="1600" spc="-10" dirty="0">
                <a:solidFill>
                  <a:srgbClr val="464A56"/>
                </a:solidFill>
                <a:latin typeface="Carlito"/>
                <a:cs typeface="Carlito"/>
              </a:rPr>
              <a:t>Pragmatics concerns </a:t>
            </a:r>
            <a:r>
              <a:rPr sz="1600" spc="-5" dirty="0">
                <a:solidFill>
                  <a:srgbClr val="464A56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464A56"/>
                </a:solidFill>
                <a:latin typeface="Carlito"/>
                <a:cs typeface="Carlito"/>
              </a:rPr>
              <a:t>overall </a:t>
            </a:r>
            <a:r>
              <a:rPr sz="1600" spc="-10" dirty="0">
                <a:solidFill>
                  <a:srgbClr val="464A56"/>
                </a:solidFill>
                <a:latin typeface="Carlito"/>
                <a:cs typeface="Carlito"/>
              </a:rPr>
              <a:t>communicative </a:t>
            </a:r>
            <a:r>
              <a:rPr sz="1600" spc="-5" dirty="0">
                <a:solidFill>
                  <a:srgbClr val="464A56"/>
                </a:solidFill>
                <a:latin typeface="Carlito"/>
                <a:cs typeface="Carlito"/>
              </a:rPr>
              <a:t>and </a:t>
            </a:r>
            <a:r>
              <a:rPr sz="1600" spc="-10" dirty="0">
                <a:solidFill>
                  <a:srgbClr val="464A56"/>
                </a:solidFill>
                <a:latin typeface="Carlito"/>
                <a:cs typeface="Carlito"/>
              </a:rPr>
              <a:t>social </a:t>
            </a:r>
            <a:r>
              <a:rPr sz="1600" spc="-15" dirty="0">
                <a:solidFill>
                  <a:srgbClr val="464A56"/>
                </a:solidFill>
                <a:latin typeface="Carlito"/>
                <a:cs typeface="Carlito"/>
              </a:rPr>
              <a:t>context </a:t>
            </a:r>
            <a:r>
              <a:rPr sz="1600" spc="-5" dirty="0">
                <a:solidFill>
                  <a:srgbClr val="464A56"/>
                </a:solidFill>
                <a:latin typeface="Carlito"/>
                <a:cs typeface="Carlito"/>
              </a:rPr>
              <a:t>and its </a:t>
            </a:r>
            <a:r>
              <a:rPr sz="1600" spc="-15" dirty="0">
                <a:solidFill>
                  <a:srgbClr val="464A56"/>
                </a:solidFill>
                <a:latin typeface="Carlito"/>
                <a:cs typeface="Carlito"/>
              </a:rPr>
              <a:t>effect </a:t>
            </a:r>
            <a:r>
              <a:rPr sz="1600" spc="-5" dirty="0">
                <a:solidFill>
                  <a:srgbClr val="464A56"/>
                </a:solidFill>
                <a:latin typeface="Carlito"/>
                <a:cs typeface="Carlito"/>
              </a:rPr>
              <a:t>on</a:t>
            </a:r>
            <a:r>
              <a:rPr sz="1600" spc="165" dirty="0">
                <a:solidFill>
                  <a:srgbClr val="464A56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464A56"/>
                </a:solidFill>
                <a:latin typeface="Carlito"/>
                <a:cs typeface="Carlito"/>
              </a:rPr>
              <a:t>interpretation.</a:t>
            </a:r>
            <a:endParaRPr sz="1600" dirty="0">
              <a:latin typeface="Carlito"/>
              <a:cs typeface="Carlito"/>
            </a:endParaRPr>
          </a:p>
          <a:p>
            <a:pPr marL="652780" lvl="1" indent="-320675">
              <a:lnSpc>
                <a:spcPct val="100000"/>
              </a:lnSpc>
              <a:spcBef>
                <a:spcPts val="755"/>
              </a:spcBef>
              <a:buFont typeface="Arial"/>
              <a:buChar char="–"/>
              <a:tabLst>
                <a:tab pos="652780" algn="l"/>
                <a:tab pos="653415" algn="l"/>
              </a:tabLst>
            </a:pPr>
            <a:r>
              <a:rPr sz="1400" spc="-5" dirty="0">
                <a:solidFill>
                  <a:srgbClr val="464A56"/>
                </a:solidFill>
                <a:latin typeface="Carlito"/>
                <a:cs typeface="Carlito"/>
              </a:rPr>
              <a:t>The ham sandwich wants another </a:t>
            </a:r>
            <a:r>
              <a:rPr sz="1400" spc="-35" dirty="0">
                <a:solidFill>
                  <a:srgbClr val="464A56"/>
                </a:solidFill>
                <a:latin typeface="Carlito"/>
                <a:cs typeface="Carlito"/>
              </a:rPr>
              <a:t>beer. </a:t>
            </a:r>
            <a:r>
              <a:rPr sz="1400" spc="-10" dirty="0">
                <a:solidFill>
                  <a:srgbClr val="464A56"/>
                </a:solidFill>
                <a:latin typeface="Carlito"/>
                <a:cs typeface="Carlito"/>
              </a:rPr>
              <a:t>(co-reference,</a:t>
            </a:r>
            <a:r>
              <a:rPr sz="1400" spc="45" dirty="0">
                <a:solidFill>
                  <a:srgbClr val="464A56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464A56"/>
                </a:solidFill>
                <a:latin typeface="Carlito"/>
                <a:cs typeface="Carlito"/>
              </a:rPr>
              <a:t>anaphora)</a:t>
            </a:r>
            <a:endParaRPr sz="1400" dirty="0">
              <a:latin typeface="Carlito"/>
              <a:cs typeface="Carlito"/>
            </a:endParaRPr>
          </a:p>
          <a:p>
            <a:pPr marL="652780" lvl="1" indent="-320675">
              <a:lnSpc>
                <a:spcPct val="100000"/>
              </a:lnSpc>
              <a:spcBef>
                <a:spcPts val="755"/>
              </a:spcBef>
              <a:buFont typeface="Arial"/>
              <a:buChar char="–"/>
              <a:tabLst>
                <a:tab pos="652780" algn="l"/>
                <a:tab pos="653415" algn="l"/>
              </a:tabLst>
            </a:pPr>
            <a:r>
              <a:rPr sz="1400" dirty="0">
                <a:solidFill>
                  <a:srgbClr val="464A56"/>
                </a:solidFill>
                <a:latin typeface="Carlito"/>
                <a:cs typeface="Carlito"/>
              </a:rPr>
              <a:t>John </a:t>
            </a:r>
            <a:r>
              <a:rPr sz="1400" spc="-5" dirty="0">
                <a:solidFill>
                  <a:srgbClr val="464A56"/>
                </a:solidFill>
                <a:latin typeface="Carlito"/>
                <a:cs typeface="Carlito"/>
              </a:rPr>
              <a:t>thinks vanilla.</a:t>
            </a:r>
            <a:r>
              <a:rPr sz="1400" spc="15" dirty="0">
                <a:solidFill>
                  <a:srgbClr val="464A56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464A56"/>
                </a:solidFill>
                <a:latin typeface="Carlito"/>
                <a:cs typeface="Carlito"/>
              </a:rPr>
              <a:t>(ellipsis)</a:t>
            </a:r>
            <a:endParaRPr sz="1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1686642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a306766c-043e-48a0-9b05-1bcb755d14e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</TotalTime>
  <Words>591</Words>
  <Application>Microsoft Office PowerPoint</Application>
  <PresentationFormat>On-screen Show (4:3)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Carlito</vt:lpstr>
      <vt:lpstr>Office Theme</vt:lpstr>
      <vt:lpstr>Natural Language Processing</vt:lpstr>
      <vt:lpstr>Introduction</vt:lpstr>
      <vt:lpstr>NLP encompasses anything a computer needs to  understand natural language and also generate natural  language.</vt:lpstr>
      <vt:lpstr>Computers Lack Knowledge!</vt:lpstr>
      <vt:lpstr>Natural Languages vs. Computer  Languages</vt:lpstr>
      <vt:lpstr>PowerPoint Presentation</vt:lpstr>
      <vt:lpstr>Where does it fit in the Classification?</vt:lpstr>
      <vt:lpstr>PowerPoint Presentation</vt:lpstr>
      <vt:lpstr>PowerPoint Presentation</vt:lpstr>
      <vt:lpstr>Steps in natural language processing</vt:lpstr>
      <vt:lpstr>Morphological analysis</vt:lpstr>
      <vt:lpstr>Discourse Analysis</vt:lpstr>
      <vt:lpstr>Application of NLP</vt:lpstr>
      <vt:lpstr>What can we expect in the FUTURE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Rahul Rustagi</dc:creator>
  <cp:lastModifiedBy>Dr. Archana Singh</cp:lastModifiedBy>
  <cp:revision>9</cp:revision>
  <dcterms:created xsi:type="dcterms:W3CDTF">2020-03-05T19:15:21Z</dcterms:created>
  <dcterms:modified xsi:type="dcterms:W3CDTF">2020-12-15T04:33:30Z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2013-11-15T00:00:00Z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2020-03-05T00:00:00Z</vt:filetime>
  </property>
</Properties>
</file>