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7" r:id="rId3"/>
    <p:sldId id="259" r:id="rId4"/>
    <p:sldId id="260" r:id="rId5"/>
    <p:sldId id="275" r:id="rId6"/>
    <p:sldId id="276" r:id="rId7"/>
    <p:sldId id="261" r:id="rId8"/>
    <p:sldId id="262" r:id="rId9"/>
    <p:sldId id="277" r:id="rId10"/>
    <p:sldId id="268" r:id="rId11"/>
    <p:sldId id="269" r:id="rId12"/>
    <p:sldId id="271" r:id="rId13"/>
    <p:sldId id="313" r:id="rId14"/>
    <p:sldId id="273" r:id="rId15"/>
    <p:sldId id="314" r:id="rId16"/>
    <p:sldId id="292" r:id="rId17"/>
    <p:sldId id="312" r:id="rId18"/>
    <p:sldId id="278" r:id="rId19"/>
    <p:sldId id="279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1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6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6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6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89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80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4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1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0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93DE-EB28-49BD-8071-A19DCF6AADA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D2C4-37ED-4796-AB3E-9B455E6D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6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76F86-150C-4159-9ECA-B94C81964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embeddings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LSA, Word2Vec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C054-2253-4B94-B856-1CACEB925643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Lato Light" panose="020B0604020202020204" pitchFamily="34" charset="0"/>
                <a:ea typeface="Lato Light" panose="020B0604020202020204" pitchFamily="34" charset="0"/>
                <a:cs typeface="Lato Light" panose="020B0604020202020204" pitchFamily="34" charset="0"/>
              </a:rPr>
              <a:t>Presented By : 	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Lato Light" panose="020B0604020202020204" pitchFamily="34" charset="0"/>
                <a:ea typeface="Lato Light" panose="020B0604020202020204" pitchFamily="34" charset="0"/>
                <a:cs typeface="Lato Light" panose="020B0604020202020204" pitchFamily="34" charset="0"/>
              </a:rPr>
              <a:t>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Lato Light" panose="020B0604020202020204" pitchFamily="34" charset="0"/>
                <a:ea typeface="Lato Light" panose="020B0604020202020204" pitchFamily="34" charset="0"/>
                <a:cs typeface="Lato Light" panose="020B0604020202020204" pitchFamily="34" charset="0"/>
              </a:rPr>
              <a:t>	Prof.(Dr.) Archana Singh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Lato Light" panose="020B0604020202020204" pitchFamily="34" charset="0"/>
                <a:ea typeface="Lato Light" panose="020B0604020202020204" pitchFamily="34" charset="0"/>
                <a:cs typeface="Lato Light" panose="020B0604020202020204" pitchFamily="34" charset="0"/>
              </a:rPr>
              <a:t>	      Head – Dept of Artificial Intelligence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Lato Light" panose="020B0604020202020204" pitchFamily="34" charset="0"/>
                <a:ea typeface="Lato Light" panose="020B0604020202020204" pitchFamily="34" charset="0"/>
                <a:cs typeface="Lato Light" panose="020B0604020202020204" pitchFamily="34" charset="0"/>
              </a:rPr>
              <a:t>	      ASET, Amity University, Noida</a:t>
            </a:r>
          </a:p>
        </p:txBody>
      </p:sp>
    </p:spTree>
    <p:extLst>
      <p:ext uri="{BB962C8B-B14F-4D97-AF65-F5344CB8AC3E}">
        <p14:creationId xmlns:p14="http://schemas.microsoft.com/office/powerpoint/2010/main" val="70172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B42A-CD6D-0448-A99D-0A4733D7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Embedding: Latent Semantic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4A1EE-34F7-A740-8205-731661734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Latent semantic analysis studies documents in </a:t>
                </a:r>
                <a:r>
                  <a:rPr lang="en-CA" dirty="0">
                    <a:solidFill>
                      <a:schemeClr val="accent1"/>
                    </a:solidFill>
                  </a:rPr>
                  <a:t>Bag-Of-Words model</a:t>
                </a:r>
                <a:r>
                  <a:rPr lang="en-CA" dirty="0"/>
                  <a:t> (1988). </a:t>
                </a:r>
              </a:p>
              <a:p>
                <a:pPr lvl="1"/>
                <a:r>
                  <a:rPr lang="en-CA" dirty="0"/>
                  <a:t>i.e. given a matrix </a:t>
                </a:r>
                <a:r>
                  <a:rPr lang="en-CA" b="1" i="1" dirty="0"/>
                  <a:t>A</a:t>
                </a:r>
                <a:r>
                  <a:rPr lang="en-CA" dirty="0"/>
                  <a:t> encoding some documents: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dirty="0"/>
                  <a:t> is the count* of word </a:t>
                </a:r>
                <a:r>
                  <a:rPr lang="en-CA" b="1" i="1" dirty="0"/>
                  <a:t>j</a:t>
                </a:r>
                <a:r>
                  <a:rPr lang="en-CA" dirty="0"/>
                  <a:t> in document </a:t>
                </a:r>
                <a:r>
                  <a:rPr lang="en-CA" b="1" i="1" dirty="0" err="1"/>
                  <a:t>i</a:t>
                </a:r>
                <a:r>
                  <a:rPr lang="en-CA" dirty="0"/>
                  <a:t>. Most entries are 0. 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sz="2400" dirty="0"/>
                  <a:t>* Often </a:t>
                </a:r>
                <a:r>
                  <a:rPr lang="en-CA" sz="2400" dirty="0" err="1"/>
                  <a:t>tf-idf</a:t>
                </a:r>
                <a:r>
                  <a:rPr lang="en-CA" sz="2400" dirty="0"/>
                  <a:t> or other “squashing” functions of the count are used.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4A1EE-34F7-A740-8205-731661734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2" t="-1727" b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FB182-5624-0640-9C9B-1D20A4BC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65652-3003-1143-9CB9-2F5A83266DC1}"/>
              </a:ext>
            </a:extLst>
          </p:cNvPr>
          <p:cNvSpPr/>
          <p:nvPr/>
        </p:nvSpPr>
        <p:spPr>
          <a:xfrm>
            <a:off x="5137613" y="3167354"/>
            <a:ext cx="1964377" cy="2133600"/>
          </a:xfrm>
          <a:prstGeom prst="rect">
            <a:avLst/>
          </a:prstGeom>
          <a:solidFill>
            <a:srgbClr val="FFE6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56E0389-FEB7-244A-AECF-723F37BAE6C6}"/>
              </a:ext>
            </a:extLst>
          </p:cNvPr>
          <p:cNvSpPr/>
          <p:nvPr/>
        </p:nvSpPr>
        <p:spPr>
          <a:xfrm>
            <a:off x="4604063" y="3216183"/>
            <a:ext cx="359229" cy="209400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48700-E43F-834F-81AC-1BAD6BE360EE}"/>
              </a:ext>
            </a:extLst>
          </p:cNvPr>
          <p:cNvSpPr txBox="1"/>
          <p:nvPr/>
        </p:nvSpPr>
        <p:spPr>
          <a:xfrm>
            <a:off x="3611889" y="407851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N docs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A8C4E-F0D0-3E44-96DB-90C068832652}"/>
              </a:ext>
            </a:extLst>
          </p:cNvPr>
          <p:cNvSpPr txBox="1"/>
          <p:nvPr/>
        </p:nvSpPr>
        <p:spPr>
          <a:xfrm>
            <a:off x="5591920" y="276154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 words</a:t>
            </a:r>
          </a:p>
        </p:txBody>
      </p:sp>
    </p:spTree>
    <p:extLst>
      <p:ext uri="{BB962C8B-B14F-4D97-AF65-F5344CB8AC3E}">
        <p14:creationId xmlns:p14="http://schemas.microsoft.com/office/powerpoint/2010/main" val="361294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63A9-DFC1-8247-8C9F-6013737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Embedding: Latent Semantic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46BD1-C83A-924D-8B47-CE123B6ACF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080" y="1334019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Low rank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SVD decomposition: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document-to-concept similarities matrix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(orthogonal matrix)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/>
                  <a:t>: word-to-concept similarities matrix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(orthogonal matrix)</a:t>
                </a:r>
                <a:r>
                  <a:rPr lang="en-CA" sz="2000" dirty="0"/>
                  <a:t>.</a:t>
                </a:r>
                <a:endParaRPr lang="en-CA" sz="2000" b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/>
                  <a:t>: strength of each concept.</a:t>
                </a:r>
              </a:p>
              <a:p>
                <a:r>
                  <a:rPr lang="en-CA" sz="2400" dirty="0"/>
                  <a:t>Then given a word </a:t>
                </a:r>
                <a:r>
                  <a:rPr lang="en-CA" sz="2400" b="1" i="1" dirty="0"/>
                  <a:t>w</a:t>
                </a:r>
                <a:r>
                  <a:rPr lang="en-CA" sz="2400" dirty="0"/>
                  <a:t> (column of </a:t>
                </a:r>
                <a:r>
                  <a:rPr lang="en-CA" sz="2400" b="1" i="1" dirty="0"/>
                  <a:t>A</a:t>
                </a:r>
                <a:r>
                  <a:rPr lang="en-CA" sz="2400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CA" sz="2000" dirty="0"/>
                  <a:t> is the </a:t>
                </a:r>
                <a:r>
                  <a:rPr lang="en-CA" sz="2000" dirty="0">
                    <a:solidFill>
                      <a:schemeClr val="accent1"/>
                    </a:solidFill>
                  </a:rPr>
                  <a:t>embedding (encoding)</a:t>
                </a:r>
                <a:r>
                  <a:rPr lang="en-CA" sz="2000" dirty="0"/>
                  <a:t> of the word </a:t>
                </a:r>
                <a:r>
                  <a:rPr lang="en-CA" sz="2000" b="1" i="1" dirty="0"/>
                  <a:t>w</a:t>
                </a:r>
                <a:r>
                  <a:rPr lang="en-CA" sz="2000" dirty="0"/>
                  <a:t> in the latent space.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sz="2000" dirty="0"/>
                  <a:t> is the decoding of the word </a:t>
                </a:r>
                <a:r>
                  <a:rPr lang="en-CA" sz="2000" b="1" i="1" dirty="0"/>
                  <a:t>w</a:t>
                </a:r>
                <a:r>
                  <a:rPr lang="en-CA" sz="2000" dirty="0"/>
                  <a:t> from its embedding.</a:t>
                </a:r>
              </a:p>
              <a:p>
                <a:pPr lvl="1"/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46BD1-C83A-924D-8B47-CE123B6AC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080" y="1334019"/>
                <a:ext cx="10515600" cy="4351338"/>
              </a:xfrm>
              <a:blipFill>
                <a:blip r:embed="rId2"/>
                <a:stretch>
                  <a:fillRect l="-754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4617-3D83-E147-BB15-E468208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AAC888-ED1C-FF4D-A32F-A373EFC7ACDE}"/>
              </a:ext>
            </a:extLst>
          </p:cNvPr>
          <p:cNvSpPr/>
          <p:nvPr/>
        </p:nvSpPr>
        <p:spPr>
          <a:xfrm>
            <a:off x="3460923" y="4911265"/>
            <a:ext cx="1717511" cy="1849606"/>
          </a:xfrm>
          <a:prstGeom prst="rect">
            <a:avLst/>
          </a:prstGeom>
          <a:solidFill>
            <a:srgbClr val="FFE6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rbel" panose="020B0503020204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02D81-C46F-D54E-B706-73CBE95DDE79}"/>
              </a:ext>
            </a:extLst>
          </p:cNvPr>
          <p:cNvSpPr txBox="1"/>
          <p:nvPr/>
        </p:nvSpPr>
        <p:spPr>
          <a:xfrm>
            <a:off x="5316025" y="5482125"/>
            <a:ext cx="399743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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03D52-EC5E-7B48-B0E3-D8FECE09D9EE}"/>
              </a:ext>
            </a:extLst>
          </p:cNvPr>
          <p:cNvSpPr/>
          <p:nvPr/>
        </p:nvSpPr>
        <p:spPr>
          <a:xfrm>
            <a:off x="6453984" y="4955128"/>
            <a:ext cx="799486" cy="1849606"/>
          </a:xfrm>
          <a:prstGeom prst="rect">
            <a:avLst/>
          </a:prstGeom>
          <a:solidFill>
            <a:srgbClr val="80C5C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rbel" panose="020B0503020204020204" pitchFamily="34" charset="0"/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CD2EC-CD64-0E41-B8A4-1E34795F2DA6}"/>
              </a:ext>
            </a:extLst>
          </p:cNvPr>
          <p:cNvSpPr/>
          <p:nvPr/>
        </p:nvSpPr>
        <p:spPr>
          <a:xfrm>
            <a:off x="8292592" y="4945591"/>
            <a:ext cx="1665597" cy="730228"/>
          </a:xfrm>
          <a:prstGeom prst="rect">
            <a:avLst/>
          </a:prstGeom>
          <a:solidFill>
            <a:srgbClr val="80C5C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rbel" panose="020B0503020204020204" pitchFamily="34" charset="0"/>
              </a:rPr>
              <a:t>V</a:t>
            </a:r>
            <a:r>
              <a:rPr lang="en-US" sz="4000" baseline="30000" dirty="0">
                <a:solidFill>
                  <a:schemeClr val="tx1"/>
                </a:solidFill>
                <a:latin typeface="Corbel" panose="020B0503020204020204" pitchFamily="34" charset="0"/>
              </a:rPr>
              <a:t>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C0ECF93-ED7D-EE41-B1A0-D7633B6E8D72}"/>
              </a:ext>
            </a:extLst>
          </p:cNvPr>
          <p:cNvSpPr/>
          <p:nvPr/>
        </p:nvSpPr>
        <p:spPr>
          <a:xfrm>
            <a:off x="3102201" y="4945591"/>
            <a:ext cx="314084" cy="18152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23BFF939-3A55-1742-9512-7CA5C32907EC}"/>
              </a:ext>
            </a:extLst>
          </p:cNvPr>
          <p:cNvSpPr/>
          <p:nvPr/>
        </p:nvSpPr>
        <p:spPr>
          <a:xfrm>
            <a:off x="6021880" y="4945591"/>
            <a:ext cx="314084" cy="184960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8E89A17-A0E6-CF46-8EF1-1B0811FB1197}"/>
              </a:ext>
            </a:extLst>
          </p:cNvPr>
          <p:cNvSpPr/>
          <p:nvPr/>
        </p:nvSpPr>
        <p:spPr>
          <a:xfrm>
            <a:off x="6720912" y="4380369"/>
            <a:ext cx="265631" cy="740213"/>
          </a:xfrm>
          <a:prstGeom prst="leftBrace">
            <a:avLst/>
          </a:prstGeom>
          <a:ln w="127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9CEA19-4AF9-484C-9DD5-F5F85E00B7DD}"/>
                  </a:ext>
                </a:extLst>
              </p:cNvPr>
              <p:cNvSpPr/>
              <p:nvPr/>
            </p:nvSpPr>
            <p:spPr>
              <a:xfrm>
                <a:off x="7387974" y="4955129"/>
                <a:ext cx="757961" cy="730228"/>
              </a:xfrm>
              <a:prstGeom prst="rect">
                <a:avLst/>
              </a:prstGeom>
              <a:solidFill>
                <a:srgbClr val="80C5C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9CEA19-4AF9-484C-9DD5-F5F85E00B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74" y="4955129"/>
                <a:ext cx="757961" cy="730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E2B482EA-9B5B-9D40-A68B-9BD510C6A029}"/>
              </a:ext>
            </a:extLst>
          </p:cNvPr>
          <p:cNvSpPr/>
          <p:nvPr/>
        </p:nvSpPr>
        <p:spPr>
          <a:xfrm>
            <a:off x="8992575" y="3912471"/>
            <a:ext cx="265631" cy="1676008"/>
          </a:xfrm>
          <a:prstGeom prst="leftBrace">
            <a:avLst/>
          </a:prstGeom>
          <a:ln w="127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3E3DE-9938-8848-B257-C2CEA3A42B50}"/>
              </a:ext>
            </a:extLst>
          </p:cNvPr>
          <p:cNvSpPr txBox="1"/>
          <p:nvPr/>
        </p:nvSpPr>
        <p:spPr>
          <a:xfrm>
            <a:off x="2145755" y="566856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N docs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94D5F-3D80-D543-9474-9B06D1FB7CBE}"/>
              </a:ext>
            </a:extLst>
          </p:cNvPr>
          <p:cNvSpPr txBox="1"/>
          <p:nvPr/>
        </p:nvSpPr>
        <p:spPr>
          <a:xfrm>
            <a:off x="3818579" y="437850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M words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10453-F059-D345-86C3-64BCF855AAC7}"/>
              </a:ext>
            </a:extLst>
          </p:cNvPr>
          <p:cNvSpPr txBox="1"/>
          <p:nvPr/>
        </p:nvSpPr>
        <p:spPr>
          <a:xfrm>
            <a:off x="6078524" y="43338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K latent dim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0953D-F1B5-8E4E-BA68-7290BE7C568A}"/>
              </a:ext>
            </a:extLst>
          </p:cNvPr>
          <p:cNvSpPr txBox="1"/>
          <p:nvPr/>
        </p:nvSpPr>
        <p:spPr>
          <a:xfrm>
            <a:off x="8624292" y="433384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M words</a:t>
            </a:r>
          </a:p>
        </p:txBody>
      </p:sp>
    </p:spTree>
    <p:extLst>
      <p:ext uri="{BB962C8B-B14F-4D97-AF65-F5344CB8AC3E}">
        <p14:creationId xmlns:p14="http://schemas.microsoft.com/office/powerpoint/2010/main" val="14748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0F9C-8B0E-6048-97A7-E30C1715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Embedding: Latent Semantic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B02F6-C995-D94B-8F99-2B4FAC4F1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𝜍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sz="2400" dirty="0"/>
                  <a:t> is the decoding of the word </a:t>
                </a:r>
                <a:r>
                  <a:rPr lang="en-CA" sz="2400" b="1" i="1" dirty="0"/>
                  <a:t>w</a:t>
                </a:r>
                <a:r>
                  <a:rPr lang="en-CA" sz="2400" dirty="0"/>
                  <a:t> from its embedding.</a:t>
                </a:r>
              </a:p>
              <a:p>
                <a:pPr lvl="1"/>
                <a:r>
                  <a:rPr lang="en-CA" sz="2000" dirty="0"/>
                  <a:t>An SVD factorization gives the </a:t>
                </a:r>
                <a:r>
                  <a:rPr lang="en-CA" sz="2000" b="1" dirty="0">
                    <a:solidFill>
                      <a:schemeClr val="accent1"/>
                    </a:solidFill>
                  </a:rPr>
                  <a:t>best possible reconstructions</a:t>
                </a:r>
                <a:r>
                  <a:rPr lang="en-CA" sz="2000" dirty="0"/>
                  <a:t> of the a word </a:t>
                </a:r>
                <a:r>
                  <a:rPr lang="en-CA" sz="2000" b="1" i="1" dirty="0"/>
                  <a:t>w</a:t>
                </a:r>
                <a:r>
                  <a:rPr lang="en-CA" sz="2000" dirty="0"/>
                  <a:t> from its embedding.</a:t>
                </a:r>
              </a:p>
              <a:p>
                <a:r>
                  <a:rPr lang="en-CA" sz="2400" dirty="0"/>
                  <a:t>Note:</a:t>
                </a:r>
              </a:p>
              <a:p>
                <a:pPr lvl="1"/>
                <a:r>
                  <a:rPr lang="en-CA" sz="2000" dirty="0"/>
                  <a:t>The problem with this method, is that we may end up with matrices having billions of rows and columns, which makes</a:t>
                </a:r>
                <a:r>
                  <a:rPr lang="en-CA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CA" sz="2000" b="1" dirty="0">
                    <a:solidFill>
                      <a:schemeClr val="accent1"/>
                    </a:solidFill>
                  </a:rPr>
                  <a:t>SVD computationally expensive and restrictive</a:t>
                </a:r>
                <a:r>
                  <a:rPr lang="en-CA" sz="2000" dirty="0">
                    <a:solidFill>
                      <a:schemeClr val="accent1"/>
                    </a:solidFill>
                  </a:rPr>
                  <a:t>.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B02F6-C995-D94B-8F99-2B4FAC4F1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2" t="-480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0FA8-576C-EA4F-A850-D94AB1BD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148FC-5A08-A944-A3DD-8A6FFE2E7A76}"/>
              </a:ext>
            </a:extLst>
          </p:cNvPr>
          <p:cNvSpPr/>
          <p:nvPr/>
        </p:nvSpPr>
        <p:spPr>
          <a:xfrm>
            <a:off x="3460923" y="4911265"/>
            <a:ext cx="1717511" cy="1849606"/>
          </a:xfrm>
          <a:prstGeom prst="rect">
            <a:avLst/>
          </a:prstGeom>
          <a:solidFill>
            <a:srgbClr val="FFE6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rbel" panose="020B0503020204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D26D3-D7AC-8946-B513-A6A7CFCCC971}"/>
              </a:ext>
            </a:extLst>
          </p:cNvPr>
          <p:cNvSpPr txBox="1"/>
          <p:nvPr/>
        </p:nvSpPr>
        <p:spPr>
          <a:xfrm>
            <a:off x="5316025" y="5482125"/>
            <a:ext cx="399743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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05E3F-4B5C-6F4B-9DC8-D24DB985F71A}"/>
              </a:ext>
            </a:extLst>
          </p:cNvPr>
          <p:cNvSpPr/>
          <p:nvPr/>
        </p:nvSpPr>
        <p:spPr>
          <a:xfrm>
            <a:off x="6453984" y="4955128"/>
            <a:ext cx="799486" cy="1849606"/>
          </a:xfrm>
          <a:prstGeom prst="rect">
            <a:avLst/>
          </a:prstGeom>
          <a:solidFill>
            <a:srgbClr val="80C5C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rbel" panose="020B0503020204020204" pitchFamily="34" charset="0"/>
              </a:rPr>
              <a:t>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BF343-02FC-5345-AC03-CE77787B7B4C}"/>
              </a:ext>
            </a:extLst>
          </p:cNvPr>
          <p:cNvSpPr/>
          <p:nvPr/>
        </p:nvSpPr>
        <p:spPr>
          <a:xfrm>
            <a:off x="8292592" y="4945591"/>
            <a:ext cx="1665597" cy="730228"/>
          </a:xfrm>
          <a:prstGeom prst="rect">
            <a:avLst/>
          </a:prstGeom>
          <a:solidFill>
            <a:srgbClr val="80C5C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rbel" panose="020B0503020204020204" pitchFamily="34" charset="0"/>
              </a:rPr>
              <a:t>V</a:t>
            </a:r>
            <a:r>
              <a:rPr lang="en-US" sz="4000" baseline="30000" dirty="0">
                <a:solidFill>
                  <a:schemeClr val="tx1"/>
                </a:solidFill>
                <a:latin typeface="Corbel" panose="020B0503020204020204" pitchFamily="34" charset="0"/>
              </a:rPr>
              <a:t>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8B8D127-4476-ED42-82DB-8B97BE895E2F}"/>
              </a:ext>
            </a:extLst>
          </p:cNvPr>
          <p:cNvSpPr/>
          <p:nvPr/>
        </p:nvSpPr>
        <p:spPr>
          <a:xfrm>
            <a:off x="3102201" y="4945591"/>
            <a:ext cx="314084" cy="18152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2C4931C-35F8-E74D-AF27-A3684E5027E3}"/>
              </a:ext>
            </a:extLst>
          </p:cNvPr>
          <p:cNvSpPr/>
          <p:nvPr/>
        </p:nvSpPr>
        <p:spPr>
          <a:xfrm>
            <a:off x="6021880" y="4945591"/>
            <a:ext cx="314084" cy="184960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3D7A3C9-ADB4-F843-86A2-488CEFAA039B}"/>
              </a:ext>
            </a:extLst>
          </p:cNvPr>
          <p:cNvSpPr/>
          <p:nvPr/>
        </p:nvSpPr>
        <p:spPr>
          <a:xfrm>
            <a:off x="6720912" y="4380369"/>
            <a:ext cx="265631" cy="740213"/>
          </a:xfrm>
          <a:prstGeom prst="leftBrace">
            <a:avLst/>
          </a:prstGeom>
          <a:ln w="127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8B4466-F66D-2B44-84EB-99FC5A7246F0}"/>
                  </a:ext>
                </a:extLst>
              </p:cNvPr>
              <p:cNvSpPr/>
              <p:nvPr/>
            </p:nvSpPr>
            <p:spPr>
              <a:xfrm>
                <a:off x="7387974" y="4955129"/>
                <a:ext cx="757961" cy="730228"/>
              </a:xfrm>
              <a:prstGeom prst="rect">
                <a:avLst/>
              </a:prstGeom>
              <a:solidFill>
                <a:srgbClr val="80C5C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8B4466-F66D-2B44-84EB-99FC5A724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74" y="4955129"/>
                <a:ext cx="757961" cy="730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DD1E807B-227B-C045-A9E4-93143A337E04}"/>
              </a:ext>
            </a:extLst>
          </p:cNvPr>
          <p:cNvSpPr/>
          <p:nvPr/>
        </p:nvSpPr>
        <p:spPr>
          <a:xfrm>
            <a:off x="8992575" y="3912471"/>
            <a:ext cx="265631" cy="1676008"/>
          </a:xfrm>
          <a:prstGeom prst="leftBrace">
            <a:avLst/>
          </a:prstGeom>
          <a:ln w="127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2D259-1CED-1445-A45C-6AC55B3A27C7}"/>
              </a:ext>
            </a:extLst>
          </p:cNvPr>
          <p:cNvSpPr txBox="1"/>
          <p:nvPr/>
        </p:nvSpPr>
        <p:spPr>
          <a:xfrm>
            <a:off x="2145755" y="566856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N docs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B84B7-13EB-6949-AB1E-15B5512E5ECE}"/>
              </a:ext>
            </a:extLst>
          </p:cNvPr>
          <p:cNvSpPr txBox="1"/>
          <p:nvPr/>
        </p:nvSpPr>
        <p:spPr>
          <a:xfrm>
            <a:off x="3818579" y="437850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M 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78B34-017E-DC47-8873-85E566F52301}"/>
              </a:ext>
            </a:extLst>
          </p:cNvPr>
          <p:cNvSpPr txBox="1"/>
          <p:nvPr/>
        </p:nvSpPr>
        <p:spPr>
          <a:xfrm>
            <a:off x="6078524" y="43338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K latent dim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ED3FC-0BC4-4F4F-A061-FDC9A7B5BAB0}"/>
              </a:ext>
            </a:extLst>
          </p:cNvPr>
          <p:cNvSpPr txBox="1"/>
          <p:nvPr/>
        </p:nvSpPr>
        <p:spPr>
          <a:xfrm>
            <a:off x="8624292" y="433384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M words</a:t>
            </a:r>
          </a:p>
        </p:txBody>
      </p:sp>
    </p:spTree>
    <p:extLst>
      <p:ext uri="{BB962C8B-B14F-4D97-AF65-F5344CB8AC3E}">
        <p14:creationId xmlns:p14="http://schemas.microsoft.com/office/powerpoint/2010/main" val="197850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3D64-762D-4BDF-80EC-9D72A808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Word2Vec</a:t>
            </a:r>
            <a:endParaRPr lang="en-IN" sz="5400" dirty="0"/>
          </a:p>
        </p:txBody>
      </p:sp>
      <p:pic>
        <p:nvPicPr>
          <p:cNvPr id="17" name="Picture 7" descr="Magnifying glass showing decling performance">
            <a:extLst>
              <a:ext uri="{FF2B5EF4-FFF2-40B4-BE49-F238E27FC236}">
                <a16:creationId xmlns:a16="http://schemas.microsoft.com/office/drawing/2014/main" id="{4065FED9-6155-7378-A32B-66867998D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3" r="42616" b="-1"/>
          <a:stretch/>
        </p:blipFill>
        <p:spPr>
          <a:xfrm>
            <a:off x="900334" y="1747911"/>
            <a:ext cx="2546018" cy="374904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968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58CA-69C6-434D-A6E5-322B0A34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Local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8449-12D6-9544-8F83-F84133D1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Instead of entire documents, </a:t>
            </a:r>
            <a:r>
              <a:rPr lang="en-CA" b="1" i="1" dirty="0"/>
              <a:t>Word2Vec</a:t>
            </a:r>
            <a:r>
              <a:rPr lang="en-CA" dirty="0"/>
              <a:t> uses words </a:t>
            </a:r>
            <a:r>
              <a:rPr lang="en-CA" b="1" i="1" dirty="0">
                <a:solidFill>
                  <a:schemeClr val="accent1"/>
                </a:solidFill>
              </a:rPr>
              <a:t>k</a:t>
            </a:r>
            <a:r>
              <a:rPr lang="en-CA" dirty="0"/>
              <a:t> positions away from each center word.</a:t>
            </a:r>
          </a:p>
          <a:p>
            <a:pPr lvl="1"/>
            <a:r>
              <a:rPr lang="en-CA" dirty="0"/>
              <a:t>These words are called </a:t>
            </a:r>
            <a:r>
              <a:rPr lang="en-CA" b="1" dirty="0">
                <a:solidFill>
                  <a:schemeClr val="accent1"/>
                </a:solidFill>
              </a:rPr>
              <a:t>context words</a:t>
            </a:r>
            <a:r>
              <a:rPr lang="en-CA" dirty="0"/>
              <a:t>.</a:t>
            </a:r>
          </a:p>
          <a:p>
            <a:r>
              <a:rPr lang="en-CA" dirty="0"/>
              <a:t>Example for </a:t>
            </a:r>
            <a:r>
              <a:rPr lang="en-CA" b="1" i="1" dirty="0">
                <a:solidFill>
                  <a:schemeClr val="accent1"/>
                </a:solidFill>
              </a:rPr>
              <a:t>k=3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“It was </a:t>
            </a:r>
            <a:r>
              <a:rPr lang="en-CA" dirty="0">
                <a:solidFill>
                  <a:schemeClr val="accent1"/>
                </a:solidFill>
              </a:rPr>
              <a:t>a bright cold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day</a:t>
            </a:r>
            <a:r>
              <a:rPr lang="en-CA" dirty="0"/>
              <a:t> </a:t>
            </a:r>
            <a:r>
              <a:rPr lang="en-CA" dirty="0">
                <a:solidFill>
                  <a:schemeClr val="accent1"/>
                </a:solidFill>
              </a:rPr>
              <a:t>in April, and</a:t>
            </a:r>
            <a:r>
              <a:rPr lang="en-CA" dirty="0"/>
              <a:t> the clocks were striking”.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Center word: red (also called focus word).</a:t>
            </a:r>
          </a:p>
          <a:p>
            <a:pPr lvl="1"/>
            <a:r>
              <a:rPr lang="en-CA" dirty="0">
                <a:solidFill>
                  <a:schemeClr val="accent1"/>
                </a:solidFill>
              </a:rPr>
              <a:t>Context words: blue (also called target words).</a:t>
            </a:r>
          </a:p>
          <a:p>
            <a:r>
              <a:rPr lang="en-CA" dirty="0"/>
              <a:t>Word2Vec considers all words as center words, and all their context words.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B4F3-7264-764F-88DB-F1B032A8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BB131-A944-4B1B-8EC8-1E472B81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1700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9B7709B-E760-4172-9CD3-AABAB7CE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36" y="3094742"/>
            <a:ext cx="9980079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 d1 = “king brave man” , d2 = “queen beautiful women”</a:t>
            </a:r>
          </a:p>
        </p:txBody>
      </p:sp>
    </p:spTree>
    <p:extLst>
      <p:ext uri="{BB962C8B-B14F-4D97-AF65-F5344CB8AC3E}">
        <p14:creationId xmlns:p14="http://schemas.microsoft.com/office/powerpoint/2010/main" val="55586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A726-14CD-A142-8639-CE31D841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Data generation (window size =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781D8-28A7-E643-A62B-49ADAD0D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47716C6-D20C-6848-B39B-EF8CE35438A6}"/>
              </a:ext>
            </a:extLst>
          </p:cNvPr>
          <p:cNvGraphicFramePr>
            <a:graphicFrameLocks/>
          </p:cNvGraphicFramePr>
          <p:nvPr/>
        </p:nvGraphicFramePr>
        <p:xfrm>
          <a:off x="1792288" y="1555750"/>
          <a:ext cx="862012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31">
                  <a:extLst>
                    <a:ext uri="{9D8B030D-6E8A-4147-A177-3AD203B41FA5}">
                      <a16:colId xmlns:a16="http://schemas.microsoft.com/office/drawing/2014/main" val="3524598945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2613202405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2991750073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194442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Word one hot encoding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Neighbor one hot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2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8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6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0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2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4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1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9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5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7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A726-14CD-A142-8639-CE31D841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77"/>
          </a:xfrm>
        </p:spPr>
        <p:txBody>
          <a:bodyPr/>
          <a:lstStyle/>
          <a:p>
            <a:r>
              <a:rPr lang="en-US" dirty="0"/>
              <a:t>Word2Vec: Data generation (window size =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2D70-A523-6B47-8E5F-89B0F530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1253331"/>
            <a:ext cx="10515600" cy="603604"/>
          </a:xfrm>
        </p:spPr>
        <p:txBody>
          <a:bodyPr>
            <a:normAutofit/>
          </a:bodyPr>
          <a:lstStyle/>
          <a:p>
            <a:r>
              <a:rPr lang="en-US" sz="2000" dirty="0"/>
              <a:t>Example: d1 = </a:t>
            </a:r>
            <a:r>
              <a:rPr lang="en-US" dirty="0"/>
              <a:t>“king brave man” , d2 = “queen beautiful women”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781D8-28A7-E643-A62B-49ADAD0D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47716C6-D20C-6848-B39B-EF8CE3543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819258"/>
              </p:ext>
            </p:extLst>
          </p:nvPr>
        </p:nvGraphicFramePr>
        <p:xfrm>
          <a:off x="1884412" y="1767840"/>
          <a:ext cx="862012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31">
                  <a:extLst>
                    <a:ext uri="{9D8B030D-6E8A-4147-A177-3AD203B41FA5}">
                      <a16:colId xmlns:a16="http://schemas.microsoft.com/office/drawing/2014/main" val="3524598945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2613202405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2991750073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1944424513"/>
                    </a:ext>
                  </a:extLst>
                </a:gridCol>
              </a:tblGrid>
              <a:tr h="6229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Word one hot encoding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Neighbor one hot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23021"/>
                  </a:ext>
                </a:extLst>
              </a:tr>
              <a:tr h="3608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[0,1,1,0,0,0]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84105"/>
                  </a:ext>
                </a:extLst>
              </a:tr>
              <a:tr h="360894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62327"/>
                  </a:ext>
                </a:extLst>
              </a:tr>
              <a:tr h="3608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[1,0,1,0,0,0]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04896"/>
                  </a:ext>
                </a:extLst>
              </a:tr>
              <a:tr h="360894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24856"/>
                  </a:ext>
                </a:extLst>
              </a:tr>
              <a:tr h="3608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[1,1,0,0,0,0]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41262"/>
                  </a:ext>
                </a:extLst>
              </a:tr>
              <a:tr h="360894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18938"/>
                  </a:ext>
                </a:extLst>
              </a:tr>
              <a:tr h="3608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77418"/>
                  </a:ext>
                </a:extLst>
              </a:tr>
              <a:tr h="360894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women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1843"/>
                  </a:ext>
                </a:extLst>
              </a:tr>
              <a:tr h="3608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94052"/>
                  </a:ext>
                </a:extLst>
              </a:tr>
              <a:tr h="36089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women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076"/>
                  </a:ext>
                </a:extLst>
              </a:tr>
              <a:tr h="3608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woman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52346"/>
                  </a:ext>
                </a:extLst>
              </a:tr>
              <a:tr h="360894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3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064C0D-4574-A146-A2AD-CAB9D6A6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main context representation models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BEBC0C-9D2A-D544-806A-6D9D4606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Continuous Bag of Words </a:t>
            </a:r>
          </a:p>
          <a:p>
            <a:r>
              <a:rPr lang="en-CA" dirty="0"/>
              <a:t>(CBOW)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B03F5-CB04-5847-9870-08BE3D39B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Skip-</a:t>
            </a:r>
            <a:r>
              <a:rPr lang="en-US" dirty="0" err="1"/>
              <a:t>Ngram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0616-3919-B644-BE3A-167FE13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6C129C-5D0E-9649-9DAC-9CDB0A137958}"/>
              </a:ext>
            </a:extLst>
          </p:cNvPr>
          <p:cNvGrpSpPr/>
          <p:nvPr/>
        </p:nvGrpSpPr>
        <p:grpSpPr>
          <a:xfrm>
            <a:off x="2291539" y="2190624"/>
            <a:ext cx="3231329" cy="3335987"/>
            <a:chOff x="216206" y="1879595"/>
            <a:chExt cx="3231329" cy="33359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1E0BB0-D42C-3344-BB68-0E2ADCC0B34F}"/>
                </a:ext>
              </a:extLst>
            </p:cNvPr>
            <p:cNvSpPr/>
            <p:nvPr/>
          </p:nvSpPr>
          <p:spPr>
            <a:xfrm>
              <a:off x="1173892" y="3290990"/>
              <a:ext cx="1210961" cy="110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Sum and projection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574288-5553-8448-A4DA-3517A1FEC51D}"/>
                </a:ext>
              </a:extLst>
            </p:cNvPr>
            <p:cNvSpPr/>
            <p:nvPr/>
          </p:nvSpPr>
          <p:spPr>
            <a:xfrm>
              <a:off x="268224" y="2384854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-2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414725-7443-1442-B79C-C3736337542F}"/>
                </a:ext>
              </a:extLst>
            </p:cNvPr>
            <p:cNvSpPr/>
            <p:nvPr/>
          </p:nvSpPr>
          <p:spPr>
            <a:xfrm>
              <a:off x="268224" y="3138960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-1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B0DF1-D656-264F-BD50-4CD3804C1425}"/>
                </a:ext>
              </a:extLst>
            </p:cNvPr>
            <p:cNvSpPr/>
            <p:nvPr/>
          </p:nvSpPr>
          <p:spPr>
            <a:xfrm>
              <a:off x="268224" y="4647171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2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E467E7-97D5-364F-ACE6-F018D3D88249}"/>
                </a:ext>
              </a:extLst>
            </p:cNvPr>
            <p:cNvSpPr/>
            <p:nvPr/>
          </p:nvSpPr>
          <p:spPr>
            <a:xfrm>
              <a:off x="2709753" y="3559776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0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54DBA-CBD0-AF46-8A46-A7D91D46CC14}"/>
                </a:ext>
              </a:extLst>
            </p:cNvPr>
            <p:cNvSpPr/>
            <p:nvPr/>
          </p:nvSpPr>
          <p:spPr>
            <a:xfrm>
              <a:off x="268224" y="3893066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1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E26560-350C-7A4E-AC51-46E5775F31CC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848992" y="2669060"/>
              <a:ext cx="324900" cy="1174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001FA0-580D-EC42-AD16-9770CD1D510F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848992" y="3423166"/>
              <a:ext cx="324900" cy="42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FFB2F9-73EC-7940-8D4E-D3686884CA1E}"/>
                </a:ext>
              </a:extLst>
            </p:cNvPr>
            <p:cNvCxnSpPr>
              <a:cxnSpLocks/>
              <a:stCxn id="14" idx="3"/>
              <a:endCxn id="9" idx="1"/>
            </p:cNvCxnSpPr>
            <p:nvPr/>
          </p:nvCxnSpPr>
          <p:spPr>
            <a:xfrm flipV="1">
              <a:off x="848992" y="3843298"/>
              <a:ext cx="324900" cy="33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F4CA19-2496-D241-AA41-9F64D909FDF6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 flipV="1">
              <a:off x="848992" y="3843298"/>
              <a:ext cx="324900" cy="1088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C3EAEE-0C4A-FD44-9FA2-7B442729E517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2384853" y="3843298"/>
              <a:ext cx="324900" cy="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8E02B-89D7-5F4F-B384-6775E5690DA2}"/>
                </a:ext>
              </a:extLst>
            </p:cNvPr>
            <p:cNvSpPr txBox="1"/>
            <p:nvPr/>
          </p:nvSpPr>
          <p:spPr>
            <a:xfrm>
              <a:off x="216206" y="187959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rbel" panose="020B0503020204020204" pitchFamily="34" charset="0"/>
                </a:rPr>
                <a:t>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9D4DF5-0A68-C64D-800F-B74B64FF09CB}"/>
                </a:ext>
              </a:extLst>
            </p:cNvPr>
            <p:cNvSpPr txBox="1"/>
            <p:nvPr/>
          </p:nvSpPr>
          <p:spPr>
            <a:xfrm>
              <a:off x="2571974" y="3104416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rbel" panose="020B0503020204020204" pitchFamily="34" charset="0"/>
                </a:rPr>
                <a:t>Output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E18410-3742-8B40-97F4-6AF4C3EEE76C}"/>
              </a:ext>
            </a:extLst>
          </p:cNvPr>
          <p:cNvGrpSpPr/>
          <p:nvPr/>
        </p:nvGrpSpPr>
        <p:grpSpPr>
          <a:xfrm>
            <a:off x="6645067" y="2309121"/>
            <a:ext cx="3245931" cy="3270278"/>
            <a:chOff x="2948119" y="3376026"/>
            <a:chExt cx="3245931" cy="32702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5E8779-02C8-EC4D-A6C1-50C2E0331FC4}"/>
                </a:ext>
              </a:extLst>
            </p:cNvPr>
            <p:cNvSpPr/>
            <p:nvPr/>
          </p:nvSpPr>
          <p:spPr>
            <a:xfrm>
              <a:off x="3966519" y="4720289"/>
              <a:ext cx="1210961" cy="110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Projection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263131-7511-5F4B-AD76-6228F4ED25D8}"/>
                </a:ext>
              </a:extLst>
            </p:cNvPr>
            <p:cNvSpPr/>
            <p:nvPr/>
          </p:nvSpPr>
          <p:spPr>
            <a:xfrm>
              <a:off x="5459499" y="3806004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-2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E45EAC-8BEE-AF4B-ACB8-D67678659A9C}"/>
                </a:ext>
              </a:extLst>
            </p:cNvPr>
            <p:cNvSpPr/>
            <p:nvPr/>
          </p:nvSpPr>
          <p:spPr>
            <a:xfrm>
              <a:off x="5449882" y="4582893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-1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C3E0C8-12CA-394F-AE22-345E0BB119A2}"/>
                </a:ext>
              </a:extLst>
            </p:cNvPr>
            <p:cNvSpPr/>
            <p:nvPr/>
          </p:nvSpPr>
          <p:spPr>
            <a:xfrm>
              <a:off x="5444471" y="6077893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2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F2424-F4EE-2C4F-A62B-DD6A82B09DFC}"/>
                </a:ext>
              </a:extLst>
            </p:cNvPr>
            <p:cNvSpPr/>
            <p:nvPr/>
          </p:nvSpPr>
          <p:spPr>
            <a:xfrm>
              <a:off x="3000137" y="4980926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0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70636F-8A03-F346-A2C9-590D79114BA3}"/>
                </a:ext>
              </a:extLst>
            </p:cNvPr>
            <p:cNvSpPr/>
            <p:nvPr/>
          </p:nvSpPr>
          <p:spPr>
            <a:xfrm>
              <a:off x="5449882" y="5314216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rbel" panose="020B0503020204020204" pitchFamily="34" charset="0"/>
                </a:rPr>
                <a:t>w</a:t>
              </a:r>
              <a:r>
                <a:rPr lang="en-US" baseline="-25000" dirty="0">
                  <a:latin typeface="Corbel" panose="020B0503020204020204" pitchFamily="34" charset="0"/>
                </a:rPr>
                <a:t>1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14C8CC-5FCB-9449-8F7B-83CAA5EBED04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5177480" y="4090210"/>
              <a:ext cx="282019" cy="1182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EE649F-FAC4-6F4B-971C-21F455FB9520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 flipV="1">
              <a:off x="5177480" y="4867099"/>
              <a:ext cx="272402" cy="405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4AEF49-E6CC-E042-B8E6-0FBD169AC91F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>
              <a:off x="5177480" y="5272597"/>
              <a:ext cx="272402" cy="325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DE0DB5-3010-5E4D-8884-0BA84F090A75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5177480" y="5272597"/>
              <a:ext cx="266991" cy="1089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867719-8F9A-6549-A759-AEB30D3D5AD2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3580905" y="5265132"/>
              <a:ext cx="385614" cy="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B7D620-FD0B-4E46-89EC-7A5A3694311D}"/>
                </a:ext>
              </a:extLst>
            </p:cNvPr>
            <p:cNvSpPr txBox="1"/>
            <p:nvPr/>
          </p:nvSpPr>
          <p:spPr>
            <a:xfrm>
              <a:off x="2948119" y="446154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rbel" panose="020B0503020204020204" pitchFamily="34" charset="0"/>
                </a:rPr>
                <a:t>Input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B7D1B2-F8DE-F34F-8CB3-F1C260241A47}"/>
                </a:ext>
              </a:extLst>
            </p:cNvPr>
            <p:cNvSpPr txBox="1"/>
            <p:nvPr/>
          </p:nvSpPr>
          <p:spPr>
            <a:xfrm>
              <a:off x="5318489" y="3376026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rbel" panose="020B0503020204020204" pitchFamily="34" charset="0"/>
                </a:rPr>
                <a:t>Output</a:t>
              </a:r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66CB7D3A-1542-8340-B76F-6A10928DBA76}"/>
              </a:ext>
            </a:extLst>
          </p:cNvPr>
          <p:cNvSpPr txBox="1">
            <a:spLocks/>
          </p:cNvSpPr>
          <p:nvPr/>
        </p:nvSpPr>
        <p:spPr>
          <a:xfrm>
            <a:off x="1792224" y="5749326"/>
            <a:ext cx="8619744" cy="614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800" b="1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6"/>
              </a:buClr>
              <a:buFont typeface="Wingdings" pitchFamily="2" charset="2"/>
              <a:buNone/>
              <a:tabLst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None/>
              <a:tabLst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itchFamily="2" charset="2"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itchFamily="2" charset="2"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Word2Vec is a predictive model.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Will focus on Skip-</a:t>
            </a:r>
            <a:r>
              <a:rPr lang="en-US" dirty="0" err="1">
                <a:solidFill>
                  <a:schemeClr val="accent1"/>
                </a:solidFill>
              </a:rPr>
              <a:t>Ngram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78266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2F83B0-D69A-BA48-A102-39650DC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word2Vec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4BAEF7-F0DF-3844-882C-F2DAB5F8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Represent each word as a </a:t>
            </a:r>
            <a:r>
              <a:rPr lang="en-CA" b="1" i="1" dirty="0"/>
              <a:t>d</a:t>
            </a:r>
            <a:r>
              <a:rPr lang="en-CA" dirty="0"/>
              <a:t> dimensional vector. </a:t>
            </a:r>
          </a:p>
          <a:p>
            <a:r>
              <a:rPr lang="en-CA" dirty="0"/>
              <a:t>Represent each context as a </a:t>
            </a:r>
            <a:r>
              <a:rPr lang="en-CA" b="1" i="1" dirty="0"/>
              <a:t>d</a:t>
            </a:r>
            <a:r>
              <a:rPr lang="en-CA" dirty="0"/>
              <a:t> dimensional vector. </a:t>
            </a:r>
          </a:p>
          <a:p>
            <a:r>
              <a:rPr lang="en-CA" dirty="0"/>
              <a:t>Initialize all vectors to random weights. </a:t>
            </a:r>
          </a:p>
          <a:p>
            <a:r>
              <a:rPr lang="en-CA" dirty="0"/>
              <a:t>Arrange vectors in two matrices, W and 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BD3E-A08F-4743-AA8C-FD50BE0F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51F352-4A22-174E-9DFF-F62A29659E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7541" y="3859622"/>
            <a:ext cx="3636919" cy="29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FED4-1D21-3F4C-A1A8-61D1E420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7E9C-A12F-5541-B126-1C2A905A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A word is represented as a </a:t>
            </a:r>
            <a:r>
              <a:rPr lang="en-CA" sz="2800" dirty="0">
                <a:solidFill>
                  <a:schemeClr val="accent1"/>
                </a:solidFill>
              </a:rPr>
              <a:t>vector</a:t>
            </a:r>
            <a:r>
              <a:rPr lang="en-CA" sz="2800" dirty="0"/>
              <a:t>.</a:t>
            </a:r>
          </a:p>
          <a:p>
            <a:r>
              <a:rPr lang="en-CA" sz="2800" dirty="0"/>
              <a:t>Word embeddings depend on a notion of </a:t>
            </a:r>
            <a:r>
              <a:rPr lang="en-CA" sz="2800" b="1" i="1" dirty="0">
                <a:solidFill>
                  <a:schemeClr val="accent1"/>
                </a:solidFill>
              </a:rPr>
              <a:t>word similarity</a:t>
            </a:r>
            <a:r>
              <a:rPr lang="en-CA" sz="2800" dirty="0"/>
              <a:t>.</a:t>
            </a:r>
          </a:p>
          <a:p>
            <a:pPr lvl="1"/>
            <a:r>
              <a:rPr lang="en-CA" sz="2400" dirty="0"/>
              <a:t>Similarity is computed using cosine.</a:t>
            </a:r>
          </a:p>
          <a:p>
            <a:r>
              <a:rPr lang="en-CA" sz="2800" dirty="0"/>
              <a:t>A very useful definition is paradigmatic similarity: </a:t>
            </a:r>
          </a:p>
          <a:p>
            <a:pPr lvl="1"/>
            <a:r>
              <a:rPr lang="en-CA" sz="2400" b="1" i="1" dirty="0">
                <a:solidFill>
                  <a:schemeClr val="accent1"/>
                </a:solidFill>
              </a:rPr>
              <a:t>Similar words </a:t>
            </a:r>
            <a:r>
              <a:rPr lang="en-CA" sz="2400" dirty="0"/>
              <a:t>occur in</a:t>
            </a:r>
            <a:r>
              <a:rPr lang="en-CA" sz="2400" b="1" i="1" dirty="0">
                <a:solidFill>
                  <a:schemeClr val="accent1"/>
                </a:solidFill>
              </a:rPr>
              <a:t> similar contexts. </a:t>
            </a:r>
            <a:r>
              <a:rPr lang="en-CA" sz="2400" dirty="0"/>
              <a:t>They are</a:t>
            </a:r>
            <a:r>
              <a:rPr lang="en-CA" sz="2400" b="1" i="1" dirty="0">
                <a:solidFill>
                  <a:schemeClr val="accent1"/>
                </a:solidFill>
              </a:rPr>
              <a:t> exchangeable.</a:t>
            </a:r>
            <a:endParaRPr lang="en-CA" sz="2400" dirty="0"/>
          </a:p>
          <a:p>
            <a:pPr marL="301625" lvl="1" indent="0">
              <a:buNone/>
            </a:pPr>
            <a:r>
              <a:rPr lang="en-CA" sz="2400" dirty="0"/>
              <a:t>                                   POTUS </a:t>
            </a:r>
          </a:p>
          <a:p>
            <a:pPr lvl="1"/>
            <a:r>
              <a:rPr lang="en-CA" sz="2400" dirty="0"/>
              <a:t>Yesterday          The President         called a press conference.</a:t>
            </a:r>
          </a:p>
          <a:p>
            <a:pPr marL="301625" lvl="1" indent="0">
              <a:buNone/>
            </a:pPr>
            <a:r>
              <a:rPr lang="en-CA" sz="2400" dirty="0"/>
              <a:t>                                   Trump</a:t>
            </a:r>
          </a:p>
          <a:p>
            <a:endParaRPr lang="en-CA" sz="2800" dirty="0"/>
          </a:p>
          <a:p>
            <a:pPr lvl="1"/>
            <a:r>
              <a:rPr lang="en-CA" sz="2400" dirty="0"/>
              <a:t>“POTUS: President of the United States.” </a:t>
            </a:r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4161-F445-FA4A-AB98-DFBB6A19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C15107B-3355-134E-BD5B-6EC299CE2FCF}"/>
              </a:ext>
            </a:extLst>
          </p:cNvPr>
          <p:cNvSpPr/>
          <p:nvPr/>
        </p:nvSpPr>
        <p:spPr>
          <a:xfrm>
            <a:off x="3293209" y="3875608"/>
            <a:ext cx="359229" cy="112303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121F398-1F7C-2B41-9205-BF5E5B867FE0}"/>
              </a:ext>
            </a:extLst>
          </p:cNvPr>
          <p:cNvSpPr/>
          <p:nvPr/>
        </p:nvSpPr>
        <p:spPr>
          <a:xfrm rot="10800000">
            <a:off x="5446266" y="3875608"/>
            <a:ext cx="359229" cy="112303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5FC980-4AFE-9D47-B4D6-33A456FB58FC}"/>
              </a:ext>
            </a:extLst>
          </p:cNvPr>
          <p:cNvSpPr txBox="1"/>
          <p:nvPr/>
        </p:nvSpPr>
        <p:spPr>
          <a:xfrm>
            <a:off x="4431526" y="227837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w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B385A-CCCA-0140-A859-9D3A774047EA}"/>
              </a:ext>
            </a:extLst>
          </p:cNvPr>
          <p:cNvSpPr txBox="1"/>
          <p:nvPr/>
        </p:nvSpPr>
        <p:spPr>
          <a:xfrm>
            <a:off x="7066677" y="229614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c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AA4AFA-7367-5E4A-AE03-53532E745B06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</p:spTree>
    <p:extLst>
      <p:ext uri="{BB962C8B-B14F-4D97-AF65-F5344CB8AC3E}">
        <p14:creationId xmlns:p14="http://schemas.microsoft.com/office/powerpoint/2010/main" val="293931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7DC20C-4C75-D547-B636-3CB01BB8E0E9}"/>
              </a:ext>
            </a:extLst>
          </p:cNvPr>
          <p:cNvSpPr txBox="1"/>
          <p:nvPr/>
        </p:nvSpPr>
        <p:spPr>
          <a:xfrm>
            <a:off x="2050522" y="19349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king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68743B-42DC-A949-B403-7644EF4E0D66}"/>
              </a:ext>
            </a:extLst>
          </p:cNvPr>
          <p:cNvSpPr txBox="1"/>
          <p:nvPr/>
        </p:nvSpPr>
        <p:spPr>
          <a:xfrm>
            <a:off x="9475235" y="269625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brave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6B516-B93F-304A-BAF3-D63F1490A9BF}"/>
              </a:ext>
            </a:extLst>
          </p:cNvPr>
          <p:cNvSpPr txBox="1"/>
          <p:nvPr/>
        </p:nvSpPr>
        <p:spPr>
          <a:xfrm>
            <a:off x="9530540" y="35294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E81C3-66C8-7F43-A95B-3D8369C00FF9}"/>
              </a:ext>
            </a:extLst>
          </p:cNvPr>
          <p:cNvSpPr txBox="1"/>
          <p:nvPr/>
        </p:nvSpPr>
        <p:spPr>
          <a:xfrm>
            <a:off x="4431526" y="227837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w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82ABC0-FFBF-A44B-8EA9-CBAEBCDAE95A}"/>
              </a:ext>
            </a:extLst>
          </p:cNvPr>
          <p:cNvSpPr txBox="1"/>
          <p:nvPr/>
        </p:nvSpPr>
        <p:spPr>
          <a:xfrm>
            <a:off x="7066677" y="229614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c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7CC380-305E-6A4F-A86D-57A2A2C0C28C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</p:spTree>
    <p:extLst>
      <p:ext uri="{BB962C8B-B14F-4D97-AF65-F5344CB8AC3E}">
        <p14:creationId xmlns:p14="http://schemas.microsoft.com/office/powerpoint/2010/main" val="36913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A077B-96EA-8048-803B-F16B3D3DA4FD}"/>
              </a:ext>
            </a:extLst>
          </p:cNvPr>
          <p:cNvSpPr txBox="1"/>
          <p:nvPr/>
        </p:nvSpPr>
        <p:spPr>
          <a:xfrm>
            <a:off x="4431526" y="227837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w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6A16D-043B-7B4F-9A3F-3661AED199A5}"/>
              </a:ext>
            </a:extLst>
          </p:cNvPr>
          <p:cNvSpPr txBox="1"/>
          <p:nvPr/>
        </p:nvSpPr>
        <p:spPr>
          <a:xfrm>
            <a:off x="7066677" y="229614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c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992785" y="273223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brave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C2BA04-F47C-9A44-9694-9F88951428A9}"/>
              </a:ext>
            </a:extLst>
          </p:cNvPr>
          <p:cNvSpPr txBox="1"/>
          <p:nvPr/>
        </p:nvSpPr>
        <p:spPr>
          <a:xfrm>
            <a:off x="9530540" y="35294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99443" y="19090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738765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A077B-96EA-8048-803B-F16B3D3DA4FD}"/>
              </a:ext>
            </a:extLst>
          </p:cNvPr>
          <p:cNvSpPr txBox="1"/>
          <p:nvPr/>
        </p:nvSpPr>
        <p:spPr>
          <a:xfrm>
            <a:off x="4431526" y="227837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w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6A16D-043B-7B4F-9A3F-3661AED199A5}"/>
              </a:ext>
            </a:extLst>
          </p:cNvPr>
          <p:cNvSpPr txBox="1"/>
          <p:nvPr/>
        </p:nvSpPr>
        <p:spPr>
          <a:xfrm>
            <a:off x="7066677" y="229614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c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977177" y="35294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99443" y="19090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king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A627E-7EDC-C14F-8E61-1578D069F4CD}"/>
              </a:ext>
            </a:extLst>
          </p:cNvPr>
          <p:cNvSpPr txBox="1"/>
          <p:nvPr/>
        </p:nvSpPr>
        <p:spPr>
          <a:xfrm>
            <a:off x="9475235" y="269625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brave</a:t>
            </a:r>
          </a:p>
        </p:txBody>
      </p:sp>
    </p:spTree>
    <p:extLst>
      <p:ext uri="{BB962C8B-B14F-4D97-AF65-F5344CB8AC3E}">
        <p14:creationId xmlns:p14="http://schemas.microsoft.com/office/powerpoint/2010/main" val="366465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A077B-96EA-8048-803B-F16B3D3DA4FD}"/>
              </a:ext>
            </a:extLst>
          </p:cNvPr>
          <p:cNvSpPr txBox="1"/>
          <p:nvPr/>
        </p:nvSpPr>
        <p:spPr>
          <a:xfrm>
            <a:off x="4431526" y="227837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w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6A16D-043B-7B4F-9A3F-3661AED199A5}"/>
              </a:ext>
            </a:extLst>
          </p:cNvPr>
          <p:cNvSpPr txBox="1"/>
          <p:nvPr/>
        </p:nvSpPr>
        <p:spPr>
          <a:xfrm>
            <a:off x="7066677" y="229614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c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938989" y="432674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queen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61344" y="510944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beautiful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A627E-7EDC-C14F-8E61-1578D069F4CD}"/>
              </a:ext>
            </a:extLst>
          </p:cNvPr>
          <p:cNvSpPr txBox="1"/>
          <p:nvPr/>
        </p:nvSpPr>
        <p:spPr>
          <a:xfrm>
            <a:off x="9475236" y="589665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3320615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A077B-96EA-8048-803B-F16B3D3DA4FD}"/>
              </a:ext>
            </a:extLst>
          </p:cNvPr>
          <p:cNvSpPr txBox="1"/>
          <p:nvPr/>
        </p:nvSpPr>
        <p:spPr>
          <a:xfrm>
            <a:off x="4431526" y="227837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w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6A16D-043B-7B4F-9A3F-3661AED199A5}"/>
              </a:ext>
            </a:extLst>
          </p:cNvPr>
          <p:cNvSpPr txBox="1"/>
          <p:nvPr/>
        </p:nvSpPr>
        <p:spPr>
          <a:xfrm>
            <a:off x="7066677" y="229614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c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758863" y="512399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beautiful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07108" y="432674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queen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A627E-7EDC-C14F-8E61-1578D069F4CD}"/>
              </a:ext>
            </a:extLst>
          </p:cNvPr>
          <p:cNvSpPr txBox="1"/>
          <p:nvPr/>
        </p:nvSpPr>
        <p:spPr>
          <a:xfrm>
            <a:off x="9475236" y="589665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227577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A077B-96EA-8048-803B-F16B3D3DA4FD}"/>
              </a:ext>
            </a:extLst>
          </p:cNvPr>
          <p:cNvSpPr txBox="1"/>
          <p:nvPr/>
        </p:nvSpPr>
        <p:spPr>
          <a:xfrm>
            <a:off x="4431526" y="227837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w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6A16D-043B-7B4F-9A3F-3661AED199A5}"/>
              </a:ext>
            </a:extLst>
          </p:cNvPr>
          <p:cNvSpPr txBox="1"/>
          <p:nvPr/>
        </p:nvSpPr>
        <p:spPr>
          <a:xfrm>
            <a:off x="7066677" y="229614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|</a:t>
            </a:r>
            <a:r>
              <a:rPr lang="en-US" sz="3200" dirty="0" err="1"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latin typeface="Corbel" panose="020B0503020204020204" pitchFamily="34" charset="0"/>
              </a:rPr>
              <a:t>c</a:t>
            </a:r>
            <a:r>
              <a:rPr lang="en-US" sz="3200" dirty="0">
                <a:latin typeface="Corbel" panose="020B0503020204020204" pitchFamily="34" charset="0"/>
              </a:rPr>
              <a:t>|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747316" y="589665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women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07108" y="432674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queen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A627E-7EDC-C14F-8E61-1578D069F4CD}"/>
              </a:ext>
            </a:extLst>
          </p:cNvPr>
          <p:cNvSpPr txBox="1"/>
          <p:nvPr/>
        </p:nvSpPr>
        <p:spPr>
          <a:xfrm>
            <a:off x="9414035" y="512399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418588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D946F-389E-426F-B7DC-A565EFA1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3195BD-DDD6-9E4A-B948-603FFD54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1009"/>
          </a:xfrm>
        </p:spPr>
        <p:txBody>
          <a:bodyPr/>
          <a:lstStyle/>
          <a:p>
            <a:r>
              <a:rPr lang="en-US" dirty="0"/>
              <a:t>Vector Embedding of Words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1F9759-9FD0-DC4B-994E-1B6FC1C6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99809"/>
            <a:ext cx="5157787" cy="823912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CA" dirty="0"/>
              <a:t>Traditional Method - Bag of Words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99D7-EAAC-8F45-A957-1335E688F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3721"/>
            <a:ext cx="5157787" cy="5429104"/>
          </a:xfrm>
          <a:ln>
            <a:solidFill>
              <a:schemeClr val="tx1"/>
            </a:solidFill>
            <a:prstDash val="solid"/>
          </a:ln>
        </p:spPr>
        <p:txBody>
          <a:bodyPr>
            <a:noAutofit/>
          </a:bodyPr>
          <a:lstStyle/>
          <a:p>
            <a:r>
              <a:rPr lang="en-IN" sz="2000" dirty="0"/>
              <a:t>Either uses one hot encoding.</a:t>
            </a:r>
          </a:p>
          <a:p>
            <a:pPr lvl="1"/>
            <a:r>
              <a:rPr lang="en-CA" sz="2000" dirty="0"/>
              <a:t>Each word in the vocabulary is represented by one bit position in a HUGE vector. </a:t>
            </a:r>
          </a:p>
          <a:p>
            <a:pPr lvl="1"/>
            <a:r>
              <a:rPr lang="en-CA" sz="2000" dirty="0">
                <a:solidFill>
                  <a:schemeClr val="accent1"/>
                </a:solidFill>
              </a:rPr>
              <a:t>For example, if we have a vocabulary of 10000 words, and “Hello” is the 4th word in the dictionary, it would be represented by: 0 0 0 1 0 0 . . . . . . . 0 0 0 </a:t>
            </a:r>
          </a:p>
          <a:p>
            <a:r>
              <a:rPr lang="en-IN" sz="2000" dirty="0"/>
              <a:t>Or uses document representation.</a:t>
            </a:r>
            <a:endParaRPr lang="en-CA" sz="2000" dirty="0"/>
          </a:p>
          <a:p>
            <a:pPr lvl="1"/>
            <a:r>
              <a:rPr lang="en-CA" sz="2000" dirty="0"/>
              <a:t>Each word in the vocabulary is represented by its presence in documents. </a:t>
            </a:r>
          </a:p>
          <a:p>
            <a:pPr lvl="1"/>
            <a:r>
              <a:rPr lang="en-CA" sz="2000" dirty="0">
                <a:solidFill>
                  <a:schemeClr val="accent1"/>
                </a:solidFill>
              </a:rPr>
              <a:t>For example, if we have a corpus of 1M documents, and “Hello” is in 1th, 3th and 5th documents </a:t>
            </a:r>
            <a:r>
              <a:rPr lang="en-CA" sz="2000" b="1" i="1" dirty="0">
                <a:solidFill>
                  <a:schemeClr val="accent1"/>
                </a:solidFill>
              </a:rPr>
              <a:t>only</a:t>
            </a:r>
            <a:r>
              <a:rPr lang="en-CA" sz="2000" dirty="0">
                <a:solidFill>
                  <a:schemeClr val="accent1"/>
                </a:solidFill>
              </a:rPr>
              <a:t>, it would be represented by: 1 0 1 0 1 0 . . . . . . . 0 0 0 </a:t>
            </a:r>
            <a:endParaRPr lang="en-CA" sz="2000" dirty="0"/>
          </a:p>
          <a:p>
            <a:r>
              <a:rPr lang="en-CA" sz="2000" dirty="0"/>
              <a:t>Context information is not utilized.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65F5C-B591-A24B-9B9C-62BFAD43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6994"/>
            <a:ext cx="5357812" cy="823912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E025D-A4BD-1041-9941-3DF40BE2D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464" y="2223721"/>
            <a:ext cx="5357813" cy="4352925"/>
          </a:xfrm>
          <a:ln>
            <a:solidFill>
              <a:schemeClr val="tx1"/>
            </a:solidFill>
            <a:prstDash val="solid"/>
          </a:ln>
        </p:spPr>
        <p:txBody>
          <a:bodyPr>
            <a:noAutofit/>
          </a:bodyPr>
          <a:lstStyle/>
          <a:p>
            <a:r>
              <a:rPr lang="en-CA" sz="2400" dirty="0"/>
              <a:t>Stores each word in as a point in space, where it is represented by a dense vector of fixed number of dimensions (generally 300) .</a:t>
            </a:r>
          </a:p>
          <a:p>
            <a:r>
              <a:rPr lang="en-CA" sz="2400" dirty="0"/>
              <a:t>Unsupervised, built just by reading huge corpus.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For example, “Hello” might be represented as : [0.4, -0.11, 0.55, 0.3 . . . 0.1, 0.02].</a:t>
            </a:r>
          </a:p>
          <a:p>
            <a:r>
              <a:rPr lang="en-CA" sz="2400" dirty="0"/>
              <a:t>Dimensions are basically projections along different axes, more of a mathematical concept.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DF26-2895-8F4B-9B0C-A38C780B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FCBD7F8-D9AA-964B-BC49-495C5E21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0FCE24D-6813-BD4F-BFFD-044A34E09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2224" y="4831493"/>
                <a:ext cx="8619744" cy="15327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vector[Queen]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vector[King] - vector[Man] + vector[Woman]</a:t>
                </a:r>
              </a:p>
              <a:p>
                <a:r>
                  <a:rPr lang="en-US" dirty="0"/>
                  <a:t>vector[</a:t>
                </a:r>
                <a:r>
                  <a:rPr lang="en-CA" dirty="0"/>
                  <a:t>Paris]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/>
                  <a:t>vector[</a:t>
                </a:r>
                <a:r>
                  <a:rPr lang="en-CA" dirty="0"/>
                  <a:t>France] - </a:t>
                </a:r>
                <a:r>
                  <a:rPr lang="en-US" dirty="0"/>
                  <a:t>vector[ </a:t>
                </a:r>
                <a:r>
                  <a:rPr lang="en-CA" dirty="0"/>
                  <a:t>Italy] + </a:t>
                </a:r>
                <a:r>
                  <a:rPr lang="en-US" dirty="0"/>
                  <a:t>vector[ </a:t>
                </a:r>
                <a:r>
                  <a:rPr lang="en-CA" dirty="0"/>
                  <a:t>Rome]</a:t>
                </a:r>
              </a:p>
              <a:p>
                <a:pPr lvl="1"/>
                <a:r>
                  <a:rPr lang="en-CA" dirty="0"/>
                  <a:t>This can be interpreted as “France is to Paris as Italy is to Rome”.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0FCE24D-6813-BD4F-BFFD-044A34E09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2224" y="4831493"/>
                <a:ext cx="8619744" cy="1532732"/>
              </a:xfrm>
              <a:blipFill>
                <a:blip r:embed="rId2"/>
                <a:stretch>
                  <a:fillRect l="-1061" t="-8367" r="-1132" b="-6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5ABDD-A9A9-4F4D-9047-7B35BE37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2" descr="https://www.tensorflow.org/versions/r0.7/images/linear-relationships.png">
            <a:extLst>
              <a:ext uri="{FF2B5EF4-FFF2-40B4-BE49-F238E27FC236}">
                <a16:creationId xmlns:a16="http://schemas.microsoft.com/office/drawing/2014/main" id="{322BDCE5-E488-B046-A3C3-9D20B55A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956" y="1655805"/>
            <a:ext cx="8724088" cy="30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0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7009-B43D-B94B-A98E-838EFAC5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Working with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F32A3-3BD9-4F41-AF8E-99556D0A8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Finding the most similar words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</m:acc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CA" sz="2000" dirty="0"/>
                  <a:t>Compute the similarity from word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</m:acc>
                  </m:oMath>
                </a14:m>
                <a:r>
                  <a:rPr lang="en-CA" sz="2000" dirty="0"/>
                  <a:t> to all other words.</a:t>
                </a:r>
              </a:p>
              <a:p>
                <a:pPr lvl="1"/>
                <a:r>
                  <a:rPr lang="en-CA" sz="2000" dirty="0"/>
                  <a:t>This is a single matrix-vector product: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2"/>
                <a:r>
                  <a:rPr lang="en-CA" dirty="0"/>
                  <a:t>W is the word embedding matrix of </a:t>
                </a:r>
                <a:r>
                  <a:rPr lang="en-CA" b="1" i="1" dirty="0"/>
                  <a:t>|V|</a:t>
                </a:r>
                <a:r>
                  <a:rPr lang="en-CA" dirty="0"/>
                  <a:t> rows and </a:t>
                </a:r>
                <a:r>
                  <a:rPr lang="en-CA" b="1" i="1" dirty="0"/>
                  <a:t>d</a:t>
                </a:r>
                <a:r>
                  <a:rPr lang="en-CA" dirty="0"/>
                  <a:t> columns.</a:t>
                </a:r>
              </a:p>
              <a:p>
                <a:pPr lvl="2"/>
                <a:r>
                  <a:rPr lang="en-CA" dirty="0"/>
                  <a:t>Result is a |V| sized vector of similarities.</a:t>
                </a:r>
              </a:p>
              <a:p>
                <a:pPr lvl="2"/>
                <a:r>
                  <a:rPr lang="en-CA" dirty="0"/>
                  <a:t>Take the indices of the k-highest values.</a:t>
                </a:r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F32A3-3BD9-4F41-AF8E-99556D0A8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833" t="-4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26625-5215-094C-A990-9D4673C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DED150-C7B9-2048-9229-04A849C5E15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E405F-7BB0-6B9D-66D4-011A7F797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50" r="3202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65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68D5-0BAC-1F4A-9231-46176EE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Working with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E72D0-81F7-5748-8C44-602C29464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CA" sz="2200"/>
                  <a:t>Similarity to a group of words</a:t>
                </a:r>
              </a:p>
              <a:p>
                <a:pPr lvl="1"/>
                <a:r>
                  <a:rPr lang="en-CA" sz="2200"/>
                  <a:t>“Find me words most similar to cat, dog and cow”. </a:t>
                </a:r>
              </a:p>
              <a:p>
                <a:pPr lvl="1"/>
                <a:r>
                  <a:rPr lang="en-CA" sz="2200"/>
                  <a:t>Calculate the pairwise similarities and sum them: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e>
                      </m:acc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𝑑𝑜𝑔</m:t>
                          </m:r>
                        </m:e>
                      </m:acc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𝑐𝑜𝑤</m:t>
                          </m:r>
                        </m:e>
                      </m:acc>
                    </m:oMath>
                  </m:oMathPara>
                </a14:m>
                <a:endParaRPr lang="en-CA" sz="2200"/>
              </a:p>
              <a:p>
                <a:pPr lvl="1"/>
                <a:r>
                  <a:rPr lang="en-CA" sz="2200"/>
                  <a:t>Now find the indices of the highest values as before.</a:t>
                </a:r>
              </a:p>
              <a:p>
                <a:pPr lvl="1"/>
                <a:r>
                  <a:rPr lang="en-CA" sz="2200"/>
                  <a:t>Matrix-vector products are wasteful. Better option: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e>
                      </m:acc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𝑑𝑜𝑔</m:t>
                          </m:r>
                        </m:e>
                      </m:acc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𝑐𝑜𝑤</m:t>
                          </m:r>
                        </m:e>
                      </m:acc>
                      <m:r>
                        <a:rPr lang="en-US" sz="22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/>
              </a:p>
              <a:p>
                <a:pPr marL="342900" lvl="1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E72D0-81F7-5748-8C44-602C29464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DE417-907D-A04D-BE6D-14B6C538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DED150-C7B9-2048-9229-04A849C5E15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A7DD-9035-184C-8C19-4FB900FB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735296"/>
          </a:xfrm>
        </p:spPr>
        <p:txBody>
          <a:bodyPr anchor="b">
            <a:normAutofit/>
          </a:bodyPr>
          <a:lstStyle/>
          <a:p>
            <a:r>
              <a:rPr lang="en-US" sz="4100" dirty="0"/>
              <a:t>Applications of 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BB38-CDB9-9649-B0D1-CEC3571D3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126" y="1589649"/>
            <a:ext cx="7992795" cy="488148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Word Similarity</a:t>
            </a:r>
          </a:p>
          <a:p>
            <a:r>
              <a:rPr lang="en-US" sz="2400" dirty="0"/>
              <a:t>Machine Translation</a:t>
            </a:r>
          </a:p>
          <a:p>
            <a:r>
              <a:rPr lang="en-CA" sz="2400" dirty="0"/>
              <a:t>Part-of-Speech and Named Entity Recognition</a:t>
            </a:r>
          </a:p>
          <a:p>
            <a:r>
              <a:rPr lang="en-US" sz="2400" dirty="0"/>
              <a:t>Relation Extraction</a:t>
            </a:r>
          </a:p>
          <a:p>
            <a:r>
              <a:rPr lang="en-US" sz="2400" dirty="0"/>
              <a:t>Sentiment Analysis</a:t>
            </a:r>
          </a:p>
          <a:p>
            <a:r>
              <a:rPr lang="en-CA" sz="2400" dirty="0"/>
              <a:t>Co-reference Resolution </a:t>
            </a:r>
          </a:p>
          <a:p>
            <a:pPr lvl="1"/>
            <a:r>
              <a:rPr lang="en-CA" dirty="0"/>
              <a:t>Chaining entity mentions across multiple documents - can we find and unify the multiple contexts in which mentions occurs? </a:t>
            </a:r>
          </a:p>
          <a:p>
            <a:r>
              <a:rPr lang="en-CA" sz="2400" dirty="0"/>
              <a:t>Clustering </a:t>
            </a:r>
          </a:p>
          <a:p>
            <a:pPr lvl="1"/>
            <a:r>
              <a:rPr lang="en-CA" dirty="0"/>
              <a:t>Words in the same class naturally occur in similar contexts, and this feature vector can directly be used with any conventional clustering algorithms (K-Means, agglomerative, </a:t>
            </a:r>
            <a:r>
              <a:rPr lang="en-CA" dirty="0" err="1"/>
              <a:t>etc</a:t>
            </a:r>
            <a:r>
              <a:rPr lang="en-CA" dirty="0"/>
              <a:t>). Human doesn’t have to waste time hand-picking useful word features to cluster on. </a:t>
            </a:r>
          </a:p>
          <a:p>
            <a:r>
              <a:rPr lang="en-CA" sz="2400" dirty="0"/>
              <a:t>Semantic Analysis of Documents </a:t>
            </a:r>
          </a:p>
          <a:p>
            <a:pPr lvl="1"/>
            <a:r>
              <a:rPr lang="en-CA" dirty="0"/>
              <a:t>Build word distributions for various topics, etc.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CF79-010F-0047-B76E-9BAA867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DED150-C7B9-2048-9229-04A849C5E15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E7CFD-D49C-CF3E-62CC-65A876032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4" r="37077" b="-1"/>
          <a:stretch/>
        </p:blipFill>
        <p:spPr>
          <a:xfrm>
            <a:off x="20" y="10"/>
            <a:ext cx="2715045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5116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45CE4-9556-224F-AA29-4E473327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Vector Embedding of Words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9FB4-BD61-6F40-A813-A344B583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81354"/>
            <a:ext cx="6224335" cy="6330461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Latent Semantic Analysis/Indexing (1988)</a:t>
            </a:r>
          </a:p>
          <a:p>
            <a:pPr lvl="2"/>
            <a:r>
              <a:rPr lang="en-US" dirty="0"/>
              <a:t>Term weighting-based model</a:t>
            </a:r>
          </a:p>
          <a:p>
            <a:pPr lvl="2"/>
            <a:r>
              <a:rPr lang="en-US" dirty="0"/>
              <a:t>Consider occurrences of terms at document level.</a:t>
            </a:r>
          </a:p>
          <a:p>
            <a:pPr lvl="1"/>
            <a:r>
              <a:rPr lang="en-US" sz="2000" dirty="0"/>
              <a:t>Word2Vec (2013)</a:t>
            </a:r>
          </a:p>
          <a:p>
            <a:pPr lvl="2"/>
            <a:r>
              <a:rPr lang="en-US" dirty="0"/>
              <a:t>Prediction-based model.</a:t>
            </a:r>
          </a:p>
          <a:p>
            <a:pPr lvl="2"/>
            <a:r>
              <a:rPr lang="en-US" dirty="0"/>
              <a:t>Consider occurrences of terms at context level.</a:t>
            </a:r>
          </a:p>
          <a:p>
            <a:pPr lvl="1"/>
            <a:r>
              <a:rPr lang="en-US" sz="2000" dirty="0" err="1"/>
              <a:t>GloVe</a:t>
            </a:r>
            <a:r>
              <a:rPr lang="en-US" sz="2000" dirty="0"/>
              <a:t> (2014)</a:t>
            </a:r>
          </a:p>
          <a:p>
            <a:pPr lvl="2"/>
            <a:r>
              <a:rPr lang="en-US" dirty="0"/>
              <a:t>Count-based model.</a:t>
            </a:r>
          </a:p>
          <a:p>
            <a:pPr lvl="2"/>
            <a:r>
              <a:rPr lang="en-US" dirty="0"/>
              <a:t>Consider occurrences of terms at context level.</a:t>
            </a:r>
          </a:p>
          <a:p>
            <a:pPr lvl="1"/>
            <a:r>
              <a:rPr lang="en-US" sz="2000" dirty="0" err="1"/>
              <a:t>ELMo</a:t>
            </a:r>
            <a:r>
              <a:rPr lang="en-US" sz="2000" dirty="0"/>
              <a:t> (2018)</a:t>
            </a:r>
          </a:p>
          <a:p>
            <a:pPr lvl="2"/>
            <a:r>
              <a:rPr lang="en-US" dirty="0"/>
              <a:t>Language model-based.</a:t>
            </a:r>
          </a:p>
          <a:p>
            <a:pPr lvl="2"/>
            <a:r>
              <a:rPr lang="en-US" dirty="0"/>
              <a:t>A different embedding for each word for each task.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3D132-DE7A-E74B-ACA6-3E41C57D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DED150-C7B9-2048-9229-04A849C5E15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3D64-762D-4BDF-80EC-9D72A808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Latent Semantic Analysis</a:t>
            </a:r>
            <a:endParaRPr lang="en-IN" sz="5400"/>
          </a:p>
        </p:txBody>
      </p:sp>
      <p:pic>
        <p:nvPicPr>
          <p:cNvPr id="17" name="Picture 7" descr="Magnifying glass showing decling performance">
            <a:extLst>
              <a:ext uri="{FF2B5EF4-FFF2-40B4-BE49-F238E27FC236}">
                <a16:creationId xmlns:a16="http://schemas.microsoft.com/office/drawing/2014/main" id="{4065FED9-6155-7378-A32B-66867998D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3" r="42616" b="-1"/>
          <a:stretch/>
        </p:blipFill>
        <p:spPr>
          <a:xfrm>
            <a:off x="900334" y="1747911"/>
            <a:ext cx="2546018" cy="374904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9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1605</Words>
  <Application>Microsoft Office PowerPoint</Application>
  <PresentationFormat>Widescreen</PresentationFormat>
  <Paragraphs>418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Corbel</vt:lpstr>
      <vt:lpstr>Lato Light</vt:lpstr>
      <vt:lpstr>Wingdings</vt:lpstr>
      <vt:lpstr>Office Theme</vt:lpstr>
      <vt:lpstr>Word embeddings  LSA, Word2Vec </vt:lpstr>
      <vt:lpstr>Vector Embedding of Words</vt:lpstr>
      <vt:lpstr>Vector Embedding of Words</vt:lpstr>
      <vt:lpstr>Example</vt:lpstr>
      <vt:lpstr>Working with vectors</vt:lpstr>
      <vt:lpstr>Working with vectors</vt:lpstr>
      <vt:lpstr>Applications of Word Vectors</vt:lpstr>
      <vt:lpstr>Vector Embedding of Words</vt:lpstr>
      <vt:lpstr>Latent Semantic Analysis</vt:lpstr>
      <vt:lpstr>Embedding: Latent Semantic Analysis</vt:lpstr>
      <vt:lpstr>Embedding: Latent Semantic Analysis</vt:lpstr>
      <vt:lpstr>Embedding: Latent Semantic Analysis</vt:lpstr>
      <vt:lpstr>Word2Vec</vt:lpstr>
      <vt:lpstr>word2Vec: Local contexts</vt:lpstr>
      <vt:lpstr>Example </vt:lpstr>
      <vt:lpstr>Word2Vec: Data generation (window size = 2)</vt:lpstr>
      <vt:lpstr>Word2Vec: Data generation (window size = 2)</vt:lpstr>
      <vt:lpstr>Word2Vec: main context representation models</vt:lpstr>
      <vt:lpstr>How does word2Vec work?</vt:lpstr>
      <vt:lpstr>Word2Vec : Neural Network representation</vt:lpstr>
      <vt:lpstr>Word2Vec : Neural Network representation</vt:lpstr>
      <vt:lpstr>Word2Vec : Neural Network representation</vt:lpstr>
      <vt:lpstr>Word2Vec : Neural Network representation</vt:lpstr>
      <vt:lpstr>Word2Vec : Neural Network representation</vt:lpstr>
      <vt:lpstr>Word2Vec : Neural Network representation</vt:lpstr>
      <vt:lpstr>Word2Vec : Neural Network representation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 LSA, Word2Vec, Glove, ELMo </dc:title>
  <dc:creator>Prof. (Dr) Archana Singh</dc:creator>
  <cp:lastModifiedBy>Prof. (Dr) Archana Singh</cp:lastModifiedBy>
  <cp:revision>8</cp:revision>
  <dcterms:created xsi:type="dcterms:W3CDTF">2022-10-12T10:32:28Z</dcterms:created>
  <dcterms:modified xsi:type="dcterms:W3CDTF">2022-11-19T08:16:00Z</dcterms:modified>
</cp:coreProperties>
</file>