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0" r:id="rId5"/>
    <p:sldId id="262" r:id="rId6"/>
    <p:sldId id="263" r:id="rId7"/>
    <p:sldId id="261"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C24AD-D9CD-451B-B9DA-67A62060D9A8}"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F8BA657-3C38-4178-B027-5D6BE2C7F0B0}">
      <dgm:prSet/>
      <dgm:spPr/>
      <dgm:t>
        <a:bodyPr/>
        <a:lstStyle/>
        <a:p>
          <a:r>
            <a:rPr lang="en-IN" b="1" i="1"/>
            <a:t>Raw data processing (Data cleaning)</a:t>
          </a:r>
          <a:endParaRPr lang="en-US"/>
        </a:p>
      </dgm:t>
    </dgm:pt>
    <dgm:pt modelId="{5037CB4F-FE09-48C2-9919-FDABF2237096}" type="parTrans" cxnId="{3CCFB4B4-6BF4-43E5-8398-936FD2D2DE9C}">
      <dgm:prSet/>
      <dgm:spPr/>
      <dgm:t>
        <a:bodyPr/>
        <a:lstStyle/>
        <a:p>
          <a:endParaRPr lang="en-US"/>
        </a:p>
      </dgm:t>
    </dgm:pt>
    <dgm:pt modelId="{46663BAE-DB86-4222-A09F-B270E158CE18}" type="sibTrans" cxnId="{3CCFB4B4-6BF4-43E5-8398-936FD2D2DE9C}">
      <dgm:prSet/>
      <dgm:spPr/>
      <dgm:t>
        <a:bodyPr/>
        <a:lstStyle/>
        <a:p>
          <a:endParaRPr lang="en-US"/>
        </a:p>
      </dgm:t>
    </dgm:pt>
    <dgm:pt modelId="{67360AF2-22D6-4F36-9A77-3A5BAAA94D3C}">
      <dgm:prSet/>
      <dgm:spPr/>
      <dgm:t>
        <a:bodyPr/>
        <a:lstStyle/>
        <a:p>
          <a:r>
            <a:rPr lang="en-IN" b="1" i="1"/>
            <a:t>2. Tokenization and StopWords</a:t>
          </a:r>
          <a:br>
            <a:rPr lang="en-IN" b="1" i="1"/>
          </a:br>
          <a:endParaRPr lang="en-US"/>
        </a:p>
      </dgm:t>
    </dgm:pt>
    <dgm:pt modelId="{FA5CEF2F-2287-4EA4-9E6A-C2EF2AF1AD60}" type="parTrans" cxnId="{09EF02B3-D3EC-4681-83E8-A220C2BE0CF8}">
      <dgm:prSet/>
      <dgm:spPr/>
      <dgm:t>
        <a:bodyPr/>
        <a:lstStyle/>
        <a:p>
          <a:endParaRPr lang="en-US"/>
        </a:p>
      </dgm:t>
    </dgm:pt>
    <dgm:pt modelId="{4673B0EA-6B6C-4A3E-BC45-F6E2132FDCFF}" type="sibTrans" cxnId="{09EF02B3-D3EC-4681-83E8-A220C2BE0CF8}">
      <dgm:prSet/>
      <dgm:spPr/>
      <dgm:t>
        <a:bodyPr/>
        <a:lstStyle/>
        <a:p>
          <a:endParaRPr lang="en-US"/>
        </a:p>
      </dgm:t>
    </dgm:pt>
    <dgm:pt modelId="{3BB31D7A-D435-492B-9230-ADAC444F3958}">
      <dgm:prSet/>
      <dgm:spPr/>
      <dgm:t>
        <a:bodyPr/>
        <a:lstStyle/>
        <a:p>
          <a:r>
            <a:rPr lang="en-IN" b="1" i="1"/>
            <a:t>3. Feature Extraction techniques</a:t>
          </a:r>
          <a:br>
            <a:rPr lang="en-IN" b="1" i="1"/>
          </a:br>
          <a:endParaRPr lang="en-US"/>
        </a:p>
      </dgm:t>
    </dgm:pt>
    <dgm:pt modelId="{F95834D5-E269-4EE2-A4A2-0FDA0067CF94}" type="parTrans" cxnId="{DE8EBF2B-84A8-43BC-8360-69590A863C01}">
      <dgm:prSet/>
      <dgm:spPr/>
      <dgm:t>
        <a:bodyPr/>
        <a:lstStyle/>
        <a:p>
          <a:endParaRPr lang="en-US"/>
        </a:p>
      </dgm:t>
    </dgm:pt>
    <dgm:pt modelId="{06C7F9D1-8A38-4DC3-9F82-5021B2A182E8}" type="sibTrans" cxnId="{DE8EBF2B-84A8-43BC-8360-69590A863C01}">
      <dgm:prSet/>
      <dgm:spPr/>
      <dgm:t>
        <a:bodyPr/>
        <a:lstStyle/>
        <a:p>
          <a:endParaRPr lang="en-US"/>
        </a:p>
      </dgm:t>
    </dgm:pt>
    <dgm:pt modelId="{3F5F3254-940A-4CCF-A7C9-DF47522C49AF}">
      <dgm:prSet/>
      <dgm:spPr/>
      <dgm:t>
        <a:bodyPr/>
        <a:lstStyle/>
        <a:p>
          <a:r>
            <a:rPr lang="en-IN" b="1" i="1"/>
            <a:t>4. Topic Modelling and LDA</a:t>
          </a:r>
          <a:br>
            <a:rPr lang="en-IN" b="1" i="1"/>
          </a:br>
          <a:endParaRPr lang="en-US"/>
        </a:p>
      </dgm:t>
    </dgm:pt>
    <dgm:pt modelId="{5C49ABB4-9CF8-4D87-A3C4-7FC3F90A5551}" type="parTrans" cxnId="{2AD75558-220B-4EBB-B6D8-29CC56DA0BEA}">
      <dgm:prSet/>
      <dgm:spPr/>
      <dgm:t>
        <a:bodyPr/>
        <a:lstStyle/>
        <a:p>
          <a:endParaRPr lang="en-US"/>
        </a:p>
      </dgm:t>
    </dgm:pt>
    <dgm:pt modelId="{D9B508AD-9D7C-4D72-B557-1B2C2EEE7B53}" type="sibTrans" cxnId="{2AD75558-220B-4EBB-B6D8-29CC56DA0BEA}">
      <dgm:prSet/>
      <dgm:spPr/>
      <dgm:t>
        <a:bodyPr/>
        <a:lstStyle/>
        <a:p>
          <a:endParaRPr lang="en-US"/>
        </a:p>
      </dgm:t>
    </dgm:pt>
    <dgm:pt modelId="{C3D6425B-67A8-466A-A66E-D5FD9804D735}">
      <dgm:prSet/>
      <dgm:spPr/>
      <dgm:t>
        <a:bodyPr/>
        <a:lstStyle/>
        <a:p>
          <a:r>
            <a:rPr lang="en-IN" b="1" i="1"/>
            <a:t>5.Word2Vec (word embedding)</a:t>
          </a:r>
          <a:br>
            <a:rPr lang="en-IN" b="1" i="1"/>
          </a:br>
          <a:endParaRPr lang="en-US"/>
        </a:p>
      </dgm:t>
    </dgm:pt>
    <dgm:pt modelId="{E4B633A3-1F4F-4755-803D-A0CD950EE2AC}" type="parTrans" cxnId="{818870BC-592A-472F-95EF-8487F349B740}">
      <dgm:prSet/>
      <dgm:spPr/>
      <dgm:t>
        <a:bodyPr/>
        <a:lstStyle/>
        <a:p>
          <a:endParaRPr lang="en-US"/>
        </a:p>
      </dgm:t>
    </dgm:pt>
    <dgm:pt modelId="{DEB733B7-A3FF-43CC-9C82-8205A1FF764E}" type="sibTrans" cxnId="{818870BC-592A-472F-95EF-8487F349B740}">
      <dgm:prSet/>
      <dgm:spPr/>
      <dgm:t>
        <a:bodyPr/>
        <a:lstStyle/>
        <a:p>
          <a:endParaRPr lang="en-US"/>
        </a:p>
      </dgm:t>
    </dgm:pt>
    <dgm:pt modelId="{94E83CF9-F48B-4645-B0A1-D12D96DC1243}">
      <dgm:prSet/>
      <dgm:spPr/>
      <dgm:t>
        <a:bodyPr/>
        <a:lstStyle/>
        <a:p>
          <a:r>
            <a:rPr lang="en-IN" b="1" i="1"/>
            <a:t>6. Continuous Bag-of-words(CBOW)</a:t>
          </a:r>
          <a:br>
            <a:rPr lang="en-IN" b="1" i="1"/>
          </a:br>
          <a:endParaRPr lang="en-US"/>
        </a:p>
      </dgm:t>
    </dgm:pt>
    <dgm:pt modelId="{F8EA6FE3-C1A7-469B-AA46-55BD522CD902}" type="parTrans" cxnId="{2E036E4E-E06F-4550-AB69-82996A0EB33A}">
      <dgm:prSet/>
      <dgm:spPr/>
      <dgm:t>
        <a:bodyPr/>
        <a:lstStyle/>
        <a:p>
          <a:endParaRPr lang="en-US"/>
        </a:p>
      </dgm:t>
    </dgm:pt>
    <dgm:pt modelId="{2033B3A6-AA7F-4572-9508-FBA41D91E186}" type="sibTrans" cxnId="{2E036E4E-E06F-4550-AB69-82996A0EB33A}">
      <dgm:prSet/>
      <dgm:spPr/>
      <dgm:t>
        <a:bodyPr/>
        <a:lstStyle/>
        <a:p>
          <a:endParaRPr lang="en-US"/>
        </a:p>
      </dgm:t>
    </dgm:pt>
    <dgm:pt modelId="{79554037-7EE3-4A99-A17B-BE2829019927}">
      <dgm:prSet/>
      <dgm:spPr/>
      <dgm:t>
        <a:bodyPr/>
        <a:lstStyle/>
        <a:p>
          <a:r>
            <a:rPr lang="en-IN" b="1" i="1"/>
            <a:t>7. Global Vectors for Word Representation (GloVe)</a:t>
          </a:r>
          <a:br>
            <a:rPr lang="en-IN" b="1" i="1"/>
          </a:br>
          <a:endParaRPr lang="en-US"/>
        </a:p>
      </dgm:t>
    </dgm:pt>
    <dgm:pt modelId="{9E034A79-6FA9-4FB2-AFF1-BFE9EC04F2B3}" type="parTrans" cxnId="{2F90314B-F0AD-4E3B-92F1-3F2303D61C9E}">
      <dgm:prSet/>
      <dgm:spPr/>
      <dgm:t>
        <a:bodyPr/>
        <a:lstStyle/>
        <a:p>
          <a:endParaRPr lang="en-US"/>
        </a:p>
      </dgm:t>
    </dgm:pt>
    <dgm:pt modelId="{3D14B24E-693F-4A39-B6E9-5B7EC185212E}" type="sibTrans" cxnId="{2F90314B-F0AD-4E3B-92F1-3F2303D61C9E}">
      <dgm:prSet/>
      <dgm:spPr/>
      <dgm:t>
        <a:bodyPr/>
        <a:lstStyle/>
        <a:p>
          <a:endParaRPr lang="en-US"/>
        </a:p>
      </dgm:t>
    </dgm:pt>
    <dgm:pt modelId="{BC1C4A8F-C99F-4EA8-8CC5-E2437E4720C0}">
      <dgm:prSet/>
      <dgm:spPr/>
      <dgm:t>
        <a:bodyPr/>
        <a:lstStyle/>
        <a:p>
          <a:r>
            <a:rPr lang="en-IN" b="1" i="1"/>
            <a:t>8. text Generation,</a:t>
          </a:r>
          <a:br>
            <a:rPr lang="en-IN" b="1" i="1"/>
          </a:br>
          <a:endParaRPr lang="en-US"/>
        </a:p>
      </dgm:t>
    </dgm:pt>
    <dgm:pt modelId="{2A4C9F30-3D9E-4EE3-8C07-8DA45F1DF1F6}" type="parTrans" cxnId="{2EF8CAFE-FA0B-4318-B044-57CC99B0FF37}">
      <dgm:prSet/>
      <dgm:spPr/>
      <dgm:t>
        <a:bodyPr/>
        <a:lstStyle/>
        <a:p>
          <a:endParaRPr lang="en-US"/>
        </a:p>
      </dgm:t>
    </dgm:pt>
    <dgm:pt modelId="{B2BEB476-5E6D-4309-8BE5-11A712445964}" type="sibTrans" cxnId="{2EF8CAFE-FA0B-4318-B044-57CC99B0FF37}">
      <dgm:prSet/>
      <dgm:spPr/>
      <dgm:t>
        <a:bodyPr/>
        <a:lstStyle/>
        <a:p>
          <a:endParaRPr lang="en-US"/>
        </a:p>
      </dgm:t>
    </dgm:pt>
    <dgm:pt modelId="{C162443B-BCF9-4F05-80AD-837821800CC0}">
      <dgm:prSet/>
      <dgm:spPr/>
      <dgm:t>
        <a:bodyPr/>
        <a:lstStyle/>
        <a:p>
          <a:r>
            <a:rPr lang="en-IN" b="1" i="1"/>
            <a:t>9. Transfer Learning</a:t>
          </a:r>
          <a:endParaRPr lang="en-US"/>
        </a:p>
      </dgm:t>
    </dgm:pt>
    <dgm:pt modelId="{10BB6D80-A526-4F58-BA67-73A42198A452}" type="parTrans" cxnId="{B9D69895-7773-490E-9ACF-A0FA5BCD8B65}">
      <dgm:prSet/>
      <dgm:spPr/>
      <dgm:t>
        <a:bodyPr/>
        <a:lstStyle/>
        <a:p>
          <a:endParaRPr lang="en-US"/>
        </a:p>
      </dgm:t>
    </dgm:pt>
    <dgm:pt modelId="{F12304B9-FC98-43D4-9A73-129B19D68730}" type="sibTrans" cxnId="{B9D69895-7773-490E-9ACF-A0FA5BCD8B65}">
      <dgm:prSet/>
      <dgm:spPr/>
      <dgm:t>
        <a:bodyPr/>
        <a:lstStyle/>
        <a:p>
          <a:endParaRPr lang="en-US"/>
        </a:p>
      </dgm:t>
    </dgm:pt>
    <dgm:pt modelId="{6CDC4977-A6DF-4A71-979D-A6DA5EBDA9A5}" type="pres">
      <dgm:prSet presAssocID="{49AC24AD-D9CD-451B-B9DA-67A62060D9A8}" presName="Name0" presStyleCnt="0">
        <dgm:presLayoutVars>
          <dgm:dir/>
          <dgm:resizeHandles val="exact"/>
        </dgm:presLayoutVars>
      </dgm:prSet>
      <dgm:spPr/>
    </dgm:pt>
    <dgm:pt modelId="{3A04662E-7F28-46EB-B00A-FD07C9490C06}" type="pres">
      <dgm:prSet presAssocID="{6F8BA657-3C38-4178-B027-5D6BE2C7F0B0}" presName="node" presStyleLbl="node1" presStyleIdx="0" presStyleCnt="9">
        <dgm:presLayoutVars>
          <dgm:bulletEnabled val="1"/>
        </dgm:presLayoutVars>
      </dgm:prSet>
      <dgm:spPr/>
    </dgm:pt>
    <dgm:pt modelId="{E7015BBC-29F2-4880-B7CA-40C2EF3FC14B}" type="pres">
      <dgm:prSet presAssocID="{46663BAE-DB86-4222-A09F-B270E158CE18}" presName="sibTrans" presStyleLbl="sibTrans1D1" presStyleIdx="0" presStyleCnt="8"/>
      <dgm:spPr/>
    </dgm:pt>
    <dgm:pt modelId="{393B75F5-01E7-491D-BAA8-BD9682091076}" type="pres">
      <dgm:prSet presAssocID="{46663BAE-DB86-4222-A09F-B270E158CE18}" presName="connectorText" presStyleLbl="sibTrans1D1" presStyleIdx="0" presStyleCnt="8"/>
      <dgm:spPr/>
    </dgm:pt>
    <dgm:pt modelId="{9302210B-D615-47DB-B63D-EDC69D6D90DD}" type="pres">
      <dgm:prSet presAssocID="{67360AF2-22D6-4F36-9A77-3A5BAAA94D3C}" presName="node" presStyleLbl="node1" presStyleIdx="1" presStyleCnt="9">
        <dgm:presLayoutVars>
          <dgm:bulletEnabled val="1"/>
        </dgm:presLayoutVars>
      </dgm:prSet>
      <dgm:spPr/>
    </dgm:pt>
    <dgm:pt modelId="{F1231401-7A39-4980-96DD-26B26C040744}" type="pres">
      <dgm:prSet presAssocID="{4673B0EA-6B6C-4A3E-BC45-F6E2132FDCFF}" presName="sibTrans" presStyleLbl="sibTrans1D1" presStyleIdx="1" presStyleCnt="8"/>
      <dgm:spPr/>
    </dgm:pt>
    <dgm:pt modelId="{A651D2E4-E139-4BDC-9196-68A97C3F98A1}" type="pres">
      <dgm:prSet presAssocID="{4673B0EA-6B6C-4A3E-BC45-F6E2132FDCFF}" presName="connectorText" presStyleLbl="sibTrans1D1" presStyleIdx="1" presStyleCnt="8"/>
      <dgm:spPr/>
    </dgm:pt>
    <dgm:pt modelId="{FCE06F72-47C4-456A-9151-34104E50E7D8}" type="pres">
      <dgm:prSet presAssocID="{3BB31D7A-D435-492B-9230-ADAC444F3958}" presName="node" presStyleLbl="node1" presStyleIdx="2" presStyleCnt="9">
        <dgm:presLayoutVars>
          <dgm:bulletEnabled val="1"/>
        </dgm:presLayoutVars>
      </dgm:prSet>
      <dgm:spPr/>
    </dgm:pt>
    <dgm:pt modelId="{A302CDBB-22CA-429B-B5C1-0C5BC365EDB9}" type="pres">
      <dgm:prSet presAssocID="{06C7F9D1-8A38-4DC3-9F82-5021B2A182E8}" presName="sibTrans" presStyleLbl="sibTrans1D1" presStyleIdx="2" presStyleCnt="8"/>
      <dgm:spPr/>
    </dgm:pt>
    <dgm:pt modelId="{57C58AC3-8508-44FC-B971-D62953890274}" type="pres">
      <dgm:prSet presAssocID="{06C7F9D1-8A38-4DC3-9F82-5021B2A182E8}" presName="connectorText" presStyleLbl="sibTrans1D1" presStyleIdx="2" presStyleCnt="8"/>
      <dgm:spPr/>
    </dgm:pt>
    <dgm:pt modelId="{196654FA-5448-41EA-A0F5-E7B2FA99AC0E}" type="pres">
      <dgm:prSet presAssocID="{3F5F3254-940A-4CCF-A7C9-DF47522C49AF}" presName="node" presStyleLbl="node1" presStyleIdx="3" presStyleCnt="9">
        <dgm:presLayoutVars>
          <dgm:bulletEnabled val="1"/>
        </dgm:presLayoutVars>
      </dgm:prSet>
      <dgm:spPr/>
    </dgm:pt>
    <dgm:pt modelId="{534C201A-1583-4FE9-BEF5-FE33067B9150}" type="pres">
      <dgm:prSet presAssocID="{D9B508AD-9D7C-4D72-B557-1B2C2EEE7B53}" presName="sibTrans" presStyleLbl="sibTrans1D1" presStyleIdx="3" presStyleCnt="8"/>
      <dgm:spPr/>
    </dgm:pt>
    <dgm:pt modelId="{8C2840EB-382F-4AC0-8810-4FEAE44F1CC2}" type="pres">
      <dgm:prSet presAssocID="{D9B508AD-9D7C-4D72-B557-1B2C2EEE7B53}" presName="connectorText" presStyleLbl="sibTrans1D1" presStyleIdx="3" presStyleCnt="8"/>
      <dgm:spPr/>
    </dgm:pt>
    <dgm:pt modelId="{C1B468D9-223E-4D73-A47C-38E59815A5DB}" type="pres">
      <dgm:prSet presAssocID="{C3D6425B-67A8-466A-A66E-D5FD9804D735}" presName="node" presStyleLbl="node1" presStyleIdx="4" presStyleCnt="9">
        <dgm:presLayoutVars>
          <dgm:bulletEnabled val="1"/>
        </dgm:presLayoutVars>
      </dgm:prSet>
      <dgm:spPr/>
    </dgm:pt>
    <dgm:pt modelId="{63A6757D-824E-425F-AB14-E5D27E4C1DE2}" type="pres">
      <dgm:prSet presAssocID="{DEB733B7-A3FF-43CC-9C82-8205A1FF764E}" presName="sibTrans" presStyleLbl="sibTrans1D1" presStyleIdx="4" presStyleCnt="8"/>
      <dgm:spPr/>
    </dgm:pt>
    <dgm:pt modelId="{104071F0-07D0-4C37-A0F8-F4A026B6DC1E}" type="pres">
      <dgm:prSet presAssocID="{DEB733B7-A3FF-43CC-9C82-8205A1FF764E}" presName="connectorText" presStyleLbl="sibTrans1D1" presStyleIdx="4" presStyleCnt="8"/>
      <dgm:spPr/>
    </dgm:pt>
    <dgm:pt modelId="{AC7CC688-524E-4E18-B777-64B1176F3137}" type="pres">
      <dgm:prSet presAssocID="{94E83CF9-F48B-4645-B0A1-D12D96DC1243}" presName="node" presStyleLbl="node1" presStyleIdx="5" presStyleCnt="9">
        <dgm:presLayoutVars>
          <dgm:bulletEnabled val="1"/>
        </dgm:presLayoutVars>
      </dgm:prSet>
      <dgm:spPr/>
    </dgm:pt>
    <dgm:pt modelId="{4DBE1C04-8416-4061-A105-E3DC6B9DFD9C}" type="pres">
      <dgm:prSet presAssocID="{2033B3A6-AA7F-4572-9508-FBA41D91E186}" presName="sibTrans" presStyleLbl="sibTrans1D1" presStyleIdx="5" presStyleCnt="8"/>
      <dgm:spPr/>
    </dgm:pt>
    <dgm:pt modelId="{17D29F4F-FCED-4916-B029-B2829718F034}" type="pres">
      <dgm:prSet presAssocID="{2033B3A6-AA7F-4572-9508-FBA41D91E186}" presName="connectorText" presStyleLbl="sibTrans1D1" presStyleIdx="5" presStyleCnt="8"/>
      <dgm:spPr/>
    </dgm:pt>
    <dgm:pt modelId="{B54AE3DB-4798-4F93-BB52-1445C80C932D}" type="pres">
      <dgm:prSet presAssocID="{79554037-7EE3-4A99-A17B-BE2829019927}" presName="node" presStyleLbl="node1" presStyleIdx="6" presStyleCnt="9">
        <dgm:presLayoutVars>
          <dgm:bulletEnabled val="1"/>
        </dgm:presLayoutVars>
      </dgm:prSet>
      <dgm:spPr/>
    </dgm:pt>
    <dgm:pt modelId="{6D9ECF2D-898C-4876-B000-B5EE8BE1FEF0}" type="pres">
      <dgm:prSet presAssocID="{3D14B24E-693F-4A39-B6E9-5B7EC185212E}" presName="sibTrans" presStyleLbl="sibTrans1D1" presStyleIdx="6" presStyleCnt="8"/>
      <dgm:spPr/>
    </dgm:pt>
    <dgm:pt modelId="{D3B54BEC-CF28-4E55-B4DF-28C2DC538F93}" type="pres">
      <dgm:prSet presAssocID="{3D14B24E-693F-4A39-B6E9-5B7EC185212E}" presName="connectorText" presStyleLbl="sibTrans1D1" presStyleIdx="6" presStyleCnt="8"/>
      <dgm:spPr/>
    </dgm:pt>
    <dgm:pt modelId="{201C30C0-06D1-4336-9A01-1B9F4D9C0752}" type="pres">
      <dgm:prSet presAssocID="{BC1C4A8F-C99F-4EA8-8CC5-E2437E4720C0}" presName="node" presStyleLbl="node1" presStyleIdx="7" presStyleCnt="9">
        <dgm:presLayoutVars>
          <dgm:bulletEnabled val="1"/>
        </dgm:presLayoutVars>
      </dgm:prSet>
      <dgm:spPr/>
    </dgm:pt>
    <dgm:pt modelId="{D064C617-46AA-4241-A39C-16169C9094E0}" type="pres">
      <dgm:prSet presAssocID="{B2BEB476-5E6D-4309-8BE5-11A712445964}" presName="sibTrans" presStyleLbl="sibTrans1D1" presStyleIdx="7" presStyleCnt="8"/>
      <dgm:spPr/>
    </dgm:pt>
    <dgm:pt modelId="{93F1F21A-620D-4F32-8A41-92B95136E8D8}" type="pres">
      <dgm:prSet presAssocID="{B2BEB476-5E6D-4309-8BE5-11A712445964}" presName="connectorText" presStyleLbl="sibTrans1D1" presStyleIdx="7" presStyleCnt="8"/>
      <dgm:spPr/>
    </dgm:pt>
    <dgm:pt modelId="{FDCBE0EC-D1A4-4618-9199-4D35ABC8A833}" type="pres">
      <dgm:prSet presAssocID="{C162443B-BCF9-4F05-80AD-837821800CC0}" presName="node" presStyleLbl="node1" presStyleIdx="8" presStyleCnt="9">
        <dgm:presLayoutVars>
          <dgm:bulletEnabled val="1"/>
        </dgm:presLayoutVars>
      </dgm:prSet>
      <dgm:spPr/>
    </dgm:pt>
  </dgm:ptLst>
  <dgm:cxnLst>
    <dgm:cxn modelId="{E940DB09-2B4A-4E7F-81B7-125A7AD203CE}" type="presOf" srcId="{D9B508AD-9D7C-4D72-B557-1B2C2EEE7B53}" destId="{8C2840EB-382F-4AC0-8810-4FEAE44F1CC2}" srcOrd="1" destOrd="0" presId="urn:microsoft.com/office/officeart/2016/7/layout/RepeatingBendingProcessNew"/>
    <dgm:cxn modelId="{0254DC0A-96E2-44B2-B786-9D9FD936E05B}" type="presOf" srcId="{46663BAE-DB86-4222-A09F-B270E158CE18}" destId="{E7015BBC-29F2-4880-B7CA-40C2EF3FC14B}" srcOrd="0" destOrd="0" presId="urn:microsoft.com/office/officeart/2016/7/layout/RepeatingBendingProcessNew"/>
    <dgm:cxn modelId="{03D5D11A-EF23-4B68-9FB4-C420E8B36B0F}" type="presOf" srcId="{4673B0EA-6B6C-4A3E-BC45-F6E2132FDCFF}" destId="{A651D2E4-E139-4BDC-9196-68A97C3F98A1}" srcOrd="1" destOrd="0" presId="urn:microsoft.com/office/officeart/2016/7/layout/RepeatingBendingProcessNew"/>
    <dgm:cxn modelId="{B2CFCD21-5079-4DA9-B0AC-5FB61972895A}" type="presOf" srcId="{C162443B-BCF9-4F05-80AD-837821800CC0}" destId="{FDCBE0EC-D1A4-4618-9199-4D35ABC8A833}" srcOrd="0" destOrd="0" presId="urn:microsoft.com/office/officeart/2016/7/layout/RepeatingBendingProcessNew"/>
    <dgm:cxn modelId="{6084D424-9CA3-4DC7-8E44-A617CE15108F}" type="presOf" srcId="{DEB733B7-A3FF-43CC-9C82-8205A1FF764E}" destId="{63A6757D-824E-425F-AB14-E5D27E4C1DE2}" srcOrd="0" destOrd="0" presId="urn:microsoft.com/office/officeart/2016/7/layout/RepeatingBendingProcessNew"/>
    <dgm:cxn modelId="{3F3FAD2B-9B7C-48FE-9E17-7EF3B6F499C3}" type="presOf" srcId="{94E83CF9-F48B-4645-B0A1-D12D96DC1243}" destId="{AC7CC688-524E-4E18-B777-64B1176F3137}" srcOrd="0" destOrd="0" presId="urn:microsoft.com/office/officeart/2016/7/layout/RepeatingBendingProcessNew"/>
    <dgm:cxn modelId="{DE8EBF2B-84A8-43BC-8360-69590A863C01}" srcId="{49AC24AD-D9CD-451B-B9DA-67A62060D9A8}" destId="{3BB31D7A-D435-492B-9230-ADAC444F3958}" srcOrd="2" destOrd="0" parTransId="{F95834D5-E269-4EE2-A4A2-0FDA0067CF94}" sibTransId="{06C7F9D1-8A38-4DC3-9F82-5021B2A182E8}"/>
    <dgm:cxn modelId="{FE206233-E979-48F8-91BC-4CE65FF93B18}" type="presOf" srcId="{BC1C4A8F-C99F-4EA8-8CC5-E2437E4720C0}" destId="{201C30C0-06D1-4336-9A01-1B9F4D9C0752}" srcOrd="0" destOrd="0" presId="urn:microsoft.com/office/officeart/2016/7/layout/RepeatingBendingProcessNew"/>
    <dgm:cxn modelId="{D277E937-5FE1-4ED1-850A-1C0311B01CDD}" type="presOf" srcId="{6F8BA657-3C38-4178-B027-5D6BE2C7F0B0}" destId="{3A04662E-7F28-46EB-B00A-FD07C9490C06}" srcOrd="0" destOrd="0" presId="urn:microsoft.com/office/officeart/2016/7/layout/RepeatingBendingProcessNew"/>
    <dgm:cxn modelId="{39EFFC69-991F-4B72-81A5-595FF5C28F53}" type="presOf" srcId="{3BB31D7A-D435-492B-9230-ADAC444F3958}" destId="{FCE06F72-47C4-456A-9151-34104E50E7D8}" srcOrd="0" destOrd="0" presId="urn:microsoft.com/office/officeart/2016/7/layout/RepeatingBendingProcessNew"/>
    <dgm:cxn modelId="{FF64BB6A-5ACE-416B-A112-04279625041E}" type="presOf" srcId="{3F5F3254-940A-4CCF-A7C9-DF47522C49AF}" destId="{196654FA-5448-41EA-A0F5-E7B2FA99AC0E}" srcOrd="0" destOrd="0" presId="urn:microsoft.com/office/officeart/2016/7/layout/RepeatingBendingProcessNew"/>
    <dgm:cxn modelId="{2F90314B-F0AD-4E3B-92F1-3F2303D61C9E}" srcId="{49AC24AD-D9CD-451B-B9DA-67A62060D9A8}" destId="{79554037-7EE3-4A99-A17B-BE2829019927}" srcOrd="6" destOrd="0" parTransId="{9E034A79-6FA9-4FB2-AFF1-BFE9EC04F2B3}" sibTransId="{3D14B24E-693F-4A39-B6E9-5B7EC185212E}"/>
    <dgm:cxn modelId="{2E036E4E-E06F-4550-AB69-82996A0EB33A}" srcId="{49AC24AD-D9CD-451B-B9DA-67A62060D9A8}" destId="{94E83CF9-F48B-4645-B0A1-D12D96DC1243}" srcOrd="5" destOrd="0" parTransId="{F8EA6FE3-C1A7-469B-AA46-55BD522CD902}" sibTransId="{2033B3A6-AA7F-4572-9508-FBA41D91E186}"/>
    <dgm:cxn modelId="{7D77D86E-7180-4846-8FF7-AE69F8B98B8E}" type="presOf" srcId="{3D14B24E-693F-4A39-B6E9-5B7EC185212E}" destId="{6D9ECF2D-898C-4876-B000-B5EE8BE1FEF0}" srcOrd="0" destOrd="0" presId="urn:microsoft.com/office/officeart/2016/7/layout/RepeatingBendingProcessNew"/>
    <dgm:cxn modelId="{500D3272-020A-46A5-99BD-0B27FFDE7221}" type="presOf" srcId="{C3D6425B-67A8-466A-A66E-D5FD9804D735}" destId="{C1B468D9-223E-4D73-A47C-38E59815A5DB}" srcOrd="0" destOrd="0" presId="urn:microsoft.com/office/officeart/2016/7/layout/RepeatingBendingProcessNew"/>
    <dgm:cxn modelId="{2AD75558-220B-4EBB-B6D8-29CC56DA0BEA}" srcId="{49AC24AD-D9CD-451B-B9DA-67A62060D9A8}" destId="{3F5F3254-940A-4CCF-A7C9-DF47522C49AF}" srcOrd="3" destOrd="0" parTransId="{5C49ABB4-9CF8-4D87-A3C4-7FC3F90A5551}" sibTransId="{D9B508AD-9D7C-4D72-B557-1B2C2EEE7B53}"/>
    <dgm:cxn modelId="{0F419E7B-1975-4CD2-95B5-61AA27AEBD1C}" type="presOf" srcId="{DEB733B7-A3FF-43CC-9C82-8205A1FF764E}" destId="{104071F0-07D0-4C37-A0F8-F4A026B6DC1E}" srcOrd="1" destOrd="0" presId="urn:microsoft.com/office/officeart/2016/7/layout/RepeatingBendingProcessNew"/>
    <dgm:cxn modelId="{CFAF4885-9F57-4D79-A8C0-84FBCBF73126}" type="presOf" srcId="{3D14B24E-693F-4A39-B6E9-5B7EC185212E}" destId="{D3B54BEC-CF28-4E55-B4DF-28C2DC538F93}" srcOrd="1" destOrd="0" presId="urn:microsoft.com/office/officeart/2016/7/layout/RepeatingBendingProcessNew"/>
    <dgm:cxn modelId="{C4297989-4751-4486-8440-BB94C1BF4E11}" type="presOf" srcId="{79554037-7EE3-4A99-A17B-BE2829019927}" destId="{B54AE3DB-4798-4F93-BB52-1445C80C932D}" srcOrd="0" destOrd="0" presId="urn:microsoft.com/office/officeart/2016/7/layout/RepeatingBendingProcessNew"/>
    <dgm:cxn modelId="{3A878193-63E3-45DA-AD80-C868F078ABAE}" type="presOf" srcId="{B2BEB476-5E6D-4309-8BE5-11A712445964}" destId="{93F1F21A-620D-4F32-8A41-92B95136E8D8}" srcOrd="1" destOrd="0" presId="urn:microsoft.com/office/officeart/2016/7/layout/RepeatingBendingProcessNew"/>
    <dgm:cxn modelId="{B9D69895-7773-490E-9ACF-A0FA5BCD8B65}" srcId="{49AC24AD-D9CD-451B-B9DA-67A62060D9A8}" destId="{C162443B-BCF9-4F05-80AD-837821800CC0}" srcOrd="8" destOrd="0" parTransId="{10BB6D80-A526-4F58-BA67-73A42198A452}" sibTransId="{F12304B9-FC98-43D4-9A73-129B19D68730}"/>
    <dgm:cxn modelId="{5F4B4799-ECE9-4531-9DEB-28FA317E77DA}" type="presOf" srcId="{06C7F9D1-8A38-4DC3-9F82-5021B2A182E8}" destId="{57C58AC3-8508-44FC-B971-D62953890274}" srcOrd="1" destOrd="0" presId="urn:microsoft.com/office/officeart/2016/7/layout/RepeatingBendingProcessNew"/>
    <dgm:cxn modelId="{6B7CCEA2-85B9-4FB5-ACF8-289517C88637}" type="presOf" srcId="{49AC24AD-D9CD-451B-B9DA-67A62060D9A8}" destId="{6CDC4977-A6DF-4A71-979D-A6DA5EBDA9A5}" srcOrd="0" destOrd="0" presId="urn:microsoft.com/office/officeart/2016/7/layout/RepeatingBendingProcessNew"/>
    <dgm:cxn modelId="{CF9E3CA5-B3E6-4D82-9D9A-B4F1F5E8AD6E}" type="presOf" srcId="{2033B3A6-AA7F-4572-9508-FBA41D91E186}" destId="{4DBE1C04-8416-4061-A105-E3DC6B9DFD9C}" srcOrd="0" destOrd="0" presId="urn:microsoft.com/office/officeart/2016/7/layout/RepeatingBendingProcessNew"/>
    <dgm:cxn modelId="{09EF02B3-D3EC-4681-83E8-A220C2BE0CF8}" srcId="{49AC24AD-D9CD-451B-B9DA-67A62060D9A8}" destId="{67360AF2-22D6-4F36-9A77-3A5BAAA94D3C}" srcOrd="1" destOrd="0" parTransId="{FA5CEF2F-2287-4EA4-9E6A-C2EF2AF1AD60}" sibTransId="{4673B0EA-6B6C-4A3E-BC45-F6E2132FDCFF}"/>
    <dgm:cxn modelId="{3CCFB4B4-6BF4-43E5-8398-936FD2D2DE9C}" srcId="{49AC24AD-D9CD-451B-B9DA-67A62060D9A8}" destId="{6F8BA657-3C38-4178-B027-5D6BE2C7F0B0}" srcOrd="0" destOrd="0" parTransId="{5037CB4F-FE09-48C2-9919-FDABF2237096}" sibTransId="{46663BAE-DB86-4222-A09F-B270E158CE18}"/>
    <dgm:cxn modelId="{818870BC-592A-472F-95EF-8487F349B740}" srcId="{49AC24AD-D9CD-451B-B9DA-67A62060D9A8}" destId="{C3D6425B-67A8-466A-A66E-D5FD9804D735}" srcOrd="4" destOrd="0" parTransId="{E4B633A3-1F4F-4755-803D-A0CD950EE2AC}" sibTransId="{DEB733B7-A3FF-43CC-9C82-8205A1FF764E}"/>
    <dgm:cxn modelId="{CE2F55BD-2A2F-46F7-A8C2-F9D50CC0AF70}" type="presOf" srcId="{2033B3A6-AA7F-4572-9508-FBA41D91E186}" destId="{17D29F4F-FCED-4916-B029-B2829718F034}" srcOrd="1" destOrd="0" presId="urn:microsoft.com/office/officeart/2016/7/layout/RepeatingBendingProcessNew"/>
    <dgm:cxn modelId="{A659D8BD-DBC3-48AD-BD4D-8CC925C84D01}" type="presOf" srcId="{46663BAE-DB86-4222-A09F-B270E158CE18}" destId="{393B75F5-01E7-491D-BAA8-BD9682091076}" srcOrd="1" destOrd="0" presId="urn:microsoft.com/office/officeart/2016/7/layout/RepeatingBendingProcessNew"/>
    <dgm:cxn modelId="{306902C3-3204-4CCE-9B18-8F140767BE82}" type="presOf" srcId="{D9B508AD-9D7C-4D72-B557-1B2C2EEE7B53}" destId="{534C201A-1583-4FE9-BEF5-FE33067B9150}" srcOrd="0" destOrd="0" presId="urn:microsoft.com/office/officeart/2016/7/layout/RepeatingBendingProcessNew"/>
    <dgm:cxn modelId="{00F04CCE-76CB-42B2-83E3-AC70187FF9A7}" type="presOf" srcId="{B2BEB476-5E6D-4309-8BE5-11A712445964}" destId="{D064C617-46AA-4241-A39C-16169C9094E0}" srcOrd="0" destOrd="0" presId="urn:microsoft.com/office/officeart/2016/7/layout/RepeatingBendingProcessNew"/>
    <dgm:cxn modelId="{FF4F7AD1-37AB-4B30-B7B1-1ECF9C532556}" type="presOf" srcId="{06C7F9D1-8A38-4DC3-9F82-5021B2A182E8}" destId="{A302CDBB-22CA-429B-B5C1-0C5BC365EDB9}" srcOrd="0" destOrd="0" presId="urn:microsoft.com/office/officeart/2016/7/layout/RepeatingBendingProcessNew"/>
    <dgm:cxn modelId="{89C3C6E7-645E-4D5E-A232-E2941D9EBA1E}" type="presOf" srcId="{4673B0EA-6B6C-4A3E-BC45-F6E2132FDCFF}" destId="{F1231401-7A39-4980-96DD-26B26C040744}" srcOrd="0" destOrd="0" presId="urn:microsoft.com/office/officeart/2016/7/layout/RepeatingBendingProcessNew"/>
    <dgm:cxn modelId="{B94496EA-EAB4-4541-B82B-AFD3D66E2910}" type="presOf" srcId="{67360AF2-22D6-4F36-9A77-3A5BAAA94D3C}" destId="{9302210B-D615-47DB-B63D-EDC69D6D90DD}" srcOrd="0" destOrd="0" presId="urn:microsoft.com/office/officeart/2016/7/layout/RepeatingBendingProcessNew"/>
    <dgm:cxn modelId="{2EF8CAFE-FA0B-4318-B044-57CC99B0FF37}" srcId="{49AC24AD-D9CD-451B-B9DA-67A62060D9A8}" destId="{BC1C4A8F-C99F-4EA8-8CC5-E2437E4720C0}" srcOrd="7" destOrd="0" parTransId="{2A4C9F30-3D9E-4EE3-8C07-8DA45F1DF1F6}" sibTransId="{B2BEB476-5E6D-4309-8BE5-11A712445964}"/>
    <dgm:cxn modelId="{B39A2726-79D3-4329-86F5-D7C48AB60857}" type="presParOf" srcId="{6CDC4977-A6DF-4A71-979D-A6DA5EBDA9A5}" destId="{3A04662E-7F28-46EB-B00A-FD07C9490C06}" srcOrd="0" destOrd="0" presId="urn:microsoft.com/office/officeart/2016/7/layout/RepeatingBendingProcessNew"/>
    <dgm:cxn modelId="{7F173F56-FB76-4E4F-806C-6AC5EDD551CD}" type="presParOf" srcId="{6CDC4977-A6DF-4A71-979D-A6DA5EBDA9A5}" destId="{E7015BBC-29F2-4880-B7CA-40C2EF3FC14B}" srcOrd="1" destOrd="0" presId="urn:microsoft.com/office/officeart/2016/7/layout/RepeatingBendingProcessNew"/>
    <dgm:cxn modelId="{BD7C5045-9408-4639-BF27-2B15AB8ADEA3}" type="presParOf" srcId="{E7015BBC-29F2-4880-B7CA-40C2EF3FC14B}" destId="{393B75F5-01E7-491D-BAA8-BD9682091076}" srcOrd="0" destOrd="0" presId="urn:microsoft.com/office/officeart/2016/7/layout/RepeatingBendingProcessNew"/>
    <dgm:cxn modelId="{679516FE-DEF2-4340-A154-081484D44994}" type="presParOf" srcId="{6CDC4977-A6DF-4A71-979D-A6DA5EBDA9A5}" destId="{9302210B-D615-47DB-B63D-EDC69D6D90DD}" srcOrd="2" destOrd="0" presId="urn:microsoft.com/office/officeart/2016/7/layout/RepeatingBendingProcessNew"/>
    <dgm:cxn modelId="{046B00D0-34A9-43B6-A631-578FF85ABD86}" type="presParOf" srcId="{6CDC4977-A6DF-4A71-979D-A6DA5EBDA9A5}" destId="{F1231401-7A39-4980-96DD-26B26C040744}" srcOrd="3" destOrd="0" presId="urn:microsoft.com/office/officeart/2016/7/layout/RepeatingBendingProcessNew"/>
    <dgm:cxn modelId="{6627D108-5A83-4D3D-9F49-B6F14C459599}" type="presParOf" srcId="{F1231401-7A39-4980-96DD-26B26C040744}" destId="{A651D2E4-E139-4BDC-9196-68A97C3F98A1}" srcOrd="0" destOrd="0" presId="urn:microsoft.com/office/officeart/2016/7/layout/RepeatingBendingProcessNew"/>
    <dgm:cxn modelId="{E96D9ABE-D147-447C-A546-369C273FBA5E}" type="presParOf" srcId="{6CDC4977-A6DF-4A71-979D-A6DA5EBDA9A5}" destId="{FCE06F72-47C4-456A-9151-34104E50E7D8}" srcOrd="4" destOrd="0" presId="urn:microsoft.com/office/officeart/2016/7/layout/RepeatingBendingProcessNew"/>
    <dgm:cxn modelId="{8736B567-D38B-4259-B590-248D52CAC4FD}" type="presParOf" srcId="{6CDC4977-A6DF-4A71-979D-A6DA5EBDA9A5}" destId="{A302CDBB-22CA-429B-B5C1-0C5BC365EDB9}" srcOrd="5" destOrd="0" presId="urn:microsoft.com/office/officeart/2016/7/layout/RepeatingBendingProcessNew"/>
    <dgm:cxn modelId="{149EDA97-09F6-4482-9AF4-AD7E70764A0D}" type="presParOf" srcId="{A302CDBB-22CA-429B-B5C1-0C5BC365EDB9}" destId="{57C58AC3-8508-44FC-B971-D62953890274}" srcOrd="0" destOrd="0" presId="urn:microsoft.com/office/officeart/2016/7/layout/RepeatingBendingProcessNew"/>
    <dgm:cxn modelId="{FBDB2A40-9B17-4398-B2FA-801B4359A2B5}" type="presParOf" srcId="{6CDC4977-A6DF-4A71-979D-A6DA5EBDA9A5}" destId="{196654FA-5448-41EA-A0F5-E7B2FA99AC0E}" srcOrd="6" destOrd="0" presId="urn:microsoft.com/office/officeart/2016/7/layout/RepeatingBendingProcessNew"/>
    <dgm:cxn modelId="{E0B571FE-EE1A-490A-991E-F33992CA4A36}" type="presParOf" srcId="{6CDC4977-A6DF-4A71-979D-A6DA5EBDA9A5}" destId="{534C201A-1583-4FE9-BEF5-FE33067B9150}" srcOrd="7" destOrd="0" presId="urn:microsoft.com/office/officeart/2016/7/layout/RepeatingBendingProcessNew"/>
    <dgm:cxn modelId="{1CFE734F-D120-484D-A298-530BEA5E5E87}" type="presParOf" srcId="{534C201A-1583-4FE9-BEF5-FE33067B9150}" destId="{8C2840EB-382F-4AC0-8810-4FEAE44F1CC2}" srcOrd="0" destOrd="0" presId="urn:microsoft.com/office/officeart/2016/7/layout/RepeatingBendingProcessNew"/>
    <dgm:cxn modelId="{2EED4C19-5947-4EB6-8FD8-2DD7860F3630}" type="presParOf" srcId="{6CDC4977-A6DF-4A71-979D-A6DA5EBDA9A5}" destId="{C1B468D9-223E-4D73-A47C-38E59815A5DB}" srcOrd="8" destOrd="0" presId="urn:microsoft.com/office/officeart/2016/7/layout/RepeatingBendingProcessNew"/>
    <dgm:cxn modelId="{AB3FAB5C-5AFC-4FB4-A346-236712664A33}" type="presParOf" srcId="{6CDC4977-A6DF-4A71-979D-A6DA5EBDA9A5}" destId="{63A6757D-824E-425F-AB14-E5D27E4C1DE2}" srcOrd="9" destOrd="0" presId="urn:microsoft.com/office/officeart/2016/7/layout/RepeatingBendingProcessNew"/>
    <dgm:cxn modelId="{BB7FE606-3CB1-4CE4-B770-6F09DDE8B8FC}" type="presParOf" srcId="{63A6757D-824E-425F-AB14-E5D27E4C1DE2}" destId="{104071F0-07D0-4C37-A0F8-F4A026B6DC1E}" srcOrd="0" destOrd="0" presId="urn:microsoft.com/office/officeart/2016/7/layout/RepeatingBendingProcessNew"/>
    <dgm:cxn modelId="{44B54321-8736-4548-B0E0-618F21F94B46}" type="presParOf" srcId="{6CDC4977-A6DF-4A71-979D-A6DA5EBDA9A5}" destId="{AC7CC688-524E-4E18-B777-64B1176F3137}" srcOrd="10" destOrd="0" presId="urn:microsoft.com/office/officeart/2016/7/layout/RepeatingBendingProcessNew"/>
    <dgm:cxn modelId="{29E157D6-EEAB-4E9F-85EE-CF2D16930269}" type="presParOf" srcId="{6CDC4977-A6DF-4A71-979D-A6DA5EBDA9A5}" destId="{4DBE1C04-8416-4061-A105-E3DC6B9DFD9C}" srcOrd="11" destOrd="0" presId="urn:microsoft.com/office/officeart/2016/7/layout/RepeatingBendingProcessNew"/>
    <dgm:cxn modelId="{64695BEB-3416-4882-ADCA-215F58318349}" type="presParOf" srcId="{4DBE1C04-8416-4061-A105-E3DC6B9DFD9C}" destId="{17D29F4F-FCED-4916-B029-B2829718F034}" srcOrd="0" destOrd="0" presId="urn:microsoft.com/office/officeart/2016/7/layout/RepeatingBendingProcessNew"/>
    <dgm:cxn modelId="{6038568E-E112-486E-88D5-6ADE225671EA}" type="presParOf" srcId="{6CDC4977-A6DF-4A71-979D-A6DA5EBDA9A5}" destId="{B54AE3DB-4798-4F93-BB52-1445C80C932D}" srcOrd="12" destOrd="0" presId="urn:microsoft.com/office/officeart/2016/7/layout/RepeatingBendingProcessNew"/>
    <dgm:cxn modelId="{86DF7E14-9CE3-4FBA-AE8D-C12DE0027D86}" type="presParOf" srcId="{6CDC4977-A6DF-4A71-979D-A6DA5EBDA9A5}" destId="{6D9ECF2D-898C-4876-B000-B5EE8BE1FEF0}" srcOrd="13" destOrd="0" presId="urn:microsoft.com/office/officeart/2016/7/layout/RepeatingBendingProcessNew"/>
    <dgm:cxn modelId="{43B7AF11-0716-42B6-BDBB-5FBDB708C9C3}" type="presParOf" srcId="{6D9ECF2D-898C-4876-B000-B5EE8BE1FEF0}" destId="{D3B54BEC-CF28-4E55-B4DF-28C2DC538F93}" srcOrd="0" destOrd="0" presId="urn:microsoft.com/office/officeart/2016/7/layout/RepeatingBendingProcessNew"/>
    <dgm:cxn modelId="{8488B8C5-CA97-4839-A4C7-2EB0BB05C490}" type="presParOf" srcId="{6CDC4977-A6DF-4A71-979D-A6DA5EBDA9A5}" destId="{201C30C0-06D1-4336-9A01-1B9F4D9C0752}" srcOrd="14" destOrd="0" presId="urn:microsoft.com/office/officeart/2016/7/layout/RepeatingBendingProcessNew"/>
    <dgm:cxn modelId="{64E10FFE-3B0B-4314-A884-1F1F6287C62B}" type="presParOf" srcId="{6CDC4977-A6DF-4A71-979D-A6DA5EBDA9A5}" destId="{D064C617-46AA-4241-A39C-16169C9094E0}" srcOrd="15" destOrd="0" presId="urn:microsoft.com/office/officeart/2016/7/layout/RepeatingBendingProcessNew"/>
    <dgm:cxn modelId="{95A2070D-DE18-493F-979F-C62CC537FEBC}" type="presParOf" srcId="{D064C617-46AA-4241-A39C-16169C9094E0}" destId="{93F1F21A-620D-4F32-8A41-92B95136E8D8}" srcOrd="0" destOrd="0" presId="urn:microsoft.com/office/officeart/2016/7/layout/RepeatingBendingProcessNew"/>
    <dgm:cxn modelId="{D67707FF-A9E0-4A07-A8A3-57CD83727A98}" type="presParOf" srcId="{6CDC4977-A6DF-4A71-979D-A6DA5EBDA9A5}" destId="{FDCBE0EC-D1A4-4618-9199-4D35ABC8A833}"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15BBC-29F2-4880-B7CA-40C2EF3FC14B}">
      <dsp:nvSpPr>
        <dsp:cNvPr id="0" name=""/>
        <dsp:cNvSpPr/>
      </dsp:nvSpPr>
      <dsp:spPr>
        <a:xfrm>
          <a:off x="1778971" y="1192510"/>
          <a:ext cx="377418" cy="91440"/>
        </a:xfrm>
        <a:custGeom>
          <a:avLst/>
          <a:gdLst/>
          <a:ahLst/>
          <a:cxnLst/>
          <a:rect l="0" t="0" r="0" b="0"/>
          <a:pathLst>
            <a:path>
              <a:moveTo>
                <a:pt x="0" y="45720"/>
              </a:moveTo>
              <a:lnTo>
                <a:pt x="377418"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1236190"/>
        <a:ext cx="20400" cy="4080"/>
      </dsp:txXfrm>
    </dsp:sp>
    <dsp:sp modelId="{3A04662E-7F28-46EB-B00A-FD07C9490C06}">
      <dsp:nvSpPr>
        <dsp:cNvPr id="0" name=""/>
        <dsp:cNvSpPr/>
      </dsp:nvSpPr>
      <dsp:spPr>
        <a:xfrm>
          <a:off x="6777" y="706032"/>
          <a:ext cx="1773994" cy="106439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Raw data processing (Data cleaning)</a:t>
          </a:r>
          <a:endParaRPr lang="en-US" sz="1500" kern="1200"/>
        </a:p>
      </dsp:txBody>
      <dsp:txXfrm>
        <a:off x="6777" y="706032"/>
        <a:ext cx="1773994" cy="1064396"/>
      </dsp:txXfrm>
    </dsp:sp>
    <dsp:sp modelId="{F1231401-7A39-4980-96DD-26B26C040744}">
      <dsp:nvSpPr>
        <dsp:cNvPr id="0" name=""/>
        <dsp:cNvSpPr/>
      </dsp:nvSpPr>
      <dsp:spPr>
        <a:xfrm>
          <a:off x="3960984" y="1192510"/>
          <a:ext cx="377418" cy="91440"/>
        </a:xfrm>
        <a:custGeom>
          <a:avLst/>
          <a:gdLst/>
          <a:ahLst/>
          <a:cxnLst/>
          <a:rect l="0" t="0" r="0" b="0"/>
          <a:pathLst>
            <a:path>
              <a:moveTo>
                <a:pt x="0" y="45720"/>
              </a:moveTo>
              <a:lnTo>
                <a:pt x="377418" y="45720"/>
              </a:lnTo>
            </a:path>
          </a:pathLst>
        </a:custGeom>
        <a:noFill/>
        <a:ln w="9525" cap="flat" cmpd="sng" algn="ctr">
          <a:solidFill>
            <a:schemeClr val="accent2">
              <a:hueOff val="-189053"/>
              <a:satOff val="213"/>
              <a:lumOff val="50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1236190"/>
        <a:ext cx="20400" cy="4080"/>
      </dsp:txXfrm>
    </dsp:sp>
    <dsp:sp modelId="{9302210B-D615-47DB-B63D-EDC69D6D90DD}">
      <dsp:nvSpPr>
        <dsp:cNvPr id="0" name=""/>
        <dsp:cNvSpPr/>
      </dsp:nvSpPr>
      <dsp:spPr>
        <a:xfrm>
          <a:off x="2188790" y="706032"/>
          <a:ext cx="1773994" cy="1064396"/>
        </a:xfrm>
        <a:prstGeom prst="rect">
          <a:avLst/>
        </a:prstGeom>
        <a:solidFill>
          <a:schemeClr val="accent2">
            <a:hueOff val="-165422"/>
            <a:satOff val="186"/>
            <a:lumOff val="4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2. Tokenization and StopWords</a:t>
          </a:r>
          <a:br>
            <a:rPr lang="en-IN" sz="1500" b="1" i="1" kern="1200"/>
          </a:br>
          <a:endParaRPr lang="en-US" sz="1500" kern="1200"/>
        </a:p>
      </dsp:txBody>
      <dsp:txXfrm>
        <a:off x="2188790" y="706032"/>
        <a:ext cx="1773994" cy="1064396"/>
      </dsp:txXfrm>
    </dsp:sp>
    <dsp:sp modelId="{A302CDBB-22CA-429B-B5C1-0C5BC365EDB9}">
      <dsp:nvSpPr>
        <dsp:cNvPr id="0" name=""/>
        <dsp:cNvSpPr/>
      </dsp:nvSpPr>
      <dsp:spPr>
        <a:xfrm>
          <a:off x="6142997" y="1192510"/>
          <a:ext cx="377418" cy="91440"/>
        </a:xfrm>
        <a:custGeom>
          <a:avLst/>
          <a:gdLst/>
          <a:ahLst/>
          <a:cxnLst/>
          <a:rect l="0" t="0" r="0" b="0"/>
          <a:pathLst>
            <a:path>
              <a:moveTo>
                <a:pt x="0" y="45720"/>
              </a:moveTo>
              <a:lnTo>
                <a:pt x="377418" y="45720"/>
              </a:lnTo>
            </a:path>
          </a:pathLst>
        </a:custGeom>
        <a:noFill/>
        <a:ln w="9525" cap="flat" cmpd="sng" algn="ctr">
          <a:solidFill>
            <a:schemeClr val="accent2">
              <a:hueOff val="-378107"/>
              <a:satOff val="426"/>
              <a:lumOff val="100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1236190"/>
        <a:ext cx="20400" cy="4080"/>
      </dsp:txXfrm>
    </dsp:sp>
    <dsp:sp modelId="{FCE06F72-47C4-456A-9151-34104E50E7D8}">
      <dsp:nvSpPr>
        <dsp:cNvPr id="0" name=""/>
        <dsp:cNvSpPr/>
      </dsp:nvSpPr>
      <dsp:spPr>
        <a:xfrm>
          <a:off x="4370802" y="706032"/>
          <a:ext cx="1773994" cy="1064396"/>
        </a:xfrm>
        <a:prstGeom prst="rect">
          <a:avLst/>
        </a:prstGeom>
        <a:solidFill>
          <a:schemeClr val="accent2">
            <a:hueOff val="-330843"/>
            <a:satOff val="373"/>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3. Feature Extraction techniques</a:t>
          </a:r>
          <a:br>
            <a:rPr lang="en-IN" sz="1500" b="1" i="1" kern="1200"/>
          </a:br>
          <a:endParaRPr lang="en-US" sz="1500" kern="1200"/>
        </a:p>
      </dsp:txBody>
      <dsp:txXfrm>
        <a:off x="4370802" y="706032"/>
        <a:ext cx="1773994" cy="1064396"/>
      </dsp:txXfrm>
    </dsp:sp>
    <dsp:sp modelId="{534C201A-1583-4FE9-BEF5-FE33067B9150}">
      <dsp:nvSpPr>
        <dsp:cNvPr id="0" name=""/>
        <dsp:cNvSpPr/>
      </dsp:nvSpPr>
      <dsp:spPr>
        <a:xfrm>
          <a:off x="8325009" y="1192510"/>
          <a:ext cx="377418" cy="91440"/>
        </a:xfrm>
        <a:custGeom>
          <a:avLst/>
          <a:gdLst/>
          <a:ahLst/>
          <a:cxnLst/>
          <a:rect l="0" t="0" r="0" b="0"/>
          <a:pathLst>
            <a:path>
              <a:moveTo>
                <a:pt x="0" y="45720"/>
              </a:moveTo>
              <a:lnTo>
                <a:pt x="377418" y="45720"/>
              </a:lnTo>
            </a:path>
          </a:pathLst>
        </a:custGeom>
        <a:noFill/>
        <a:ln w="9525" cap="flat" cmpd="sng" algn="ctr">
          <a:solidFill>
            <a:schemeClr val="accent2">
              <a:hueOff val="-567160"/>
              <a:satOff val="639"/>
              <a:lumOff val="151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1236190"/>
        <a:ext cx="20400" cy="4080"/>
      </dsp:txXfrm>
    </dsp:sp>
    <dsp:sp modelId="{196654FA-5448-41EA-A0F5-E7B2FA99AC0E}">
      <dsp:nvSpPr>
        <dsp:cNvPr id="0" name=""/>
        <dsp:cNvSpPr/>
      </dsp:nvSpPr>
      <dsp:spPr>
        <a:xfrm>
          <a:off x="6552815" y="706032"/>
          <a:ext cx="1773994" cy="1064396"/>
        </a:xfrm>
        <a:prstGeom prst="rect">
          <a:avLst/>
        </a:prstGeom>
        <a:solidFill>
          <a:schemeClr val="accent2">
            <a:hueOff val="-496265"/>
            <a:satOff val="559"/>
            <a:lumOff val="13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4. Topic Modelling and LDA</a:t>
          </a:r>
          <a:br>
            <a:rPr lang="en-IN" sz="1500" b="1" i="1" kern="1200"/>
          </a:br>
          <a:endParaRPr lang="en-US" sz="1500" kern="1200"/>
        </a:p>
      </dsp:txBody>
      <dsp:txXfrm>
        <a:off x="6552815" y="706032"/>
        <a:ext cx="1773994" cy="1064396"/>
      </dsp:txXfrm>
    </dsp:sp>
    <dsp:sp modelId="{63A6757D-824E-425F-AB14-E5D27E4C1DE2}">
      <dsp:nvSpPr>
        <dsp:cNvPr id="0" name=""/>
        <dsp:cNvSpPr/>
      </dsp:nvSpPr>
      <dsp:spPr>
        <a:xfrm>
          <a:off x="893774" y="1768628"/>
          <a:ext cx="8728050" cy="377418"/>
        </a:xfrm>
        <a:custGeom>
          <a:avLst/>
          <a:gdLst/>
          <a:ahLst/>
          <a:cxnLst/>
          <a:rect l="0" t="0" r="0" b="0"/>
          <a:pathLst>
            <a:path>
              <a:moveTo>
                <a:pt x="8728050" y="0"/>
              </a:moveTo>
              <a:lnTo>
                <a:pt x="8728050" y="205809"/>
              </a:lnTo>
              <a:lnTo>
                <a:pt x="0" y="205809"/>
              </a:lnTo>
              <a:lnTo>
                <a:pt x="0" y="377418"/>
              </a:lnTo>
            </a:path>
          </a:pathLst>
        </a:custGeom>
        <a:noFill/>
        <a:ln w="9525" cap="flat" cmpd="sng" algn="ctr">
          <a:solidFill>
            <a:schemeClr val="accent2">
              <a:hueOff val="-756213"/>
              <a:satOff val="853"/>
              <a:lumOff val="201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1955297"/>
        <a:ext cx="436879" cy="4080"/>
      </dsp:txXfrm>
    </dsp:sp>
    <dsp:sp modelId="{C1B468D9-223E-4D73-A47C-38E59815A5DB}">
      <dsp:nvSpPr>
        <dsp:cNvPr id="0" name=""/>
        <dsp:cNvSpPr/>
      </dsp:nvSpPr>
      <dsp:spPr>
        <a:xfrm>
          <a:off x="8734828" y="706032"/>
          <a:ext cx="1773994" cy="1064396"/>
        </a:xfrm>
        <a:prstGeom prst="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5.Word2Vec (word embedding)</a:t>
          </a:r>
          <a:br>
            <a:rPr lang="en-IN" sz="1500" b="1" i="1" kern="1200"/>
          </a:br>
          <a:endParaRPr lang="en-US" sz="1500" kern="1200"/>
        </a:p>
      </dsp:txBody>
      <dsp:txXfrm>
        <a:off x="8734828" y="706032"/>
        <a:ext cx="1773994" cy="1064396"/>
      </dsp:txXfrm>
    </dsp:sp>
    <dsp:sp modelId="{4DBE1C04-8416-4061-A105-E3DC6B9DFD9C}">
      <dsp:nvSpPr>
        <dsp:cNvPr id="0" name=""/>
        <dsp:cNvSpPr/>
      </dsp:nvSpPr>
      <dsp:spPr>
        <a:xfrm>
          <a:off x="1778971" y="2664925"/>
          <a:ext cx="377418" cy="91440"/>
        </a:xfrm>
        <a:custGeom>
          <a:avLst/>
          <a:gdLst/>
          <a:ahLst/>
          <a:cxnLst/>
          <a:rect l="0" t="0" r="0" b="0"/>
          <a:pathLst>
            <a:path>
              <a:moveTo>
                <a:pt x="0" y="45720"/>
              </a:moveTo>
              <a:lnTo>
                <a:pt x="377418" y="45720"/>
              </a:lnTo>
            </a:path>
          </a:pathLst>
        </a:custGeom>
        <a:noFill/>
        <a:ln w="9525" cap="flat" cmpd="sng" algn="ctr">
          <a:solidFill>
            <a:schemeClr val="accent2">
              <a:hueOff val="-945266"/>
              <a:satOff val="1066"/>
              <a:lumOff val="252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708605"/>
        <a:ext cx="20400" cy="4080"/>
      </dsp:txXfrm>
    </dsp:sp>
    <dsp:sp modelId="{AC7CC688-524E-4E18-B777-64B1176F3137}">
      <dsp:nvSpPr>
        <dsp:cNvPr id="0" name=""/>
        <dsp:cNvSpPr/>
      </dsp:nvSpPr>
      <dsp:spPr>
        <a:xfrm>
          <a:off x="6777" y="2178447"/>
          <a:ext cx="1773994" cy="1064396"/>
        </a:xfrm>
        <a:prstGeom prst="rect">
          <a:avLst/>
        </a:prstGeom>
        <a:solidFill>
          <a:schemeClr val="accent2">
            <a:hueOff val="-827108"/>
            <a:satOff val="932"/>
            <a:lumOff val="22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6. Continuous Bag-of-words(CBOW)</a:t>
          </a:r>
          <a:br>
            <a:rPr lang="en-IN" sz="1500" b="1" i="1" kern="1200"/>
          </a:br>
          <a:endParaRPr lang="en-US" sz="1500" kern="1200"/>
        </a:p>
      </dsp:txBody>
      <dsp:txXfrm>
        <a:off x="6777" y="2178447"/>
        <a:ext cx="1773994" cy="1064396"/>
      </dsp:txXfrm>
    </dsp:sp>
    <dsp:sp modelId="{6D9ECF2D-898C-4876-B000-B5EE8BE1FEF0}">
      <dsp:nvSpPr>
        <dsp:cNvPr id="0" name=""/>
        <dsp:cNvSpPr/>
      </dsp:nvSpPr>
      <dsp:spPr>
        <a:xfrm>
          <a:off x="3960984" y="2664925"/>
          <a:ext cx="377418" cy="91440"/>
        </a:xfrm>
        <a:custGeom>
          <a:avLst/>
          <a:gdLst/>
          <a:ahLst/>
          <a:cxnLst/>
          <a:rect l="0" t="0" r="0" b="0"/>
          <a:pathLst>
            <a:path>
              <a:moveTo>
                <a:pt x="0" y="45720"/>
              </a:moveTo>
              <a:lnTo>
                <a:pt x="377418" y="45720"/>
              </a:lnTo>
            </a:path>
          </a:pathLst>
        </a:custGeom>
        <a:noFill/>
        <a:ln w="9525" cap="flat" cmpd="sng" algn="ctr">
          <a:solidFill>
            <a:schemeClr val="accent2">
              <a:hueOff val="-1134320"/>
              <a:satOff val="1279"/>
              <a:lumOff val="302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708605"/>
        <a:ext cx="20400" cy="4080"/>
      </dsp:txXfrm>
    </dsp:sp>
    <dsp:sp modelId="{B54AE3DB-4798-4F93-BB52-1445C80C932D}">
      <dsp:nvSpPr>
        <dsp:cNvPr id="0" name=""/>
        <dsp:cNvSpPr/>
      </dsp:nvSpPr>
      <dsp:spPr>
        <a:xfrm>
          <a:off x="2188790" y="2178447"/>
          <a:ext cx="1773994" cy="1064396"/>
        </a:xfrm>
        <a:prstGeom prst="rect">
          <a:avLst/>
        </a:prstGeom>
        <a:solidFill>
          <a:schemeClr val="accent2">
            <a:hueOff val="-992530"/>
            <a:satOff val="1119"/>
            <a:lumOff val="2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7. Global Vectors for Word Representation (GloVe)</a:t>
          </a:r>
          <a:br>
            <a:rPr lang="en-IN" sz="1500" b="1" i="1" kern="1200"/>
          </a:br>
          <a:endParaRPr lang="en-US" sz="1500" kern="1200"/>
        </a:p>
      </dsp:txBody>
      <dsp:txXfrm>
        <a:off x="2188790" y="2178447"/>
        <a:ext cx="1773994" cy="1064396"/>
      </dsp:txXfrm>
    </dsp:sp>
    <dsp:sp modelId="{D064C617-46AA-4241-A39C-16169C9094E0}">
      <dsp:nvSpPr>
        <dsp:cNvPr id="0" name=""/>
        <dsp:cNvSpPr/>
      </dsp:nvSpPr>
      <dsp:spPr>
        <a:xfrm>
          <a:off x="6142997" y="2664925"/>
          <a:ext cx="377418" cy="91440"/>
        </a:xfrm>
        <a:custGeom>
          <a:avLst/>
          <a:gdLst/>
          <a:ahLst/>
          <a:cxnLst/>
          <a:rect l="0" t="0" r="0" b="0"/>
          <a:pathLst>
            <a:path>
              <a:moveTo>
                <a:pt x="0" y="45720"/>
              </a:moveTo>
              <a:lnTo>
                <a:pt x="377418" y="45720"/>
              </a:lnTo>
            </a:path>
          </a:pathLst>
        </a:custGeom>
        <a:noFill/>
        <a:ln w="9525" cap="flat" cmpd="sng" algn="ctr">
          <a:solidFill>
            <a:schemeClr val="accent2">
              <a:hueOff val="-1323373"/>
              <a:satOff val="1492"/>
              <a:lumOff val="35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708605"/>
        <a:ext cx="20400" cy="4080"/>
      </dsp:txXfrm>
    </dsp:sp>
    <dsp:sp modelId="{201C30C0-06D1-4336-9A01-1B9F4D9C0752}">
      <dsp:nvSpPr>
        <dsp:cNvPr id="0" name=""/>
        <dsp:cNvSpPr/>
      </dsp:nvSpPr>
      <dsp:spPr>
        <a:xfrm>
          <a:off x="4370802" y="2178447"/>
          <a:ext cx="1773994" cy="1064396"/>
        </a:xfrm>
        <a:prstGeom prst="rect">
          <a:avLst/>
        </a:prstGeom>
        <a:solidFill>
          <a:schemeClr val="accent2">
            <a:hueOff val="-1157951"/>
            <a:satOff val="1305"/>
            <a:lumOff val="30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8. text Generation,</a:t>
          </a:r>
          <a:br>
            <a:rPr lang="en-IN" sz="1500" b="1" i="1" kern="1200"/>
          </a:br>
          <a:endParaRPr lang="en-US" sz="1500" kern="1200"/>
        </a:p>
      </dsp:txBody>
      <dsp:txXfrm>
        <a:off x="4370802" y="2178447"/>
        <a:ext cx="1773994" cy="1064396"/>
      </dsp:txXfrm>
    </dsp:sp>
    <dsp:sp modelId="{FDCBE0EC-D1A4-4618-9199-4D35ABC8A833}">
      <dsp:nvSpPr>
        <dsp:cNvPr id="0" name=""/>
        <dsp:cNvSpPr/>
      </dsp:nvSpPr>
      <dsp:spPr>
        <a:xfrm>
          <a:off x="6552815" y="2178447"/>
          <a:ext cx="1773994" cy="1064396"/>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IN" sz="1500" b="1" i="1" kern="1200"/>
            <a:t>9. Transfer Learning</a:t>
          </a:r>
          <a:endParaRPr lang="en-US" sz="1500" kern="1200"/>
        </a:p>
      </dsp:txBody>
      <dsp:txXfrm>
        <a:off x="6552815" y="2178447"/>
        <a:ext cx="1773994" cy="106439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466A2FA-870B-4D64-9B2D-DCD4D255453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39491-B923-4192-9DF1-E1C99278AD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1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6A2FA-870B-4D64-9B2D-DCD4D255453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21498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6A2FA-870B-4D64-9B2D-DCD4D255453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39491-B923-4192-9DF1-E1C99278AD9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94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66A2FA-870B-4D64-9B2D-DCD4D255453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106134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66A2FA-870B-4D64-9B2D-DCD4D2554536}"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639491-B923-4192-9DF1-E1C99278AD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9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66A2FA-870B-4D64-9B2D-DCD4D255453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69507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6A2FA-870B-4D64-9B2D-DCD4D2554536}"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29464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66A2FA-870B-4D64-9B2D-DCD4D2554536}"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210616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6A2FA-870B-4D64-9B2D-DCD4D2554536}"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213127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66A2FA-870B-4D64-9B2D-DCD4D255453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639491-B923-4192-9DF1-E1C99278AD95}" type="slidenum">
              <a:rPr lang="en-IN" smtClean="0"/>
              <a:t>‹#›</a:t>
            </a:fld>
            <a:endParaRPr lang="en-IN"/>
          </a:p>
        </p:txBody>
      </p:sp>
    </p:spTree>
    <p:extLst>
      <p:ext uri="{BB962C8B-B14F-4D97-AF65-F5344CB8AC3E}">
        <p14:creationId xmlns:p14="http://schemas.microsoft.com/office/powerpoint/2010/main" val="100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66A2FA-870B-4D64-9B2D-DCD4D2554536}"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639491-B923-4192-9DF1-E1C99278AD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58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66A2FA-870B-4D64-9B2D-DCD4D2554536}" type="datetimeFigureOut">
              <a:rPr lang="en-IN" smtClean="0"/>
              <a:t>06-09-2022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639491-B923-4192-9DF1-E1C99278AD9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478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ackpropagation" TargetMode="External"/><Relationship Id="rId2" Type="http://schemas.openxmlformats.org/officeDocument/2006/relationships/hyperlink" Target="https://en.wikipedia.org/wiki/Stochastic_gradient_desc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pers.nips.cc/paper/4687-large-scale-distributed-deep-networks.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it.ly/33ywia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text2vec.org/glov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sine_similarity" TargetMode="External"/><Relationship Id="rId2" Type="http://schemas.openxmlformats.org/officeDocument/2006/relationships/hyperlink" Target="https://en.wikipedia.org/wiki/Euclidean_dist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CDB4-DB19-4BAD-BCF2-4E848365D518}"/>
              </a:ext>
            </a:extLst>
          </p:cNvPr>
          <p:cNvSpPr>
            <a:spLocks noGrp="1"/>
          </p:cNvSpPr>
          <p:nvPr>
            <p:ph type="ctrTitle"/>
          </p:nvPr>
        </p:nvSpPr>
        <p:spPr/>
        <p:txBody>
          <a:bodyPr>
            <a:normAutofit/>
          </a:bodyPr>
          <a:lstStyle/>
          <a:p>
            <a:r>
              <a:rPr lang="en-US" dirty="0"/>
              <a:t>NATURAL LANGUAGE PROCESSING</a:t>
            </a:r>
            <a:endParaRPr lang="en-IN" dirty="0"/>
          </a:p>
        </p:txBody>
      </p:sp>
      <p:sp>
        <p:nvSpPr>
          <p:cNvPr id="3" name="Subtitle 2">
            <a:extLst>
              <a:ext uri="{FF2B5EF4-FFF2-40B4-BE49-F238E27FC236}">
                <a16:creationId xmlns:a16="http://schemas.microsoft.com/office/drawing/2014/main" id="{95A9B9AB-1D0A-41FD-A7C6-40431AF925C8}"/>
              </a:ext>
            </a:extLst>
          </p:cNvPr>
          <p:cNvSpPr>
            <a:spLocks noGrp="1"/>
          </p:cNvSpPr>
          <p:nvPr>
            <p:ph type="subTitle" idx="1"/>
          </p:nvPr>
        </p:nvSpPr>
        <p:spPr>
          <a:xfrm>
            <a:off x="5711688" y="4837044"/>
            <a:ext cx="5049078" cy="1176130"/>
          </a:xfrm>
        </p:spPr>
        <p:txBody>
          <a:bodyPr/>
          <a:lstStyle/>
          <a:p>
            <a:endParaRPr lang="en-US" dirty="0"/>
          </a:p>
          <a:p>
            <a:r>
              <a:rPr lang="en-IN" dirty="0"/>
              <a:t>By : Prof.(Dr.) Archana Singh</a:t>
            </a:r>
          </a:p>
        </p:txBody>
      </p:sp>
    </p:spTree>
    <p:extLst>
      <p:ext uri="{BB962C8B-B14F-4D97-AF65-F5344CB8AC3E}">
        <p14:creationId xmlns:p14="http://schemas.microsoft.com/office/powerpoint/2010/main" val="128276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0F4C-CE2D-4803-B663-2ABF4A0F58FB}"/>
              </a:ext>
            </a:extLst>
          </p:cNvPr>
          <p:cNvSpPr>
            <a:spLocks noGrp="1"/>
          </p:cNvSpPr>
          <p:nvPr>
            <p:ph type="title"/>
          </p:nvPr>
        </p:nvSpPr>
        <p:spPr/>
        <p:txBody>
          <a:bodyPr/>
          <a:lstStyle/>
          <a:p>
            <a:r>
              <a:rPr lang="en-US" dirty="0"/>
              <a:t>Cosine Similarity</a:t>
            </a:r>
            <a:endParaRPr lang="en-IN" dirty="0"/>
          </a:p>
        </p:txBody>
      </p:sp>
      <p:pic>
        <p:nvPicPr>
          <p:cNvPr id="1026" name="Picture 2">
            <a:extLst>
              <a:ext uri="{FF2B5EF4-FFF2-40B4-BE49-F238E27FC236}">
                <a16:creationId xmlns:a16="http://schemas.microsoft.com/office/drawing/2014/main" id="{8354B2ED-EBE0-4221-AB1E-3492A7260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2668"/>
            <a:ext cx="4956312" cy="4003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E7C5D5-6961-4BA4-B44D-584FF37A9E01}"/>
              </a:ext>
            </a:extLst>
          </p:cNvPr>
          <p:cNvSpPr txBox="1"/>
          <p:nvPr/>
        </p:nvSpPr>
        <p:spPr>
          <a:xfrm>
            <a:off x="6278220" y="1947541"/>
            <a:ext cx="4956311" cy="4093428"/>
          </a:xfrm>
          <a:prstGeom prst="rect">
            <a:avLst/>
          </a:prstGeom>
          <a:noFill/>
        </p:spPr>
        <p:txBody>
          <a:bodyPr wrap="square">
            <a:spAutoFit/>
          </a:bodyPr>
          <a:lstStyle/>
          <a:p>
            <a:r>
              <a:rPr lang="en-US" sz="2000" dirty="0"/>
              <a:t>Mathematically, it measures the cosine of the angle between two vectors (item1, item2) projected in an N-dimensional vector space. </a:t>
            </a:r>
          </a:p>
          <a:p>
            <a:endParaRPr lang="en-US" sz="2000" dirty="0"/>
          </a:p>
          <a:p>
            <a:r>
              <a:rPr lang="en-US" sz="2000" dirty="0"/>
              <a:t>The advantageous of cosine similarity is, it predicts the document similarity even Euclidean is distance.</a:t>
            </a:r>
          </a:p>
          <a:p>
            <a:endParaRPr lang="en-US" sz="2000" dirty="0"/>
          </a:p>
          <a:p>
            <a:endParaRPr lang="en-US" sz="2000" dirty="0"/>
          </a:p>
          <a:p>
            <a:endParaRPr lang="en-US" sz="2000" dirty="0"/>
          </a:p>
          <a:p>
            <a:endParaRPr lang="en-US" sz="2000" dirty="0"/>
          </a:p>
          <a:p>
            <a:r>
              <a:rPr lang="en-US" sz="2000" dirty="0"/>
              <a:t>“Smaller the angle, the higher the similarity” — Cosine Similarity.</a:t>
            </a:r>
            <a:endParaRPr lang="en-IN" sz="2000" dirty="0"/>
          </a:p>
        </p:txBody>
      </p:sp>
    </p:spTree>
    <p:extLst>
      <p:ext uri="{BB962C8B-B14F-4D97-AF65-F5344CB8AC3E}">
        <p14:creationId xmlns:p14="http://schemas.microsoft.com/office/powerpoint/2010/main" val="1231319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C33C-A31A-416B-9495-02BFDD8334ED}"/>
              </a:ext>
            </a:extLst>
          </p:cNvPr>
          <p:cNvSpPr>
            <a:spLocks noGrp="1"/>
          </p:cNvSpPr>
          <p:nvPr>
            <p:ph type="title"/>
          </p:nvPr>
        </p:nvSpPr>
        <p:spPr/>
        <p:txBody>
          <a:bodyPr/>
          <a:lstStyle/>
          <a:p>
            <a:r>
              <a:rPr lang="en-US" dirty="0"/>
              <a:t>Example</a:t>
            </a:r>
            <a:endParaRPr lang="en-IN" dirty="0"/>
          </a:p>
        </p:txBody>
      </p:sp>
      <p:sp>
        <p:nvSpPr>
          <p:cNvPr id="5" name="TextBox 4">
            <a:extLst>
              <a:ext uri="{FF2B5EF4-FFF2-40B4-BE49-F238E27FC236}">
                <a16:creationId xmlns:a16="http://schemas.microsoft.com/office/drawing/2014/main" id="{DDD09CAB-0CF6-49B4-AE55-1A32E0F57DB5}"/>
              </a:ext>
            </a:extLst>
          </p:cNvPr>
          <p:cNvSpPr txBox="1"/>
          <p:nvPr/>
        </p:nvSpPr>
        <p:spPr>
          <a:xfrm>
            <a:off x="5936974" y="861159"/>
            <a:ext cx="6096000" cy="2554545"/>
          </a:xfrm>
          <a:prstGeom prst="rect">
            <a:avLst/>
          </a:prstGeom>
          <a:noFill/>
        </p:spPr>
        <p:txBody>
          <a:bodyPr wrap="square">
            <a:spAutoFit/>
          </a:bodyPr>
          <a:lstStyle/>
          <a:p>
            <a:pPr algn="l"/>
            <a:r>
              <a:rPr lang="en-US" sz="3200" dirty="0"/>
              <a:t>Let’s see an example.</a:t>
            </a:r>
          </a:p>
          <a:p>
            <a:pPr algn="l">
              <a:buFont typeface="+mj-lt"/>
              <a:buAutoNum type="arabicPeriod"/>
            </a:pPr>
            <a:r>
              <a:rPr lang="en-US" sz="3200" dirty="0"/>
              <a:t>Julie loves John more than Linda loves John</a:t>
            </a:r>
          </a:p>
          <a:p>
            <a:pPr algn="l">
              <a:buFont typeface="+mj-lt"/>
              <a:buAutoNum type="arabicPeriod"/>
            </a:pPr>
            <a:r>
              <a:rPr lang="en-US" sz="3200" dirty="0"/>
              <a:t>Jane loves John more than Julie loves John</a:t>
            </a:r>
          </a:p>
        </p:txBody>
      </p:sp>
      <p:sp>
        <p:nvSpPr>
          <p:cNvPr id="8" name="TextBox 7">
            <a:extLst>
              <a:ext uri="{FF2B5EF4-FFF2-40B4-BE49-F238E27FC236}">
                <a16:creationId xmlns:a16="http://schemas.microsoft.com/office/drawing/2014/main" id="{2BF1DEC4-9532-473D-AC34-4E02D864CC71}"/>
              </a:ext>
            </a:extLst>
          </p:cNvPr>
          <p:cNvSpPr txBox="1"/>
          <p:nvPr/>
        </p:nvSpPr>
        <p:spPr>
          <a:xfrm>
            <a:off x="1696277" y="2148223"/>
            <a:ext cx="6612835" cy="3416320"/>
          </a:xfrm>
          <a:prstGeom prst="rect">
            <a:avLst/>
          </a:prstGeom>
          <a:noFill/>
        </p:spPr>
        <p:txBody>
          <a:bodyPr wrap="square">
            <a:spAutoFit/>
          </a:bodyPr>
          <a:lstStyle/>
          <a:p>
            <a:r>
              <a:rPr lang="en-US" dirty="0"/>
              <a:t>John  2   2</a:t>
            </a:r>
          </a:p>
          <a:p>
            <a:r>
              <a:rPr lang="en-US" dirty="0"/>
              <a:t>Jane  0   1</a:t>
            </a:r>
          </a:p>
          <a:p>
            <a:r>
              <a:rPr lang="en-US" dirty="0"/>
              <a:t>Julie 1   1</a:t>
            </a:r>
          </a:p>
          <a:p>
            <a:r>
              <a:rPr lang="en-US" dirty="0"/>
              <a:t>Linda 1   0</a:t>
            </a:r>
          </a:p>
          <a:p>
            <a:r>
              <a:rPr lang="en-US" dirty="0"/>
              <a:t>likes 0   1</a:t>
            </a:r>
          </a:p>
          <a:p>
            <a:r>
              <a:rPr lang="en-US" dirty="0"/>
              <a:t>loves 2   1</a:t>
            </a:r>
          </a:p>
          <a:p>
            <a:r>
              <a:rPr lang="en-US" dirty="0"/>
              <a:t>more  1   1</a:t>
            </a:r>
          </a:p>
          <a:p>
            <a:r>
              <a:rPr lang="en-US" dirty="0"/>
              <a:t>than  1   1</a:t>
            </a:r>
          </a:p>
          <a:p>
            <a:r>
              <a:rPr lang="en-US" dirty="0"/>
              <a:t>the two vectors are,</a:t>
            </a:r>
          </a:p>
          <a:p>
            <a:endParaRPr lang="en-US" dirty="0"/>
          </a:p>
          <a:p>
            <a:r>
              <a:rPr lang="en-US" dirty="0"/>
              <a:t>Item 1: [2, 0, 1, 1, 0, 2, 1, 1]</a:t>
            </a:r>
          </a:p>
          <a:p>
            <a:r>
              <a:rPr lang="en-US" dirty="0"/>
              <a:t>Item 2: [2, 1, 1, 0, 1, 1, 1, 1]</a:t>
            </a:r>
            <a:endParaRPr lang="en-IN" dirty="0"/>
          </a:p>
        </p:txBody>
      </p:sp>
    </p:spTree>
    <p:extLst>
      <p:ext uri="{BB962C8B-B14F-4D97-AF65-F5344CB8AC3E}">
        <p14:creationId xmlns:p14="http://schemas.microsoft.com/office/powerpoint/2010/main" val="400833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FB81B-141E-430F-AC53-63FFB1B5647F}"/>
              </a:ext>
            </a:extLst>
          </p:cNvPr>
          <p:cNvSpPr>
            <a:spLocks noGrp="1"/>
          </p:cNvSpPr>
          <p:nvPr>
            <p:ph type="title"/>
          </p:nvPr>
        </p:nvSpPr>
        <p:spPr/>
        <p:txBody>
          <a:bodyPr/>
          <a:lstStyle/>
          <a:p>
            <a:r>
              <a:rPr lang="en-US" dirty="0"/>
              <a:t>Sentences into vectors</a:t>
            </a:r>
            <a:endParaRPr lang="en-IN" dirty="0"/>
          </a:p>
        </p:txBody>
      </p:sp>
      <p:sp>
        <p:nvSpPr>
          <p:cNvPr id="3" name="Content Placeholder 2">
            <a:extLst>
              <a:ext uri="{FF2B5EF4-FFF2-40B4-BE49-F238E27FC236}">
                <a16:creationId xmlns:a16="http://schemas.microsoft.com/office/drawing/2014/main" id="{3A528BD9-7A3B-4F92-9D16-1A07B65930A7}"/>
              </a:ext>
            </a:extLst>
          </p:cNvPr>
          <p:cNvSpPr>
            <a:spLocks noGrp="1"/>
          </p:cNvSpPr>
          <p:nvPr>
            <p:ph idx="1"/>
          </p:nvPr>
        </p:nvSpPr>
        <p:spPr>
          <a:xfrm>
            <a:off x="1451579" y="1853754"/>
            <a:ext cx="9603275" cy="4096472"/>
          </a:xfrm>
        </p:spPr>
        <p:txBody>
          <a:bodyPr>
            <a:normAutofit/>
          </a:bodyPr>
          <a:lstStyle/>
          <a:p>
            <a:pPr algn="l"/>
            <a:r>
              <a:rPr lang="en-US" sz="2200" b="0" i="0" dirty="0">
                <a:solidFill>
                  <a:srgbClr val="292929"/>
                </a:solidFill>
                <a:effectLst/>
                <a:latin typeface="Times New Roman" panose="02020603050405020304" pitchFamily="18" charset="0"/>
                <a:cs typeface="Times New Roman" panose="02020603050405020304" pitchFamily="18" charset="0"/>
              </a:rPr>
              <a:t>The cosine angle (the smaller the angle) between the two vectors' value is </a:t>
            </a:r>
            <a:r>
              <a:rPr lang="en-US" sz="2200" dirty="0">
                <a:solidFill>
                  <a:srgbClr val="292929"/>
                </a:solidFill>
                <a:latin typeface="Times New Roman" panose="02020603050405020304" pitchFamily="18" charset="0"/>
                <a:cs typeface="Times New Roman" panose="02020603050405020304" pitchFamily="18" charset="0"/>
              </a:rPr>
              <a:t>n</a:t>
            </a:r>
            <a:r>
              <a:rPr lang="en-US" sz="2200" b="0" i="0" dirty="0">
                <a:solidFill>
                  <a:srgbClr val="292929"/>
                </a:solidFill>
                <a:effectLst/>
                <a:latin typeface="Times New Roman" panose="02020603050405020304" pitchFamily="18" charset="0"/>
                <a:cs typeface="Times New Roman" panose="02020603050405020304" pitchFamily="18" charset="0"/>
              </a:rPr>
              <a:t>earest to 1.</a:t>
            </a:r>
          </a:p>
          <a:p>
            <a:pPr marL="0" indent="0" algn="l">
              <a:buNone/>
            </a:pPr>
            <a:endParaRPr lang="en-US" sz="2200" b="0" i="0" dirty="0">
              <a:solidFill>
                <a:srgbClr val="292929"/>
              </a:solidFill>
              <a:effectLst/>
              <a:latin typeface="Times New Roman" panose="02020603050405020304" pitchFamily="18" charset="0"/>
              <a:cs typeface="Times New Roman" panose="02020603050405020304" pitchFamily="18" charset="0"/>
            </a:endParaRPr>
          </a:p>
          <a:p>
            <a:pPr algn="l"/>
            <a:r>
              <a:rPr lang="en-US" sz="2200" b="0" i="0" dirty="0">
                <a:solidFill>
                  <a:srgbClr val="292929"/>
                </a:solidFill>
                <a:effectLst/>
                <a:latin typeface="Times New Roman" panose="02020603050405020304" pitchFamily="18" charset="0"/>
                <a:cs typeface="Times New Roman" panose="02020603050405020304" pitchFamily="18" charset="0"/>
              </a:rPr>
              <a:t>Now let’s see what are all the ways to convert sentences into vectors.</a:t>
            </a:r>
          </a:p>
          <a:p>
            <a:pPr algn="l"/>
            <a:r>
              <a:rPr lang="en-US" sz="2200" b="0" i="0" dirty="0">
                <a:solidFill>
                  <a:srgbClr val="292929"/>
                </a:solidFill>
                <a:effectLst/>
                <a:latin typeface="Times New Roman" panose="02020603050405020304" pitchFamily="18" charset="0"/>
                <a:cs typeface="Times New Roman" panose="02020603050405020304" pitchFamily="18" charset="0"/>
              </a:rPr>
              <a:t>Word embeddings coming from pre-trained methods such as,</a:t>
            </a:r>
          </a:p>
          <a:p>
            <a:pPr algn="l">
              <a:buFont typeface="Arial" panose="020B0604020202020204" pitchFamily="34" charset="0"/>
              <a:buChar char="•"/>
            </a:pPr>
            <a:r>
              <a:rPr lang="en-US" sz="2200" b="0" i="0" dirty="0">
                <a:solidFill>
                  <a:srgbClr val="292929"/>
                </a:solidFill>
                <a:effectLst/>
                <a:latin typeface="Times New Roman" panose="02020603050405020304" pitchFamily="18" charset="0"/>
                <a:cs typeface="Times New Roman" panose="02020603050405020304" pitchFamily="18" charset="0"/>
              </a:rPr>
              <a:t>Word2Vec — From Google</a:t>
            </a:r>
          </a:p>
          <a:p>
            <a:pPr algn="l">
              <a:buFont typeface="Arial" panose="020B0604020202020204" pitchFamily="34" charset="0"/>
              <a:buChar char="•"/>
            </a:pPr>
            <a:r>
              <a:rPr lang="en-US" sz="2200" b="0" i="0" dirty="0" err="1">
                <a:solidFill>
                  <a:srgbClr val="292929"/>
                </a:solidFill>
                <a:effectLst/>
                <a:latin typeface="Times New Roman" panose="02020603050405020304" pitchFamily="18" charset="0"/>
                <a:cs typeface="Times New Roman" panose="02020603050405020304" pitchFamily="18" charset="0"/>
              </a:rPr>
              <a:t>Fasttext</a:t>
            </a:r>
            <a:r>
              <a:rPr lang="en-US" sz="2200" b="0" i="0" dirty="0">
                <a:solidFill>
                  <a:srgbClr val="292929"/>
                </a:solidFill>
                <a:effectLst/>
                <a:latin typeface="Times New Roman" panose="02020603050405020304" pitchFamily="18" charset="0"/>
                <a:cs typeface="Times New Roman" panose="02020603050405020304" pitchFamily="18" charset="0"/>
              </a:rPr>
              <a:t> — From Facebook</a:t>
            </a:r>
          </a:p>
          <a:p>
            <a:pPr algn="l">
              <a:buFont typeface="Arial" panose="020B0604020202020204" pitchFamily="34" charset="0"/>
              <a:buChar char="•"/>
            </a:pPr>
            <a:r>
              <a:rPr lang="en-US" sz="2200" b="0" i="0" dirty="0">
                <a:solidFill>
                  <a:srgbClr val="292929"/>
                </a:solidFill>
                <a:effectLst/>
                <a:latin typeface="Times New Roman" panose="02020603050405020304" pitchFamily="18" charset="0"/>
                <a:cs typeface="Times New Roman" panose="02020603050405020304" pitchFamily="18" charset="0"/>
              </a:rPr>
              <a:t>Glove — From </a:t>
            </a:r>
            <a:r>
              <a:rPr lang="en-US" sz="2200" b="0" i="0" dirty="0" err="1">
                <a:solidFill>
                  <a:srgbClr val="292929"/>
                </a:solidFill>
                <a:effectLst/>
                <a:latin typeface="Times New Roman" panose="02020603050405020304" pitchFamily="18" charset="0"/>
                <a:cs typeface="Times New Roman" panose="02020603050405020304" pitchFamily="18" charset="0"/>
              </a:rPr>
              <a:t>Standford</a:t>
            </a:r>
            <a:endParaRPr lang="en-US" sz="22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050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42A1-1674-436D-B281-BB82CD5D08CA}"/>
              </a:ext>
            </a:extLst>
          </p:cNvPr>
          <p:cNvSpPr>
            <a:spLocks noGrp="1"/>
          </p:cNvSpPr>
          <p:nvPr>
            <p:ph type="title"/>
          </p:nvPr>
        </p:nvSpPr>
        <p:spPr/>
        <p:txBody>
          <a:bodyPr>
            <a:normAutofit fontScale="90000"/>
          </a:bodyPr>
          <a:lstStyle/>
          <a:p>
            <a:br>
              <a:rPr lang="en-US" b="0" i="1" dirty="0">
                <a:solidFill>
                  <a:srgbClr val="292929"/>
                </a:solidFill>
                <a:effectLst/>
                <a:latin typeface="charter"/>
              </a:rPr>
            </a:br>
            <a:r>
              <a:rPr lang="en-US" b="0" i="1" dirty="0">
                <a:solidFill>
                  <a:srgbClr val="292929"/>
                </a:solidFill>
                <a:effectLst/>
                <a:latin typeface="charter"/>
              </a:rPr>
              <a:t>Why Word2Vec technique is created:</a:t>
            </a:r>
            <a:br>
              <a:rPr lang="en-US" b="0" i="0" dirty="0">
                <a:solidFill>
                  <a:srgbClr val="292929"/>
                </a:solidFill>
                <a:effectLst/>
                <a:latin typeface="charter"/>
              </a:rPr>
            </a:br>
            <a:endParaRPr lang="en-IN" dirty="0"/>
          </a:p>
        </p:txBody>
      </p:sp>
      <p:sp>
        <p:nvSpPr>
          <p:cNvPr id="3" name="Content Placeholder 2">
            <a:extLst>
              <a:ext uri="{FF2B5EF4-FFF2-40B4-BE49-F238E27FC236}">
                <a16:creationId xmlns:a16="http://schemas.microsoft.com/office/drawing/2014/main" id="{008DC195-913A-4EA5-B296-81ECE570236E}"/>
              </a:ext>
            </a:extLst>
          </p:cNvPr>
          <p:cNvSpPr>
            <a:spLocks noGrp="1"/>
          </p:cNvSpPr>
          <p:nvPr>
            <p:ph idx="1"/>
          </p:nvPr>
        </p:nvSpPr>
        <p:spPr/>
        <p:txBody>
          <a:bodyPr>
            <a:normAutofit/>
          </a:bodyPr>
          <a:lstStyle/>
          <a:p>
            <a:pPr algn="l"/>
            <a:r>
              <a:rPr lang="en-US" sz="2400" b="0" i="0" dirty="0">
                <a:solidFill>
                  <a:srgbClr val="292929"/>
                </a:solidFill>
                <a:effectLst/>
                <a:latin typeface="charter"/>
              </a:rPr>
              <a:t>Most of the NLP systems treat words as atomic units. There is a limitation of the existing systems that there is no notion of similarity between words. Also, the system works for small, simpler and outperforms on less data which is only a few billions of data or less.</a:t>
            </a:r>
          </a:p>
          <a:p>
            <a:pPr algn="l"/>
            <a:r>
              <a:rPr lang="en-US" sz="2400" b="0" i="0" dirty="0">
                <a:solidFill>
                  <a:srgbClr val="292929"/>
                </a:solidFill>
                <a:effectLst/>
                <a:latin typeface="charter"/>
              </a:rPr>
              <a:t>In order to train with a larger dataset with complex models, the modern techniques use a neural network architecture to train complex data models and outperforms for huge datasets with billions of words and with millions of words vocabulary.</a:t>
            </a:r>
          </a:p>
          <a:p>
            <a:endParaRPr lang="en-IN" dirty="0"/>
          </a:p>
        </p:txBody>
      </p:sp>
    </p:spTree>
    <p:extLst>
      <p:ext uri="{BB962C8B-B14F-4D97-AF65-F5344CB8AC3E}">
        <p14:creationId xmlns:p14="http://schemas.microsoft.com/office/powerpoint/2010/main" val="285414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85CB7-E3C8-40DA-9674-B982A89AD03C}"/>
              </a:ext>
            </a:extLst>
          </p:cNvPr>
          <p:cNvSpPr>
            <a:spLocks noGrp="1"/>
          </p:cNvSpPr>
          <p:nvPr>
            <p:ph type="title"/>
          </p:nvPr>
        </p:nvSpPr>
        <p:spPr/>
        <p:txBody>
          <a:bodyPr/>
          <a:lstStyle/>
          <a:p>
            <a:r>
              <a:rPr lang="en-US" dirty="0"/>
              <a:t>Regularities</a:t>
            </a:r>
            <a:endParaRPr lang="en-IN" dirty="0"/>
          </a:p>
        </p:txBody>
      </p:sp>
      <p:sp>
        <p:nvSpPr>
          <p:cNvPr id="3" name="Content Placeholder 2">
            <a:extLst>
              <a:ext uri="{FF2B5EF4-FFF2-40B4-BE49-F238E27FC236}">
                <a16:creationId xmlns:a16="http://schemas.microsoft.com/office/drawing/2014/main" id="{43C59068-892B-4E14-A9A5-11F87AFB7C00}"/>
              </a:ext>
            </a:extLst>
          </p:cNvPr>
          <p:cNvSpPr>
            <a:spLocks noGrp="1"/>
          </p:cNvSpPr>
          <p:nvPr>
            <p:ph idx="1"/>
          </p:nvPr>
        </p:nvSpPr>
        <p:spPr>
          <a:xfrm>
            <a:off x="838200" y="2355712"/>
            <a:ext cx="10515600" cy="2772879"/>
          </a:xfrm>
        </p:spPr>
        <p:txBody>
          <a:bodyPr/>
          <a:lstStyle/>
          <a:p>
            <a:pPr algn="l"/>
            <a:r>
              <a:rPr lang="en-US" b="0" i="0" dirty="0">
                <a:solidFill>
                  <a:srgbClr val="292929"/>
                </a:solidFill>
                <a:effectLst/>
                <a:latin typeface="charter"/>
              </a:rPr>
              <a:t>This technique helps to measure the quality of the resulting vector representations. This works with similar words that tend to close with words that can have multiple degrees of similarity.</a:t>
            </a:r>
          </a:p>
          <a:p>
            <a:pPr algn="l"/>
            <a:r>
              <a:rPr lang="en-US" b="1" i="0" dirty="0">
                <a:solidFill>
                  <a:srgbClr val="292929"/>
                </a:solidFill>
                <a:effectLst/>
                <a:latin typeface="charter"/>
              </a:rPr>
              <a:t>Syntactic Regularities: </a:t>
            </a:r>
            <a:r>
              <a:rPr lang="en-US" b="0" i="0" dirty="0">
                <a:solidFill>
                  <a:srgbClr val="292929"/>
                </a:solidFill>
                <a:effectLst/>
                <a:latin typeface="charter"/>
              </a:rPr>
              <a:t>Refers to grammatical sentence correction.</a:t>
            </a:r>
          </a:p>
          <a:p>
            <a:pPr algn="l"/>
            <a:r>
              <a:rPr lang="en-US" b="1" i="0" dirty="0">
                <a:solidFill>
                  <a:srgbClr val="292929"/>
                </a:solidFill>
                <a:effectLst/>
                <a:latin typeface="charter"/>
              </a:rPr>
              <a:t>Semantic Regularities: </a:t>
            </a:r>
            <a:r>
              <a:rPr lang="en-US" b="0" i="0" dirty="0">
                <a:solidFill>
                  <a:srgbClr val="292929"/>
                </a:solidFill>
                <a:effectLst/>
                <a:latin typeface="charter"/>
              </a:rPr>
              <a:t>Refers to the meaning of the vocabulary symbols arranged in that structure.</a:t>
            </a:r>
          </a:p>
          <a:p>
            <a:endParaRPr lang="en-IN" dirty="0"/>
          </a:p>
        </p:txBody>
      </p:sp>
    </p:spTree>
    <p:extLst>
      <p:ext uri="{BB962C8B-B14F-4D97-AF65-F5344CB8AC3E}">
        <p14:creationId xmlns:p14="http://schemas.microsoft.com/office/powerpoint/2010/main" val="1432916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A950-3241-40C6-9614-505291CEFDB5}"/>
              </a:ext>
            </a:extLst>
          </p:cNvPr>
          <p:cNvSpPr>
            <a:spLocks noGrp="1"/>
          </p:cNvSpPr>
          <p:nvPr>
            <p:ph type="title"/>
          </p:nvPr>
        </p:nvSpPr>
        <p:spPr/>
        <p:txBody>
          <a:bodyPr/>
          <a:lstStyle/>
          <a:p>
            <a:r>
              <a:rPr lang="en-US" dirty="0"/>
              <a:t>Five Syntactic and Semantic word relationship test set.</a:t>
            </a:r>
            <a:endParaRPr lang="en-IN" dirty="0"/>
          </a:p>
        </p:txBody>
      </p:sp>
      <p:pic>
        <p:nvPicPr>
          <p:cNvPr id="4098" name="Picture 2">
            <a:extLst>
              <a:ext uri="{FF2B5EF4-FFF2-40B4-BE49-F238E27FC236}">
                <a16:creationId xmlns:a16="http://schemas.microsoft.com/office/drawing/2014/main" id="{E7957CE9-B9F5-4FD8-91D9-2ADAB5FD5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1922087"/>
            <a:ext cx="6732104" cy="427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05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720C-C7DE-403D-A8EA-357640661762}"/>
              </a:ext>
            </a:extLst>
          </p:cNvPr>
          <p:cNvSpPr>
            <a:spLocks noGrp="1"/>
          </p:cNvSpPr>
          <p:nvPr>
            <p:ph type="title"/>
          </p:nvPr>
        </p:nvSpPr>
        <p:spPr/>
        <p:txBody>
          <a:bodyPr/>
          <a:lstStyle/>
          <a:p>
            <a:r>
              <a:rPr lang="en-US" dirty="0"/>
              <a:t>Similarity of words</a:t>
            </a:r>
            <a:endParaRPr lang="en-IN" dirty="0"/>
          </a:p>
        </p:txBody>
      </p:sp>
      <p:sp>
        <p:nvSpPr>
          <p:cNvPr id="3" name="Content Placeholder 2">
            <a:extLst>
              <a:ext uri="{FF2B5EF4-FFF2-40B4-BE49-F238E27FC236}">
                <a16:creationId xmlns:a16="http://schemas.microsoft.com/office/drawing/2014/main" id="{A825A514-4033-414D-BDAA-F5B5F6F532B9}"/>
              </a:ext>
            </a:extLst>
          </p:cNvPr>
          <p:cNvSpPr>
            <a:spLocks noGrp="1"/>
          </p:cNvSpPr>
          <p:nvPr>
            <p:ph idx="1"/>
          </p:nvPr>
        </p:nvSpPr>
        <p:spPr/>
        <p:txBody>
          <a:bodyPr/>
          <a:lstStyle/>
          <a:p>
            <a:r>
              <a:rPr lang="en-US" dirty="0"/>
              <a:t>The proposed technique was found that the similarity of word representations goes beyond syntactic regularities and works surprisingly good for algebraic operations of word vectors. For example,</a:t>
            </a:r>
          </a:p>
          <a:p>
            <a:endParaRPr lang="en-US" dirty="0"/>
          </a:p>
          <a:p>
            <a:r>
              <a:rPr lang="en-US" dirty="0"/>
              <a:t>Vector(“King”) — Vector(“Man”)+Vector(“Woman”) = Word(“Queen”)</a:t>
            </a:r>
          </a:p>
          <a:p>
            <a:endParaRPr lang="en-US" dirty="0"/>
          </a:p>
          <a:p>
            <a:r>
              <a:rPr lang="en-US" dirty="0"/>
              <a:t>where “Queen” is the closest result vector of word representations.</a:t>
            </a:r>
            <a:endParaRPr lang="en-IN" dirty="0"/>
          </a:p>
        </p:txBody>
      </p:sp>
    </p:spTree>
    <p:extLst>
      <p:ext uri="{BB962C8B-B14F-4D97-AF65-F5344CB8AC3E}">
        <p14:creationId xmlns:p14="http://schemas.microsoft.com/office/powerpoint/2010/main" val="3846656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E5BC-DD75-46C4-8A85-13158E41136C}"/>
              </a:ext>
            </a:extLst>
          </p:cNvPr>
          <p:cNvSpPr>
            <a:spLocks noGrp="1"/>
          </p:cNvSpPr>
          <p:nvPr>
            <p:ph type="title"/>
          </p:nvPr>
        </p:nvSpPr>
        <p:spPr>
          <a:xfrm>
            <a:off x="1451579" y="804519"/>
            <a:ext cx="9603275" cy="1103794"/>
          </a:xfrm>
        </p:spPr>
        <p:txBody>
          <a:bodyPr/>
          <a:lstStyle/>
          <a:p>
            <a:r>
              <a:rPr lang="en-US" dirty="0"/>
              <a:t>Neural Network MODELs</a:t>
            </a:r>
            <a:endParaRPr lang="en-IN" dirty="0"/>
          </a:p>
        </p:txBody>
      </p:sp>
      <p:sp>
        <p:nvSpPr>
          <p:cNvPr id="3" name="Content Placeholder 2">
            <a:extLst>
              <a:ext uri="{FF2B5EF4-FFF2-40B4-BE49-F238E27FC236}">
                <a16:creationId xmlns:a16="http://schemas.microsoft.com/office/drawing/2014/main" id="{A329F77E-08B4-4478-A50C-ABBB2A8C8ACD}"/>
              </a:ext>
            </a:extLst>
          </p:cNvPr>
          <p:cNvSpPr>
            <a:spLocks noGrp="1"/>
          </p:cNvSpPr>
          <p:nvPr>
            <p:ph idx="1"/>
          </p:nvPr>
        </p:nvSpPr>
        <p:spPr/>
        <p:txBody>
          <a:bodyPr/>
          <a:lstStyle/>
          <a:p>
            <a:pPr algn="l"/>
            <a:r>
              <a:rPr lang="en-US" b="0" i="0" dirty="0">
                <a:solidFill>
                  <a:srgbClr val="292929"/>
                </a:solidFill>
                <a:effectLst/>
                <a:latin typeface="charter"/>
              </a:rPr>
              <a:t>The following model architectures for word representations' objectives are to maximize the accuracy and minimize the computation complexity. The models are</a:t>
            </a:r>
          </a:p>
          <a:p>
            <a:pPr algn="l"/>
            <a:endParaRPr lang="en-US" b="0" i="0" dirty="0">
              <a:solidFill>
                <a:srgbClr val="292929"/>
              </a:solidFill>
              <a:effectLst/>
              <a:latin typeface="charter"/>
            </a:endParaRPr>
          </a:p>
          <a:p>
            <a:pPr algn="l">
              <a:buFont typeface="Arial" panose="020B0604020202020204" pitchFamily="34" charset="0"/>
              <a:buChar char="•"/>
            </a:pPr>
            <a:r>
              <a:rPr lang="en-US" b="0" i="0" dirty="0" err="1">
                <a:solidFill>
                  <a:srgbClr val="292929"/>
                </a:solidFill>
                <a:effectLst/>
                <a:latin typeface="Calibri" panose="020F0502020204030204" pitchFamily="34" charset="0"/>
                <a:cs typeface="Calibri" panose="020F0502020204030204" pitchFamily="34" charset="0"/>
              </a:rPr>
              <a:t>FeedForward</a:t>
            </a:r>
            <a:r>
              <a:rPr lang="en-US" b="0" i="0" dirty="0">
                <a:solidFill>
                  <a:srgbClr val="292929"/>
                </a:solidFill>
                <a:effectLst/>
                <a:latin typeface="Calibri" panose="020F0502020204030204" pitchFamily="34" charset="0"/>
                <a:cs typeface="Calibri" panose="020F0502020204030204" pitchFamily="34" charset="0"/>
              </a:rPr>
              <a:t> Neural Net Language Model (NNLM)</a:t>
            </a:r>
          </a:p>
          <a:p>
            <a:pPr algn="l">
              <a:buFont typeface="Arial" panose="020B0604020202020204" pitchFamily="34" charset="0"/>
              <a:buChar char="•"/>
            </a:pPr>
            <a:r>
              <a:rPr lang="en-US" b="0" i="0" dirty="0">
                <a:solidFill>
                  <a:srgbClr val="292929"/>
                </a:solidFill>
                <a:effectLst/>
                <a:latin typeface="Calibri" panose="020F0502020204030204" pitchFamily="34" charset="0"/>
                <a:cs typeface="Calibri" panose="020F0502020204030204" pitchFamily="34" charset="0"/>
              </a:rPr>
              <a:t>Recurrent Neural Net Language Model (RNNLM)</a:t>
            </a:r>
          </a:p>
          <a:p>
            <a:r>
              <a:rPr lang="en-US" b="0" i="0" dirty="0">
                <a:solidFill>
                  <a:srgbClr val="292929"/>
                </a:solidFill>
                <a:effectLst/>
                <a:latin typeface="Calibri" panose="020F0502020204030204" pitchFamily="34" charset="0"/>
                <a:cs typeface="Calibri" panose="020F0502020204030204" pitchFamily="34" charset="0"/>
              </a:rPr>
              <a:t>All the above-mentioned models are trained using </a:t>
            </a:r>
            <a:r>
              <a:rPr lang="en-US" b="0" i="0" u="sng" dirty="0">
                <a:effectLst/>
                <a:latin typeface="Calibri" panose="020F0502020204030204" pitchFamily="34" charset="0"/>
                <a:cs typeface="Calibri" panose="020F0502020204030204" pitchFamily="34" charset="0"/>
                <a:hlinkClick r:id="rId2"/>
              </a:rPr>
              <a:t>Stochastic gradient descent</a:t>
            </a:r>
            <a:r>
              <a:rPr lang="en-US" b="0" i="0" dirty="0">
                <a:solidFill>
                  <a:srgbClr val="292929"/>
                </a:solidFill>
                <a:effectLst/>
                <a:latin typeface="Calibri" panose="020F0502020204030204" pitchFamily="34" charset="0"/>
                <a:cs typeface="Calibri" panose="020F0502020204030204" pitchFamily="34" charset="0"/>
              </a:rPr>
              <a:t> and </a:t>
            </a:r>
            <a:r>
              <a:rPr lang="en-US" b="0" i="0" u="sng" dirty="0">
                <a:effectLst/>
                <a:latin typeface="Calibri" panose="020F0502020204030204" pitchFamily="34" charset="0"/>
                <a:cs typeface="Calibri" panose="020F0502020204030204" pitchFamily="34" charset="0"/>
                <a:hlinkClick r:id="rId3"/>
              </a:rPr>
              <a:t>backpropagation</a:t>
            </a:r>
            <a:r>
              <a:rPr lang="en-US" b="0" i="0" dirty="0">
                <a:solidFill>
                  <a:srgbClr val="292929"/>
                </a:solidFill>
                <a:effectLst/>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461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810E7-3510-4756-B1D4-2CE89BF470CA}"/>
              </a:ext>
            </a:extLst>
          </p:cNvPr>
          <p:cNvSpPr>
            <a:spLocks noGrp="1"/>
          </p:cNvSpPr>
          <p:nvPr>
            <p:ph idx="1"/>
          </p:nvPr>
        </p:nvSpPr>
        <p:spPr>
          <a:xfrm>
            <a:off x="838200" y="1613588"/>
            <a:ext cx="9167191" cy="4124603"/>
          </a:xfrm>
        </p:spPr>
        <p:txBody>
          <a:bodyPr/>
          <a:lstStyle/>
          <a:p>
            <a:pPr algn="l"/>
            <a:r>
              <a:rPr lang="en-US" b="1" i="0" dirty="0" err="1">
                <a:solidFill>
                  <a:srgbClr val="292929"/>
                </a:solidFill>
                <a:effectLst/>
                <a:latin typeface="charter"/>
              </a:rPr>
              <a:t>FeedForward</a:t>
            </a:r>
            <a:r>
              <a:rPr lang="en-US" b="1" i="0" dirty="0">
                <a:solidFill>
                  <a:srgbClr val="292929"/>
                </a:solidFill>
                <a:effectLst/>
                <a:latin typeface="charter"/>
              </a:rPr>
              <a:t> Neural Net Language Model (NNLM)</a:t>
            </a:r>
            <a:endParaRPr lang="en-US" b="0" i="0" dirty="0">
              <a:solidFill>
                <a:srgbClr val="292929"/>
              </a:solidFill>
              <a:effectLst/>
              <a:latin typeface="charter"/>
            </a:endParaRPr>
          </a:p>
          <a:p>
            <a:pPr algn="l"/>
            <a:r>
              <a:rPr lang="en-US" b="0" i="0" dirty="0">
                <a:solidFill>
                  <a:srgbClr val="292929"/>
                </a:solidFill>
                <a:effectLst/>
                <a:latin typeface="charter"/>
              </a:rPr>
              <a:t>The NNLM model consists of input, projection, hidden and output layers. This architecture becomes complex for computation between the projection and the hidden layer, as values in the projection layer dense.</a:t>
            </a:r>
          </a:p>
          <a:p>
            <a:pPr algn="l"/>
            <a:endParaRPr lang="en-US" b="0" i="0" dirty="0">
              <a:solidFill>
                <a:srgbClr val="292929"/>
              </a:solidFill>
              <a:effectLst/>
              <a:latin typeface="charter"/>
            </a:endParaRPr>
          </a:p>
          <a:p>
            <a:pPr algn="l"/>
            <a:r>
              <a:rPr lang="en-US" b="1" i="0" dirty="0">
                <a:solidFill>
                  <a:srgbClr val="292929"/>
                </a:solidFill>
                <a:effectLst/>
                <a:latin typeface="charter"/>
              </a:rPr>
              <a:t>Recurrent Neural Net Language Model (RNNLM)</a:t>
            </a:r>
            <a:endParaRPr lang="en-US" b="0" i="0" dirty="0">
              <a:solidFill>
                <a:srgbClr val="292929"/>
              </a:solidFill>
              <a:effectLst/>
              <a:latin typeface="charter"/>
            </a:endParaRPr>
          </a:p>
          <a:p>
            <a:pPr algn="l"/>
            <a:r>
              <a:rPr lang="en-US" b="0" i="0" dirty="0">
                <a:solidFill>
                  <a:srgbClr val="292929"/>
                </a:solidFill>
                <a:effectLst/>
                <a:latin typeface="charter"/>
              </a:rPr>
              <a:t>RNN model can efficiently represent more complex patterns than the shallow neural network. The RNN model does not have a projection layer; only input, hidden and output layer.</a:t>
            </a:r>
          </a:p>
          <a:p>
            <a:endParaRPr lang="en-IN" dirty="0"/>
          </a:p>
        </p:txBody>
      </p:sp>
    </p:spTree>
    <p:extLst>
      <p:ext uri="{BB962C8B-B14F-4D97-AF65-F5344CB8AC3E}">
        <p14:creationId xmlns:p14="http://schemas.microsoft.com/office/powerpoint/2010/main" val="301414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1618-0856-4B2B-9991-6DDA537F1A9E}"/>
              </a:ext>
            </a:extLst>
          </p:cNvPr>
          <p:cNvSpPr>
            <a:spLocks noGrp="1"/>
          </p:cNvSpPr>
          <p:nvPr>
            <p:ph type="title"/>
          </p:nvPr>
        </p:nvSpPr>
        <p:spPr/>
        <p:txBody>
          <a:bodyPr/>
          <a:lstStyle/>
          <a:p>
            <a:r>
              <a:rPr lang="en-US" dirty="0"/>
              <a:t>Modelling of words</a:t>
            </a:r>
            <a:endParaRPr lang="en-IN" dirty="0"/>
          </a:p>
        </p:txBody>
      </p:sp>
      <p:sp>
        <p:nvSpPr>
          <p:cNvPr id="3" name="Content Placeholder 2">
            <a:extLst>
              <a:ext uri="{FF2B5EF4-FFF2-40B4-BE49-F238E27FC236}">
                <a16:creationId xmlns:a16="http://schemas.microsoft.com/office/drawing/2014/main" id="{ED7D5BA5-4992-4D4F-A1A2-981E65E01FA7}"/>
              </a:ext>
            </a:extLst>
          </p:cNvPr>
          <p:cNvSpPr>
            <a:spLocks noGrp="1"/>
          </p:cNvSpPr>
          <p:nvPr>
            <p:ph idx="1"/>
          </p:nvPr>
        </p:nvSpPr>
        <p:spPr/>
        <p:txBody>
          <a:bodyPr/>
          <a:lstStyle/>
          <a:p>
            <a:pPr algn="l"/>
            <a:r>
              <a:rPr lang="en-US" b="0" i="0" dirty="0">
                <a:solidFill>
                  <a:srgbClr val="292929"/>
                </a:solidFill>
                <a:effectLst/>
                <a:latin typeface="charter"/>
              </a:rPr>
              <a:t>Models should be trained for huge datasets using a large-scale distributed framework called </a:t>
            </a:r>
            <a:r>
              <a:rPr lang="en-US" b="0" i="0" u="sng" dirty="0" err="1">
                <a:solidFill>
                  <a:srgbClr val="292929"/>
                </a:solidFill>
                <a:effectLst/>
                <a:latin typeface="charter"/>
                <a:hlinkClick r:id="rId2"/>
              </a:rPr>
              <a:t>DistBelief</a:t>
            </a:r>
            <a:r>
              <a:rPr lang="en-US" b="0" i="0" dirty="0">
                <a:solidFill>
                  <a:srgbClr val="292929"/>
                </a:solidFill>
                <a:effectLst/>
                <a:latin typeface="charter"/>
              </a:rPr>
              <a:t>, which would give better results. The proposed new two models in Word2Vec such as,</a:t>
            </a:r>
          </a:p>
          <a:p>
            <a:pPr algn="l">
              <a:buFont typeface="Arial" panose="020B0604020202020204" pitchFamily="34" charset="0"/>
              <a:buChar char="•"/>
            </a:pPr>
            <a:r>
              <a:rPr lang="en-US" b="0" i="0" dirty="0">
                <a:solidFill>
                  <a:srgbClr val="292929"/>
                </a:solidFill>
                <a:effectLst/>
                <a:latin typeface="charter"/>
              </a:rPr>
              <a:t>Continuous Bag-of-Words Model</a:t>
            </a:r>
          </a:p>
          <a:p>
            <a:pPr algn="l">
              <a:buFont typeface="Arial" panose="020B0604020202020204" pitchFamily="34" charset="0"/>
              <a:buChar char="•"/>
            </a:pPr>
            <a:r>
              <a:rPr lang="en-US" b="0" i="0" dirty="0">
                <a:solidFill>
                  <a:srgbClr val="292929"/>
                </a:solidFill>
                <a:effectLst/>
                <a:latin typeface="charter"/>
              </a:rPr>
              <a:t>Continuous Skip-gram Model</a:t>
            </a:r>
          </a:p>
          <a:p>
            <a:pPr algn="l"/>
            <a:r>
              <a:rPr lang="en-US" b="0" i="0" dirty="0">
                <a:solidFill>
                  <a:srgbClr val="292929"/>
                </a:solidFill>
                <a:effectLst/>
                <a:latin typeface="charter"/>
              </a:rPr>
              <a:t>uses distributed architecture which tries to minimize computation complexity.</a:t>
            </a:r>
          </a:p>
          <a:p>
            <a:pPr marL="0" indent="0">
              <a:buNone/>
            </a:pPr>
            <a:endParaRPr lang="en-IN" dirty="0"/>
          </a:p>
        </p:txBody>
      </p:sp>
    </p:spTree>
    <p:extLst>
      <p:ext uri="{BB962C8B-B14F-4D97-AF65-F5344CB8AC3E}">
        <p14:creationId xmlns:p14="http://schemas.microsoft.com/office/powerpoint/2010/main" val="276413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5F8E-718C-43A0-9CBA-8E90A7C2D57A}"/>
              </a:ext>
            </a:extLst>
          </p:cNvPr>
          <p:cNvSpPr>
            <a:spLocks noGrp="1"/>
          </p:cNvSpPr>
          <p:nvPr>
            <p:ph type="title"/>
          </p:nvPr>
        </p:nvSpPr>
        <p:spPr>
          <a:xfrm>
            <a:off x="956826" y="1899137"/>
            <a:ext cx="4153579" cy="3379841"/>
          </a:xfrm>
        </p:spPr>
        <p:txBody>
          <a:bodyPr>
            <a:normAutofit/>
          </a:bodyPr>
          <a:lstStyle/>
          <a:p>
            <a:r>
              <a:rPr lang="en-US" dirty="0">
                <a:solidFill>
                  <a:srgbClr val="FFFFFF"/>
                </a:solidFill>
              </a:rPr>
              <a:t>Introduction</a:t>
            </a:r>
            <a:endParaRPr lang="en-IN" dirty="0">
              <a:solidFill>
                <a:srgbClr val="FFFFFF"/>
              </a:solidFill>
            </a:endParaRPr>
          </a:p>
        </p:txBody>
      </p:sp>
      <p:sp>
        <p:nvSpPr>
          <p:cNvPr id="24" name="Content Placeholder 2">
            <a:extLst>
              <a:ext uri="{FF2B5EF4-FFF2-40B4-BE49-F238E27FC236}">
                <a16:creationId xmlns:a16="http://schemas.microsoft.com/office/drawing/2014/main" id="{4EF53B5A-8294-4E40-998F-39CF790646CF}"/>
              </a:ext>
            </a:extLst>
          </p:cNvPr>
          <p:cNvSpPr>
            <a:spLocks noGrp="1"/>
          </p:cNvSpPr>
          <p:nvPr>
            <p:ph idx="1"/>
          </p:nvPr>
        </p:nvSpPr>
        <p:spPr>
          <a:xfrm>
            <a:off x="6096000" y="820880"/>
            <a:ext cx="5257799" cy="4889350"/>
          </a:xfrm>
        </p:spPr>
        <p:txBody>
          <a:bodyPr anchor="t">
            <a:normAutofit/>
          </a:bodyPr>
          <a:lstStyle/>
          <a:p>
            <a:r>
              <a:rPr lang="en-US" sz="2000" b="0" i="0" dirty="0">
                <a:effectLst/>
                <a:latin typeface="Nunito" pitchFamily="2" charset="0"/>
              </a:rPr>
              <a:t>Language is a method of communication with the help of which we can speak, read and write. Natural Language Processing (NLP) is a subfield of Computer Science that deals with Artificial Intelligence (AI), which enables computers to understand and process human language.</a:t>
            </a:r>
          </a:p>
          <a:p>
            <a:endParaRPr lang="en-US" sz="2000" b="0" i="0" dirty="0">
              <a:effectLst/>
              <a:latin typeface="Nunito" pitchFamily="2" charset="0"/>
            </a:endParaRPr>
          </a:p>
          <a:p>
            <a:r>
              <a:rPr lang="en-US" sz="2000" b="0" i="0" dirty="0">
                <a:effectLst/>
                <a:latin typeface="Nunito" pitchFamily="2" charset="0"/>
              </a:rPr>
              <a:t>Natural Language Processing (NLP) is the sub-field of Computer Science especially Artificial Intelligence (AI) that is concerned about enabling computers to understand and process human language. Technically, the main task of NLP would be to program computers for analyzing and processing huge amount of natural language data.</a:t>
            </a:r>
            <a:endParaRPr lang="en-IN" sz="2000" dirty="0"/>
          </a:p>
        </p:txBody>
      </p:sp>
    </p:spTree>
    <p:extLst>
      <p:ext uri="{BB962C8B-B14F-4D97-AF65-F5344CB8AC3E}">
        <p14:creationId xmlns:p14="http://schemas.microsoft.com/office/powerpoint/2010/main" val="364466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96933-7C60-46CA-B9E8-81BC58B8E214}"/>
              </a:ext>
            </a:extLst>
          </p:cNvPr>
          <p:cNvSpPr>
            <a:spLocks noGrp="1"/>
          </p:cNvSpPr>
          <p:nvPr>
            <p:ph idx="1"/>
          </p:nvPr>
        </p:nvSpPr>
        <p:spPr>
          <a:xfrm>
            <a:off x="838200" y="556591"/>
            <a:ext cx="10515600" cy="5620372"/>
          </a:xfrm>
        </p:spPr>
        <p:txBody>
          <a:bodyPr/>
          <a:lstStyle/>
          <a:p>
            <a:pPr algn="l"/>
            <a:r>
              <a:rPr lang="en-US" b="1" i="0" dirty="0">
                <a:solidFill>
                  <a:srgbClr val="292929"/>
                </a:solidFill>
                <a:effectLst/>
                <a:latin typeface="charter"/>
              </a:rPr>
              <a:t>Continuous Bag-of-Words Model</a:t>
            </a:r>
            <a:endParaRPr lang="en-US" b="0" i="0" dirty="0">
              <a:solidFill>
                <a:srgbClr val="292929"/>
              </a:solidFill>
              <a:effectLst/>
              <a:latin typeface="charter"/>
            </a:endParaRPr>
          </a:p>
          <a:p>
            <a:pPr algn="l"/>
            <a:r>
              <a:rPr lang="en-US" b="0" i="0" dirty="0">
                <a:solidFill>
                  <a:srgbClr val="292929"/>
                </a:solidFill>
                <a:effectLst/>
                <a:latin typeface="charter"/>
              </a:rPr>
              <a:t>We denote this model as CBOW. The CBOW architecture is like the feedforward NNLM, where the non-linear hidden layer is removed, and the projection layer is shared for all the words; thus, all words get projected into the same position.</a:t>
            </a:r>
          </a:p>
          <a:p>
            <a:pPr marL="0" indent="0" algn="l">
              <a:buNone/>
            </a:pPr>
            <a:endParaRPr lang="en-US" dirty="0">
              <a:solidFill>
                <a:srgbClr val="292929"/>
              </a:solidFill>
              <a:latin typeface="charter"/>
            </a:endParaRPr>
          </a:p>
          <a:p>
            <a:pPr algn="l"/>
            <a:r>
              <a:rPr lang="en-US" b="1" i="0" dirty="0">
                <a:solidFill>
                  <a:srgbClr val="292929"/>
                </a:solidFill>
                <a:effectLst/>
                <a:latin typeface="charter"/>
              </a:rPr>
              <a:t>Continuous Skip-gram Model</a:t>
            </a:r>
            <a:endParaRPr lang="en-US" b="0" i="0" dirty="0">
              <a:solidFill>
                <a:srgbClr val="292929"/>
              </a:solidFill>
              <a:effectLst/>
              <a:latin typeface="charter"/>
            </a:endParaRPr>
          </a:p>
          <a:p>
            <a:pPr algn="l"/>
            <a:r>
              <a:rPr lang="en-US" b="0" i="0" dirty="0">
                <a:solidFill>
                  <a:srgbClr val="292929"/>
                </a:solidFill>
                <a:effectLst/>
                <a:latin typeface="charter"/>
              </a:rPr>
              <a:t>The skip-gram model is like CBOW. The only difference is instead of predicting the current word based on the context, it tries to maximize the classification of a word based on another word in the same sentence</a:t>
            </a:r>
          </a:p>
          <a:p>
            <a:pPr algn="l"/>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1934941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022C-A9C8-4DB2-9D96-9E629A0EE757}"/>
              </a:ext>
            </a:extLst>
          </p:cNvPr>
          <p:cNvSpPr>
            <a:spLocks noGrp="1"/>
          </p:cNvSpPr>
          <p:nvPr>
            <p:ph type="title"/>
          </p:nvPr>
        </p:nvSpPr>
        <p:spPr>
          <a:xfrm>
            <a:off x="838200" y="365125"/>
            <a:ext cx="10515600" cy="1357658"/>
          </a:xfrm>
        </p:spPr>
        <p:txBody>
          <a:bodyPr/>
          <a:lstStyle/>
          <a:p>
            <a:r>
              <a:rPr lang="en-US" dirty="0"/>
              <a:t>Skip-gram architecture predicts surrounding words given the current word</a:t>
            </a:r>
            <a:endParaRPr lang="en-IN" dirty="0"/>
          </a:p>
        </p:txBody>
      </p:sp>
      <p:pic>
        <p:nvPicPr>
          <p:cNvPr id="6146" name="Picture 2">
            <a:extLst>
              <a:ext uri="{FF2B5EF4-FFF2-40B4-BE49-F238E27FC236}">
                <a16:creationId xmlns:a16="http://schemas.microsoft.com/office/drawing/2014/main" id="{E255E566-40F2-4E61-A9B1-CF3BEA447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622" y="1942029"/>
            <a:ext cx="6206437" cy="433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286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54B2-200E-412F-A4CC-D284EF9454FB}"/>
              </a:ext>
            </a:extLst>
          </p:cNvPr>
          <p:cNvSpPr>
            <a:spLocks noGrp="1"/>
          </p:cNvSpPr>
          <p:nvPr>
            <p:ph type="title"/>
          </p:nvPr>
        </p:nvSpPr>
        <p:spPr/>
        <p:txBody>
          <a:bodyPr/>
          <a:lstStyle/>
          <a:p>
            <a:r>
              <a:rPr lang="en-US" dirty="0"/>
              <a:t>Word2Vec</a:t>
            </a:r>
            <a:endParaRPr lang="en-IN" dirty="0"/>
          </a:p>
        </p:txBody>
      </p:sp>
      <p:sp>
        <p:nvSpPr>
          <p:cNvPr id="3" name="Content Placeholder 2">
            <a:extLst>
              <a:ext uri="{FF2B5EF4-FFF2-40B4-BE49-F238E27FC236}">
                <a16:creationId xmlns:a16="http://schemas.microsoft.com/office/drawing/2014/main" id="{EDD867AF-D9FB-4BE7-AF23-B754763B1188}"/>
              </a:ext>
            </a:extLst>
          </p:cNvPr>
          <p:cNvSpPr>
            <a:spLocks noGrp="1"/>
          </p:cNvSpPr>
          <p:nvPr>
            <p:ph idx="1"/>
          </p:nvPr>
        </p:nvSpPr>
        <p:spPr/>
        <p:txBody>
          <a:bodyPr/>
          <a:lstStyle/>
          <a:p>
            <a:pPr algn="l"/>
            <a:r>
              <a:rPr lang="en-US" b="1" i="0" dirty="0">
                <a:solidFill>
                  <a:srgbClr val="292929"/>
                </a:solidFill>
                <a:effectLst/>
                <a:latin typeface="charter"/>
              </a:rPr>
              <a:t>Word2Vec Architecture Implementation — </a:t>
            </a:r>
            <a:r>
              <a:rPr lang="en-US" b="1" i="0" dirty="0" err="1">
                <a:solidFill>
                  <a:srgbClr val="292929"/>
                </a:solidFill>
                <a:effectLst/>
                <a:latin typeface="charter"/>
              </a:rPr>
              <a:t>Gensim</a:t>
            </a:r>
            <a:endParaRPr lang="en-US" b="0" i="0" dirty="0">
              <a:solidFill>
                <a:srgbClr val="292929"/>
              </a:solidFill>
              <a:effectLst/>
              <a:latin typeface="charter"/>
            </a:endParaRPr>
          </a:p>
          <a:p>
            <a:pPr algn="l"/>
            <a:r>
              <a:rPr lang="en-US" b="0" i="0" dirty="0" err="1">
                <a:solidFill>
                  <a:srgbClr val="292929"/>
                </a:solidFill>
                <a:effectLst/>
                <a:latin typeface="charter"/>
              </a:rPr>
              <a:t>Gensim</a:t>
            </a:r>
            <a:r>
              <a:rPr lang="en-US" b="0" i="0" dirty="0">
                <a:solidFill>
                  <a:srgbClr val="292929"/>
                </a:solidFill>
                <a:effectLst/>
                <a:latin typeface="charter"/>
              </a:rPr>
              <a:t> library will enable us to develop word embeddings by training our own word2vec models on a custom corpus with CBOW of skip-grams algorithms.</a:t>
            </a:r>
          </a:p>
          <a:p>
            <a:pPr algn="l"/>
            <a:endParaRPr lang="en-US" dirty="0">
              <a:solidFill>
                <a:srgbClr val="292929"/>
              </a:solidFill>
              <a:latin typeface="charter"/>
            </a:endParaRPr>
          </a:p>
          <a:p>
            <a:pPr algn="l"/>
            <a:r>
              <a:rPr lang="en-US" b="0" i="0" dirty="0">
                <a:solidFill>
                  <a:srgbClr val="292929"/>
                </a:solidFill>
                <a:effectLst/>
                <a:latin typeface="charter"/>
              </a:rPr>
              <a:t>The implementation library can be found here — </a:t>
            </a:r>
            <a:r>
              <a:rPr lang="en-US" b="0" i="0" u="sng" dirty="0">
                <a:effectLst/>
                <a:latin typeface="charter"/>
                <a:hlinkClick r:id="rId2"/>
              </a:rPr>
              <a:t>https://bit.ly/33ywiaW</a:t>
            </a: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168334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570B-B46D-43A0-A2A2-761CA806BD1C}"/>
              </a:ext>
            </a:extLst>
          </p:cNvPr>
          <p:cNvSpPr>
            <a:spLocks noGrp="1"/>
          </p:cNvSpPr>
          <p:nvPr>
            <p:ph type="title"/>
          </p:nvPr>
        </p:nvSpPr>
        <p:spPr>
          <a:xfrm>
            <a:off x="944615" y="0"/>
            <a:ext cx="9720072" cy="1499616"/>
          </a:xfrm>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0B2D743D-4164-48C2-98BE-DFEDC577A4C9}"/>
              </a:ext>
            </a:extLst>
          </p:cNvPr>
          <p:cNvSpPr>
            <a:spLocks noGrp="1"/>
          </p:cNvSpPr>
          <p:nvPr>
            <p:ph idx="1"/>
          </p:nvPr>
        </p:nvSpPr>
        <p:spPr>
          <a:xfrm>
            <a:off x="838200" y="1444487"/>
            <a:ext cx="10515600" cy="4732476"/>
          </a:xfrm>
        </p:spPr>
        <p:txBody>
          <a:bodyPr>
            <a:normAutofit fontScale="40000" lnSpcReduction="20000"/>
          </a:bodyPr>
          <a:lstStyle/>
          <a:p>
            <a:pPr marL="0" indent="0" algn="l">
              <a:buNone/>
            </a:pPr>
            <a:endParaRPr lang="en-US" b="0" i="0" dirty="0">
              <a:solidFill>
                <a:srgbClr val="292929"/>
              </a:solidFill>
              <a:effectLst/>
              <a:latin typeface="charter"/>
            </a:endParaRPr>
          </a:p>
          <a:p>
            <a:pPr algn="l">
              <a:buFont typeface="Arial" panose="020B0604020202020204" pitchFamily="34" charset="0"/>
              <a:buChar char="•"/>
            </a:pPr>
            <a:r>
              <a:rPr lang="en-US" sz="5000" b="0" i="0" dirty="0">
                <a:solidFill>
                  <a:srgbClr val="292929"/>
                </a:solidFill>
                <a:effectLst/>
                <a:latin typeface="charter"/>
              </a:rPr>
              <a:t>Natural Language Processing requires texts/strings to real numbers called word embeddings or word vectorization</a:t>
            </a:r>
          </a:p>
          <a:p>
            <a:pPr marL="0" indent="0" algn="l">
              <a:buNone/>
            </a:pPr>
            <a:endParaRPr lang="en-US" sz="5000" b="0" i="0" dirty="0">
              <a:solidFill>
                <a:srgbClr val="292929"/>
              </a:solidFill>
              <a:effectLst/>
              <a:latin typeface="charter"/>
            </a:endParaRPr>
          </a:p>
          <a:p>
            <a:pPr algn="l">
              <a:buFont typeface="Arial" panose="020B0604020202020204" pitchFamily="34" charset="0"/>
              <a:buChar char="•"/>
            </a:pPr>
            <a:r>
              <a:rPr lang="en-US" sz="5000" b="0" i="0" dirty="0">
                <a:solidFill>
                  <a:srgbClr val="292929"/>
                </a:solidFill>
                <a:effectLst/>
                <a:latin typeface="charter"/>
              </a:rPr>
              <a:t>Once words are converted as vectors, Cosine similarity is the approach used to fulfill most use cases to use NLP, Documents clustering, Text classifications, predicts words based on the sentence context</a:t>
            </a:r>
          </a:p>
          <a:p>
            <a:pPr marL="0" indent="0" algn="l">
              <a:buNone/>
            </a:pPr>
            <a:endParaRPr lang="en-US" sz="5000" b="0" i="0" dirty="0">
              <a:solidFill>
                <a:srgbClr val="292929"/>
              </a:solidFill>
              <a:effectLst/>
              <a:latin typeface="charter"/>
            </a:endParaRPr>
          </a:p>
          <a:p>
            <a:pPr algn="l">
              <a:buFont typeface="Arial" panose="020B0604020202020204" pitchFamily="34" charset="0"/>
              <a:buChar char="•"/>
            </a:pPr>
            <a:r>
              <a:rPr lang="en-US" sz="5000" b="0" i="0" dirty="0">
                <a:solidFill>
                  <a:srgbClr val="292929"/>
                </a:solidFill>
                <a:effectLst/>
                <a:latin typeface="charter"/>
              </a:rPr>
              <a:t>Cosine Similarity — “Smaller the angle, higher the similarity</a:t>
            </a:r>
          </a:p>
          <a:p>
            <a:pPr marL="0" indent="0" algn="l">
              <a:buNone/>
            </a:pPr>
            <a:endParaRPr lang="en-US" sz="5000" b="0" i="0" dirty="0">
              <a:solidFill>
                <a:srgbClr val="292929"/>
              </a:solidFill>
              <a:effectLst/>
              <a:latin typeface="charter"/>
            </a:endParaRPr>
          </a:p>
          <a:p>
            <a:pPr algn="l">
              <a:buFont typeface="Arial" panose="020B0604020202020204" pitchFamily="34" charset="0"/>
              <a:buChar char="•"/>
            </a:pPr>
            <a:r>
              <a:rPr lang="en-US" sz="5000" b="0" i="0" dirty="0">
                <a:solidFill>
                  <a:srgbClr val="292929"/>
                </a:solidFill>
                <a:effectLst/>
                <a:latin typeface="charter"/>
              </a:rPr>
              <a:t>Most famous architectures such as Word2Vec, </a:t>
            </a:r>
            <a:r>
              <a:rPr lang="en-US" sz="5000" b="0" i="0" dirty="0" err="1">
                <a:solidFill>
                  <a:srgbClr val="292929"/>
                </a:solidFill>
                <a:effectLst/>
                <a:latin typeface="charter"/>
              </a:rPr>
              <a:t>Fasttext</a:t>
            </a:r>
            <a:r>
              <a:rPr lang="en-US" sz="5000" b="0" i="0" dirty="0">
                <a:solidFill>
                  <a:srgbClr val="292929"/>
                </a:solidFill>
                <a:effectLst/>
                <a:latin typeface="charter"/>
              </a:rPr>
              <a:t>, Glove helps to converts word vectors and leverage cosine similarity for word similarity features</a:t>
            </a:r>
          </a:p>
          <a:p>
            <a:pPr marL="0" indent="0" algn="l">
              <a:buNone/>
            </a:pPr>
            <a:endParaRPr lang="en-US" sz="5000" b="0" i="0" dirty="0">
              <a:solidFill>
                <a:srgbClr val="292929"/>
              </a:solidFill>
              <a:effectLst/>
              <a:latin typeface="charter"/>
            </a:endParaRPr>
          </a:p>
          <a:p>
            <a:pPr algn="l">
              <a:buFont typeface="Arial" panose="020B0604020202020204" pitchFamily="34" charset="0"/>
              <a:buChar char="•"/>
            </a:pPr>
            <a:r>
              <a:rPr lang="en-US" sz="5000" b="0" i="0" dirty="0">
                <a:solidFill>
                  <a:srgbClr val="292929"/>
                </a:solidFill>
                <a:effectLst/>
                <a:latin typeface="charter"/>
              </a:rPr>
              <a:t>NNLM, RNNLM outperforms for the huge dataset of words. But computation complexity is a big overhead</a:t>
            </a:r>
          </a:p>
          <a:p>
            <a:endParaRPr lang="en-IN" dirty="0"/>
          </a:p>
        </p:txBody>
      </p:sp>
    </p:spTree>
    <p:extLst>
      <p:ext uri="{BB962C8B-B14F-4D97-AF65-F5344CB8AC3E}">
        <p14:creationId xmlns:p14="http://schemas.microsoft.com/office/powerpoint/2010/main" val="175452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94C-E3A5-4692-864A-5735EB54E3BE}"/>
              </a:ext>
            </a:extLst>
          </p:cNvPr>
          <p:cNvSpPr>
            <a:spLocks noGrp="1"/>
          </p:cNvSpPr>
          <p:nvPr>
            <p:ph type="title"/>
          </p:nvPr>
        </p:nvSpPr>
        <p:spPr/>
        <p:txBody>
          <a:bodyPr/>
          <a:lstStyle/>
          <a:p>
            <a:r>
              <a:rPr lang="en-US" dirty="0"/>
              <a:t>Summary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D479DFB5-6644-488D-A003-61378433CFD6}"/>
              </a:ext>
            </a:extLst>
          </p:cNvPr>
          <p:cNvSpPr>
            <a:spLocks noGrp="1"/>
          </p:cNvSpPr>
          <p:nvPr>
            <p:ph idx="1"/>
          </p:nvPr>
        </p:nvSpPr>
        <p:spPr/>
        <p:txBody>
          <a:bodyPr/>
          <a:lstStyle/>
          <a:p>
            <a:pPr algn="l">
              <a:buFont typeface="Arial" panose="020B0604020202020204" pitchFamily="34" charset="0"/>
              <a:buChar char="•"/>
            </a:pPr>
            <a:r>
              <a:rPr lang="en-US" b="0" i="0" dirty="0">
                <a:solidFill>
                  <a:srgbClr val="292929"/>
                </a:solidFill>
                <a:effectLst/>
                <a:latin typeface="charter"/>
              </a:rPr>
              <a:t>NNLM, RNNLM outperforms for the huge dataset of words. But computation complexity is a big overhead</a:t>
            </a:r>
          </a:p>
          <a:p>
            <a:pPr algn="l">
              <a:buFont typeface="Arial" panose="020B0604020202020204" pitchFamily="34" charset="0"/>
              <a:buChar char="•"/>
            </a:pPr>
            <a:r>
              <a:rPr lang="en-US" b="0" i="0" dirty="0">
                <a:solidFill>
                  <a:srgbClr val="292929"/>
                </a:solidFill>
                <a:effectLst/>
                <a:latin typeface="charter"/>
              </a:rPr>
              <a:t>To overcome the computation complexity, the Word2Vec uses CBOW and Skip-gram architecture in order to maximize the accuracy and minimize the computation complexity</a:t>
            </a:r>
          </a:p>
          <a:p>
            <a:pPr algn="l">
              <a:buFont typeface="Arial" panose="020B0604020202020204" pitchFamily="34" charset="0"/>
              <a:buChar char="•"/>
            </a:pPr>
            <a:r>
              <a:rPr lang="en-US" b="0" i="0" dirty="0">
                <a:solidFill>
                  <a:srgbClr val="292929"/>
                </a:solidFill>
                <a:effectLst/>
                <a:latin typeface="charter"/>
              </a:rPr>
              <a:t>CBOW architecture predicts the current word based on the context</a:t>
            </a:r>
          </a:p>
          <a:p>
            <a:pPr algn="l">
              <a:buFont typeface="Arial" panose="020B0604020202020204" pitchFamily="34" charset="0"/>
              <a:buChar char="•"/>
            </a:pPr>
            <a:r>
              <a:rPr lang="en-US" b="0" i="0" dirty="0">
                <a:solidFill>
                  <a:srgbClr val="292929"/>
                </a:solidFill>
                <a:effectLst/>
                <a:latin typeface="charter"/>
              </a:rPr>
              <a:t>Skip-gram architecture predicts surrounding words given the current word</a:t>
            </a:r>
          </a:p>
          <a:p>
            <a:pPr marL="0" indent="0">
              <a:buNone/>
            </a:pPr>
            <a:endParaRPr lang="en-IN" dirty="0"/>
          </a:p>
        </p:txBody>
      </p:sp>
    </p:spTree>
    <p:extLst>
      <p:ext uri="{BB962C8B-B14F-4D97-AF65-F5344CB8AC3E}">
        <p14:creationId xmlns:p14="http://schemas.microsoft.com/office/powerpoint/2010/main" val="90207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64C7-10A4-4FB7-B72E-94E9D298DD54}"/>
              </a:ext>
            </a:extLst>
          </p:cNvPr>
          <p:cNvSpPr>
            <a:spLocks noGrp="1"/>
          </p:cNvSpPr>
          <p:nvPr>
            <p:ph type="title"/>
          </p:nvPr>
        </p:nvSpPr>
        <p:spPr>
          <a:xfrm>
            <a:off x="838200" y="365126"/>
            <a:ext cx="10515600" cy="920336"/>
          </a:xfrm>
        </p:spPr>
        <p:txBody>
          <a:bodyPr>
            <a:normAutofit fontScale="90000"/>
          </a:bodyPr>
          <a:lstStyle/>
          <a:p>
            <a:r>
              <a:rPr lang="en-US" b="0" i="0" dirty="0">
                <a:solidFill>
                  <a:srgbClr val="000000"/>
                </a:solidFill>
                <a:effectLst/>
                <a:latin typeface="Inter"/>
              </a:rPr>
              <a:t>Visualizing Word Vectors with t-SNE</a:t>
            </a:r>
            <a:endParaRPr lang="en-IN" dirty="0"/>
          </a:p>
        </p:txBody>
      </p:sp>
      <p:sp>
        <p:nvSpPr>
          <p:cNvPr id="3" name="Content Placeholder 2">
            <a:extLst>
              <a:ext uri="{FF2B5EF4-FFF2-40B4-BE49-F238E27FC236}">
                <a16:creationId xmlns:a16="http://schemas.microsoft.com/office/drawing/2014/main" id="{8F1E1C08-2587-458A-AACC-FA91E1172F9A}"/>
              </a:ext>
            </a:extLst>
          </p:cNvPr>
          <p:cNvSpPr>
            <a:spLocks noGrp="1"/>
          </p:cNvSpPr>
          <p:nvPr>
            <p:ph idx="1"/>
          </p:nvPr>
        </p:nvSpPr>
        <p:spPr>
          <a:xfrm>
            <a:off x="838200" y="1457739"/>
            <a:ext cx="10515600" cy="4719224"/>
          </a:xfrm>
        </p:spPr>
        <p:txBody>
          <a:bodyPr>
            <a:normAutofit/>
          </a:bodyPr>
          <a:lstStyle/>
          <a:p>
            <a:pPr algn="l"/>
            <a:r>
              <a:rPr lang="en-US" b="0" i="0" dirty="0">
                <a:effectLst/>
                <a:latin typeface="Inter"/>
              </a:rPr>
              <a:t>TSNE is useful when it comes to visualizing similarity between objects. It works by taking a group of high-dimensional (100 dimensions via Word2Vec) vocabulary word feature vectors, then compresses them down to 2-dimensional </a:t>
            </a:r>
            <a:r>
              <a:rPr lang="en-US" b="0" i="0" dirty="0" err="1">
                <a:effectLst/>
                <a:latin typeface="Inter"/>
              </a:rPr>
              <a:t>x,y</a:t>
            </a:r>
            <a:r>
              <a:rPr lang="en-US" b="0" i="0" dirty="0">
                <a:effectLst/>
                <a:latin typeface="Inter"/>
              </a:rPr>
              <a:t> coordinate pairs. The idea is to keep similar words close together on the plane, while maximizing the distance between dissimilar words.</a:t>
            </a:r>
          </a:p>
          <a:p>
            <a:pPr algn="l"/>
            <a:r>
              <a:rPr lang="en-US" b="0" i="0" dirty="0">
                <a:solidFill>
                  <a:srgbClr val="000000"/>
                </a:solidFill>
                <a:effectLst/>
                <a:latin typeface="Inter"/>
              </a:rPr>
              <a:t>Steps</a:t>
            </a:r>
          </a:p>
          <a:p>
            <a:pPr algn="l">
              <a:buFont typeface="+mj-lt"/>
              <a:buAutoNum type="arabicPeriod"/>
            </a:pPr>
            <a:r>
              <a:rPr lang="en-US" b="0" i="0" dirty="0">
                <a:effectLst/>
                <a:latin typeface="Inter"/>
              </a:rPr>
              <a:t>Clean the data</a:t>
            </a:r>
          </a:p>
          <a:p>
            <a:pPr algn="l">
              <a:buFont typeface="+mj-lt"/>
              <a:buAutoNum type="arabicPeriod"/>
            </a:pPr>
            <a:r>
              <a:rPr lang="en-US" b="0" i="0" dirty="0">
                <a:effectLst/>
                <a:latin typeface="Inter"/>
              </a:rPr>
              <a:t>Build a corpus</a:t>
            </a:r>
          </a:p>
          <a:p>
            <a:pPr algn="l">
              <a:buFont typeface="+mj-lt"/>
              <a:buAutoNum type="arabicPeriod"/>
            </a:pPr>
            <a:r>
              <a:rPr lang="en-US" b="0" i="0" dirty="0">
                <a:effectLst/>
                <a:latin typeface="Inter"/>
              </a:rPr>
              <a:t>Train a Word2Vec Model</a:t>
            </a:r>
          </a:p>
          <a:p>
            <a:pPr algn="l">
              <a:buFont typeface="+mj-lt"/>
              <a:buAutoNum type="arabicPeriod"/>
            </a:pPr>
            <a:r>
              <a:rPr lang="en-US" b="0" i="0" dirty="0">
                <a:effectLst/>
                <a:latin typeface="Inter"/>
              </a:rPr>
              <a:t>Visualize t-SNE representations of the most common words</a:t>
            </a:r>
          </a:p>
          <a:p>
            <a:endParaRPr lang="en-IN" dirty="0"/>
          </a:p>
        </p:txBody>
      </p:sp>
    </p:spTree>
    <p:extLst>
      <p:ext uri="{BB962C8B-B14F-4D97-AF65-F5344CB8AC3E}">
        <p14:creationId xmlns:p14="http://schemas.microsoft.com/office/powerpoint/2010/main" val="83397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7E78-9DB9-441A-9756-0A5F7CD41B83}"/>
              </a:ext>
            </a:extLst>
          </p:cNvPr>
          <p:cNvSpPr>
            <a:spLocks noGrp="1"/>
          </p:cNvSpPr>
          <p:nvPr>
            <p:ph type="title"/>
          </p:nvPr>
        </p:nvSpPr>
        <p:spPr/>
        <p:txBody>
          <a:bodyPr/>
          <a:lstStyle/>
          <a:p>
            <a:r>
              <a:rPr lang="en-IN" dirty="0"/>
              <a:t>Word Embeddings</a:t>
            </a:r>
            <a:br>
              <a:rPr lang="en-IN" dirty="0"/>
            </a:br>
            <a:endParaRPr lang="en-IN" dirty="0"/>
          </a:p>
        </p:txBody>
      </p:sp>
      <p:sp>
        <p:nvSpPr>
          <p:cNvPr id="3" name="Content Placeholder 2">
            <a:extLst>
              <a:ext uri="{FF2B5EF4-FFF2-40B4-BE49-F238E27FC236}">
                <a16:creationId xmlns:a16="http://schemas.microsoft.com/office/drawing/2014/main" id="{08C565E7-4A05-409E-88BB-75D6586C4E29}"/>
              </a:ext>
            </a:extLst>
          </p:cNvPr>
          <p:cNvSpPr>
            <a:spLocks noGrp="1"/>
          </p:cNvSpPr>
          <p:nvPr>
            <p:ph idx="1"/>
          </p:nvPr>
        </p:nvSpPr>
        <p:spPr/>
        <p:txBody>
          <a:bodyPr/>
          <a:lstStyle/>
          <a:p>
            <a:pPr algn="l"/>
            <a:r>
              <a:rPr lang="en-US" b="1" i="0" dirty="0">
                <a:solidFill>
                  <a:srgbClr val="292929"/>
                </a:solidFill>
                <a:effectLst/>
                <a:latin typeface="sohne"/>
              </a:rPr>
              <a:t>Word Embeddings</a:t>
            </a:r>
          </a:p>
          <a:p>
            <a:pPr algn="l"/>
            <a:r>
              <a:rPr lang="en-US" b="0" i="0" dirty="0">
                <a:solidFill>
                  <a:srgbClr val="292929"/>
                </a:solidFill>
                <a:effectLst/>
                <a:latin typeface="charter"/>
              </a:rPr>
              <a:t>The word embedding techniques are used to represent words mathematically. One Hot Encoding, TF-IDF, Word2Vec, </a:t>
            </a:r>
            <a:r>
              <a:rPr lang="en-US" b="0" i="0" dirty="0" err="1">
                <a:solidFill>
                  <a:srgbClr val="292929"/>
                </a:solidFill>
                <a:effectLst/>
                <a:latin typeface="charter"/>
              </a:rPr>
              <a:t>FastText</a:t>
            </a:r>
            <a:r>
              <a:rPr lang="en-US" b="0" i="0" dirty="0">
                <a:solidFill>
                  <a:srgbClr val="292929"/>
                </a:solidFill>
                <a:effectLst/>
                <a:latin typeface="charter"/>
              </a:rPr>
              <a:t> are frequently used Word Embedding methods. One of these techniques (in some cases several) is preferred and used according to the status, size and purpose of processing the data.</a:t>
            </a:r>
          </a:p>
          <a:p>
            <a:endParaRPr lang="en-IN" dirty="0"/>
          </a:p>
        </p:txBody>
      </p:sp>
    </p:spTree>
    <p:extLst>
      <p:ext uri="{BB962C8B-B14F-4D97-AF65-F5344CB8AC3E}">
        <p14:creationId xmlns:p14="http://schemas.microsoft.com/office/powerpoint/2010/main" val="477719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7A30CD-E6DE-4DDE-A85F-92E5557FE0FB}"/>
              </a:ext>
            </a:extLst>
          </p:cNvPr>
          <p:cNvSpPr txBox="1"/>
          <p:nvPr/>
        </p:nvSpPr>
        <p:spPr>
          <a:xfrm>
            <a:off x="689114" y="548094"/>
            <a:ext cx="10482469" cy="2185214"/>
          </a:xfrm>
          <a:prstGeom prst="rect">
            <a:avLst/>
          </a:prstGeom>
          <a:noFill/>
        </p:spPr>
        <p:txBody>
          <a:bodyPr wrap="square">
            <a:spAutoFit/>
          </a:bodyPr>
          <a:lstStyle/>
          <a:p>
            <a:pPr algn="l"/>
            <a:r>
              <a:rPr lang="en-US" b="1" i="0" dirty="0">
                <a:solidFill>
                  <a:srgbClr val="292929"/>
                </a:solidFill>
                <a:effectLst/>
                <a:latin typeface="sohne"/>
              </a:rPr>
              <a:t> </a:t>
            </a:r>
            <a:r>
              <a:rPr lang="en-US" sz="2800" b="1" i="0" dirty="0">
                <a:solidFill>
                  <a:srgbClr val="292929"/>
                </a:solidFill>
                <a:effectLst/>
                <a:latin typeface="sohne"/>
              </a:rPr>
              <a:t>One Hot Encoding</a:t>
            </a:r>
          </a:p>
          <a:p>
            <a:pPr algn="l"/>
            <a:endParaRPr lang="en-US" b="0" i="0" dirty="0">
              <a:solidFill>
                <a:srgbClr val="292929"/>
              </a:solidFill>
              <a:effectLst/>
              <a:latin typeface="charter"/>
            </a:endParaRPr>
          </a:p>
          <a:p>
            <a:pPr algn="just"/>
            <a:r>
              <a:rPr lang="en-US" b="0" i="0" dirty="0">
                <a:solidFill>
                  <a:srgbClr val="292929"/>
                </a:solidFill>
                <a:effectLst/>
                <a:latin typeface="charter"/>
              </a:rPr>
              <a:t>One of the most basic techniques used to represent data numerically is One Hot Encoding technique[1]. In this method, a vector is created in the size of the total number of unique words. The value of vectors is assigned such that the value of each word belonging to its index is 1 and the others are 0. As an example, Figure 1 can be examined.</a:t>
            </a:r>
          </a:p>
          <a:p>
            <a:pPr algn="just"/>
            <a:endParaRPr lang="en-US" b="0" i="0" dirty="0">
              <a:solidFill>
                <a:srgbClr val="292929"/>
              </a:solidFill>
              <a:effectLst/>
              <a:latin typeface="charter"/>
            </a:endParaRPr>
          </a:p>
        </p:txBody>
      </p:sp>
      <p:pic>
        <p:nvPicPr>
          <p:cNvPr id="7174" name="Picture 6">
            <a:extLst>
              <a:ext uri="{FF2B5EF4-FFF2-40B4-BE49-F238E27FC236}">
                <a16:creationId xmlns:a16="http://schemas.microsoft.com/office/drawing/2014/main" id="{E2579076-9250-47DB-A5AC-0F56E6244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989" y="2906982"/>
            <a:ext cx="93154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775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E4D1-61C6-42CD-A0A2-D247D987547B}"/>
              </a:ext>
            </a:extLst>
          </p:cNvPr>
          <p:cNvSpPr>
            <a:spLocks noGrp="1"/>
          </p:cNvSpPr>
          <p:nvPr>
            <p:ph type="title"/>
          </p:nvPr>
        </p:nvSpPr>
        <p:spPr/>
        <p:txBody>
          <a:bodyPr/>
          <a:lstStyle/>
          <a:p>
            <a:r>
              <a:rPr lang="en-US" dirty="0"/>
              <a:t>Word Embeddings</a:t>
            </a:r>
            <a:endParaRPr lang="en-IN" dirty="0"/>
          </a:p>
        </p:txBody>
      </p:sp>
      <p:sp>
        <p:nvSpPr>
          <p:cNvPr id="3" name="Content Placeholder 2">
            <a:extLst>
              <a:ext uri="{FF2B5EF4-FFF2-40B4-BE49-F238E27FC236}">
                <a16:creationId xmlns:a16="http://schemas.microsoft.com/office/drawing/2014/main" id="{B750F032-A72E-49AD-8E49-26612DD3BC66}"/>
              </a:ext>
            </a:extLst>
          </p:cNvPr>
          <p:cNvSpPr>
            <a:spLocks noGrp="1"/>
          </p:cNvSpPr>
          <p:nvPr>
            <p:ph idx="1"/>
          </p:nvPr>
        </p:nvSpPr>
        <p:spPr/>
        <p:txBody>
          <a:bodyPr/>
          <a:lstStyle/>
          <a:p>
            <a:pPr algn="l"/>
            <a:r>
              <a:rPr lang="en-US" b="1" i="0" dirty="0">
                <a:solidFill>
                  <a:srgbClr val="292929"/>
                </a:solidFill>
                <a:effectLst/>
                <a:latin typeface="charter"/>
              </a:rPr>
              <a:t>Word embeddings is the process by which words are transformed into vectors of real numbers.</a:t>
            </a:r>
          </a:p>
          <a:p>
            <a:pPr algn="l"/>
            <a:endParaRPr lang="en-US" b="1" dirty="0">
              <a:solidFill>
                <a:srgbClr val="292929"/>
              </a:solidFill>
              <a:latin typeface="charter"/>
            </a:endParaRPr>
          </a:p>
          <a:p>
            <a:pPr algn="l"/>
            <a:r>
              <a:rPr lang="en-US" b="0" i="1" dirty="0">
                <a:solidFill>
                  <a:srgbClr val="292929"/>
                </a:solidFill>
                <a:effectLst/>
                <a:latin typeface="charter"/>
              </a:rPr>
              <a:t>Why do we need that? </a:t>
            </a:r>
            <a:r>
              <a:rPr lang="en-US" b="0" i="0" dirty="0">
                <a:solidFill>
                  <a:srgbClr val="292929"/>
                </a:solidFill>
                <a:effectLst/>
                <a:latin typeface="charter"/>
              </a:rPr>
              <a:t>Well, most of the algorithms in machine learning cannot process strings or plain text in their raw form. Instead, they require numbers as inputs to be able to function. By transforming words into vectors, word embeddings therefore allows us to process the huge amount of text data and make them fit for machine learning algorithms.</a:t>
            </a:r>
          </a:p>
          <a:p>
            <a:endParaRPr lang="en-IN" dirty="0"/>
          </a:p>
        </p:txBody>
      </p:sp>
    </p:spTree>
    <p:extLst>
      <p:ext uri="{BB962C8B-B14F-4D97-AF65-F5344CB8AC3E}">
        <p14:creationId xmlns:p14="http://schemas.microsoft.com/office/powerpoint/2010/main" val="3767798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2196-FDA2-4AD8-8E6C-62E0A66CE0B9}"/>
              </a:ext>
            </a:extLst>
          </p:cNvPr>
          <p:cNvSpPr>
            <a:spLocks noGrp="1"/>
          </p:cNvSpPr>
          <p:nvPr>
            <p:ph type="title"/>
          </p:nvPr>
        </p:nvSpPr>
        <p:spPr/>
        <p:txBody>
          <a:bodyPr/>
          <a:lstStyle/>
          <a:p>
            <a:r>
              <a:rPr lang="en-US" b="0" i="1" dirty="0">
                <a:solidFill>
                  <a:srgbClr val="292929"/>
                </a:solidFill>
                <a:effectLst/>
                <a:latin typeface="charter"/>
              </a:rPr>
              <a:t>How does it work?</a:t>
            </a:r>
            <a:r>
              <a:rPr lang="en-US" b="0" i="0" dirty="0">
                <a:solidFill>
                  <a:srgbClr val="292929"/>
                </a:solidFill>
                <a:effectLst/>
                <a:latin typeface="charter"/>
              </a:rPr>
              <a:t> </a:t>
            </a:r>
            <a:endParaRPr lang="en-IN" dirty="0"/>
          </a:p>
        </p:txBody>
      </p:sp>
      <p:sp>
        <p:nvSpPr>
          <p:cNvPr id="3" name="Content Placeholder 2">
            <a:extLst>
              <a:ext uri="{FF2B5EF4-FFF2-40B4-BE49-F238E27FC236}">
                <a16:creationId xmlns:a16="http://schemas.microsoft.com/office/drawing/2014/main" id="{067FB49A-ABFA-41C4-BF40-1BE2B1166686}"/>
              </a:ext>
            </a:extLst>
          </p:cNvPr>
          <p:cNvSpPr>
            <a:spLocks noGrp="1"/>
          </p:cNvSpPr>
          <p:nvPr>
            <p:ph idx="1"/>
          </p:nvPr>
        </p:nvSpPr>
        <p:spPr/>
        <p:txBody>
          <a:bodyPr>
            <a:normAutofit lnSpcReduction="10000"/>
          </a:bodyPr>
          <a:lstStyle/>
          <a:p>
            <a:r>
              <a:rPr lang="en-US" b="0" i="0" dirty="0">
                <a:solidFill>
                  <a:srgbClr val="292929"/>
                </a:solidFill>
                <a:effectLst/>
                <a:latin typeface="charter"/>
              </a:rPr>
              <a:t>One of the most basic ways to transform words into numbers is through the one-hot encoding method. </a:t>
            </a:r>
          </a:p>
          <a:p>
            <a:r>
              <a:rPr lang="en-US" b="0" i="0" dirty="0">
                <a:solidFill>
                  <a:srgbClr val="292929"/>
                </a:solidFill>
                <a:effectLst/>
                <a:latin typeface="charter"/>
              </a:rPr>
              <a:t>Consider the sentence: “I am learning how word embeddings work”. The words in this sentence are “learning”, “embeddings” etc. From this, we can create a dictionary which is the list of all unique words in the sentence.</a:t>
            </a:r>
          </a:p>
          <a:p>
            <a:r>
              <a:rPr lang="en-US" b="0" i="0" dirty="0">
                <a:solidFill>
                  <a:srgbClr val="292929"/>
                </a:solidFill>
                <a:effectLst/>
                <a:latin typeface="charter"/>
              </a:rPr>
              <a:t>In this case: [“I”, “am”, “learning”, “how”, “word”, “embeddings”, “work”]. </a:t>
            </a:r>
          </a:p>
          <a:p>
            <a:r>
              <a:rPr lang="en-US" b="0" i="0" dirty="0">
                <a:solidFill>
                  <a:srgbClr val="292929"/>
                </a:solidFill>
                <a:effectLst/>
                <a:latin typeface="charter"/>
              </a:rPr>
              <a:t>A one-hot encoded vector representation of a word can be encoded in a way that 1 stands for the position where the word exists and 0 everywhere else. </a:t>
            </a:r>
          </a:p>
          <a:p>
            <a:endParaRPr lang="en-US" dirty="0">
              <a:solidFill>
                <a:srgbClr val="292929"/>
              </a:solidFill>
              <a:latin typeface="charter"/>
            </a:endParaRPr>
          </a:p>
          <a:p>
            <a:r>
              <a:rPr lang="en-US" b="0" i="0" dirty="0">
                <a:solidFill>
                  <a:srgbClr val="292929"/>
                </a:solidFill>
                <a:effectLst/>
                <a:highlight>
                  <a:srgbClr val="FFFF00"/>
                </a:highlight>
                <a:latin typeface="charter"/>
              </a:rPr>
              <a:t>For instance, the vector representation of “learning” is as follows: [0, 0, 1, 0, 0, 0, 0]. As a result, each word will have its unique dimension.</a:t>
            </a:r>
            <a:endParaRPr lang="en-IN" dirty="0">
              <a:highlight>
                <a:srgbClr val="FFFF00"/>
              </a:highlight>
            </a:endParaRPr>
          </a:p>
        </p:txBody>
      </p:sp>
    </p:spTree>
    <p:extLst>
      <p:ext uri="{BB962C8B-B14F-4D97-AF65-F5344CB8AC3E}">
        <p14:creationId xmlns:p14="http://schemas.microsoft.com/office/powerpoint/2010/main" val="207699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E730-5677-428A-AC41-DF3FC5F9E5B3}"/>
              </a:ext>
            </a:extLst>
          </p:cNvPr>
          <p:cNvSpPr>
            <a:spLocks noGrp="1"/>
          </p:cNvSpPr>
          <p:nvPr>
            <p:ph type="title"/>
          </p:nvPr>
        </p:nvSpPr>
        <p:spPr>
          <a:xfrm>
            <a:off x="1171074" y="1396686"/>
            <a:ext cx="3240506" cy="4064628"/>
          </a:xfrm>
        </p:spPr>
        <p:txBody>
          <a:bodyPr>
            <a:normAutofit/>
          </a:bodyPr>
          <a:lstStyle/>
          <a:p>
            <a:r>
              <a:rPr lang="en-US">
                <a:solidFill>
                  <a:srgbClr val="FFFFFF"/>
                </a:solidFill>
              </a:rPr>
              <a:t>Syllabus – Unit I</a:t>
            </a:r>
            <a:endParaRPr lang="en-IN">
              <a:solidFill>
                <a:srgbClr val="FFFFFF"/>
              </a:solidFill>
            </a:endParaRPr>
          </a:p>
        </p:txBody>
      </p:sp>
      <p:sp>
        <p:nvSpPr>
          <p:cNvPr id="3" name="Content Placeholder 2">
            <a:extLst>
              <a:ext uri="{FF2B5EF4-FFF2-40B4-BE49-F238E27FC236}">
                <a16:creationId xmlns:a16="http://schemas.microsoft.com/office/drawing/2014/main" id="{E324EE4D-11D1-4E5B-ADAD-E391EAB8D85A}"/>
              </a:ext>
            </a:extLst>
          </p:cNvPr>
          <p:cNvSpPr>
            <a:spLocks noGrp="1"/>
          </p:cNvSpPr>
          <p:nvPr>
            <p:ph idx="1"/>
          </p:nvPr>
        </p:nvSpPr>
        <p:spPr>
          <a:xfrm>
            <a:off x="5370153" y="1526033"/>
            <a:ext cx="5536397" cy="3935281"/>
          </a:xfrm>
        </p:spPr>
        <p:txBody>
          <a:bodyPr>
            <a:normAutofit/>
          </a:bodyPr>
          <a:lstStyle/>
          <a:p>
            <a:r>
              <a:rPr lang="en-US">
                <a:effectLst/>
                <a:latin typeface="Times New Roman" panose="02020603050405020304" pitchFamily="18" charset="0"/>
                <a:ea typeface="Calibri" panose="020F0502020204030204" pitchFamily="34" charset="0"/>
              </a:rPr>
              <a:t>Introduction of Vectors, Word Analogy, Assess Word Vectors using TF-IDF and t-SNE,  word vectors from </a:t>
            </a:r>
            <a:r>
              <a:rPr lang="en-US" err="1">
                <a:effectLst/>
                <a:latin typeface="Times New Roman" panose="02020603050405020304" pitchFamily="18" charset="0"/>
                <a:ea typeface="Calibri" panose="020F0502020204030204" pitchFamily="34" charset="0"/>
              </a:rPr>
              <a:t>GloVe</a:t>
            </a:r>
            <a:r>
              <a:rPr lang="en-US">
                <a:effectLst/>
                <a:latin typeface="Times New Roman" panose="02020603050405020304" pitchFamily="18" charset="0"/>
                <a:ea typeface="Calibri" panose="020F0502020204030204" pitchFamily="34" charset="0"/>
              </a:rPr>
              <a:t>, word vectors from  word2vec, Text Classification with Word Vectors, Basics of Theano and </a:t>
            </a:r>
            <a:r>
              <a:rPr lang="en-US" err="1">
                <a:effectLst/>
                <a:latin typeface="Times New Roman" panose="02020603050405020304" pitchFamily="18" charset="0"/>
                <a:ea typeface="Calibri" panose="020F0502020204030204" pitchFamily="34" charset="0"/>
              </a:rPr>
              <a:t>Tensorflow</a:t>
            </a:r>
            <a:endParaRPr lang="en-IN"/>
          </a:p>
        </p:txBody>
      </p:sp>
    </p:spTree>
    <p:extLst>
      <p:ext uri="{BB962C8B-B14F-4D97-AF65-F5344CB8AC3E}">
        <p14:creationId xmlns:p14="http://schemas.microsoft.com/office/powerpoint/2010/main" val="195274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22FC-0695-4E13-8447-6BA4C7794AC5}"/>
              </a:ext>
            </a:extLst>
          </p:cNvPr>
          <p:cNvSpPr>
            <a:spLocks noGrp="1"/>
          </p:cNvSpPr>
          <p:nvPr>
            <p:ph type="title"/>
          </p:nvPr>
        </p:nvSpPr>
        <p:spPr/>
        <p:txBody>
          <a:bodyPr/>
          <a:lstStyle/>
          <a:p>
            <a:r>
              <a:rPr lang="en-US" dirty="0"/>
              <a:t>Vector Space</a:t>
            </a:r>
            <a:endParaRPr lang="en-IN" dirty="0"/>
          </a:p>
        </p:txBody>
      </p:sp>
      <p:sp>
        <p:nvSpPr>
          <p:cNvPr id="3" name="Content Placeholder 2">
            <a:extLst>
              <a:ext uri="{FF2B5EF4-FFF2-40B4-BE49-F238E27FC236}">
                <a16:creationId xmlns:a16="http://schemas.microsoft.com/office/drawing/2014/main" id="{F8ADD367-044B-4613-A8D9-4EA4736BD832}"/>
              </a:ext>
            </a:extLst>
          </p:cNvPr>
          <p:cNvSpPr>
            <a:spLocks noGrp="1"/>
          </p:cNvSpPr>
          <p:nvPr>
            <p:ph idx="1"/>
          </p:nvPr>
        </p:nvSpPr>
        <p:spPr/>
        <p:txBody>
          <a:bodyPr/>
          <a:lstStyle/>
          <a:p>
            <a:r>
              <a:rPr lang="en-US" b="0" i="0" dirty="0">
                <a:solidFill>
                  <a:srgbClr val="292929"/>
                </a:solidFill>
                <a:effectLst/>
                <a:latin typeface="charter"/>
              </a:rPr>
              <a:t>In addition, they are mapped into a </a:t>
            </a:r>
            <a:r>
              <a:rPr lang="en-US" b="1" i="0" dirty="0">
                <a:solidFill>
                  <a:srgbClr val="292929"/>
                </a:solidFill>
                <a:effectLst/>
                <a:latin typeface="charter"/>
              </a:rPr>
              <a:t>vector space</a:t>
            </a:r>
            <a:r>
              <a:rPr lang="en-US" b="0" i="1" dirty="0">
                <a:solidFill>
                  <a:srgbClr val="292929"/>
                </a:solidFill>
                <a:effectLst/>
                <a:latin typeface="charter"/>
              </a:rPr>
              <a:t>. Why? </a:t>
            </a:r>
          </a:p>
          <a:p>
            <a:endParaRPr lang="en-US" b="0" i="0" dirty="0">
              <a:solidFill>
                <a:srgbClr val="292929"/>
              </a:solidFill>
              <a:effectLst/>
              <a:latin typeface="charter"/>
            </a:endParaRPr>
          </a:p>
          <a:p>
            <a:r>
              <a:rPr lang="en-US" b="0" i="0" dirty="0">
                <a:solidFill>
                  <a:srgbClr val="292929"/>
                </a:solidFill>
                <a:effectLst/>
                <a:latin typeface="charter"/>
              </a:rPr>
              <a:t>The idea behind it is that words with similar context occupy close spatial positions. </a:t>
            </a:r>
          </a:p>
          <a:p>
            <a:r>
              <a:rPr lang="en-US" b="0" i="0" dirty="0">
                <a:solidFill>
                  <a:srgbClr val="292929"/>
                </a:solidFill>
                <a:effectLst/>
                <a:latin typeface="charter"/>
              </a:rPr>
              <a:t>In other words, words used in a similar context are close to each other </a:t>
            </a:r>
          </a:p>
          <a:p>
            <a:r>
              <a:rPr lang="en-US" b="0" i="0" dirty="0">
                <a:solidFill>
                  <a:srgbClr val="292929"/>
                </a:solidFill>
                <a:effectLst/>
                <a:latin typeface="charter"/>
              </a:rPr>
              <a:t>while words that aren’t are far away from each other in the vector space</a:t>
            </a:r>
            <a:endParaRPr lang="en-IN" dirty="0"/>
          </a:p>
        </p:txBody>
      </p:sp>
    </p:spTree>
    <p:extLst>
      <p:ext uri="{BB962C8B-B14F-4D97-AF65-F5344CB8AC3E}">
        <p14:creationId xmlns:p14="http://schemas.microsoft.com/office/powerpoint/2010/main" val="387221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E0B6-EBD1-403B-A3F9-E0239A07199C}"/>
              </a:ext>
            </a:extLst>
          </p:cNvPr>
          <p:cNvSpPr>
            <a:spLocks noGrp="1"/>
          </p:cNvSpPr>
          <p:nvPr>
            <p:ph type="title"/>
          </p:nvPr>
        </p:nvSpPr>
        <p:spPr/>
        <p:txBody>
          <a:bodyPr/>
          <a:lstStyle/>
          <a:p>
            <a:r>
              <a:rPr lang="en-US" dirty="0"/>
              <a:t>TF-IDF</a:t>
            </a:r>
            <a:endParaRPr lang="en-IN" dirty="0"/>
          </a:p>
        </p:txBody>
      </p:sp>
      <p:sp>
        <p:nvSpPr>
          <p:cNvPr id="3" name="Content Placeholder 2">
            <a:extLst>
              <a:ext uri="{FF2B5EF4-FFF2-40B4-BE49-F238E27FC236}">
                <a16:creationId xmlns:a16="http://schemas.microsoft.com/office/drawing/2014/main" id="{4806294F-CE88-4649-834A-E7843D0EC0D3}"/>
              </a:ext>
            </a:extLst>
          </p:cNvPr>
          <p:cNvSpPr>
            <a:spLocks noGrp="1"/>
          </p:cNvSpPr>
          <p:nvPr>
            <p:ph idx="1"/>
          </p:nvPr>
        </p:nvSpPr>
        <p:spPr/>
        <p:txBody>
          <a:bodyPr/>
          <a:lstStyle/>
          <a:p>
            <a:r>
              <a:rPr lang="en-US" b="0" i="0" dirty="0">
                <a:solidFill>
                  <a:srgbClr val="292929"/>
                </a:solidFill>
                <a:effectLst/>
                <a:latin typeface="charter"/>
              </a:rPr>
              <a:t> </a:t>
            </a:r>
            <a:r>
              <a:rPr lang="en-US" dirty="0"/>
              <a:t>While TF-IDF relies on a </a:t>
            </a:r>
            <a:r>
              <a:rPr lang="en-US" b="1" dirty="0">
                <a:effectLst/>
                <a:latin typeface="charter"/>
              </a:rPr>
              <a:t>sparse vector </a:t>
            </a:r>
            <a:r>
              <a:rPr lang="en-US" dirty="0"/>
              <a:t>representation,</a:t>
            </a:r>
          </a:p>
          <a:p>
            <a:endParaRPr lang="en-US" dirty="0"/>
          </a:p>
          <a:p>
            <a:r>
              <a:rPr lang="en-US" dirty="0"/>
              <a:t> </a:t>
            </a:r>
            <a:r>
              <a:rPr lang="en-US" dirty="0" err="1"/>
              <a:t>GloVe</a:t>
            </a:r>
            <a:r>
              <a:rPr lang="en-US" dirty="0"/>
              <a:t> belongs to the </a:t>
            </a:r>
            <a:r>
              <a:rPr lang="en-US" b="1" dirty="0">
                <a:effectLst/>
                <a:latin typeface="charter"/>
              </a:rPr>
              <a:t>dense vector</a:t>
            </a:r>
            <a:r>
              <a:rPr lang="en-US" dirty="0"/>
              <a:t> representations.</a:t>
            </a:r>
            <a:endParaRPr lang="en-IN" dirty="0"/>
          </a:p>
        </p:txBody>
      </p:sp>
    </p:spTree>
    <p:extLst>
      <p:ext uri="{BB962C8B-B14F-4D97-AF65-F5344CB8AC3E}">
        <p14:creationId xmlns:p14="http://schemas.microsoft.com/office/powerpoint/2010/main" val="113596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14EF-B18A-4479-A22F-3963AE4875DE}"/>
              </a:ext>
            </a:extLst>
          </p:cNvPr>
          <p:cNvSpPr>
            <a:spLocks noGrp="1"/>
          </p:cNvSpPr>
          <p:nvPr>
            <p:ph type="title"/>
          </p:nvPr>
        </p:nvSpPr>
        <p:spPr>
          <a:xfrm>
            <a:off x="838200" y="365126"/>
            <a:ext cx="10515600" cy="787814"/>
          </a:xfrm>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Sparse vectors: TF-IDF</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59896497-12F9-41F3-BBD1-FFF87C110868}"/>
              </a:ext>
            </a:extLst>
          </p:cNvPr>
          <p:cNvSpPr>
            <a:spLocks noGrp="1"/>
          </p:cNvSpPr>
          <p:nvPr>
            <p:ph idx="1"/>
          </p:nvPr>
        </p:nvSpPr>
        <p:spPr>
          <a:xfrm>
            <a:off x="838200" y="1285461"/>
            <a:ext cx="10515600" cy="4891502"/>
          </a:xfrm>
        </p:spPr>
        <p:txBody>
          <a:bodyPr>
            <a:normAutofit/>
          </a:bodyPr>
          <a:lstStyle/>
          <a:p>
            <a:pPr algn="just">
              <a:lnSpc>
                <a:spcPct val="150000"/>
              </a:lnSpc>
            </a:pPr>
            <a:r>
              <a:rPr lang="en-US" b="0" i="0" dirty="0">
                <a:solidFill>
                  <a:srgbClr val="292929"/>
                </a:solidFill>
                <a:effectLst/>
                <a:latin typeface="charter"/>
              </a:rPr>
              <a:t>TF-IDF follows a similar logic than the one-hot encoded vectors explained above. However, instead of only counting the occurrence of a word in a single document it also does so in relation to the entire corpus. This allows us to detect how important a word is to a document in a corpus.</a:t>
            </a:r>
          </a:p>
          <a:p>
            <a:pPr algn="just">
              <a:lnSpc>
                <a:spcPct val="150000"/>
              </a:lnSpc>
            </a:pPr>
            <a:r>
              <a:rPr lang="en-US" b="0" i="1" dirty="0">
                <a:solidFill>
                  <a:srgbClr val="292929"/>
                </a:solidFill>
                <a:effectLst/>
                <a:latin typeface="charter"/>
              </a:rPr>
              <a:t>What does this mean?</a:t>
            </a:r>
            <a:r>
              <a:rPr lang="en-US" b="0" i="0" dirty="0">
                <a:solidFill>
                  <a:srgbClr val="292929"/>
                </a:solidFill>
                <a:effectLst/>
                <a:latin typeface="charter"/>
              </a:rPr>
              <a:t> Well, common words such as “the” or “a” will appear very frequently in almost every document. However, other words might appear frequently in only one or two documents and those are the ones that are likely to be more representative of the document they are present in.</a:t>
            </a:r>
          </a:p>
          <a:p>
            <a:endParaRPr lang="en-IN" dirty="0"/>
          </a:p>
        </p:txBody>
      </p:sp>
    </p:spTree>
    <p:extLst>
      <p:ext uri="{BB962C8B-B14F-4D97-AF65-F5344CB8AC3E}">
        <p14:creationId xmlns:p14="http://schemas.microsoft.com/office/powerpoint/2010/main" val="2632687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AA3B-57BA-4CED-884D-C31236761416}"/>
              </a:ext>
            </a:extLst>
          </p:cNvPr>
          <p:cNvSpPr>
            <a:spLocks noGrp="1"/>
          </p:cNvSpPr>
          <p:nvPr>
            <p:ph type="title"/>
          </p:nvPr>
        </p:nvSpPr>
        <p:spPr/>
        <p:txBody>
          <a:bodyPr/>
          <a:lstStyle/>
          <a:p>
            <a:r>
              <a:rPr lang="en-US" dirty="0"/>
              <a:t>TF-IDF</a:t>
            </a:r>
            <a:endParaRPr lang="en-IN" dirty="0"/>
          </a:p>
        </p:txBody>
      </p:sp>
      <p:sp>
        <p:nvSpPr>
          <p:cNvPr id="3" name="Content Placeholder 2">
            <a:extLst>
              <a:ext uri="{FF2B5EF4-FFF2-40B4-BE49-F238E27FC236}">
                <a16:creationId xmlns:a16="http://schemas.microsoft.com/office/drawing/2014/main" id="{51FD43CE-D342-418F-8E44-68B535E92D48}"/>
              </a:ext>
            </a:extLst>
          </p:cNvPr>
          <p:cNvSpPr>
            <a:spLocks noGrp="1"/>
          </p:cNvSpPr>
          <p:nvPr>
            <p:ph idx="1"/>
          </p:nvPr>
        </p:nvSpPr>
        <p:spPr>
          <a:xfrm>
            <a:off x="1024128" y="1577009"/>
            <a:ext cx="9720073" cy="4732351"/>
          </a:xfrm>
        </p:spPr>
        <p:txBody>
          <a:bodyPr>
            <a:normAutofit/>
          </a:bodyPr>
          <a:lstStyle/>
          <a:p>
            <a:pPr>
              <a:lnSpc>
                <a:spcPct val="150000"/>
              </a:lnSpc>
            </a:pPr>
            <a:r>
              <a:rPr lang="en-US" b="0" i="0" dirty="0">
                <a:solidFill>
                  <a:srgbClr val="292929"/>
                </a:solidFill>
                <a:effectLst/>
                <a:latin typeface="charter"/>
              </a:rPr>
              <a:t>TF-IDF aims to put this into light: weigh down the common words that occur in almost every document (e.g. “the” or “a”) and give more importance to those that appear only in a few documents.</a:t>
            </a:r>
          </a:p>
          <a:p>
            <a:pPr>
              <a:lnSpc>
                <a:spcPct val="150000"/>
              </a:lnSpc>
            </a:pPr>
            <a:endParaRPr lang="en-US" b="0" i="0" dirty="0">
              <a:solidFill>
                <a:srgbClr val="292929"/>
              </a:solidFill>
              <a:effectLst/>
              <a:latin typeface="charter"/>
            </a:endParaRPr>
          </a:p>
          <a:p>
            <a:pPr>
              <a:lnSpc>
                <a:spcPct val="150000"/>
              </a:lnSpc>
            </a:pPr>
            <a:r>
              <a:rPr lang="en-US" b="0" i="0" dirty="0">
                <a:solidFill>
                  <a:srgbClr val="292929"/>
                </a:solidFill>
                <a:effectLst/>
                <a:latin typeface="charter"/>
              </a:rPr>
              <a:t>In detail, TF IDF is composed of two parts: </a:t>
            </a:r>
            <a:r>
              <a:rPr lang="en-US" b="0" i="1" dirty="0">
                <a:solidFill>
                  <a:srgbClr val="292929"/>
                </a:solidFill>
                <a:effectLst/>
                <a:latin typeface="charter"/>
              </a:rPr>
              <a:t>TF</a:t>
            </a:r>
            <a:r>
              <a:rPr lang="en-US" b="0" i="0" dirty="0">
                <a:solidFill>
                  <a:srgbClr val="292929"/>
                </a:solidFill>
                <a:effectLst/>
                <a:latin typeface="charter"/>
              </a:rPr>
              <a:t> which is the term frequency of a word, i.e. the count of the word occurring in a document and </a:t>
            </a:r>
            <a:r>
              <a:rPr lang="en-US" b="0" i="1" dirty="0">
                <a:solidFill>
                  <a:srgbClr val="292929"/>
                </a:solidFill>
                <a:effectLst/>
                <a:latin typeface="charter"/>
              </a:rPr>
              <a:t>IDF</a:t>
            </a:r>
            <a:r>
              <a:rPr lang="en-US" b="0" i="0" dirty="0">
                <a:solidFill>
                  <a:srgbClr val="292929"/>
                </a:solidFill>
                <a:effectLst/>
                <a:latin typeface="charter"/>
              </a:rPr>
              <a:t>, which is the inverse document frequency, i.e. the weight component that gives higher weight to words occurring in only a few documents.</a:t>
            </a:r>
            <a:endParaRPr lang="en-IN" dirty="0"/>
          </a:p>
        </p:txBody>
      </p:sp>
    </p:spTree>
    <p:extLst>
      <p:ext uri="{BB962C8B-B14F-4D97-AF65-F5344CB8AC3E}">
        <p14:creationId xmlns:p14="http://schemas.microsoft.com/office/powerpoint/2010/main" val="2144035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A7D2-0F83-4CA9-9A12-0B5AD7F900F0}"/>
              </a:ext>
            </a:extLst>
          </p:cNvPr>
          <p:cNvSpPr>
            <a:spLocks noGrp="1"/>
          </p:cNvSpPr>
          <p:nvPr>
            <p:ph type="title"/>
          </p:nvPr>
        </p:nvSpPr>
        <p:spPr>
          <a:xfrm>
            <a:off x="838200" y="365125"/>
            <a:ext cx="10515600" cy="973345"/>
          </a:xfrm>
        </p:spPr>
        <p:txBody>
          <a:bodyPr>
            <a:normAutofit fontScale="90000"/>
          </a:bodyPr>
          <a:lstStyle/>
          <a:p>
            <a:br>
              <a:rPr lang="en-US" b="1" i="0" dirty="0">
                <a:solidFill>
                  <a:srgbClr val="292929"/>
                </a:solidFill>
                <a:effectLst/>
                <a:latin typeface="sohne"/>
              </a:rPr>
            </a:br>
            <a:r>
              <a:rPr lang="en-US" b="1" i="0" dirty="0">
                <a:solidFill>
                  <a:srgbClr val="292929"/>
                </a:solidFill>
                <a:effectLst/>
                <a:latin typeface="sohne"/>
              </a:rPr>
              <a:t>Dense vectors: </a:t>
            </a:r>
            <a:r>
              <a:rPr lang="en-US" b="1" i="0" dirty="0" err="1">
                <a:solidFill>
                  <a:srgbClr val="292929"/>
                </a:solidFill>
                <a:effectLst/>
                <a:latin typeface="sohne"/>
              </a:rPr>
              <a:t>GloVe</a:t>
            </a:r>
            <a:br>
              <a:rPr lang="en-US"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26CA93A7-7AA1-41CA-AB3C-1B9098F7DD6A}"/>
              </a:ext>
            </a:extLst>
          </p:cNvPr>
          <p:cNvSpPr>
            <a:spLocks noGrp="1"/>
          </p:cNvSpPr>
          <p:nvPr>
            <p:ph idx="1"/>
          </p:nvPr>
        </p:nvSpPr>
        <p:spPr>
          <a:xfrm>
            <a:off x="1024128" y="1497496"/>
            <a:ext cx="9720073" cy="4811864"/>
          </a:xfrm>
        </p:spPr>
        <p:txBody>
          <a:bodyPr>
            <a:normAutofit/>
          </a:bodyPr>
          <a:lstStyle/>
          <a:p>
            <a:pPr algn="l">
              <a:lnSpc>
                <a:spcPct val="150000"/>
              </a:lnSpc>
            </a:pPr>
            <a:r>
              <a:rPr lang="en-US" b="0" i="0" dirty="0">
                <a:solidFill>
                  <a:srgbClr val="292929"/>
                </a:solidFill>
                <a:effectLst/>
                <a:latin typeface="charter"/>
              </a:rPr>
              <a:t>Dense vectors fall into two categories: matrix factorization and neural embeddings. </a:t>
            </a:r>
            <a:r>
              <a:rPr lang="en-US" b="0" i="0" dirty="0" err="1">
                <a:solidFill>
                  <a:srgbClr val="292929"/>
                </a:solidFill>
                <a:effectLst/>
                <a:latin typeface="charter"/>
              </a:rPr>
              <a:t>GloVe</a:t>
            </a:r>
            <a:r>
              <a:rPr lang="en-US" b="0" i="0" dirty="0">
                <a:solidFill>
                  <a:srgbClr val="292929"/>
                </a:solidFill>
                <a:effectLst/>
                <a:latin typeface="charter"/>
              </a:rPr>
              <a:t> belongs to the latter category, alongside another popular neural method called Word2vec.</a:t>
            </a:r>
          </a:p>
          <a:p>
            <a:pPr algn="l">
              <a:lnSpc>
                <a:spcPct val="150000"/>
              </a:lnSpc>
            </a:pPr>
            <a:r>
              <a:rPr lang="en-US" b="0" i="0" dirty="0">
                <a:solidFill>
                  <a:srgbClr val="292929"/>
                </a:solidFill>
                <a:effectLst/>
                <a:latin typeface="charter"/>
              </a:rPr>
              <a:t>In a few words, </a:t>
            </a:r>
            <a:r>
              <a:rPr lang="en-US" b="0" i="0" dirty="0" err="1">
                <a:solidFill>
                  <a:srgbClr val="292929"/>
                </a:solidFill>
                <a:effectLst/>
                <a:latin typeface="charter"/>
              </a:rPr>
              <a:t>GloVe</a:t>
            </a:r>
            <a:r>
              <a:rPr lang="en-US" b="0" i="0" dirty="0">
                <a:solidFill>
                  <a:srgbClr val="292929"/>
                </a:solidFill>
                <a:effectLst/>
                <a:latin typeface="charter"/>
              </a:rPr>
              <a:t> is an unsupervised learning algorithm that puts emphasis on the importance of word-word co-</a:t>
            </a:r>
            <a:r>
              <a:rPr lang="en-US" b="0" i="0" dirty="0" err="1">
                <a:solidFill>
                  <a:srgbClr val="292929"/>
                </a:solidFill>
                <a:effectLst/>
                <a:latin typeface="charter"/>
              </a:rPr>
              <a:t>occurences</a:t>
            </a:r>
            <a:r>
              <a:rPr lang="en-US" b="0" i="0" dirty="0">
                <a:solidFill>
                  <a:srgbClr val="292929"/>
                </a:solidFill>
                <a:effectLst/>
                <a:latin typeface="charter"/>
              </a:rPr>
              <a:t> to extract meaning rather than other techniques such as skip-gram or bag of words. The idea behind it is that a certain word generally co-occurs more often with one word than another. The word </a:t>
            </a:r>
            <a:r>
              <a:rPr lang="en-US" b="0" i="1" dirty="0">
                <a:solidFill>
                  <a:srgbClr val="292929"/>
                </a:solidFill>
                <a:effectLst/>
                <a:latin typeface="charter"/>
              </a:rPr>
              <a:t>ice</a:t>
            </a:r>
            <a:r>
              <a:rPr lang="en-US" b="0" i="0" dirty="0">
                <a:solidFill>
                  <a:srgbClr val="292929"/>
                </a:solidFill>
                <a:effectLst/>
                <a:latin typeface="charter"/>
              </a:rPr>
              <a:t> is more likely to occur alongside the word </a:t>
            </a:r>
            <a:r>
              <a:rPr lang="en-US" b="0" i="1" dirty="0">
                <a:solidFill>
                  <a:srgbClr val="292929"/>
                </a:solidFill>
                <a:effectLst/>
                <a:latin typeface="charter"/>
              </a:rPr>
              <a:t>water</a:t>
            </a:r>
            <a:r>
              <a:rPr lang="en-US" b="0" i="0" dirty="0">
                <a:solidFill>
                  <a:srgbClr val="292929"/>
                </a:solidFill>
                <a:effectLst/>
                <a:latin typeface="charter"/>
              </a:rPr>
              <a:t> for instance.</a:t>
            </a:r>
          </a:p>
          <a:p>
            <a:endParaRPr lang="en-IN" dirty="0"/>
          </a:p>
        </p:txBody>
      </p:sp>
    </p:spTree>
    <p:extLst>
      <p:ext uri="{BB962C8B-B14F-4D97-AF65-F5344CB8AC3E}">
        <p14:creationId xmlns:p14="http://schemas.microsoft.com/office/powerpoint/2010/main" val="1605625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E100-B9FE-4EE1-A922-815D77FCF7F7}"/>
              </a:ext>
            </a:extLst>
          </p:cNvPr>
          <p:cNvSpPr>
            <a:spLocks noGrp="1"/>
          </p:cNvSpPr>
          <p:nvPr>
            <p:ph type="title"/>
          </p:nvPr>
        </p:nvSpPr>
        <p:spPr>
          <a:xfrm>
            <a:off x="838200" y="365126"/>
            <a:ext cx="10515600" cy="946840"/>
          </a:xfrm>
        </p:spPr>
        <p:txBody>
          <a:bodyPr>
            <a:normAutofit fontScale="90000"/>
          </a:bodyPr>
          <a:lstStyle/>
          <a:p>
            <a:br>
              <a:rPr lang="en-IN" b="1" i="0" dirty="0">
                <a:solidFill>
                  <a:srgbClr val="292929"/>
                </a:solidFill>
                <a:effectLst/>
                <a:latin typeface="sohne"/>
              </a:rPr>
            </a:br>
            <a:r>
              <a:rPr lang="en-IN" b="1" i="0" dirty="0">
                <a:solidFill>
                  <a:srgbClr val="292929"/>
                </a:solidFill>
                <a:effectLst/>
                <a:latin typeface="sohne"/>
              </a:rPr>
              <a:t>Word embeddings in application</a:t>
            </a:r>
            <a:br>
              <a:rPr lang="en-IN"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0D687D16-0D85-433D-B498-88F914E36605}"/>
              </a:ext>
            </a:extLst>
          </p:cNvPr>
          <p:cNvSpPr>
            <a:spLocks noGrp="1"/>
          </p:cNvSpPr>
          <p:nvPr>
            <p:ph idx="1"/>
          </p:nvPr>
        </p:nvSpPr>
        <p:spPr>
          <a:xfrm>
            <a:off x="838200" y="1311966"/>
            <a:ext cx="10515600" cy="4864997"/>
          </a:xfrm>
        </p:spPr>
        <p:txBody>
          <a:bodyPr>
            <a:normAutofit/>
          </a:bodyPr>
          <a:lstStyle/>
          <a:p>
            <a:pPr marL="0" indent="0">
              <a:lnSpc>
                <a:spcPct val="150000"/>
              </a:lnSpc>
              <a:buNone/>
            </a:pPr>
            <a:r>
              <a:rPr lang="en-US" i="0" dirty="0">
                <a:solidFill>
                  <a:srgbClr val="292929"/>
                </a:solidFill>
                <a:effectLst/>
                <a:latin typeface="charter"/>
              </a:rPr>
              <a:t>Finding the degree of similarity between two words</a:t>
            </a:r>
          </a:p>
          <a:p>
            <a:pPr algn="l">
              <a:lnSpc>
                <a:spcPct val="150000"/>
              </a:lnSpc>
            </a:pPr>
            <a:r>
              <a:rPr lang="en-US" b="0" i="0" dirty="0">
                <a:solidFill>
                  <a:srgbClr val="292929"/>
                </a:solidFill>
                <a:effectLst/>
                <a:latin typeface="charter"/>
              </a:rPr>
              <a:t>Once you have transformed words into numbers, you can use similarity measures to find the degree of similarity between words.</a:t>
            </a:r>
          </a:p>
          <a:p>
            <a:pPr algn="l">
              <a:lnSpc>
                <a:spcPct val="150000"/>
              </a:lnSpc>
            </a:pPr>
            <a:r>
              <a:rPr lang="en-US" b="1" i="0" dirty="0">
                <a:solidFill>
                  <a:srgbClr val="292929"/>
                </a:solidFill>
                <a:effectLst/>
                <a:latin typeface="charter"/>
              </a:rPr>
              <a:t>cosine similarity</a:t>
            </a:r>
            <a:r>
              <a:rPr lang="en-US" b="0" i="0" dirty="0">
                <a:solidFill>
                  <a:srgbClr val="292929"/>
                </a:solidFill>
                <a:effectLst/>
                <a:latin typeface="charter"/>
              </a:rPr>
              <a:t>, measures the orientation and not the magnitude, i.e. vectors that are similar will have a similar vector orientation. In more detail, this means that two vectors with the same orientation will have a cosine similarity of 1, two vectors oriented at 90° relative to each other will have a similarity of 0, and two vectors diametrically opposed have a similarity of -1. And this is completely independent of their magnitude.</a:t>
            </a:r>
          </a:p>
          <a:p>
            <a:pPr marL="0" indent="0">
              <a:buNone/>
            </a:pPr>
            <a:endParaRPr lang="en-IN" dirty="0"/>
          </a:p>
        </p:txBody>
      </p:sp>
    </p:spTree>
    <p:extLst>
      <p:ext uri="{BB962C8B-B14F-4D97-AF65-F5344CB8AC3E}">
        <p14:creationId xmlns:p14="http://schemas.microsoft.com/office/powerpoint/2010/main" val="203111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683A-1DD7-4957-8052-690DA7630921}"/>
              </a:ext>
            </a:extLst>
          </p:cNvPr>
          <p:cNvSpPr>
            <a:spLocks noGrp="1"/>
          </p:cNvSpPr>
          <p:nvPr>
            <p:ph type="title"/>
          </p:nvPr>
        </p:nvSpPr>
        <p:spPr/>
        <p:txBody>
          <a:bodyPr/>
          <a:lstStyle/>
          <a:p>
            <a:r>
              <a:rPr lang="en-US" dirty="0"/>
              <a:t>Similarity measure</a:t>
            </a:r>
            <a:endParaRPr lang="en-IN" dirty="0"/>
          </a:p>
        </p:txBody>
      </p:sp>
      <p:sp>
        <p:nvSpPr>
          <p:cNvPr id="3" name="Content Placeholder 2">
            <a:extLst>
              <a:ext uri="{FF2B5EF4-FFF2-40B4-BE49-F238E27FC236}">
                <a16:creationId xmlns:a16="http://schemas.microsoft.com/office/drawing/2014/main" id="{026408D6-9A0F-4B1E-886D-E3394C5657A5}"/>
              </a:ext>
            </a:extLst>
          </p:cNvPr>
          <p:cNvSpPr>
            <a:spLocks noGrp="1"/>
          </p:cNvSpPr>
          <p:nvPr>
            <p:ph idx="1"/>
          </p:nvPr>
        </p:nvSpPr>
        <p:spPr>
          <a:xfrm>
            <a:off x="1024128" y="1815548"/>
            <a:ext cx="9720073" cy="4493812"/>
          </a:xfrm>
        </p:spPr>
        <p:txBody>
          <a:bodyPr/>
          <a:lstStyle/>
          <a:p>
            <a:pPr>
              <a:lnSpc>
                <a:spcPct val="150000"/>
              </a:lnSpc>
            </a:pPr>
            <a:r>
              <a:rPr lang="en-US" b="0" i="0" dirty="0">
                <a:solidFill>
                  <a:srgbClr val="292929"/>
                </a:solidFill>
                <a:effectLst/>
                <a:latin typeface="charter"/>
              </a:rPr>
              <a:t>Finding the similarity between words can lead to powerful insights. </a:t>
            </a:r>
            <a:r>
              <a:rPr lang="en-US" b="1" i="0" dirty="0">
                <a:solidFill>
                  <a:srgbClr val="292929"/>
                </a:solidFill>
                <a:effectLst/>
                <a:latin typeface="charter"/>
              </a:rPr>
              <a:t>In marketing, this can help marketers understand to which words a specific product is associated with by consumers.</a:t>
            </a:r>
            <a:r>
              <a:rPr lang="en-US" b="0" i="0" dirty="0">
                <a:solidFill>
                  <a:srgbClr val="292929"/>
                </a:solidFill>
                <a:effectLst/>
                <a:latin typeface="charter"/>
              </a:rPr>
              <a:t> </a:t>
            </a:r>
          </a:p>
          <a:p>
            <a:pPr>
              <a:lnSpc>
                <a:spcPct val="150000"/>
              </a:lnSpc>
            </a:pPr>
            <a:r>
              <a:rPr lang="en-US" b="0" i="0" dirty="0">
                <a:solidFill>
                  <a:srgbClr val="292929"/>
                </a:solidFill>
                <a:effectLst/>
                <a:latin typeface="charter"/>
              </a:rPr>
              <a:t>As a result, this can help develop more efficient advertising campaigns with targeted search queries. In a similar way, this can also inform communication experts or politicians in the development of audience targeted campaigns.</a:t>
            </a:r>
            <a:endParaRPr lang="en-IN" dirty="0"/>
          </a:p>
        </p:txBody>
      </p:sp>
    </p:spTree>
    <p:extLst>
      <p:ext uri="{BB962C8B-B14F-4D97-AF65-F5344CB8AC3E}">
        <p14:creationId xmlns:p14="http://schemas.microsoft.com/office/powerpoint/2010/main" val="1668954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C141-CB62-44C3-9316-AAE50AB4F2E7}"/>
              </a:ext>
            </a:extLst>
          </p:cNvPr>
          <p:cNvSpPr>
            <a:spLocks noGrp="1"/>
          </p:cNvSpPr>
          <p:nvPr>
            <p:ph type="title"/>
          </p:nvPr>
        </p:nvSpPr>
        <p:spPr/>
        <p:txBody>
          <a:bodyPr/>
          <a:lstStyle/>
          <a:p>
            <a:r>
              <a:rPr lang="en-US" dirty="0"/>
              <a:t>Corpora</a:t>
            </a:r>
            <a:endParaRPr lang="en-IN" dirty="0"/>
          </a:p>
        </p:txBody>
      </p:sp>
      <p:sp>
        <p:nvSpPr>
          <p:cNvPr id="3" name="Content Placeholder 2">
            <a:extLst>
              <a:ext uri="{FF2B5EF4-FFF2-40B4-BE49-F238E27FC236}">
                <a16:creationId xmlns:a16="http://schemas.microsoft.com/office/drawing/2014/main" id="{37B5F6DE-F4ED-40A2-8DBC-DFA6DAA6DF38}"/>
              </a:ext>
            </a:extLst>
          </p:cNvPr>
          <p:cNvSpPr>
            <a:spLocks noGrp="1"/>
          </p:cNvSpPr>
          <p:nvPr>
            <p:ph idx="1"/>
          </p:nvPr>
        </p:nvSpPr>
        <p:spPr>
          <a:xfrm>
            <a:off x="1024128" y="1789043"/>
            <a:ext cx="9720073" cy="4520317"/>
          </a:xfrm>
        </p:spPr>
        <p:txBody>
          <a:bodyPr>
            <a:normAutofit fontScale="92500"/>
          </a:bodyPr>
          <a:lstStyle/>
          <a:p>
            <a:pPr algn="l">
              <a:lnSpc>
                <a:spcPct val="150000"/>
              </a:lnSpc>
            </a:pPr>
            <a:r>
              <a:rPr lang="en-US" b="1" i="0" dirty="0">
                <a:solidFill>
                  <a:srgbClr val="292929"/>
                </a:solidFill>
                <a:effectLst/>
                <a:latin typeface="charter"/>
              </a:rPr>
              <a:t>Comparing the use of a word across different corpora</a:t>
            </a:r>
            <a:endParaRPr lang="en-US" b="0" i="0" dirty="0">
              <a:solidFill>
                <a:srgbClr val="292929"/>
              </a:solidFill>
              <a:effectLst/>
              <a:latin typeface="charter"/>
            </a:endParaRPr>
          </a:p>
          <a:p>
            <a:pPr algn="l">
              <a:lnSpc>
                <a:spcPct val="150000"/>
              </a:lnSpc>
            </a:pPr>
            <a:r>
              <a:rPr lang="en-US" b="0" i="0" dirty="0">
                <a:solidFill>
                  <a:srgbClr val="292929"/>
                </a:solidFill>
                <a:effectLst/>
                <a:latin typeface="charter"/>
              </a:rPr>
              <a:t>Related to the above, one can also focus on the use of a specific word and use the measure of cosine similarity to understand how this word is used differently across different corpora. For instance, you can compare the use of the word “climate” across various UN speeches or the context of the word “immigration” across Republican and Democrat manifestos. </a:t>
            </a:r>
            <a:r>
              <a:rPr lang="en-US" b="1" i="0" dirty="0">
                <a:solidFill>
                  <a:srgbClr val="292929"/>
                </a:solidFill>
                <a:effectLst/>
                <a:latin typeface="charter"/>
              </a:rPr>
              <a:t>From this you can extract party or even policy differences.</a:t>
            </a:r>
            <a:endParaRPr lang="en-US" b="0" i="0" dirty="0">
              <a:solidFill>
                <a:srgbClr val="292929"/>
              </a:solidFill>
              <a:effectLst/>
              <a:latin typeface="charter"/>
            </a:endParaRPr>
          </a:p>
          <a:p>
            <a:pPr>
              <a:lnSpc>
                <a:spcPct val="150000"/>
              </a:lnSpc>
            </a:pPr>
            <a:br>
              <a:rPr lang="en-US" dirty="0"/>
            </a:br>
            <a:endParaRPr lang="en-IN" dirty="0"/>
          </a:p>
        </p:txBody>
      </p:sp>
    </p:spTree>
    <p:extLst>
      <p:ext uri="{BB962C8B-B14F-4D97-AF65-F5344CB8AC3E}">
        <p14:creationId xmlns:p14="http://schemas.microsoft.com/office/powerpoint/2010/main" val="1053911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0A70-9FCF-438E-8D95-D08FF9F2ABBC}"/>
              </a:ext>
            </a:extLst>
          </p:cNvPr>
          <p:cNvSpPr>
            <a:spLocks noGrp="1"/>
          </p:cNvSpPr>
          <p:nvPr>
            <p:ph type="title"/>
          </p:nvPr>
        </p:nvSpPr>
        <p:spPr/>
        <p:txBody>
          <a:bodyPr/>
          <a:lstStyle/>
          <a:p>
            <a:r>
              <a:rPr lang="en-US" dirty="0"/>
              <a:t>Word Analogies</a:t>
            </a:r>
            <a:endParaRPr lang="en-IN" dirty="0"/>
          </a:p>
        </p:txBody>
      </p:sp>
      <p:sp>
        <p:nvSpPr>
          <p:cNvPr id="3" name="Content Placeholder 2">
            <a:extLst>
              <a:ext uri="{FF2B5EF4-FFF2-40B4-BE49-F238E27FC236}">
                <a16:creationId xmlns:a16="http://schemas.microsoft.com/office/drawing/2014/main" id="{642FACC1-0768-4015-8A6D-05859C6B96B8}"/>
              </a:ext>
            </a:extLst>
          </p:cNvPr>
          <p:cNvSpPr>
            <a:spLocks noGrp="1"/>
          </p:cNvSpPr>
          <p:nvPr>
            <p:ph idx="1"/>
          </p:nvPr>
        </p:nvSpPr>
        <p:spPr/>
        <p:txBody>
          <a:bodyPr/>
          <a:lstStyle/>
          <a:p>
            <a:pPr algn="l">
              <a:lnSpc>
                <a:spcPct val="150000"/>
              </a:lnSpc>
            </a:pPr>
            <a:r>
              <a:rPr lang="en-US" b="1" i="0" dirty="0" err="1">
                <a:solidFill>
                  <a:srgbClr val="292929"/>
                </a:solidFill>
                <a:effectLst/>
                <a:latin typeface="charter"/>
              </a:rPr>
              <a:t>Analyse</a:t>
            </a:r>
            <a:r>
              <a:rPr lang="en-US" b="1" i="0" dirty="0">
                <a:solidFill>
                  <a:srgbClr val="292929"/>
                </a:solidFill>
                <a:effectLst/>
                <a:latin typeface="charter"/>
              </a:rPr>
              <a:t> amazing things like woman + king — man =queen</a:t>
            </a:r>
            <a:endParaRPr lang="en-US" b="0" i="0" dirty="0">
              <a:solidFill>
                <a:srgbClr val="292929"/>
              </a:solidFill>
              <a:effectLst/>
              <a:latin typeface="charter"/>
            </a:endParaRPr>
          </a:p>
          <a:p>
            <a:pPr algn="l">
              <a:lnSpc>
                <a:spcPct val="150000"/>
              </a:lnSpc>
            </a:pPr>
            <a:r>
              <a:rPr lang="en-US" b="0" i="0" dirty="0">
                <a:solidFill>
                  <a:srgbClr val="292929"/>
                </a:solidFill>
                <a:effectLst/>
                <a:latin typeface="charter"/>
              </a:rPr>
              <a:t>Word analogies are the true fun part of word embeddings! They allow you to make deductions in the form of: “a is to b” what “x is to y”.</a:t>
            </a:r>
          </a:p>
          <a:p>
            <a:pPr algn="l">
              <a:lnSpc>
                <a:spcPct val="150000"/>
              </a:lnSpc>
            </a:pPr>
            <a:r>
              <a:rPr lang="en-US" b="0" i="0" dirty="0">
                <a:solidFill>
                  <a:srgbClr val="292929"/>
                </a:solidFill>
                <a:effectLst/>
                <a:latin typeface="charter"/>
              </a:rPr>
              <a:t>Here’s an example: king — man+ woman= queen. In other words, adding the vectors king and woman while </a:t>
            </a:r>
            <a:r>
              <a:rPr lang="en-US" b="0" i="0" dirty="0" err="1">
                <a:solidFill>
                  <a:srgbClr val="292929"/>
                </a:solidFill>
                <a:effectLst/>
                <a:latin typeface="charter"/>
              </a:rPr>
              <a:t>substracting</a:t>
            </a:r>
            <a:r>
              <a:rPr lang="en-US" b="0" i="0" dirty="0">
                <a:solidFill>
                  <a:srgbClr val="292929"/>
                </a:solidFill>
                <a:effectLst/>
                <a:latin typeface="charter"/>
              </a:rPr>
              <a:t> man gives us the vector associated with queen. In plain English, this means: a king is to a man what a queen is to a woman.</a:t>
            </a:r>
          </a:p>
          <a:p>
            <a:pPr>
              <a:lnSpc>
                <a:spcPct val="150000"/>
              </a:lnSpc>
            </a:pPr>
            <a:endParaRPr lang="en-IN" dirty="0"/>
          </a:p>
        </p:txBody>
      </p:sp>
    </p:spTree>
    <p:extLst>
      <p:ext uri="{BB962C8B-B14F-4D97-AF65-F5344CB8AC3E}">
        <p14:creationId xmlns:p14="http://schemas.microsoft.com/office/powerpoint/2010/main" val="2612437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C375-B433-4C55-A623-19ADA853A4C8}"/>
              </a:ext>
            </a:extLst>
          </p:cNvPr>
          <p:cNvSpPr>
            <a:spLocks noGrp="1"/>
          </p:cNvSpPr>
          <p:nvPr>
            <p:ph type="title"/>
          </p:nvPr>
        </p:nvSpPr>
        <p:spPr>
          <a:xfrm>
            <a:off x="1024128" y="585216"/>
            <a:ext cx="9720072" cy="1005045"/>
          </a:xfrm>
        </p:spPr>
        <p:txBody>
          <a:bodyPr/>
          <a:lstStyle/>
          <a:p>
            <a:r>
              <a:rPr lang="en-US" dirty="0"/>
              <a:t>Word2VEc</a:t>
            </a:r>
            <a:endParaRPr lang="en-IN" dirty="0"/>
          </a:p>
        </p:txBody>
      </p:sp>
      <p:sp>
        <p:nvSpPr>
          <p:cNvPr id="3" name="Content Placeholder 2">
            <a:extLst>
              <a:ext uri="{FF2B5EF4-FFF2-40B4-BE49-F238E27FC236}">
                <a16:creationId xmlns:a16="http://schemas.microsoft.com/office/drawing/2014/main" id="{0761EE4F-739A-4928-ACF8-2D2578F28EE1}"/>
              </a:ext>
            </a:extLst>
          </p:cNvPr>
          <p:cNvSpPr>
            <a:spLocks noGrp="1"/>
          </p:cNvSpPr>
          <p:nvPr>
            <p:ph idx="1"/>
          </p:nvPr>
        </p:nvSpPr>
        <p:spPr>
          <a:xfrm>
            <a:off x="1024128" y="1815548"/>
            <a:ext cx="9720073" cy="4493812"/>
          </a:xfrm>
        </p:spPr>
        <p:txBody>
          <a:bodyPr>
            <a:normAutofit fontScale="92500" lnSpcReduction="20000"/>
          </a:bodyPr>
          <a:lstStyle/>
          <a:p>
            <a:pPr algn="just">
              <a:lnSpc>
                <a:spcPct val="150000"/>
              </a:lnSpc>
            </a:pPr>
            <a:r>
              <a:rPr lang="en-US" b="0" i="0" dirty="0">
                <a:solidFill>
                  <a:srgbClr val="292929"/>
                </a:solidFill>
                <a:effectLst/>
                <a:latin typeface="charter"/>
              </a:rPr>
              <a:t>As humans, we know that king relates to a male figure while queen refers to a female figure. Word embeddings allow computers to understand this too by taking the difference between the vector representations of king and man. If one tries to project the woman vector through the same direction, one will thus get the word queen. The information that queen is the feminine of king has never been fed directly to the model, but the model is able to capture the relation through word embeddings.</a:t>
            </a:r>
          </a:p>
          <a:p>
            <a:pPr algn="just">
              <a:lnSpc>
                <a:spcPct val="150000"/>
              </a:lnSpc>
            </a:pPr>
            <a:r>
              <a:rPr lang="en-US" b="0" i="0" dirty="0">
                <a:solidFill>
                  <a:srgbClr val="292929"/>
                </a:solidFill>
                <a:effectLst/>
                <a:latin typeface="charter"/>
              </a:rPr>
              <a:t>Another example is: </a:t>
            </a:r>
            <a:r>
              <a:rPr lang="en-US" b="0" i="0" dirty="0" err="1">
                <a:solidFill>
                  <a:srgbClr val="292929"/>
                </a:solidFill>
                <a:effectLst/>
                <a:latin typeface="charter"/>
              </a:rPr>
              <a:t>paris</a:t>
            </a:r>
            <a:r>
              <a:rPr lang="en-US" b="0" i="0" dirty="0">
                <a:solidFill>
                  <a:srgbClr val="292929"/>
                </a:solidFill>
                <a:effectLst/>
                <a:latin typeface="charter"/>
              </a:rPr>
              <a:t> — </a:t>
            </a:r>
            <a:r>
              <a:rPr lang="en-US" b="0" i="0" dirty="0" err="1">
                <a:solidFill>
                  <a:srgbClr val="292929"/>
                </a:solidFill>
                <a:effectLst/>
                <a:latin typeface="charter"/>
              </a:rPr>
              <a:t>france</a:t>
            </a:r>
            <a:r>
              <a:rPr lang="en-US" b="0" i="0" dirty="0">
                <a:solidFill>
                  <a:srgbClr val="292929"/>
                </a:solidFill>
                <a:effectLst/>
                <a:latin typeface="charter"/>
              </a:rPr>
              <a:t> +</a:t>
            </a:r>
            <a:r>
              <a:rPr lang="en-US" b="0" i="0" dirty="0" err="1">
                <a:solidFill>
                  <a:srgbClr val="292929"/>
                </a:solidFill>
                <a:effectLst/>
                <a:latin typeface="charter"/>
              </a:rPr>
              <a:t>germany</a:t>
            </a:r>
            <a:r>
              <a:rPr lang="en-US" b="0" i="0" dirty="0">
                <a:solidFill>
                  <a:srgbClr val="292929"/>
                </a:solidFill>
                <a:effectLst/>
                <a:latin typeface="charter"/>
              </a:rPr>
              <a:t> = berlin. In other words, Paris is to France what Berlin is to Germany!</a:t>
            </a:r>
          </a:p>
          <a:p>
            <a:pPr algn="just">
              <a:lnSpc>
                <a:spcPct val="150000"/>
              </a:lnSpc>
            </a:pPr>
            <a:r>
              <a:rPr lang="en-US" b="0" i="0" dirty="0">
                <a:solidFill>
                  <a:srgbClr val="292929"/>
                </a:solidFill>
                <a:effectLst/>
                <a:latin typeface="charter"/>
              </a:rPr>
              <a:t>Here again, </a:t>
            </a:r>
            <a:r>
              <a:rPr lang="en-US" b="0" i="0" u="sng" dirty="0">
                <a:effectLst/>
                <a:latin typeface="charter"/>
                <a:hlinkClick r:id="rId2"/>
              </a:rPr>
              <a:t>text2vec</a:t>
            </a:r>
            <a:r>
              <a:rPr lang="en-US" b="0" i="0" dirty="0">
                <a:solidFill>
                  <a:srgbClr val="292929"/>
                </a:solidFill>
                <a:effectLst/>
                <a:latin typeface="charter"/>
              </a:rPr>
              <a:t> is an easy to use package in R to perform these word analogies from the </a:t>
            </a:r>
            <a:r>
              <a:rPr lang="en-US" b="0" i="0" dirty="0" err="1">
                <a:solidFill>
                  <a:srgbClr val="292929"/>
                </a:solidFill>
                <a:effectLst/>
                <a:latin typeface="charter"/>
              </a:rPr>
              <a:t>GloVe</a:t>
            </a:r>
            <a:r>
              <a:rPr lang="en-US" b="0" i="0" dirty="0">
                <a:solidFill>
                  <a:srgbClr val="292929"/>
                </a:solidFill>
                <a:effectLst/>
                <a:latin typeface="charter"/>
              </a:rPr>
              <a:t> algorithm with the measure of cosine similarity</a:t>
            </a:r>
            <a:endParaRPr lang="en-IN" dirty="0"/>
          </a:p>
        </p:txBody>
      </p:sp>
    </p:spTree>
    <p:extLst>
      <p:ext uri="{BB962C8B-B14F-4D97-AF65-F5344CB8AC3E}">
        <p14:creationId xmlns:p14="http://schemas.microsoft.com/office/powerpoint/2010/main" val="163728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7ED4-6764-4500-97C6-3C274F051B7E}"/>
              </a:ext>
            </a:extLst>
          </p:cNvPr>
          <p:cNvSpPr>
            <a:spLocks noGrp="1"/>
          </p:cNvSpPr>
          <p:nvPr>
            <p:ph type="title"/>
          </p:nvPr>
        </p:nvSpPr>
        <p:spPr/>
        <p:txBody>
          <a:bodyPr vert="horz" lIns="91440" tIns="45720" rIns="91440" bIns="45720" rtlCol="0" anchor="ctr">
            <a:normAutofit/>
          </a:bodyPr>
          <a:lstStyle/>
          <a:p>
            <a:r>
              <a:rPr lang="en-US" sz="5400" kern="1200">
                <a:solidFill>
                  <a:schemeClr val="tx1"/>
                </a:solidFill>
                <a:latin typeface="+mj-lt"/>
                <a:ea typeface="+mj-ea"/>
                <a:cs typeface="+mj-cs"/>
              </a:rPr>
              <a:t>Topics</a:t>
            </a:r>
          </a:p>
        </p:txBody>
      </p:sp>
      <p:graphicFrame>
        <p:nvGraphicFramePr>
          <p:cNvPr id="7" name="TextBox 4">
            <a:extLst>
              <a:ext uri="{FF2B5EF4-FFF2-40B4-BE49-F238E27FC236}">
                <a16:creationId xmlns:a16="http://schemas.microsoft.com/office/drawing/2014/main" id="{600D17C2-92F3-EEC7-919D-FE8AFF8F5AFC}"/>
              </a:ext>
            </a:extLst>
          </p:cNvPr>
          <p:cNvGraphicFramePr/>
          <p:nvPr>
            <p:extLst>
              <p:ext uri="{D42A27DB-BD31-4B8C-83A1-F6EECF244321}">
                <p14:modId xmlns:p14="http://schemas.microsoft.com/office/powerpoint/2010/main" val="267388864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171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50407-B8B6-4EBB-A6C8-9F2DD277DEDD}"/>
              </a:ext>
            </a:extLst>
          </p:cNvPr>
          <p:cNvSpPr>
            <a:spLocks noGrp="1"/>
          </p:cNvSpPr>
          <p:nvPr>
            <p:ph idx="1"/>
          </p:nvPr>
        </p:nvSpPr>
        <p:spPr>
          <a:xfrm>
            <a:off x="838200" y="583096"/>
            <a:ext cx="10515600" cy="5593867"/>
          </a:xfrm>
        </p:spPr>
        <p:txBody>
          <a:bodyPr>
            <a:normAutofit fontScale="77500" lnSpcReduction="20000"/>
          </a:bodyPr>
          <a:lstStyle/>
          <a:p>
            <a:pPr>
              <a:lnSpc>
                <a:spcPct val="170000"/>
              </a:lnSpc>
            </a:pPr>
            <a:r>
              <a:rPr lang="en-US" dirty="0">
                <a:solidFill>
                  <a:srgbClr val="292929"/>
                </a:solidFill>
                <a:latin typeface="Bahnschrift SemiCondensed" panose="020B0502040204020203" pitchFamily="34" charset="0"/>
                <a:cs typeface="Browallia New" panose="020B0502040204020203" pitchFamily="34" charset="-34"/>
              </a:rPr>
              <a:t>L</a:t>
            </a:r>
            <a:r>
              <a:rPr lang="en-US" b="0" i="0" dirty="0">
                <a:solidFill>
                  <a:srgbClr val="292929"/>
                </a:solidFill>
                <a:effectLst/>
                <a:latin typeface="Bahnschrift SemiCondensed" panose="020B0502040204020203" pitchFamily="34" charset="0"/>
                <a:cs typeface="Browallia New" panose="020B0502040204020203" pitchFamily="34" charset="-34"/>
              </a:rPr>
              <a:t>anguage is a powerful means through which race, gender discrimination and stereotypical biases are reproduced. It is therefore crucial to consider the implication that these biases could have on automated tasks which are based on processing human language.</a:t>
            </a:r>
          </a:p>
          <a:p>
            <a:pPr algn="l">
              <a:lnSpc>
                <a:spcPct val="170000"/>
              </a:lnSpc>
            </a:pPr>
            <a:r>
              <a:rPr lang="en-US" b="0" i="1" dirty="0">
                <a:solidFill>
                  <a:srgbClr val="292929"/>
                </a:solidFill>
                <a:effectLst/>
                <a:latin typeface="Bahnschrift SemiCondensed" panose="020B0502040204020203" pitchFamily="34" charset="0"/>
                <a:cs typeface="Browallia New" panose="020B0502040204020203" pitchFamily="34" charset="-34"/>
              </a:rPr>
              <a:t>How and why is this a problem?</a:t>
            </a:r>
            <a:endParaRPr lang="en-US" b="0" i="0" dirty="0">
              <a:solidFill>
                <a:srgbClr val="292929"/>
              </a:solidFill>
              <a:effectLst/>
              <a:latin typeface="Bahnschrift SemiCondensed" panose="020B0502040204020203" pitchFamily="34" charset="0"/>
              <a:cs typeface="Browallia New" panose="020B0502040204020203" pitchFamily="34" charset="-34"/>
            </a:endParaRPr>
          </a:p>
          <a:p>
            <a:pPr algn="l">
              <a:lnSpc>
                <a:spcPct val="170000"/>
              </a:lnSpc>
            </a:pPr>
            <a:r>
              <a:rPr lang="en-US" b="0" i="0" dirty="0">
                <a:solidFill>
                  <a:srgbClr val="292929"/>
                </a:solidFill>
                <a:effectLst/>
                <a:latin typeface="Bahnschrift SemiCondensed" panose="020B0502040204020203" pitchFamily="34" charset="0"/>
                <a:cs typeface="Browallia New" panose="020B0502040204020203" pitchFamily="34" charset="-34"/>
              </a:rPr>
              <a:t>Consider implementing machine learning algorithms based on word embeddings in environments such as job recruitment processes or translation services. In these cases, stereotypes can strike in and actually </a:t>
            </a:r>
            <a:r>
              <a:rPr lang="en-US" b="0" i="0" dirty="0" err="1">
                <a:solidFill>
                  <a:srgbClr val="292929"/>
                </a:solidFill>
                <a:effectLst/>
                <a:latin typeface="Bahnschrift SemiCondensed" panose="020B0502040204020203" pitchFamily="34" charset="0"/>
                <a:cs typeface="Browallia New" panose="020B0502040204020203" pitchFamily="34" charset="-34"/>
              </a:rPr>
              <a:t>implify</a:t>
            </a:r>
            <a:r>
              <a:rPr lang="en-US" b="0" i="0" dirty="0">
                <a:solidFill>
                  <a:srgbClr val="292929"/>
                </a:solidFill>
                <a:effectLst/>
                <a:latin typeface="Bahnschrift SemiCondensed" panose="020B0502040204020203" pitchFamily="34" charset="0"/>
                <a:cs typeface="Browallia New" panose="020B0502040204020203" pitchFamily="34" charset="-34"/>
              </a:rPr>
              <a:t> discrimination towards one group. A popular example given in this case is the relation between </a:t>
            </a:r>
            <a:r>
              <a:rPr lang="en-US" b="0" i="0" dirty="0" err="1">
                <a:solidFill>
                  <a:srgbClr val="292929"/>
                </a:solidFill>
                <a:effectLst/>
                <a:latin typeface="Bahnschrift SemiCondensed" panose="020B0502040204020203" pitchFamily="34" charset="0"/>
                <a:cs typeface="Browallia New" panose="020B0502040204020203" pitchFamily="34" charset="-34"/>
              </a:rPr>
              <a:t>man:programmer</a:t>
            </a:r>
            <a:r>
              <a:rPr lang="en-US" b="0" i="0" dirty="0">
                <a:solidFill>
                  <a:srgbClr val="292929"/>
                </a:solidFill>
                <a:effectLst/>
                <a:latin typeface="Bahnschrift SemiCondensed" panose="020B0502040204020203" pitchFamily="34" charset="0"/>
                <a:cs typeface="Browallia New" panose="020B0502040204020203" pitchFamily="34" charset="-34"/>
              </a:rPr>
              <a:t> = female, which will yield the result homemaker. </a:t>
            </a:r>
          </a:p>
          <a:p>
            <a:pPr algn="l">
              <a:lnSpc>
                <a:spcPct val="170000"/>
              </a:lnSpc>
            </a:pPr>
            <a:endParaRPr lang="en-US" dirty="0">
              <a:solidFill>
                <a:srgbClr val="292929"/>
              </a:solidFill>
              <a:latin typeface="Bahnschrift SemiCondensed" panose="020B0502040204020203" pitchFamily="34" charset="0"/>
              <a:cs typeface="Browallia New" panose="020B0502040204020203" pitchFamily="34" charset="-34"/>
            </a:endParaRPr>
          </a:p>
          <a:p>
            <a:pPr algn="l">
              <a:lnSpc>
                <a:spcPct val="170000"/>
              </a:lnSpc>
            </a:pPr>
            <a:r>
              <a:rPr lang="en-US" b="0" i="0" dirty="0">
                <a:solidFill>
                  <a:srgbClr val="292929"/>
                </a:solidFill>
                <a:effectLst/>
                <a:latin typeface="Bahnschrift SemiCondensed" panose="020B0502040204020203" pitchFamily="34" charset="0"/>
                <a:cs typeface="Browallia New" panose="020B0502040204020203" pitchFamily="34" charset="-34"/>
              </a:rPr>
              <a:t>The embedding model will see programmer closer with male than female because of our own social perception we have of this job which is reflected in the language we use.</a:t>
            </a:r>
          </a:p>
          <a:p>
            <a:pPr>
              <a:lnSpc>
                <a:spcPct val="150000"/>
              </a:lnSpc>
            </a:pPr>
            <a:endParaRPr lang="en-IN" dirty="0">
              <a:latin typeface="Bahnschrift SemiCondensed" panose="020B0502040204020203" pitchFamily="34" charset="0"/>
            </a:endParaRPr>
          </a:p>
        </p:txBody>
      </p:sp>
    </p:spTree>
    <p:extLst>
      <p:ext uri="{BB962C8B-B14F-4D97-AF65-F5344CB8AC3E}">
        <p14:creationId xmlns:p14="http://schemas.microsoft.com/office/powerpoint/2010/main" val="1033832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0D50D-B419-4EF9-AD18-6A360B20BA79}"/>
              </a:ext>
            </a:extLst>
          </p:cNvPr>
          <p:cNvSpPr>
            <a:spLocks noGrp="1"/>
          </p:cNvSpPr>
          <p:nvPr>
            <p:ph idx="1"/>
          </p:nvPr>
        </p:nvSpPr>
        <p:spPr>
          <a:xfrm>
            <a:off x="838200" y="821635"/>
            <a:ext cx="10515600" cy="5355328"/>
          </a:xfrm>
        </p:spPr>
        <p:txBody>
          <a:bodyPr>
            <a:normAutofit fontScale="92500"/>
          </a:bodyPr>
          <a:lstStyle/>
          <a:p>
            <a:pPr algn="l"/>
            <a:r>
              <a:rPr lang="en-US" b="0" i="0" dirty="0">
                <a:solidFill>
                  <a:srgbClr val="292929"/>
                </a:solidFill>
                <a:effectLst/>
                <a:latin typeface="charter"/>
              </a:rPr>
              <a:t>Another example can be taken from automation in cv scanning. </a:t>
            </a:r>
          </a:p>
          <a:p>
            <a:pPr algn="l"/>
            <a:endParaRPr lang="en-US" dirty="0">
              <a:solidFill>
                <a:srgbClr val="292929"/>
              </a:solidFill>
              <a:latin typeface="charter"/>
            </a:endParaRPr>
          </a:p>
          <a:p>
            <a:pPr algn="l">
              <a:lnSpc>
                <a:spcPct val="150000"/>
              </a:lnSpc>
            </a:pPr>
            <a:r>
              <a:rPr lang="en-US" b="0" i="0" dirty="0">
                <a:solidFill>
                  <a:srgbClr val="292929"/>
                </a:solidFill>
                <a:effectLst/>
                <a:latin typeface="charter"/>
              </a:rPr>
              <a:t>Let’s assume the company decided to train the word embeddings on a large dataset such as Wikipedia for instance. Chances to find positive adjectives like crafty, brilliant and clever in a motivation letter are high, but it was also found that these terms were closer to man than to woman in the pretrained embedding space. This gender bias will therefore be reproduced in the automated task.</a:t>
            </a:r>
          </a:p>
          <a:p>
            <a:pPr algn="l">
              <a:lnSpc>
                <a:spcPct val="150000"/>
              </a:lnSpc>
            </a:pPr>
            <a:r>
              <a:rPr lang="en-US" b="0" i="0" dirty="0">
                <a:solidFill>
                  <a:srgbClr val="292929"/>
                </a:solidFill>
                <a:effectLst/>
                <a:latin typeface="charter"/>
              </a:rPr>
              <a:t>Gender inequality, race discrimination and other stereotypical biases are deeply rooted in our society and our use of the language. As such, the application of machine learning algorithms on this language runs the risk of propagating and amplifying all these biases. Algorithm are therefore never ‘neutral’ because our language itself is not neutral.</a:t>
            </a:r>
          </a:p>
          <a:p>
            <a:endParaRPr lang="en-IN" dirty="0"/>
          </a:p>
        </p:txBody>
      </p:sp>
    </p:spTree>
    <p:extLst>
      <p:ext uri="{BB962C8B-B14F-4D97-AF65-F5344CB8AC3E}">
        <p14:creationId xmlns:p14="http://schemas.microsoft.com/office/powerpoint/2010/main" val="1615136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E8E5-0E0F-4E3D-BA70-0E2B3E096BFA}"/>
              </a:ext>
            </a:extLst>
          </p:cNvPr>
          <p:cNvSpPr>
            <a:spLocks noGrp="1"/>
          </p:cNvSpPr>
          <p:nvPr>
            <p:ph type="title"/>
          </p:nvPr>
        </p:nvSpPr>
        <p:spPr/>
        <p:txBody>
          <a:bodyPr/>
          <a:lstStyle/>
          <a:p>
            <a:r>
              <a:rPr lang="en-US" dirty="0"/>
              <a:t>Final Remarks</a:t>
            </a:r>
            <a:endParaRPr lang="en-IN" dirty="0"/>
          </a:p>
        </p:txBody>
      </p:sp>
      <p:sp>
        <p:nvSpPr>
          <p:cNvPr id="3" name="Content Placeholder 2">
            <a:extLst>
              <a:ext uri="{FF2B5EF4-FFF2-40B4-BE49-F238E27FC236}">
                <a16:creationId xmlns:a16="http://schemas.microsoft.com/office/drawing/2014/main" id="{C57E4587-1DF6-410F-A790-7659E15635D9}"/>
              </a:ext>
            </a:extLst>
          </p:cNvPr>
          <p:cNvSpPr>
            <a:spLocks noGrp="1"/>
          </p:cNvSpPr>
          <p:nvPr>
            <p:ph idx="1"/>
          </p:nvPr>
        </p:nvSpPr>
        <p:spPr/>
        <p:txBody>
          <a:bodyPr/>
          <a:lstStyle/>
          <a:p>
            <a:pPr algn="just">
              <a:lnSpc>
                <a:spcPct val="150000"/>
              </a:lnSpc>
            </a:pPr>
            <a:r>
              <a:rPr lang="en-US" b="0" i="0" dirty="0">
                <a:solidFill>
                  <a:srgbClr val="292929"/>
                </a:solidFill>
                <a:effectLst/>
                <a:latin typeface="charter"/>
              </a:rPr>
              <a:t>Word embeddings appear everywhere in our daily interaction with computers. They can deliver insights that go beyond their mere application in data science, touching upon the realms of marketing, communications, politics and policy-making. Identifying word similarities and analogies are examples of their powerful application. Nonetheless, their application is never neutral and, as with any algorithm, always make sure to consider their ethical implications!</a:t>
            </a:r>
          </a:p>
          <a:p>
            <a:pPr marL="0" indent="0">
              <a:buNone/>
            </a:pPr>
            <a:endParaRPr lang="en-IN" dirty="0"/>
          </a:p>
        </p:txBody>
      </p:sp>
    </p:spTree>
    <p:extLst>
      <p:ext uri="{BB962C8B-B14F-4D97-AF65-F5344CB8AC3E}">
        <p14:creationId xmlns:p14="http://schemas.microsoft.com/office/powerpoint/2010/main" val="14287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E5FC7-ED55-4AFB-A6C9-D4212A08FD26}"/>
              </a:ext>
            </a:extLst>
          </p:cNvPr>
          <p:cNvSpPr>
            <a:spLocks noGrp="1"/>
          </p:cNvSpPr>
          <p:nvPr>
            <p:ph idx="1"/>
          </p:nvPr>
        </p:nvSpPr>
        <p:spPr/>
        <p:txBody>
          <a:bodyPr/>
          <a:lstStyle/>
          <a:p>
            <a:pPr algn="l"/>
            <a:r>
              <a:rPr lang="en-IN" b="1" i="0" dirty="0">
                <a:solidFill>
                  <a:srgbClr val="222222"/>
                </a:solidFill>
                <a:effectLst/>
                <a:latin typeface="Lato" panose="020F0502020204030203" pitchFamily="34" charset="0"/>
              </a:rPr>
              <a:t>Prerequisite</a:t>
            </a:r>
            <a:r>
              <a:rPr lang="en-IN" b="0" i="0" dirty="0">
                <a:solidFill>
                  <a:srgbClr val="222222"/>
                </a:solidFill>
                <a:effectLst/>
                <a:latin typeface="Lato" panose="020F0502020204030203" pitchFamily="34" charset="0"/>
              </a:rPr>
              <a:t>: Python Basic Understanding</a:t>
            </a:r>
          </a:p>
          <a:p>
            <a:pPr marL="0" indent="0" algn="l">
              <a:buNone/>
            </a:pPr>
            <a:endParaRPr lang="en-IN" b="0" i="0" dirty="0">
              <a:solidFill>
                <a:srgbClr val="222222"/>
              </a:solidFill>
              <a:effectLst/>
              <a:latin typeface="Lato" panose="020F0502020204030203" pitchFamily="34" charset="0"/>
            </a:endParaRPr>
          </a:p>
          <a:p>
            <a:pPr algn="l"/>
            <a:r>
              <a:rPr lang="en-IN" b="1" i="0" dirty="0">
                <a:solidFill>
                  <a:srgbClr val="222222"/>
                </a:solidFill>
                <a:effectLst/>
                <a:latin typeface="Lato" panose="020F0502020204030203" pitchFamily="34" charset="0"/>
              </a:rPr>
              <a:t>Libraries Used</a:t>
            </a:r>
            <a:r>
              <a:rPr lang="en-IN" b="0" i="0" dirty="0">
                <a:solidFill>
                  <a:srgbClr val="222222"/>
                </a:solidFill>
                <a:effectLst/>
                <a:latin typeface="Lato" panose="020F0502020204030203" pitchFamily="34" charset="0"/>
              </a:rPr>
              <a:t>: </a:t>
            </a:r>
            <a:r>
              <a:rPr lang="en-IN" b="0" i="0" dirty="0" err="1">
                <a:solidFill>
                  <a:srgbClr val="222222"/>
                </a:solidFill>
                <a:effectLst/>
                <a:latin typeface="Lato" panose="020F0502020204030203" pitchFamily="34" charset="0"/>
              </a:rPr>
              <a:t>Keras</a:t>
            </a:r>
            <a:r>
              <a:rPr lang="en-IN" b="0" i="0" dirty="0">
                <a:solidFill>
                  <a:srgbClr val="222222"/>
                </a:solidFill>
                <a:effectLst/>
                <a:latin typeface="Lato" panose="020F0502020204030203" pitchFamily="34" charset="0"/>
              </a:rPr>
              <a:t>, </a:t>
            </a:r>
            <a:r>
              <a:rPr lang="en-IN" b="0" i="0" dirty="0" err="1">
                <a:solidFill>
                  <a:srgbClr val="222222"/>
                </a:solidFill>
                <a:effectLst/>
                <a:latin typeface="Lato" panose="020F0502020204030203" pitchFamily="34" charset="0"/>
              </a:rPr>
              <a:t>Tensorflow</a:t>
            </a:r>
            <a:r>
              <a:rPr lang="en-IN" b="0" i="0" dirty="0">
                <a:solidFill>
                  <a:srgbClr val="222222"/>
                </a:solidFill>
                <a:effectLst/>
                <a:latin typeface="Lato" panose="020F0502020204030203" pitchFamily="34" charset="0"/>
              </a:rPr>
              <a:t>, Scikit learn, NLTK, Glove, etc.</a:t>
            </a:r>
          </a:p>
          <a:p>
            <a:pPr marL="0" indent="0">
              <a:buNone/>
            </a:pPr>
            <a:endParaRPr lang="en-IN" dirty="0"/>
          </a:p>
        </p:txBody>
      </p:sp>
    </p:spTree>
    <p:extLst>
      <p:ext uri="{BB962C8B-B14F-4D97-AF65-F5344CB8AC3E}">
        <p14:creationId xmlns:p14="http://schemas.microsoft.com/office/powerpoint/2010/main" val="352430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117-1432-4649-94DE-718212E405C5}"/>
              </a:ext>
            </a:extLst>
          </p:cNvPr>
          <p:cNvSpPr>
            <a:spLocks noGrp="1"/>
          </p:cNvSpPr>
          <p:nvPr>
            <p:ph type="title"/>
          </p:nvPr>
        </p:nvSpPr>
        <p:spPr>
          <a:xfrm>
            <a:off x="838200" y="365125"/>
            <a:ext cx="5393361" cy="1325563"/>
          </a:xfrm>
        </p:spPr>
        <p:txBody>
          <a:bodyPr>
            <a:normAutofit/>
          </a:bodyPr>
          <a:lstStyle/>
          <a:p>
            <a:r>
              <a:rPr lang="en-US"/>
              <a:t>Steps OF TEXT MINING</a:t>
            </a:r>
            <a:endParaRPr lang="en-IN" dirty="0"/>
          </a:p>
        </p:txBody>
      </p:sp>
      <p:sp>
        <p:nvSpPr>
          <p:cNvPr id="3" name="Content Placeholder 2">
            <a:extLst>
              <a:ext uri="{FF2B5EF4-FFF2-40B4-BE49-F238E27FC236}">
                <a16:creationId xmlns:a16="http://schemas.microsoft.com/office/drawing/2014/main" id="{EB5D352D-26BC-4288-965D-2D7279E7DC80}"/>
              </a:ext>
            </a:extLst>
          </p:cNvPr>
          <p:cNvSpPr>
            <a:spLocks noGrp="1"/>
          </p:cNvSpPr>
          <p:nvPr>
            <p:ph idx="1"/>
          </p:nvPr>
        </p:nvSpPr>
        <p:spPr>
          <a:xfrm>
            <a:off x="838200" y="1825625"/>
            <a:ext cx="5393361" cy="4351338"/>
          </a:xfrm>
        </p:spPr>
        <p:txBody>
          <a:bodyPr>
            <a:normAutofit lnSpcReduction="10000"/>
          </a:bodyPr>
          <a:lstStyle/>
          <a:p>
            <a:r>
              <a:rPr lang="en-US" sz="2400" dirty="0"/>
              <a:t>Step 1: Data Cleaning</a:t>
            </a:r>
          </a:p>
          <a:p>
            <a:pPr marL="0" indent="0" algn="just">
              <a:buNone/>
            </a:pPr>
            <a:r>
              <a:rPr lang="en-US" sz="2400" b="0" i="0" dirty="0">
                <a:effectLst/>
                <a:latin typeface="Lato" panose="020F0502020204030203" pitchFamily="34" charset="0"/>
              </a:rPr>
              <a:t>The raw text data comes directly after the various sources are not cleaned. We apply multiple steps to make data clean. Un-cleaned text data contains useless information that deviates results, so it’s always the first step to clean the data.</a:t>
            </a:r>
          </a:p>
          <a:p>
            <a:pPr marL="0" indent="0" algn="just">
              <a:buNone/>
            </a:pPr>
            <a:r>
              <a:rPr lang="en-US" sz="2400" b="0" i="0" dirty="0">
                <a:effectLst/>
                <a:latin typeface="Lato" panose="020F0502020204030203" pitchFamily="34" charset="0"/>
              </a:rPr>
              <a:t>Some standard preprocessing techniques should be applied to make data cleaner. Cleaned data also prevent models from overfitting.</a:t>
            </a:r>
            <a:endParaRPr lang="en-IN" sz="2400" dirty="0"/>
          </a:p>
        </p:txBody>
      </p:sp>
      <p:pic>
        <p:nvPicPr>
          <p:cNvPr id="19" name="Picture 4">
            <a:extLst>
              <a:ext uri="{FF2B5EF4-FFF2-40B4-BE49-F238E27FC236}">
                <a16:creationId xmlns:a16="http://schemas.microsoft.com/office/drawing/2014/main" id="{B0642B31-5EB2-B437-DD70-25D30CD3E06A}"/>
              </a:ext>
            </a:extLst>
          </p:cNvPr>
          <p:cNvPicPr>
            <a:picLocks noChangeAspect="1"/>
          </p:cNvPicPr>
          <p:nvPr/>
        </p:nvPicPr>
        <p:blipFill rotWithShape="1">
          <a:blip r:embed="rId2"/>
          <a:srcRect r="33249"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52931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3344-156A-45C8-9979-5420DA4E0934}"/>
              </a:ext>
            </a:extLst>
          </p:cNvPr>
          <p:cNvSpPr>
            <a:spLocks noGrp="1"/>
          </p:cNvSpPr>
          <p:nvPr>
            <p:ph type="title"/>
          </p:nvPr>
        </p:nvSpPr>
        <p:spPr/>
        <p:txBody>
          <a:bodyPr/>
          <a:lstStyle/>
          <a:p>
            <a:r>
              <a:rPr lang="en-US" dirty="0"/>
              <a:t>NLP - Introduction</a:t>
            </a:r>
            <a:endParaRPr lang="en-IN" dirty="0"/>
          </a:p>
        </p:txBody>
      </p:sp>
      <p:sp>
        <p:nvSpPr>
          <p:cNvPr id="3" name="Content Placeholder 2">
            <a:extLst>
              <a:ext uri="{FF2B5EF4-FFF2-40B4-BE49-F238E27FC236}">
                <a16:creationId xmlns:a16="http://schemas.microsoft.com/office/drawing/2014/main" id="{A6774470-514F-4635-A0E5-7E4D0E83D5F7}"/>
              </a:ext>
            </a:extLst>
          </p:cNvPr>
          <p:cNvSpPr>
            <a:spLocks noGrp="1"/>
          </p:cNvSpPr>
          <p:nvPr>
            <p:ph idx="1"/>
          </p:nvPr>
        </p:nvSpPr>
        <p:spPr/>
        <p:txBody>
          <a:bodyPr/>
          <a:lstStyle/>
          <a:p>
            <a:r>
              <a:rPr lang="en-US" b="0" i="0" dirty="0">
                <a:solidFill>
                  <a:srgbClr val="222222"/>
                </a:solidFill>
                <a:effectLst/>
                <a:latin typeface="Lato" panose="020F0502020204030203" pitchFamily="34" charset="0"/>
              </a:rPr>
              <a:t>Natural Language Processing is a part of computer science that allows computers to understand language naturally, as a person does.</a:t>
            </a:r>
          </a:p>
          <a:p>
            <a:r>
              <a:rPr lang="en-US" b="0" i="0" dirty="0">
                <a:solidFill>
                  <a:srgbClr val="222222"/>
                </a:solidFill>
                <a:effectLst/>
                <a:latin typeface="Lato" panose="020F0502020204030203" pitchFamily="34" charset="0"/>
              </a:rPr>
              <a:t> This means the laptop will comprehend sentiments, speech, answer questions, text summarization, etc.</a:t>
            </a:r>
            <a:endParaRPr lang="en-IN" dirty="0"/>
          </a:p>
        </p:txBody>
      </p:sp>
    </p:spTree>
    <p:extLst>
      <p:ext uri="{BB962C8B-B14F-4D97-AF65-F5344CB8AC3E}">
        <p14:creationId xmlns:p14="http://schemas.microsoft.com/office/powerpoint/2010/main" val="415088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6037-D76A-467B-AD88-A52682C9E551}"/>
              </a:ext>
            </a:extLst>
          </p:cNvPr>
          <p:cNvSpPr>
            <a:spLocks noGrp="1"/>
          </p:cNvSpPr>
          <p:nvPr>
            <p:ph type="title"/>
          </p:nvPr>
        </p:nvSpPr>
        <p:spPr>
          <a:xfrm>
            <a:off x="1389278" y="1233241"/>
            <a:ext cx="3240506" cy="4064628"/>
          </a:xfrm>
        </p:spPr>
        <p:txBody>
          <a:bodyPr>
            <a:normAutofit/>
          </a:bodyPr>
          <a:lstStyle/>
          <a:p>
            <a:r>
              <a:rPr lang="en-US">
                <a:solidFill>
                  <a:srgbClr val="FFFFFF"/>
                </a:solidFill>
              </a:rPr>
              <a:t>Vectors</a:t>
            </a:r>
            <a:endParaRPr lang="en-IN">
              <a:solidFill>
                <a:srgbClr val="FFFFFF"/>
              </a:solidFill>
            </a:endParaRPr>
          </a:p>
        </p:txBody>
      </p:sp>
      <p:sp>
        <p:nvSpPr>
          <p:cNvPr id="15" name="Content Placeholder 2">
            <a:extLst>
              <a:ext uri="{FF2B5EF4-FFF2-40B4-BE49-F238E27FC236}">
                <a16:creationId xmlns:a16="http://schemas.microsoft.com/office/drawing/2014/main" id="{D9DE8A64-8C7C-4227-A8F6-FB78DA001CC1}"/>
              </a:ext>
            </a:extLst>
          </p:cNvPr>
          <p:cNvSpPr>
            <a:spLocks noGrp="1"/>
          </p:cNvSpPr>
          <p:nvPr>
            <p:ph idx="1"/>
          </p:nvPr>
        </p:nvSpPr>
        <p:spPr>
          <a:xfrm>
            <a:off x="5357700" y="450166"/>
            <a:ext cx="6487297" cy="6407834"/>
          </a:xfrm>
        </p:spPr>
        <p:txBody>
          <a:bodyPr anchor="t">
            <a:normAutofit/>
          </a:bodyPr>
          <a:lstStyle/>
          <a:p>
            <a:endParaRPr lang="en-US" sz="1500" b="0" i="0" dirty="0">
              <a:effectLst/>
              <a:latin typeface="charter"/>
            </a:endParaRPr>
          </a:p>
          <a:p>
            <a:endParaRPr lang="en-US" sz="1500" b="0" i="0" dirty="0">
              <a:effectLst/>
              <a:latin typeface="charter"/>
            </a:endParaRPr>
          </a:p>
          <a:p>
            <a:r>
              <a:rPr lang="en-US" sz="2000" b="0" i="0" dirty="0">
                <a:effectLst/>
                <a:latin typeface="charter"/>
              </a:rPr>
              <a:t>Word Embeddings or Word vectorization is a methodology in NLP to map words or phrases from vocabulary to a corresponding vector of real numbers which used to find word predictions, word similarities/semantics.</a:t>
            </a:r>
          </a:p>
          <a:p>
            <a:pPr marL="0" indent="0">
              <a:buNone/>
            </a:pPr>
            <a:endParaRPr lang="en-US" sz="2000" b="0" i="0" dirty="0">
              <a:effectLst/>
              <a:latin typeface="charter"/>
            </a:endParaRPr>
          </a:p>
          <a:p>
            <a:pPr marL="0" indent="0">
              <a:buNone/>
            </a:pPr>
            <a:r>
              <a:rPr lang="en-US" sz="2000" dirty="0"/>
              <a:t>The process of converting words into numbers are called Vectorization.</a:t>
            </a:r>
          </a:p>
          <a:p>
            <a:pPr marL="0" indent="0">
              <a:buNone/>
            </a:pPr>
            <a:endParaRPr lang="en-US" sz="2000" dirty="0"/>
          </a:p>
          <a:p>
            <a:r>
              <a:rPr lang="en-US" sz="2000" dirty="0"/>
              <a:t>Word embeddings help in the following use cases.</a:t>
            </a:r>
          </a:p>
          <a:p>
            <a:r>
              <a:rPr lang="en-US" sz="2000" dirty="0"/>
              <a:t>Compute similar words</a:t>
            </a:r>
          </a:p>
          <a:p>
            <a:r>
              <a:rPr lang="en-US" sz="2000" dirty="0"/>
              <a:t>Text classifications</a:t>
            </a:r>
          </a:p>
          <a:p>
            <a:r>
              <a:rPr lang="en-US" sz="2000" dirty="0"/>
              <a:t>Document clustering/grouping</a:t>
            </a:r>
          </a:p>
          <a:p>
            <a:r>
              <a:rPr lang="en-US" sz="2000" dirty="0"/>
              <a:t>Feature extraction for text classifications</a:t>
            </a:r>
          </a:p>
          <a:p>
            <a:r>
              <a:rPr lang="en-US" sz="2000" dirty="0"/>
              <a:t>Natural language processing.</a:t>
            </a:r>
            <a:endParaRPr lang="en-IN" sz="2000" dirty="0"/>
          </a:p>
        </p:txBody>
      </p:sp>
    </p:spTree>
    <p:extLst>
      <p:ext uri="{BB962C8B-B14F-4D97-AF65-F5344CB8AC3E}">
        <p14:creationId xmlns:p14="http://schemas.microsoft.com/office/powerpoint/2010/main" val="134171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232A-A66C-4850-974F-F3DEABBD4BDA}"/>
              </a:ext>
            </a:extLst>
          </p:cNvPr>
          <p:cNvSpPr>
            <a:spLocks noGrp="1"/>
          </p:cNvSpPr>
          <p:nvPr>
            <p:ph type="title"/>
          </p:nvPr>
        </p:nvSpPr>
        <p:spPr>
          <a:xfrm>
            <a:off x="1024128" y="585216"/>
            <a:ext cx="8018272" cy="1499616"/>
          </a:xfrm>
        </p:spPr>
        <p:txBody>
          <a:bodyPr>
            <a:normAutofit/>
          </a:bodyPr>
          <a:lstStyle/>
          <a:p>
            <a:r>
              <a:rPr lang="en-US"/>
              <a:t>Similarity measure</a:t>
            </a:r>
            <a:endParaRPr lang="en-IN" dirty="0"/>
          </a:p>
        </p:txBody>
      </p:sp>
      <p:sp>
        <p:nvSpPr>
          <p:cNvPr id="13" name="Content Placeholder 2">
            <a:extLst>
              <a:ext uri="{FF2B5EF4-FFF2-40B4-BE49-F238E27FC236}">
                <a16:creationId xmlns:a16="http://schemas.microsoft.com/office/drawing/2014/main" id="{E17A3E63-E742-4A27-8EFF-61DE37F1609E}"/>
              </a:ext>
            </a:extLst>
          </p:cNvPr>
          <p:cNvSpPr>
            <a:spLocks noGrp="1"/>
          </p:cNvSpPr>
          <p:nvPr>
            <p:ph idx="1"/>
          </p:nvPr>
        </p:nvSpPr>
        <p:spPr>
          <a:xfrm>
            <a:off x="1024128" y="2286000"/>
            <a:ext cx="8018271" cy="4023360"/>
          </a:xfrm>
        </p:spPr>
        <p:txBody>
          <a:bodyPr>
            <a:normAutofit/>
          </a:bodyPr>
          <a:lstStyle/>
          <a:p>
            <a:r>
              <a:rPr lang="en-US" dirty="0"/>
              <a:t>After the words are converted as vectors, we need to use some techniques such as </a:t>
            </a:r>
            <a:r>
              <a:rPr lang="en-US" dirty="0">
                <a:hlinkClick r:id="rId2"/>
              </a:rPr>
              <a:t>Euclidean distance</a:t>
            </a:r>
            <a:r>
              <a:rPr lang="en-US" dirty="0"/>
              <a:t>, </a:t>
            </a:r>
            <a:r>
              <a:rPr lang="en-US" dirty="0">
                <a:hlinkClick r:id="rId3"/>
              </a:rPr>
              <a:t>Cosine Similarity</a:t>
            </a:r>
            <a:r>
              <a:rPr lang="en-US" dirty="0"/>
              <a:t> to identify similar words.</a:t>
            </a:r>
          </a:p>
          <a:p>
            <a:pPr marL="0" indent="0">
              <a:buNone/>
            </a:pPr>
            <a:r>
              <a:rPr lang="en-US" dirty="0"/>
              <a:t>Why Cosine Similarity</a:t>
            </a:r>
          </a:p>
          <a:p>
            <a:r>
              <a:rPr lang="en-US" dirty="0"/>
              <a:t>Count the common words or Euclidean distance is the general approach used to match similar documents which are based on counting the number of common words between the documents.</a:t>
            </a:r>
          </a:p>
          <a:p>
            <a:r>
              <a:rPr lang="en-US" dirty="0"/>
              <a:t>This approach will not work even if the number of common words increases but the document talks about different topics. To overcome this flaw, the “Cosine Similarity” approach is used to find the similarity between the documents.</a:t>
            </a:r>
          </a:p>
          <a:p>
            <a:endParaRPr lang="en-IN" dirty="0"/>
          </a:p>
        </p:txBody>
      </p:sp>
      <p:sp>
        <p:nvSpPr>
          <p:cNvPr id="14"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237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1840</TotalTime>
  <Words>3254</Words>
  <Application>Microsoft Office PowerPoint</Application>
  <PresentationFormat>Widescreen</PresentationFormat>
  <Paragraphs>211</Paragraphs>
  <Slides>42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Arial</vt:lpstr>
      <vt:lpstr>Bahnschrift SemiCondensed</vt:lpstr>
      <vt:lpstr>Calibri</vt:lpstr>
      <vt:lpstr>charter</vt:lpstr>
      <vt:lpstr>Inter</vt:lpstr>
      <vt:lpstr>Lato</vt:lpstr>
      <vt:lpstr>Nunito</vt:lpstr>
      <vt:lpstr>sohne</vt:lpstr>
      <vt:lpstr>Times New Roman</vt:lpstr>
      <vt:lpstr>Tw Cen MT</vt:lpstr>
      <vt:lpstr>Tw Cen MT Condensed</vt:lpstr>
      <vt:lpstr>Wingdings 3</vt:lpstr>
      <vt:lpstr>Integral</vt:lpstr>
      <vt:lpstr>NATURAL LANGUAGE PROCESSING</vt:lpstr>
      <vt:lpstr>Introduction</vt:lpstr>
      <vt:lpstr>Syllabus – Unit I</vt:lpstr>
      <vt:lpstr>Topics</vt:lpstr>
      <vt:lpstr>PowerPoint Presentation</vt:lpstr>
      <vt:lpstr>Steps OF TEXT MINING</vt:lpstr>
      <vt:lpstr>NLP - Introduction</vt:lpstr>
      <vt:lpstr>Vectors</vt:lpstr>
      <vt:lpstr>Similarity measure</vt:lpstr>
      <vt:lpstr>Cosine Similarity</vt:lpstr>
      <vt:lpstr>Example</vt:lpstr>
      <vt:lpstr>Sentences into vectors</vt:lpstr>
      <vt:lpstr> Why Word2Vec technique is created: </vt:lpstr>
      <vt:lpstr>Regularities</vt:lpstr>
      <vt:lpstr>Five Syntactic and Semantic word relationship test set.</vt:lpstr>
      <vt:lpstr>Similarity of words</vt:lpstr>
      <vt:lpstr>Neural Network MODELs</vt:lpstr>
      <vt:lpstr>PowerPoint Presentation</vt:lpstr>
      <vt:lpstr>Modelling of words</vt:lpstr>
      <vt:lpstr>PowerPoint Presentation</vt:lpstr>
      <vt:lpstr>Skip-gram architecture predicts surrounding words given the current word</vt:lpstr>
      <vt:lpstr>Word2Vec</vt:lpstr>
      <vt:lpstr>Summary</vt:lpstr>
      <vt:lpstr>Summary (contd…)</vt:lpstr>
      <vt:lpstr>Visualizing Word Vectors with t-SNE</vt:lpstr>
      <vt:lpstr>Word Embeddings </vt:lpstr>
      <vt:lpstr>PowerPoint Presentation</vt:lpstr>
      <vt:lpstr>Word Embeddings</vt:lpstr>
      <vt:lpstr>How does it work? </vt:lpstr>
      <vt:lpstr>Vector Space</vt:lpstr>
      <vt:lpstr>TF-IDF</vt:lpstr>
      <vt:lpstr> Sparse vectors: TF-IDF </vt:lpstr>
      <vt:lpstr>TF-IDF</vt:lpstr>
      <vt:lpstr> Dense vectors: GloVe </vt:lpstr>
      <vt:lpstr> Word embeddings in application </vt:lpstr>
      <vt:lpstr>Similarity measure</vt:lpstr>
      <vt:lpstr>Corpora</vt:lpstr>
      <vt:lpstr>Word Analogies</vt:lpstr>
      <vt:lpstr>Word2VEc</vt:lpstr>
      <vt:lpstr>PowerPoint Presentation</vt:lpstr>
      <vt:lpstr>PowerPoint Presentation</vt:lpstr>
      <vt:lpstr>Final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Dr. Archana Singh</dc:creator>
  <cp:lastModifiedBy>Dr. Archana Singh</cp:lastModifiedBy>
  <cp:revision>37</cp:revision>
  <dcterms:created xsi:type="dcterms:W3CDTF">2022-07-13T07:37:40Z</dcterms:created>
  <dcterms:modified xsi:type="dcterms:W3CDTF">2022-09-06T08:38:47Z</dcterms:modified>
</cp:coreProperties>
</file>