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4848" r:id="rId6"/>
    <p:sldId id="2147375597" r:id="rId7"/>
    <p:sldId id="2147375600" r:id="rId8"/>
    <p:sldId id="2147375605" r:id="rId9"/>
    <p:sldId id="2147375601" r:id="rId10"/>
    <p:sldId id="2147375602" r:id="rId11"/>
    <p:sldId id="2147375606" r:id="rId12"/>
    <p:sldId id="2147375603" r:id="rId13"/>
    <p:sldId id="2147375607" r:id="rId14"/>
    <p:sldId id="1633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4933A-EB5E-44CB-9F26-C3A3949D0B72}" v="7" dt="2024-08-30T14:22:48.055"/>
    <p1510:client id="{DF0BD80A-A041-4F8A-BE7B-DB7C6631019A}" v="7" dt="2024-08-31T14:03:49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Hitesh K" userId="84d9e45b5558d026" providerId="LiveId" clId="{DF0BD80A-A041-4F8A-BE7B-DB7C6631019A}"/>
    <pc:docChg chg="undo custSel modSld">
      <pc:chgData name="Hitesh K" userId="84d9e45b5558d026" providerId="LiveId" clId="{DF0BD80A-A041-4F8A-BE7B-DB7C6631019A}" dt="2024-08-31T14:06:30.240" v="139" actId="20577"/>
      <pc:docMkLst>
        <pc:docMk/>
      </pc:docMkLst>
      <pc:sldChg chg="addSp modSp mod">
        <pc:chgData name="Hitesh K" userId="84d9e45b5558d026" providerId="LiveId" clId="{DF0BD80A-A041-4F8A-BE7B-DB7C6631019A}" dt="2024-08-31T13:58:46.939" v="117" actId="20577"/>
        <pc:sldMkLst>
          <pc:docMk/>
          <pc:sldMk cId="245881457" sldId="2147375597"/>
        </pc:sldMkLst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2" creationId="{5C966AD5-65F6-0AEB-3CE1-187A6F01804A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5" creationId="{91EDF2B3-4C0C-5D48-947D-8A51F1861591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6" creationId="{9D593181-5E44-4250-9900-7B9175CC16B6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8" creationId="{3AE7EE35-426D-06E2-996F-76F0E2320548}"/>
          </ac:spMkLst>
        </pc:spChg>
        <pc:spChg chg="mod">
          <ac:chgData name="Hitesh K" userId="84d9e45b5558d026" providerId="LiveId" clId="{DF0BD80A-A041-4F8A-BE7B-DB7C6631019A}" dt="2024-08-31T13:58:46.939" v="117" actId="20577"/>
          <ac:spMkLst>
            <pc:docMk/>
            <pc:sldMk cId="245881457" sldId="2147375597"/>
            <ac:spMk id="11" creationId="{DE9F1BE0-7910-FA1B-DCE8-56EFD1E4FC09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13" creationId="{0F099119-C654-E3B2-6150-4AFD6C2EBD26}"/>
          </ac:spMkLst>
        </pc:spChg>
      </pc:sldChg>
      <pc:sldChg chg="addSp modSp mod">
        <pc:chgData name="Hitesh K" userId="84d9e45b5558d026" providerId="LiveId" clId="{DF0BD80A-A041-4F8A-BE7B-DB7C6631019A}" dt="2024-08-31T14:06:30.240" v="139" actId="20577"/>
        <pc:sldMkLst>
          <pc:docMk/>
          <pc:sldMk cId="1181112711" sldId="2147375600"/>
        </pc:sldMkLst>
        <pc:spChg chg="add">
          <ac:chgData name="Hitesh K" userId="84d9e45b5558d026" providerId="LiveId" clId="{DF0BD80A-A041-4F8A-BE7B-DB7C6631019A}" dt="2024-08-31T14:03:45.314" v="131"/>
          <ac:spMkLst>
            <pc:docMk/>
            <pc:sldMk cId="1181112711" sldId="2147375600"/>
            <ac:spMk id="2" creationId="{59C4438C-8938-A21B-F217-CA030B19AA6D}"/>
          </ac:spMkLst>
        </pc:spChg>
        <pc:spChg chg="mod">
          <ac:chgData name="Hitesh K" userId="84d9e45b5558d026" providerId="LiveId" clId="{DF0BD80A-A041-4F8A-BE7B-DB7C6631019A}" dt="2024-08-31T14:06:30.240" v="139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Hitesh K" userId="84d9e45b5558d026" providerId="LiveId" clId="{DF0BD80A-A041-4F8A-BE7B-DB7C6631019A}" dt="2024-08-31T14:03:47.434" v="132" actId="20577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Hitesh K" userId="84d9e45b5558d026" providerId="LiveId" clId="{DF0BD80A-A041-4F8A-BE7B-DB7C6631019A}" dt="2024-08-31T14:04:09.693" v="138" actId="1076"/>
          <ac:picMkLst>
            <pc:docMk/>
            <pc:sldMk cId="1181112711" sldId="2147375600"/>
            <ac:picMk id="5" creationId="{06357599-010C-679D-350E-C38A1C93F3A5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Hitesh, Hitesh SBOBNG-PTIY/AEC" userId="4b40d14c-6959-4a04-b09b-037994df9ab1" providerId="ADAL" clId="{4C84933A-EB5E-44CB-9F26-C3A3949D0B72}"/>
    <pc:docChg chg="undo redo custSel modSld">
      <pc:chgData name="Hitesh, Hitesh SBOBNG-PTIY/AEC" userId="4b40d14c-6959-4a04-b09b-037994df9ab1" providerId="ADAL" clId="{4C84933A-EB5E-44CB-9F26-C3A3949D0B72}" dt="2024-08-30T14:22:48.055" v="150" actId="1076"/>
      <pc:docMkLst>
        <pc:docMk/>
      </pc:docMkLst>
      <pc:sldChg chg="modSp mod">
        <pc:chgData name="Hitesh, Hitesh SBOBNG-PTIY/AEC" userId="4b40d14c-6959-4a04-b09b-037994df9ab1" providerId="ADAL" clId="{4C84933A-EB5E-44CB-9F26-C3A3949D0B72}" dt="2024-08-30T14:12:40.286" v="7" actId="20577"/>
        <pc:sldMkLst>
          <pc:docMk/>
          <pc:sldMk cId="3267775274" sldId="256"/>
        </pc:sldMkLst>
        <pc:spChg chg="mod">
          <ac:chgData name="Hitesh, Hitesh SBOBNG-PTIY/AEC" userId="4b40d14c-6959-4a04-b09b-037994df9ab1" providerId="ADAL" clId="{4C84933A-EB5E-44CB-9F26-C3A3949D0B72}" dt="2024-08-30T14:12:40.286" v="7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addSp modSp mod">
        <pc:chgData name="Hitesh, Hitesh SBOBNG-PTIY/AEC" userId="4b40d14c-6959-4a04-b09b-037994df9ab1" providerId="ADAL" clId="{4C84933A-EB5E-44CB-9F26-C3A3949D0B72}" dt="2024-08-30T14:22:48.055" v="150" actId="1076"/>
        <pc:sldMkLst>
          <pc:docMk/>
          <pc:sldMk cId="867832184" sldId="2147375589"/>
        </pc:sldMkLst>
        <pc:spChg chg="mod">
          <ac:chgData name="Hitesh, Hitesh SBOBNG-PTIY/AEC" userId="4b40d14c-6959-4a04-b09b-037994df9ab1" providerId="ADAL" clId="{4C84933A-EB5E-44CB-9F26-C3A3949D0B72}" dt="2024-08-30T14:19:44.466" v="142" actId="20577"/>
          <ac:spMkLst>
            <pc:docMk/>
            <pc:sldMk cId="867832184" sldId="2147375589"/>
            <ac:spMk id="10" creationId="{1119CB9E-042F-11E8-F683-654626D307B3}"/>
          </ac:spMkLst>
        </pc:spChg>
        <pc:spChg chg="mod">
          <ac:chgData name="Hitesh, Hitesh SBOBNG-PTIY/AEC" userId="4b40d14c-6959-4a04-b09b-037994df9ab1" providerId="ADAL" clId="{4C84933A-EB5E-44CB-9F26-C3A3949D0B72}" dt="2024-08-30T14:22:36.629" v="146" actId="1076"/>
          <ac:spMkLst>
            <pc:docMk/>
            <pc:sldMk cId="867832184" sldId="2147375589"/>
            <ac:spMk id="11" creationId="{CE0DDF5F-FE47-F9A2-FE84-53B63DFF494D}"/>
          </ac:spMkLst>
        </pc:spChg>
        <pc:picChg chg="add mod">
          <ac:chgData name="Hitesh, Hitesh SBOBNG-PTIY/AEC" userId="4b40d14c-6959-4a04-b09b-037994df9ab1" providerId="ADAL" clId="{4C84933A-EB5E-44CB-9F26-C3A3949D0B72}" dt="2024-08-30T14:22:48.055" v="150" actId="1076"/>
          <ac:picMkLst>
            <pc:docMk/>
            <pc:sldMk cId="867832184" sldId="2147375589"/>
            <ac:picMk id="1026" creationId="{7B66839B-5C78-02A0-9223-3547110A79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2449338"/>
            <a:ext cx="10525125" cy="1754326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 – TECHNICAL FOUNDATION</a:t>
            </a:r>
            <a:br>
              <a:rPr lang="en-US" sz="4000" dirty="0"/>
            </a:br>
            <a:r>
              <a:rPr lang="en-US" sz="4000" dirty="0"/>
              <a:t>Reflections for Day 2 (30-Aug-2024)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Hitesh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6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Velocity Charts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These charts track the amount of work a team completes in a sprint (measured in story points), helping predict how much work can be done in future sprints.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If a team consistently completes around 20 story points per sprint, that becomes their velocity.</a:t>
            </a:r>
          </a:p>
          <a:p>
            <a:pPr marL="804672" indent="-347472" algn="just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1400" dirty="0">
              <a:effectLst/>
            </a:endParaRPr>
          </a:p>
        </p:txBody>
      </p:sp>
      <p:pic>
        <p:nvPicPr>
          <p:cNvPr id="8196" name="Picture 4" descr="Velocity charts – an example - Hands-On Agile Software Development with  JIRA [Book]">
            <a:extLst>
              <a:ext uri="{FF2B5EF4-FFF2-40B4-BE49-F238E27FC236}">
                <a16:creationId xmlns:a16="http://schemas.microsoft.com/office/drawing/2014/main" id="{24ADB8FF-39AC-8DF3-50C3-B81A3E5B6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/>
          <a:stretch/>
        </p:blipFill>
        <p:spPr bwMode="auto">
          <a:xfrm>
            <a:off x="3272775" y="3196057"/>
            <a:ext cx="5641827" cy="264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49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Epic</a:t>
            </a:r>
          </a:p>
          <a:p>
            <a:pPr marL="800100" lvl="1" indent="-342900" algn="just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 large body of work that can be broken down into multiple smaller stories. An Epic usually takes multiple sprints to complete.</a:t>
            </a:r>
          </a:p>
          <a:p>
            <a:pPr marL="800100" lvl="1" indent="-342900" algn="just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 Developing a new feature like "User Authentication" for an application, which may include several stories like "Login Page," "Sign Up," and "Password Reset."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Story</a:t>
            </a:r>
          </a:p>
          <a:p>
            <a:pPr marL="800100" lvl="1" indent="-342900" algn="just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 user requirement that is detailed enough to be estimated and implemented in a sprint. It often follows the format: "As a [type of user], I want [an action] so that [a benefit]."</a:t>
            </a:r>
          </a:p>
          <a:p>
            <a:pPr marL="800100" lvl="1" indent="-342900" algn="just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 "As a user, I want to reset my password so that I can regain access to my account if I forget my password."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Task</a:t>
            </a:r>
          </a:p>
          <a:p>
            <a:pPr marL="800100" lvl="1" indent="-342900" algn="just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 specific piece of work that developers and testers break down from a story to estimate, develop, and test. Tasks are the actionable items in a sprint.</a:t>
            </a:r>
          </a:p>
          <a:p>
            <a:pPr marL="800100" lvl="1" indent="-342900" algn="just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"Design the reset password page UI" or "Implement password reset functionality."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Sub-Task</a:t>
            </a:r>
          </a:p>
          <a:p>
            <a:pPr marL="800100" lvl="1" indent="-342900" algn="just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 Smaller portions of a parent task, each assigned and tracked individually. Sub-tasks help distribute the workload among team members.</a:t>
            </a:r>
          </a:p>
          <a:p>
            <a:pPr marL="800100" lvl="1" indent="-342900" algn="just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"Create a front-end form for password reset" under the task "Implement password reset functionality."</a:t>
            </a:r>
          </a:p>
        </p:txBody>
      </p:sp>
      <p:pic>
        <p:nvPicPr>
          <p:cNvPr id="5" name="Picture 4" descr="Epics, Stories, Tasks, Subtasks… what's the difference | Last Call Media">
            <a:extLst>
              <a:ext uri="{FF2B5EF4-FFF2-40B4-BE49-F238E27FC236}">
                <a16:creationId xmlns:a16="http://schemas.microsoft.com/office/drawing/2014/main" id="{09A12869-6957-194B-7206-BE1515800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4" t="23397" r="8382" b="24762"/>
          <a:stretch/>
        </p:blipFill>
        <p:spPr bwMode="auto">
          <a:xfrm>
            <a:off x="7063693" y="4212038"/>
            <a:ext cx="4473532" cy="157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Enabler Story</a:t>
            </a:r>
          </a:p>
          <a:p>
            <a:pPr lvl="1"/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Supports activities necessary for future functionality, extending the architectural runway.</a:t>
            </a:r>
          </a:p>
          <a:p>
            <a:pPr lvl="1"/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Setting up a continuous integration pipeline.</a:t>
            </a:r>
          </a:p>
          <a:p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Spike</a:t>
            </a:r>
          </a:p>
          <a:p>
            <a:pPr lvl="1"/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 time-boxed task for research or problem-solving to reduce risks or unknowns.</a:t>
            </a:r>
          </a:p>
          <a:p>
            <a:pPr lvl="1"/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Researching how to integrate OAuth 2.0 for authentication.</a:t>
            </a:r>
          </a:p>
          <a:p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Story Pointing</a:t>
            </a:r>
          </a:p>
          <a:p>
            <a:pPr lvl="1"/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Measures effort using story points, considering complexity, amount, and uncertainty. Often uses Fibonacci sequence.</a:t>
            </a:r>
          </a:p>
          <a:p>
            <a:pPr lvl="1"/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 login button might be 1 point; integrating third-party authentication could be 8 points.</a:t>
            </a:r>
          </a:p>
          <a:p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 of Ready (</a:t>
            </a:r>
            <a:r>
              <a:rPr lang="en-US" sz="1400" b="1" dirty="0" err="1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DoR</a:t>
            </a: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)</a:t>
            </a:r>
          </a:p>
          <a:p>
            <a:pPr lvl="1"/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 checklist that ensures a story is well-defined and actionable before being picked up for a sprint.</a:t>
            </a:r>
          </a:p>
          <a:p>
            <a:pPr lvl="1"/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Acceptance criteria are defined, and dependencies are identified.</a:t>
            </a:r>
          </a:p>
          <a:p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 of Done (DoD)</a:t>
            </a:r>
          </a:p>
          <a:p>
            <a:pPr lvl="1"/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 set of criteria a story must meet to be considered complete, ensuring all aspects are finished.</a:t>
            </a:r>
          </a:p>
          <a:p>
            <a:pPr lvl="1"/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Code is written, tested, reviewed, and deployed to staging.</a:t>
            </a:r>
          </a:p>
        </p:txBody>
      </p:sp>
      <p:pic>
        <p:nvPicPr>
          <p:cNvPr id="2054" name="Picture 6" descr="What Are Story Points and How Do You Use Them?">
            <a:extLst>
              <a:ext uri="{FF2B5EF4-FFF2-40B4-BE49-F238E27FC236}">
                <a16:creationId xmlns:a16="http://schemas.microsoft.com/office/drawing/2014/main" id="{F011E11F-5A7A-F31C-5336-75DE62483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9" t="30703" r="12731" b="23165"/>
          <a:stretch/>
        </p:blipFill>
        <p:spPr bwMode="auto">
          <a:xfrm>
            <a:off x="7169285" y="4053950"/>
            <a:ext cx="3788213" cy="181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Scrum Board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 visual representation of work to be done, in progress, and completed within a single sprint. It's used to track the status of stories, tasks, and sub-tasks.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Columns on the board might include "To Do," "In Progress," "In Review," and "Done."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Agile Workflow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The process flow followed in Agile, typically involving stages like "Backlog," "In Development," "In Testing," and "Done." It ensures that work progresses smoothly through the sprint.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 story moves from the backlog to "In Development," then to "In Testing," and finally to "Done" as it passes each stage of the workflow.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Agile Product Roadmap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 high-level strategic plan that outlines the development and release timeline of the product. It aligns the team's work with business objectives.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"Q1: Implement user authentication; Q2: Develop shopping cart; Q3: Launch MVP."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Time Estimation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The process of predicting the amount of time needed to complete a task, story, or epic. Estimation is crucial for planning sprints and releases.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Estimating that "Implement password reset" will take 3 days to complete.</a:t>
            </a:r>
          </a:p>
        </p:txBody>
      </p:sp>
    </p:spTree>
    <p:extLst>
      <p:ext uri="{BB962C8B-B14F-4D97-AF65-F5344CB8AC3E}">
        <p14:creationId xmlns:p14="http://schemas.microsoft.com/office/powerpoint/2010/main" val="272844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4800A2-EB7D-84B2-B183-065915C89C0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755" t="4463" r="6637" b="4549"/>
          <a:stretch/>
        </p:blipFill>
        <p:spPr>
          <a:xfrm>
            <a:off x="2277250" y="1835322"/>
            <a:ext cx="7637500" cy="4413035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5D0F5799-D4A3-72E0-1448-72F6C6C73630}"/>
              </a:ext>
            </a:extLst>
          </p:cNvPr>
          <p:cNvSpPr txBox="1">
            <a:spLocks/>
          </p:cNvSpPr>
          <p:nvPr/>
        </p:nvSpPr>
        <p:spPr>
          <a:xfrm>
            <a:off x="753519" y="1284525"/>
            <a:ext cx="10684963" cy="660108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Scrum Board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896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 spcCol="27432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Logging Work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 The practice of recording the time spent on tasks or stories in a sprint. This helps in tracking progress and adjusting future estimations.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Logging 5 hours spent on "Creating the reset password UI."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Kanban Board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 A visual tool used in Kanban methodology to manage workflow and improve efficiency. It helps teams visualize their work, limit work in progress, and maximize flow.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Why Use It?: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Kanban boards are flexible and can be used for continuous delivery, making them suitable for teams that prioritize work on a rolling basis rather than fixed sprints.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Fibonacci Numbers in Estimation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Definition: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 Fibonacci numbers are used in Agile estimation because the sequence grows in a non-linear way, reflecting the increasing uncertainty and complexity as work becomes more extensive.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Example: </a:t>
            </a:r>
            <a:r>
              <a:rPr lang="en-US" sz="1400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A task that is slightly more complex than a 3-point story might be estimated as a 5-point story, and something even more complex might be an 8 or 13-point story.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590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pic>
        <p:nvPicPr>
          <p:cNvPr id="5124" name="Picture 4" descr="Kanban vs. Scrum. Who wore it best? - BigPicture">
            <a:extLst>
              <a:ext uri="{FF2B5EF4-FFF2-40B4-BE49-F238E27FC236}">
                <a16:creationId xmlns:a16="http://schemas.microsoft.com/office/drawing/2014/main" id="{8C1CCBFA-A91A-6690-A2DD-A7669DEA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95" y="1608618"/>
            <a:ext cx="7756187" cy="436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33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5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20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  <a:ea typeface="+mn-ea"/>
                <a:cs typeface="+mn-cs"/>
              </a:rPr>
              <a:t>Burn-Up vs. Burndown Charts</a:t>
            </a:r>
            <a:endParaRPr lang="en-US" sz="1400" dirty="0">
              <a:effectLst/>
            </a:endParaRPr>
          </a:p>
          <a:p>
            <a:pPr marL="804672" indent="-347472" algn="just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20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  <a:ea typeface="+mn-ea"/>
                <a:cs typeface="+mn-cs"/>
              </a:rPr>
              <a:t>Definition:</a:t>
            </a:r>
            <a:endParaRPr lang="en-US" sz="1400" dirty="0">
              <a:effectLst/>
            </a:endParaRPr>
          </a:p>
          <a:p>
            <a:pPr marL="1197864" indent="-283464" algn="just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1400" b="1" kern="120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  <a:ea typeface="+mn-ea"/>
                <a:cs typeface="+mn-cs"/>
              </a:rPr>
              <a:t>Burn-Up Chart: </a:t>
            </a:r>
            <a:r>
              <a:rPr lang="en-US" sz="1400" kern="120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  <a:ea typeface="+mn-ea"/>
                <a:cs typeface="+mn-cs"/>
              </a:rPr>
              <a:t>Shows progress toward a goal by plotting completed work against the total scope, allowing teams to see how close they are to achieving the sprint or release goal.</a:t>
            </a:r>
            <a:endParaRPr lang="en-US" sz="1400" dirty="0">
              <a:effectLst/>
            </a:endParaRPr>
          </a:p>
          <a:p>
            <a:pPr marL="1197864" indent="-283464" algn="just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1400" b="1" kern="120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  <a:ea typeface="+mn-ea"/>
                <a:cs typeface="+mn-cs"/>
              </a:rPr>
              <a:t>Burndown Chart: </a:t>
            </a:r>
            <a:r>
              <a:rPr lang="en-US" sz="1400" kern="120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  <a:ea typeface="+mn-ea"/>
                <a:cs typeface="+mn-cs"/>
              </a:rPr>
              <a:t>Plots remaining work against time, showing how much work is left to complete within the sprint or project timeline.</a:t>
            </a:r>
            <a:endParaRPr lang="en-US" sz="1400" dirty="0">
              <a:effectLst/>
            </a:endParaRPr>
          </a:p>
          <a:p>
            <a:pPr marL="804672" indent="-347472" algn="just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20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  <a:ea typeface="+mn-ea"/>
                <a:cs typeface="+mn-cs"/>
              </a:rPr>
              <a:t>Example:</a:t>
            </a:r>
            <a:r>
              <a:rPr lang="en-US" sz="1400" kern="120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  <a:ea typeface="+mn-ea"/>
                <a:cs typeface="+mn-cs"/>
              </a:rPr>
              <a:t> A burn-up chart might show a steady increase in completed story points, while a burndown chart might show the remaining story points decreasing over time.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</p:txBody>
      </p:sp>
      <p:pic>
        <p:nvPicPr>
          <p:cNvPr id="8194" name="Picture 2" descr="How To Elevate Your Agile Processes with Burndown Charts">
            <a:extLst>
              <a:ext uri="{FF2B5EF4-FFF2-40B4-BE49-F238E27FC236}">
                <a16:creationId xmlns:a16="http://schemas.microsoft.com/office/drawing/2014/main" id="{AA3A0770-F004-34E5-8ABA-FE75B1A9C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47" y="2072850"/>
            <a:ext cx="5171876" cy="36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977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20208</TotalTime>
  <Words>1036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Symbol</vt:lpstr>
      <vt:lpstr>Office Theme</vt:lpstr>
      <vt:lpstr>think-cell Slide</vt:lpstr>
      <vt:lpstr>PowerPoint Presentation</vt:lpstr>
      <vt:lpstr>PowerPoint Presentation</vt:lpstr>
      <vt:lpstr>Learning 1 | My takeaways</vt:lpstr>
      <vt:lpstr>Learning 2 | My takeaways</vt:lpstr>
      <vt:lpstr>Learning 3 | My takeaways</vt:lpstr>
      <vt:lpstr>Learning 3 | My takeaways</vt:lpstr>
      <vt:lpstr>Learning 4 | My takeaways</vt:lpstr>
      <vt:lpstr>Learning 4 | My takeaways</vt:lpstr>
      <vt:lpstr>Learning 5 | My takeaways</vt:lpstr>
      <vt:lpstr>Learning 6 | My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Hitesh K</cp:lastModifiedBy>
  <cp:revision>525</cp:revision>
  <dcterms:created xsi:type="dcterms:W3CDTF">2022-01-18T12:35:56Z</dcterms:created>
  <dcterms:modified xsi:type="dcterms:W3CDTF">2024-09-05T18:45:10Z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