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Economica"/>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bold.fntdata"/><Relationship Id="rId14" Type="http://schemas.openxmlformats.org/officeDocument/2006/relationships/font" Target="fonts/Economica-regular.fntdata"/><Relationship Id="rId17" Type="http://schemas.openxmlformats.org/officeDocument/2006/relationships/font" Target="fonts/Economica-boldItalic.fntdata"/><Relationship Id="rId16" Type="http://schemas.openxmlformats.org/officeDocument/2006/relationships/font" Target="fonts/Economica-italic.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e63336a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e63336a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e63336a1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e63336a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e63336a1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e63336a1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9c8f17a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9c8f17a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9c8f17a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9c8f17ab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9c8f17a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9c8f17a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19c8f17ab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19c8f17ab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github.com/Hitesh-Aggarwal/Libr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160"/>
              <a:t>Library Book Recommendation System</a:t>
            </a:r>
            <a:endParaRPr sz="2860"/>
          </a:p>
        </p:txBody>
      </p:sp>
      <p:pic>
        <p:nvPicPr>
          <p:cNvPr id="63" name="Google Shape;63;p13"/>
          <p:cNvPicPr preferRelativeResize="0"/>
          <p:nvPr/>
        </p:nvPicPr>
        <p:blipFill>
          <a:blip r:embed="rId3">
            <a:alphaModFix/>
          </a:blip>
          <a:stretch>
            <a:fillRect/>
          </a:stretch>
        </p:blipFill>
        <p:spPr>
          <a:xfrm>
            <a:off x="311700" y="1705925"/>
            <a:ext cx="3327100" cy="3054700"/>
          </a:xfrm>
          <a:prstGeom prst="rect">
            <a:avLst/>
          </a:prstGeom>
          <a:noFill/>
          <a:ln>
            <a:noFill/>
          </a:ln>
        </p:spPr>
      </p:pic>
      <p:sp>
        <p:nvSpPr>
          <p:cNvPr id="64" name="Google Shape;64;p13"/>
          <p:cNvSpPr txBox="1"/>
          <p:nvPr/>
        </p:nvSpPr>
        <p:spPr>
          <a:xfrm>
            <a:off x="4088600" y="1333325"/>
            <a:ext cx="4142400" cy="3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rPr>
              <a:t>Project Report submitted for  </a:t>
            </a:r>
            <a:r>
              <a:rPr b="1" lang="en" sz="1500">
                <a:solidFill>
                  <a:schemeClr val="dk1"/>
                </a:solidFill>
              </a:rPr>
              <a:t>Artificial Intelligence (UC411) by following members from CO21:</a:t>
            </a:r>
            <a:endParaRPr b="1" sz="1500">
              <a:solidFill>
                <a:schemeClr val="dk1"/>
              </a:solidFill>
            </a:endParaRPr>
          </a:p>
          <a:p>
            <a:pPr indent="0" lvl="0" marL="0" rtl="0" algn="ctr">
              <a:lnSpc>
                <a:spcPct val="150000"/>
              </a:lnSpc>
              <a:spcBef>
                <a:spcPts val="1000"/>
              </a:spcBef>
              <a:spcAft>
                <a:spcPts val="0"/>
              </a:spcAft>
              <a:buNone/>
            </a:pPr>
            <a:r>
              <a:rPr lang="en" sz="1500">
                <a:solidFill>
                  <a:schemeClr val="dk1"/>
                </a:solidFill>
              </a:rPr>
              <a:t>•Rishabh Goyal  Roll Number: 102103585</a:t>
            </a:r>
            <a:endParaRPr sz="1500">
              <a:solidFill>
                <a:schemeClr val="dk1"/>
              </a:solidFill>
            </a:endParaRPr>
          </a:p>
          <a:p>
            <a:pPr indent="0" lvl="0" marL="0" rtl="0" algn="ctr">
              <a:lnSpc>
                <a:spcPct val="150000"/>
              </a:lnSpc>
              <a:spcBef>
                <a:spcPts val="1000"/>
              </a:spcBef>
              <a:spcAft>
                <a:spcPts val="0"/>
              </a:spcAft>
              <a:buNone/>
            </a:pPr>
            <a:r>
              <a:rPr lang="en" sz="1500">
                <a:solidFill>
                  <a:schemeClr val="dk1"/>
                </a:solidFill>
              </a:rPr>
              <a:t>•Hitesh Aggarwal	Roll Number: 102103596</a:t>
            </a:r>
            <a:endParaRPr sz="1500">
              <a:solidFill>
                <a:schemeClr val="dk1"/>
              </a:solidFill>
            </a:endParaRPr>
          </a:p>
          <a:p>
            <a:pPr indent="0" lvl="0" marL="0" rtl="0" algn="ctr">
              <a:lnSpc>
                <a:spcPct val="150000"/>
              </a:lnSpc>
              <a:spcBef>
                <a:spcPts val="1000"/>
              </a:spcBef>
              <a:spcAft>
                <a:spcPts val="0"/>
              </a:spcAft>
              <a:buNone/>
            </a:pPr>
            <a:r>
              <a:rPr lang="en" sz="1500">
                <a:solidFill>
                  <a:schemeClr val="dk1"/>
                </a:solidFill>
              </a:rPr>
              <a:t>•Aaryan Sood  Roll Number: 102103574</a:t>
            </a:r>
            <a:endParaRPr sz="1500">
              <a:solidFill>
                <a:schemeClr val="dk1"/>
              </a:solidFill>
            </a:endParaRPr>
          </a:p>
          <a:p>
            <a:pPr indent="0" lvl="0" marL="0" rtl="0" algn="ctr">
              <a:lnSpc>
                <a:spcPct val="150000"/>
              </a:lnSpc>
              <a:spcBef>
                <a:spcPts val="1000"/>
              </a:spcBef>
              <a:spcAft>
                <a:spcPts val="0"/>
              </a:spcAft>
              <a:buNone/>
            </a:pPr>
            <a:r>
              <a:rPr lang="en" sz="1500">
                <a:solidFill>
                  <a:schemeClr val="dk1"/>
                </a:solidFill>
              </a:rPr>
              <a:t>•Ishaan Sharma  Roll Number: 102103583</a:t>
            </a:r>
            <a:endParaRPr sz="1500">
              <a:solidFill>
                <a:schemeClr val="dk1"/>
              </a:solidFill>
            </a:endParaRPr>
          </a:p>
          <a:p>
            <a:pPr indent="0" lvl="0" marL="0" rtl="0" algn="ctr">
              <a:lnSpc>
                <a:spcPct val="150000"/>
              </a:lnSpc>
              <a:spcBef>
                <a:spcPts val="1000"/>
              </a:spcBef>
              <a:spcAft>
                <a:spcPts val="1000"/>
              </a:spcAft>
              <a:buNone/>
            </a:pPr>
            <a:r>
              <a:rPr lang="en" sz="1500">
                <a:solidFill>
                  <a:schemeClr val="dk1"/>
                </a:solidFill>
              </a:rPr>
              <a:t>Project Source Code: </a:t>
            </a:r>
            <a:r>
              <a:rPr lang="en" sz="1500" u="sng">
                <a:solidFill>
                  <a:schemeClr val="hlink"/>
                </a:solidFill>
                <a:hlinkClick r:id="rId4"/>
              </a:rPr>
              <a:t>https://github.com/Hitesh-Aggarwal/Librain</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359"/>
              <a:t>Introduction</a:t>
            </a:r>
            <a:endParaRPr sz="1920"/>
          </a:p>
        </p:txBody>
      </p:sp>
      <p:sp>
        <p:nvSpPr>
          <p:cNvPr id="70" name="Google Shape;70;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lnSpc>
                <a:spcPct val="90000"/>
              </a:lnSpc>
              <a:spcBef>
                <a:spcPts val="1000"/>
              </a:spcBef>
              <a:spcAft>
                <a:spcPts val="0"/>
              </a:spcAft>
              <a:buClr>
                <a:schemeClr val="dk1"/>
              </a:buClr>
              <a:buSzPct val="61111"/>
              <a:buFont typeface="Arial"/>
              <a:buNone/>
            </a:pPr>
            <a:r>
              <a:rPr lang="en">
                <a:solidFill>
                  <a:schemeClr val="dk1"/>
                </a:solidFill>
              </a:rPr>
              <a:t>•Most online products such as video or music streaming services, e-commerce and social media websites that rely on engagement to earn revenue utilise recommendation systems to predict what their customers want</a:t>
            </a:r>
            <a:endParaRPr>
              <a:solidFill>
                <a:schemeClr val="dk1"/>
              </a:solidFill>
            </a:endParaRPr>
          </a:p>
          <a:p>
            <a:pPr indent="0" lvl="0" marL="0" rtl="0" algn="l">
              <a:lnSpc>
                <a:spcPct val="90000"/>
              </a:lnSpc>
              <a:spcBef>
                <a:spcPts val="1000"/>
              </a:spcBef>
              <a:spcAft>
                <a:spcPts val="0"/>
              </a:spcAft>
              <a:buClr>
                <a:schemeClr val="dk1"/>
              </a:buClr>
              <a:buSzPct val="61111"/>
              <a:buFont typeface="Arial"/>
              <a:buNone/>
            </a:pPr>
            <a:r>
              <a:rPr lang="en">
                <a:solidFill>
                  <a:schemeClr val="dk1"/>
                </a:solidFill>
              </a:rPr>
              <a:t>•We as customers, and as developers, are constantly exposed to recommendation systems, and they have become a vital tool during interaction and exploration.</a:t>
            </a:r>
            <a:endParaRPr>
              <a:solidFill>
                <a:schemeClr val="dk1"/>
              </a:solidFill>
            </a:endParaRPr>
          </a:p>
          <a:p>
            <a:pPr indent="0" lvl="0" marL="0" rtl="0" algn="l">
              <a:lnSpc>
                <a:spcPct val="90000"/>
              </a:lnSpc>
              <a:spcBef>
                <a:spcPts val="1000"/>
              </a:spcBef>
              <a:spcAft>
                <a:spcPts val="0"/>
              </a:spcAft>
              <a:buClr>
                <a:schemeClr val="dk1"/>
              </a:buClr>
              <a:buSzPct val="61111"/>
              <a:buFont typeface="Arial"/>
              <a:buNone/>
            </a:pPr>
            <a:r>
              <a:rPr lang="en">
                <a:solidFill>
                  <a:schemeClr val="dk1"/>
                </a:solidFill>
              </a:rPr>
              <a:t>•As such we were interested in how they worked and have come up with an intelligent agent that recommends a library member more books to read from the library’s collection based on the book that they are currently checking-out for issuing.</a:t>
            </a:r>
            <a:endParaRPr>
              <a:solidFill>
                <a:schemeClr val="dk1"/>
              </a:solidFill>
            </a:endParaRPr>
          </a:p>
          <a:p>
            <a:pPr indent="0" lvl="0" marL="0" rtl="0" algn="l">
              <a:lnSpc>
                <a:spcPct val="90000"/>
              </a:lnSpc>
              <a:spcBef>
                <a:spcPts val="1000"/>
              </a:spcBef>
              <a:spcAft>
                <a:spcPts val="0"/>
              </a:spcAft>
              <a:buClr>
                <a:schemeClr val="dk1"/>
              </a:buClr>
              <a:buSzPct val="61111"/>
              <a:buFont typeface="Arial"/>
              <a:buNone/>
            </a:pPr>
            <a:r>
              <a:rPr lang="en">
                <a:solidFill>
                  <a:schemeClr val="dk1"/>
                </a:solidFill>
              </a:rPr>
              <a:t>•The agent will expect books to be issued as input, and give recommendations for future orders after checkout. The criteria for the recommendations the present book’s content, i.e., comparisons will be based on book summaries.</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132825"/>
            <a:ext cx="8520600" cy="41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000"/>
              <a:t>Literature Survey</a:t>
            </a:r>
            <a:endParaRPr sz="2000"/>
          </a:p>
        </p:txBody>
      </p:sp>
      <p:sp>
        <p:nvSpPr>
          <p:cNvPr id="76" name="Google Shape;76;p15"/>
          <p:cNvSpPr txBox="1"/>
          <p:nvPr>
            <p:ph idx="1" type="body"/>
          </p:nvPr>
        </p:nvSpPr>
        <p:spPr>
          <a:xfrm>
            <a:off x="311700" y="614900"/>
            <a:ext cx="2571900" cy="4195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
                <a:solidFill>
                  <a:schemeClr val="dk1"/>
                </a:solidFill>
              </a:rPr>
              <a:t>Principle behind recommendation systems:</a:t>
            </a:r>
            <a:endParaRPr b="1">
              <a:solidFill>
                <a:schemeClr val="dk1"/>
              </a:solidFill>
            </a:endParaRPr>
          </a:p>
          <a:p>
            <a:pPr indent="0" lvl="0" marL="0" rtl="0" algn="l">
              <a:lnSpc>
                <a:spcPct val="90000"/>
              </a:lnSpc>
              <a:spcBef>
                <a:spcPts val="1000"/>
              </a:spcBef>
              <a:spcAft>
                <a:spcPts val="0"/>
              </a:spcAft>
              <a:buClr>
                <a:schemeClr val="dk1"/>
              </a:buClr>
              <a:buSzPct val="73333"/>
              <a:buFont typeface="Arial"/>
              <a:buNone/>
            </a:pPr>
            <a:r>
              <a:rPr lang="en" sz="1500">
                <a:solidFill>
                  <a:schemeClr val="dk1"/>
                </a:solidFill>
              </a:rPr>
              <a:t>Loosely, a recommendation system works by comparing user input against the entire dataset, giving each item a score, and returning the items with the highest score. The comparison can work using any number or kinds of features.</a:t>
            </a:r>
            <a:endParaRPr sz="1500">
              <a:solidFill>
                <a:schemeClr val="dk1"/>
              </a:solidFill>
            </a:endParaRPr>
          </a:p>
          <a:p>
            <a:pPr indent="0" lvl="0" marL="0" rtl="0" algn="l">
              <a:lnSpc>
                <a:spcPct val="90000"/>
              </a:lnSpc>
              <a:spcBef>
                <a:spcPts val="1000"/>
              </a:spcBef>
              <a:spcAft>
                <a:spcPts val="0"/>
              </a:spcAft>
              <a:buClr>
                <a:schemeClr val="dk1"/>
              </a:buClr>
              <a:buSzPct val="73333"/>
              <a:buFont typeface="Arial"/>
              <a:buNone/>
            </a:pPr>
            <a:r>
              <a:rPr lang="en" sz="1500">
                <a:solidFill>
                  <a:schemeClr val="dk1"/>
                </a:solidFill>
              </a:rPr>
              <a:t>We can divide recommendation systems into two categories based on the principle behind their working:</a:t>
            </a:r>
            <a:endParaRPr sz="1500">
              <a:solidFill>
                <a:schemeClr val="dk1"/>
              </a:solidFill>
            </a:endParaRPr>
          </a:p>
          <a:p>
            <a:pPr indent="0" lvl="0" marL="0" rtl="0" algn="l">
              <a:lnSpc>
                <a:spcPct val="90000"/>
              </a:lnSpc>
              <a:spcBef>
                <a:spcPts val="1000"/>
              </a:spcBef>
              <a:spcAft>
                <a:spcPts val="0"/>
              </a:spcAft>
              <a:buClr>
                <a:schemeClr val="dk1"/>
              </a:buClr>
              <a:buSzPct val="73333"/>
              <a:buFont typeface="Arial"/>
              <a:buNone/>
            </a:pPr>
            <a:r>
              <a:rPr lang="en" sz="1500">
                <a:solidFill>
                  <a:schemeClr val="dk1"/>
                </a:solidFill>
              </a:rPr>
              <a:t>•</a:t>
            </a:r>
            <a:r>
              <a:rPr lang="en" sz="1500">
                <a:solidFill>
                  <a:srgbClr val="292929"/>
                </a:solidFill>
              </a:rPr>
              <a:t>Exploitation. The system chooses documents similar to those for which the user has already expressed a preference.</a:t>
            </a:r>
            <a:endParaRPr sz="1500">
              <a:solidFill>
                <a:srgbClr val="292929"/>
              </a:solidFill>
            </a:endParaRPr>
          </a:p>
          <a:p>
            <a:pPr indent="0" lvl="0" marL="0" rtl="0" algn="l">
              <a:lnSpc>
                <a:spcPct val="90000"/>
              </a:lnSpc>
              <a:spcBef>
                <a:spcPts val="1000"/>
              </a:spcBef>
              <a:spcAft>
                <a:spcPts val="0"/>
              </a:spcAft>
              <a:buClr>
                <a:schemeClr val="dk1"/>
              </a:buClr>
              <a:buSzPct val="73333"/>
              <a:buFont typeface="Arial"/>
              <a:buNone/>
            </a:pPr>
            <a:r>
              <a:rPr lang="en" sz="1500">
                <a:solidFill>
                  <a:schemeClr val="dk1"/>
                </a:solidFill>
              </a:rPr>
              <a:t>•</a:t>
            </a:r>
            <a:r>
              <a:rPr lang="en" sz="1500">
                <a:solidFill>
                  <a:srgbClr val="292929"/>
                </a:solidFill>
              </a:rPr>
              <a:t>Exploration. The system chooses documents where the user profile does not provide evidence to predict the user’s reaction.</a:t>
            </a:r>
            <a:endParaRPr sz="1500">
              <a:solidFill>
                <a:srgbClr val="292929"/>
              </a:solidFill>
            </a:endParaRPr>
          </a:p>
          <a:p>
            <a:pPr indent="0" lvl="0" marL="0" rtl="0" algn="l">
              <a:lnSpc>
                <a:spcPct val="90000"/>
              </a:lnSpc>
              <a:spcBef>
                <a:spcPts val="1000"/>
              </a:spcBef>
              <a:spcAft>
                <a:spcPts val="0"/>
              </a:spcAft>
              <a:buClr>
                <a:schemeClr val="dk1"/>
              </a:buClr>
              <a:buSzPct val="73333"/>
              <a:buFont typeface="Arial"/>
              <a:buNone/>
            </a:pPr>
            <a:r>
              <a:rPr lang="en" sz="1500">
                <a:solidFill>
                  <a:schemeClr val="dk1"/>
                </a:solidFill>
              </a:rPr>
              <a:t>We make predictions using the exploitative method.</a:t>
            </a:r>
            <a:endParaRPr sz="1500">
              <a:solidFill>
                <a:schemeClr val="dk1"/>
              </a:solidFill>
            </a:endParaRPr>
          </a:p>
          <a:p>
            <a:pPr indent="0" lvl="0" marL="0" rtl="0" algn="l">
              <a:spcBef>
                <a:spcPts val="0"/>
              </a:spcBef>
              <a:spcAft>
                <a:spcPts val="1200"/>
              </a:spcAft>
              <a:buNone/>
            </a:pPr>
            <a:r>
              <a:t/>
            </a:r>
            <a:endParaRPr sz="1200">
              <a:solidFill>
                <a:schemeClr val="dk1"/>
              </a:solidFill>
            </a:endParaRPr>
          </a:p>
        </p:txBody>
      </p:sp>
      <p:sp>
        <p:nvSpPr>
          <p:cNvPr id="77" name="Google Shape;77;p15"/>
          <p:cNvSpPr txBox="1"/>
          <p:nvPr/>
        </p:nvSpPr>
        <p:spPr>
          <a:xfrm>
            <a:off x="2883600" y="550425"/>
            <a:ext cx="3615300" cy="425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b="1" lang="en" sz="1100">
                <a:solidFill>
                  <a:schemeClr val="dk1"/>
                </a:solidFill>
              </a:rPr>
              <a:t>Approaches to exploitative recommendation systems</a:t>
            </a:r>
            <a:endParaRPr b="1"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Broadly,  we can divide exploitative recommendation systems into two types, on the basis of how they give each data item a score:</a:t>
            </a:r>
            <a:endParaRPr sz="11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•Collaborative filtering: </a:t>
            </a:r>
            <a:r>
              <a:rPr lang="en" sz="1100">
                <a:solidFill>
                  <a:srgbClr val="292929"/>
                </a:solidFill>
              </a:rPr>
              <a:t>Collaborative filtering is the process of predicting the interests of a user by identifying preferences and information from many users. This is done by filtering data for information or patterns using techniques involving collaboration among multiple agents, data sources, etc.</a:t>
            </a:r>
            <a:endParaRPr sz="1100">
              <a:solidFill>
                <a:srgbClr val="292929"/>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a:t>
            </a:r>
            <a:r>
              <a:rPr lang="en" sz="1100">
                <a:solidFill>
                  <a:srgbClr val="292929"/>
                </a:solidFill>
              </a:rPr>
              <a:t>Content-based filtering: Content based systems generate recommendations based on the users preferences and profile. They try to match users to items which they’ve liked previously. The level of similarity between items is generally established based on attributes of items liked by the user.</a:t>
            </a:r>
            <a:endParaRPr sz="1100">
              <a:solidFill>
                <a:srgbClr val="292929"/>
              </a:solidFill>
            </a:endParaRPr>
          </a:p>
          <a:p>
            <a:pPr indent="0" lvl="0" marL="0" rtl="0" algn="l">
              <a:lnSpc>
                <a:spcPct val="90000"/>
              </a:lnSpc>
              <a:spcBef>
                <a:spcPts val="1000"/>
              </a:spcBef>
              <a:spcAft>
                <a:spcPts val="0"/>
              </a:spcAft>
              <a:buClr>
                <a:schemeClr val="dk1"/>
              </a:buClr>
              <a:buSzPts val="1100"/>
              <a:buFont typeface="Arial"/>
              <a:buNone/>
            </a:pPr>
            <a:r>
              <a:rPr lang="en" sz="1100">
                <a:solidFill>
                  <a:schemeClr val="dk1"/>
                </a:solidFill>
              </a:rPr>
              <a:t>•</a:t>
            </a:r>
            <a:r>
              <a:rPr lang="en" sz="1100">
                <a:solidFill>
                  <a:srgbClr val="292929"/>
                </a:solidFill>
              </a:rPr>
              <a:t>We choose the content-based filtering approach since collaborative filtering requires extensive data from multiple users to give relevant suggestions.</a:t>
            </a:r>
            <a:endParaRPr sz="1100">
              <a:solidFill>
                <a:schemeClr val="dk1"/>
              </a:solidFill>
            </a:endParaRPr>
          </a:p>
          <a:p>
            <a:pPr indent="0" lvl="0" marL="0" rtl="0" algn="l">
              <a:spcBef>
                <a:spcPts val="0"/>
              </a:spcBef>
              <a:spcAft>
                <a:spcPts val="0"/>
              </a:spcAft>
              <a:buNone/>
            </a:pPr>
            <a:r>
              <a:t/>
            </a:r>
            <a:endParaRPr sz="1100"/>
          </a:p>
        </p:txBody>
      </p:sp>
      <p:sp>
        <p:nvSpPr>
          <p:cNvPr id="78" name="Google Shape;78;p15"/>
          <p:cNvSpPr txBox="1"/>
          <p:nvPr/>
        </p:nvSpPr>
        <p:spPr>
          <a:xfrm>
            <a:off x="6690150" y="550425"/>
            <a:ext cx="2286000" cy="424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dk1"/>
                </a:solidFill>
              </a:rPr>
              <a:t>Text Processing</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It is important to note that when </a:t>
            </a:r>
            <a:r>
              <a:rPr lang="en" sz="1100">
                <a:solidFill>
                  <a:srgbClr val="292929"/>
                </a:solidFill>
              </a:rPr>
              <a:t>working with textual data the first thing to do is to convert this text into </a:t>
            </a:r>
            <a:r>
              <a:rPr b="1" lang="en" sz="1100">
                <a:solidFill>
                  <a:srgbClr val="292929"/>
                </a:solidFill>
              </a:rPr>
              <a:t>numbers</a:t>
            </a:r>
            <a:r>
              <a:rPr lang="en" sz="1100">
                <a:solidFill>
                  <a:srgbClr val="292929"/>
                </a:solidFill>
              </a:rPr>
              <a:t>. This is essential because most machine learning algorithms perform mathematical operations on data to provide a result. We found two of such approaches to make this conversion:</a:t>
            </a:r>
            <a:endParaRPr sz="1100">
              <a:solidFill>
                <a:srgbClr val="292929"/>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a:t>
            </a:r>
            <a:r>
              <a:rPr lang="en" sz="1100">
                <a:solidFill>
                  <a:srgbClr val="292929"/>
                </a:solidFill>
              </a:rPr>
              <a:t>Character encoding through the </a:t>
            </a:r>
            <a:r>
              <a:rPr lang="en" sz="1100">
                <a:solidFill>
                  <a:schemeClr val="dk1"/>
                </a:solidFill>
              </a:rPr>
              <a:t>Bidirectional Transformers for Language Understanding</a:t>
            </a:r>
            <a:r>
              <a:rPr lang="en" sz="1100">
                <a:solidFill>
                  <a:srgbClr val="292929"/>
                </a:solidFill>
              </a:rPr>
              <a:t> algorithm that involves natural language processing</a:t>
            </a:r>
            <a:endParaRPr sz="1100">
              <a:solidFill>
                <a:srgbClr val="292929"/>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a:t>
            </a:r>
            <a:r>
              <a:rPr lang="en" sz="1100">
                <a:solidFill>
                  <a:srgbClr val="292929"/>
                </a:solidFill>
              </a:rPr>
              <a:t>Giving a string a TF-IDF score on the basis of the words it comprises of. Its mathematical formula is as follows:</a:t>
            </a:r>
            <a:endParaRPr sz="1100">
              <a:solidFill>
                <a:srgbClr val="292929"/>
              </a:solidFill>
            </a:endParaRPr>
          </a:p>
          <a:p>
            <a:pPr indent="0" lvl="0" marL="0" rtl="0" algn="l">
              <a:spcBef>
                <a:spcPts val="0"/>
              </a:spcBef>
              <a:spcAft>
                <a:spcPts val="0"/>
              </a:spcAft>
              <a:buNone/>
            </a:pPr>
            <a:r>
              <a:t/>
            </a:r>
            <a:endParaRPr sz="1100"/>
          </a:p>
        </p:txBody>
      </p:sp>
      <p:pic>
        <p:nvPicPr>
          <p:cNvPr id="79" name="Google Shape;79;p15"/>
          <p:cNvPicPr preferRelativeResize="0"/>
          <p:nvPr/>
        </p:nvPicPr>
        <p:blipFill>
          <a:blip r:embed="rId3">
            <a:alphaModFix/>
          </a:blip>
          <a:stretch>
            <a:fillRect/>
          </a:stretch>
        </p:blipFill>
        <p:spPr>
          <a:xfrm>
            <a:off x="6690150" y="4526800"/>
            <a:ext cx="981775" cy="417600"/>
          </a:xfrm>
          <a:prstGeom prst="rect">
            <a:avLst/>
          </a:prstGeom>
          <a:noFill/>
          <a:ln>
            <a:noFill/>
          </a:ln>
        </p:spPr>
      </p:pic>
      <p:pic>
        <p:nvPicPr>
          <p:cNvPr id="80" name="Google Shape;80;p15"/>
          <p:cNvPicPr preferRelativeResize="0"/>
          <p:nvPr/>
        </p:nvPicPr>
        <p:blipFill>
          <a:blip r:embed="rId4">
            <a:alphaModFix/>
          </a:blip>
          <a:stretch>
            <a:fillRect/>
          </a:stretch>
        </p:blipFill>
        <p:spPr>
          <a:xfrm>
            <a:off x="7649000" y="4600838"/>
            <a:ext cx="1183288" cy="26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 - Dataset</a:t>
            </a:r>
            <a:endParaRPr/>
          </a:p>
        </p:txBody>
      </p:sp>
      <p:sp>
        <p:nvSpPr>
          <p:cNvPr id="86" name="Google Shape;86;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Dataset: </a:t>
            </a:r>
            <a:r>
              <a:rPr lang="en"/>
              <a:t>Our training data is contained in the data.csv. It </a:t>
            </a:r>
            <a:r>
              <a:rPr lang="en"/>
              <a:t>contains</a:t>
            </a:r>
            <a:r>
              <a:rPr lang="en"/>
              <a:t> a list of the books available at the library along with brief summaries encapsulating the book’s content. </a:t>
            </a:r>
            <a:endParaRPr/>
          </a:p>
          <a:p>
            <a:pPr indent="-342900" lvl="0" marL="457200" rtl="0" algn="l">
              <a:spcBef>
                <a:spcPts val="0"/>
              </a:spcBef>
              <a:spcAft>
                <a:spcPts val="0"/>
              </a:spcAft>
              <a:buSzPts val="1800"/>
              <a:buChar char="●"/>
            </a:pPr>
            <a:r>
              <a:rPr lang="en"/>
              <a:t>Since most machine learning algorithms involve mathematical computations to produce results, we first clean our data and encode it so that the model is easy to understand and work with.</a:t>
            </a:r>
            <a:endParaRPr/>
          </a:p>
          <a:p>
            <a:pPr indent="-342900" lvl="0" marL="457200" rtl="0" algn="l">
              <a:spcBef>
                <a:spcPts val="0"/>
              </a:spcBef>
              <a:spcAft>
                <a:spcPts val="0"/>
              </a:spcAft>
              <a:buSzPts val="1800"/>
              <a:buChar char="●"/>
            </a:pPr>
            <a:r>
              <a:rPr lang="en"/>
              <a:t>The encoding is done by evaluating each book’s summary text into matrices that tally words against their TF-IDF scores.</a:t>
            </a:r>
            <a:endParaRPr/>
          </a:p>
          <a:p>
            <a:pPr indent="-342900" lvl="0" marL="457200" rtl="0" algn="l">
              <a:spcBef>
                <a:spcPts val="0"/>
              </a:spcBef>
              <a:spcAft>
                <a:spcPts val="0"/>
              </a:spcAft>
              <a:buSzPts val="1800"/>
              <a:buChar char="●"/>
            </a:pPr>
            <a:r>
              <a:rPr lang="en"/>
              <a:t>Such a dataset gives weight to words that are rarely used in documents/summaries and thus are more likely to distinctly represent the content of a novel.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Methodology- Algorithm</a:t>
            </a:r>
            <a:endParaRPr/>
          </a:p>
        </p:txBody>
      </p:sp>
      <p:sp>
        <p:nvSpPr>
          <p:cNvPr id="92" name="Google Shape;92;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After the TF-IDF vectorizer processes the textual data, we compare each book with the rest and evaluate a similarity index in each case. These indices are stored in similarity vectors that each correspond to distinct books.</a:t>
            </a:r>
            <a:endParaRPr/>
          </a:p>
          <a:p>
            <a:pPr indent="-334327" lvl="0" marL="457200" rtl="0" algn="l">
              <a:spcBef>
                <a:spcPts val="0"/>
              </a:spcBef>
              <a:spcAft>
                <a:spcPts val="0"/>
              </a:spcAft>
              <a:buSzPct val="100000"/>
              <a:buChar char="●"/>
            </a:pPr>
            <a:r>
              <a:rPr lang="en"/>
              <a:t>The similarity vector is filled using cosine-similarity. The features used to plot books in space are the words for which the TF-IDF scores have been compiled.</a:t>
            </a:r>
            <a:endParaRPr/>
          </a:p>
          <a:p>
            <a:pPr indent="-334327" lvl="0" marL="457200" rtl="0" algn="l">
              <a:spcBef>
                <a:spcPts val="0"/>
              </a:spcBef>
              <a:spcAft>
                <a:spcPts val="0"/>
              </a:spcAft>
              <a:buSzPct val="100000"/>
              <a:buChar char="●"/>
            </a:pPr>
            <a:r>
              <a:rPr lang="en"/>
              <a:t>A mapping is created between the title of a book and its index in the array that contains the similarity vectors so that they can be referred to easily.</a:t>
            </a:r>
            <a:endParaRPr/>
          </a:p>
          <a:p>
            <a:pPr indent="-334327" lvl="0" marL="457200" rtl="0" algn="l">
              <a:spcBef>
                <a:spcPts val="0"/>
              </a:spcBef>
              <a:spcAft>
                <a:spcPts val="0"/>
              </a:spcAft>
              <a:buSzPct val="100000"/>
              <a:buChar char="●"/>
            </a:pPr>
            <a:r>
              <a:rPr lang="en"/>
              <a:t>When the model receives an input (the name of the book that the user checks-out, and the number of suggestions they desire, n), its similarity vector is fetched and sorted in descending order so that the most similar books remain in the beginning of the vector.</a:t>
            </a:r>
            <a:endParaRPr/>
          </a:p>
          <a:p>
            <a:pPr indent="-334327" lvl="0" marL="457200" rtl="0" algn="l">
              <a:spcBef>
                <a:spcPts val="0"/>
              </a:spcBef>
              <a:spcAft>
                <a:spcPts val="0"/>
              </a:spcAft>
              <a:buSzPct val="100000"/>
              <a:buChar char="●"/>
            </a:pPr>
            <a:r>
              <a:rPr lang="en"/>
              <a:t>The model returns n books at the top of the vector.</a:t>
            </a:r>
            <a:endParaRPr/>
          </a:p>
          <a:p>
            <a:pPr indent="-334327" lvl="0" marL="457200" rtl="0" algn="l">
              <a:spcBef>
                <a:spcPts val="0"/>
              </a:spcBef>
              <a:spcAft>
                <a:spcPts val="0"/>
              </a:spcAft>
              <a:buSzPct val="100000"/>
              <a:buChar char="●"/>
            </a:pPr>
            <a:r>
              <a:rPr lang="en"/>
              <a:t>The penultimate step is repeated until the user exits from the script.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Flowchart</a:t>
            </a:r>
            <a:endParaRPr/>
          </a:p>
        </p:txBody>
      </p:sp>
      <p:pic>
        <p:nvPicPr>
          <p:cNvPr id="98" name="Google Shape;98;p18"/>
          <p:cNvPicPr preferRelativeResize="0"/>
          <p:nvPr/>
        </p:nvPicPr>
        <p:blipFill>
          <a:blip r:embed="rId3">
            <a:alphaModFix/>
          </a:blip>
          <a:stretch>
            <a:fillRect/>
          </a:stretch>
        </p:blipFill>
        <p:spPr>
          <a:xfrm>
            <a:off x="3995738" y="233363"/>
            <a:ext cx="1152525" cy="467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This model can be further refined by using aspects of collaborative filtering </a:t>
            </a:r>
            <a:r>
              <a:rPr lang="en"/>
              <a:t>recommendation</a:t>
            </a:r>
            <a:r>
              <a:rPr lang="en"/>
              <a:t>-systems. For example, using book ratings from a platform like Goodreads that has a very active user base, or recommending books that </a:t>
            </a:r>
            <a:r>
              <a:rPr lang="en"/>
              <a:t>friends (exploration recommendations).</a:t>
            </a:r>
            <a:endParaRPr/>
          </a:p>
          <a:p>
            <a:pPr indent="-342900" lvl="0" marL="457200" rtl="0" algn="l">
              <a:spcBef>
                <a:spcPts val="0"/>
              </a:spcBef>
              <a:spcAft>
                <a:spcPts val="0"/>
              </a:spcAft>
              <a:buSzPts val="1800"/>
              <a:buChar char="●"/>
            </a:pPr>
            <a:r>
              <a:rPr lang="en"/>
              <a:t>The model may also consider features like authors, publishing date, publishers, genres and so.</a:t>
            </a:r>
            <a:endParaRPr/>
          </a:p>
          <a:p>
            <a:pPr indent="-342900" lvl="0" marL="457200" rtl="0" algn="l">
              <a:spcBef>
                <a:spcPts val="0"/>
              </a:spcBef>
              <a:spcAft>
                <a:spcPts val="0"/>
              </a:spcAft>
              <a:buSzPts val="1800"/>
              <a:buChar char="●"/>
            </a:pPr>
            <a:r>
              <a:rPr lang="en"/>
              <a:t>A recommendation system that takes the above features into consideration can provide relevant recommendations and introduce book lovers to titles that they would absolutely adore but would otherwise not have the opportunity to read.</a:t>
            </a:r>
            <a:endParaRPr/>
          </a:p>
          <a:p>
            <a:pPr indent="-342900" lvl="0" marL="457200" rtl="0" algn="l">
              <a:spcBef>
                <a:spcPts val="0"/>
              </a:spcBef>
              <a:spcAft>
                <a:spcPts val="0"/>
              </a:spcAft>
              <a:buSzPts val="1800"/>
              <a:buChar char="●"/>
            </a:pPr>
            <a:r>
              <a:rPr lang="en"/>
              <a:t>It can provide a smooth experience for library members or boost sales at </a:t>
            </a:r>
            <a:r>
              <a:rPr lang="en"/>
              <a:t>bookstores</a:t>
            </a:r>
            <a:r>
              <a:rPr lang="en"/>
              <a:t>.</a:t>
            </a:r>
            <a:endParaRPr/>
          </a:p>
        </p:txBody>
      </p:sp>
      <p:sp>
        <p:nvSpPr>
          <p:cNvPr id="104" name="Google Shape;104;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Scope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110" name="Google Shape;110;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And thus our proof-of-concept content based book recommendation system provides suggestions to users based on a book they have previously liked, read, or checked out.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