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7" r:id="rId1"/>
  </p:sldMasterIdLst>
  <p:notesMasterIdLst>
    <p:notesMasterId r:id="rId18"/>
  </p:notesMasterIdLst>
  <p:sldIdLst>
    <p:sldId id="256" r:id="rId2"/>
    <p:sldId id="257" r:id="rId3"/>
    <p:sldId id="259" r:id="rId4"/>
    <p:sldId id="275" r:id="rId5"/>
    <p:sldId id="258" r:id="rId6"/>
    <p:sldId id="260" r:id="rId7"/>
    <p:sldId id="264" r:id="rId8"/>
    <p:sldId id="273" r:id="rId9"/>
    <p:sldId id="274" r:id="rId10"/>
    <p:sldId id="267" r:id="rId11"/>
    <p:sldId id="268" r:id="rId12"/>
    <p:sldId id="265" r:id="rId13"/>
    <p:sldId id="271" r:id="rId14"/>
    <p:sldId id="269" r:id="rId15"/>
    <p:sldId id="276"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99" autoAdjust="0"/>
    <p:restoredTop sz="94660"/>
  </p:normalViewPr>
  <p:slideViewPr>
    <p:cSldViewPr snapToGrid="0">
      <p:cViewPr>
        <p:scale>
          <a:sx n="50" d="100"/>
          <a:sy n="50" d="100"/>
        </p:scale>
        <p:origin x="252" y="-45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C5CA38-106C-4969-B246-EA62855CA6CD}" type="datetimeFigureOut">
              <a:rPr lang="en-IN" smtClean="0"/>
              <a:pPr/>
              <a:t>24-12-2021</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091EC1-20DA-4B44-82B0-0BBE2033AEEA}" type="slidenum">
              <a:rPr lang="en-IN" smtClean="0"/>
              <a:pPr/>
              <a:t>‹#›</a:t>
            </a:fld>
            <a:endParaRPr lang="en-IN" dirty="0"/>
          </a:p>
        </p:txBody>
      </p:sp>
    </p:spTree>
    <p:extLst>
      <p:ext uri="{BB962C8B-B14F-4D97-AF65-F5344CB8AC3E}">
        <p14:creationId xmlns="" xmlns:p14="http://schemas.microsoft.com/office/powerpoint/2010/main" val="3622634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5091EC1-20DA-4B44-82B0-0BBE2033AEEA}" type="slidenum">
              <a:rPr lang="en-IN" smtClean="0"/>
              <a:pPr/>
              <a:t>5</a:t>
            </a:fld>
            <a:endParaRPr lang="en-IN" dirty="0"/>
          </a:p>
        </p:txBody>
      </p:sp>
    </p:spTree>
    <p:extLst>
      <p:ext uri="{BB962C8B-B14F-4D97-AF65-F5344CB8AC3E}">
        <p14:creationId xmlns="" xmlns:p14="http://schemas.microsoft.com/office/powerpoint/2010/main" val="344070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B66ABCD-CB8A-4496-909A-00796340982F}" type="datetimeFigureOut">
              <a:rPr lang="en-IN" smtClean="0"/>
              <a:pPr/>
              <a:t>24-12-2021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69E6461-6AC9-4536-A303-57328CA0D7DB}" type="slidenum">
              <a:rPr lang="en-IN" smtClean="0"/>
              <a:pPr/>
              <a:t>‹#›</a:t>
            </a:fld>
            <a:endParaRPr lang="en-IN" dirty="0"/>
          </a:p>
        </p:txBody>
      </p:sp>
    </p:spTree>
    <p:extLst>
      <p:ext uri="{BB962C8B-B14F-4D97-AF65-F5344CB8AC3E}">
        <p14:creationId xmlns="" xmlns:p14="http://schemas.microsoft.com/office/powerpoint/2010/main" val="3923962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66ABCD-CB8A-4496-909A-00796340982F}" type="datetimeFigureOut">
              <a:rPr lang="en-IN" smtClean="0"/>
              <a:pPr/>
              <a:t>24-12-2021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69E6461-6AC9-4536-A303-57328CA0D7DB}" type="slidenum">
              <a:rPr lang="en-IN" smtClean="0"/>
              <a:pPr/>
              <a:t>‹#›</a:t>
            </a:fld>
            <a:endParaRPr lang="en-IN" dirty="0"/>
          </a:p>
        </p:txBody>
      </p:sp>
    </p:spTree>
    <p:extLst>
      <p:ext uri="{BB962C8B-B14F-4D97-AF65-F5344CB8AC3E}">
        <p14:creationId xmlns="" xmlns:p14="http://schemas.microsoft.com/office/powerpoint/2010/main" val="3855801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66ABCD-CB8A-4496-909A-00796340982F}" type="datetimeFigureOut">
              <a:rPr lang="en-IN" smtClean="0"/>
              <a:pPr/>
              <a:t>24-12-2021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69E6461-6AC9-4536-A303-57328CA0D7DB}" type="slidenum">
              <a:rPr lang="en-IN" smtClean="0"/>
              <a:pPr/>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900296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66ABCD-CB8A-4496-909A-00796340982F}" type="datetimeFigureOut">
              <a:rPr lang="en-IN" smtClean="0"/>
              <a:pPr/>
              <a:t>24-12-2021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69E6461-6AC9-4536-A303-57328CA0D7DB}" type="slidenum">
              <a:rPr lang="en-IN" smtClean="0"/>
              <a:pPr/>
              <a:t>‹#›</a:t>
            </a:fld>
            <a:endParaRPr lang="en-IN" dirty="0"/>
          </a:p>
        </p:txBody>
      </p:sp>
    </p:spTree>
    <p:extLst>
      <p:ext uri="{BB962C8B-B14F-4D97-AF65-F5344CB8AC3E}">
        <p14:creationId xmlns="" xmlns:p14="http://schemas.microsoft.com/office/powerpoint/2010/main" val="3035212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66ABCD-CB8A-4496-909A-00796340982F}" type="datetimeFigureOut">
              <a:rPr lang="en-IN" smtClean="0"/>
              <a:pPr/>
              <a:t>24-12-2021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69E6461-6AC9-4536-A303-57328CA0D7DB}" type="slidenum">
              <a:rPr lang="en-IN" smtClean="0"/>
              <a:pPr/>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4039239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66ABCD-CB8A-4496-909A-00796340982F}" type="datetimeFigureOut">
              <a:rPr lang="en-IN" smtClean="0"/>
              <a:pPr/>
              <a:t>24-12-2021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69E6461-6AC9-4536-A303-57328CA0D7DB}" type="slidenum">
              <a:rPr lang="en-IN" smtClean="0"/>
              <a:pPr/>
              <a:t>‹#›</a:t>
            </a:fld>
            <a:endParaRPr lang="en-IN" dirty="0"/>
          </a:p>
        </p:txBody>
      </p:sp>
    </p:spTree>
    <p:extLst>
      <p:ext uri="{BB962C8B-B14F-4D97-AF65-F5344CB8AC3E}">
        <p14:creationId xmlns="" xmlns:p14="http://schemas.microsoft.com/office/powerpoint/2010/main" val="36252175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66ABCD-CB8A-4496-909A-00796340982F}" type="datetimeFigureOut">
              <a:rPr lang="en-IN" smtClean="0"/>
              <a:pPr/>
              <a:t>24-12-2021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69E6461-6AC9-4536-A303-57328CA0D7DB}" type="slidenum">
              <a:rPr lang="en-IN" smtClean="0"/>
              <a:pPr/>
              <a:t>‹#›</a:t>
            </a:fld>
            <a:endParaRPr lang="en-IN" dirty="0"/>
          </a:p>
        </p:txBody>
      </p:sp>
    </p:spTree>
    <p:extLst>
      <p:ext uri="{BB962C8B-B14F-4D97-AF65-F5344CB8AC3E}">
        <p14:creationId xmlns="" xmlns:p14="http://schemas.microsoft.com/office/powerpoint/2010/main" val="32689772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66ABCD-CB8A-4496-909A-00796340982F}" type="datetimeFigureOut">
              <a:rPr lang="en-IN" smtClean="0"/>
              <a:pPr/>
              <a:t>24-12-2021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69E6461-6AC9-4536-A303-57328CA0D7DB}" type="slidenum">
              <a:rPr lang="en-IN" smtClean="0"/>
              <a:pPr/>
              <a:t>‹#›</a:t>
            </a:fld>
            <a:endParaRPr lang="en-IN" dirty="0"/>
          </a:p>
        </p:txBody>
      </p:sp>
    </p:spTree>
    <p:extLst>
      <p:ext uri="{BB962C8B-B14F-4D97-AF65-F5344CB8AC3E}">
        <p14:creationId xmlns="" xmlns:p14="http://schemas.microsoft.com/office/powerpoint/2010/main" val="2621611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66ABCD-CB8A-4496-909A-00796340982F}" type="datetimeFigureOut">
              <a:rPr lang="en-IN" smtClean="0"/>
              <a:pPr/>
              <a:t>24-12-2021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69E6461-6AC9-4536-A303-57328CA0D7DB}" type="slidenum">
              <a:rPr lang="en-IN" smtClean="0"/>
              <a:pPr/>
              <a:t>‹#›</a:t>
            </a:fld>
            <a:endParaRPr lang="en-IN" dirty="0"/>
          </a:p>
        </p:txBody>
      </p:sp>
    </p:spTree>
    <p:extLst>
      <p:ext uri="{BB962C8B-B14F-4D97-AF65-F5344CB8AC3E}">
        <p14:creationId xmlns="" xmlns:p14="http://schemas.microsoft.com/office/powerpoint/2010/main" val="3638483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66ABCD-CB8A-4496-909A-00796340982F}" type="datetimeFigureOut">
              <a:rPr lang="en-IN" smtClean="0"/>
              <a:pPr/>
              <a:t>24-12-2021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69E6461-6AC9-4536-A303-57328CA0D7DB}" type="slidenum">
              <a:rPr lang="en-IN" smtClean="0"/>
              <a:pPr/>
              <a:t>‹#›</a:t>
            </a:fld>
            <a:endParaRPr lang="en-IN" dirty="0"/>
          </a:p>
        </p:txBody>
      </p:sp>
    </p:spTree>
    <p:extLst>
      <p:ext uri="{BB962C8B-B14F-4D97-AF65-F5344CB8AC3E}">
        <p14:creationId xmlns="" xmlns:p14="http://schemas.microsoft.com/office/powerpoint/2010/main" val="3165206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B66ABCD-CB8A-4496-909A-00796340982F}" type="datetimeFigureOut">
              <a:rPr lang="en-IN" smtClean="0"/>
              <a:pPr/>
              <a:t>24-12-2021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69E6461-6AC9-4536-A303-57328CA0D7DB}" type="slidenum">
              <a:rPr lang="en-IN" smtClean="0"/>
              <a:pPr/>
              <a:t>‹#›</a:t>
            </a:fld>
            <a:endParaRPr lang="en-IN" dirty="0"/>
          </a:p>
        </p:txBody>
      </p:sp>
    </p:spTree>
    <p:extLst>
      <p:ext uri="{BB962C8B-B14F-4D97-AF65-F5344CB8AC3E}">
        <p14:creationId xmlns="" xmlns:p14="http://schemas.microsoft.com/office/powerpoint/2010/main" val="3164644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B66ABCD-CB8A-4496-909A-00796340982F}" type="datetimeFigureOut">
              <a:rPr lang="en-IN" smtClean="0"/>
              <a:pPr/>
              <a:t>24-12-2021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69E6461-6AC9-4536-A303-57328CA0D7DB}" type="slidenum">
              <a:rPr lang="en-IN" smtClean="0"/>
              <a:pPr/>
              <a:t>‹#›</a:t>
            </a:fld>
            <a:endParaRPr lang="en-IN" dirty="0"/>
          </a:p>
        </p:txBody>
      </p:sp>
    </p:spTree>
    <p:extLst>
      <p:ext uri="{BB962C8B-B14F-4D97-AF65-F5344CB8AC3E}">
        <p14:creationId xmlns="" xmlns:p14="http://schemas.microsoft.com/office/powerpoint/2010/main" val="3531121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B66ABCD-CB8A-4496-909A-00796340982F}" type="datetimeFigureOut">
              <a:rPr lang="en-IN" smtClean="0"/>
              <a:pPr/>
              <a:t>24-12-2021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69E6461-6AC9-4536-A303-57328CA0D7DB}" type="slidenum">
              <a:rPr lang="en-IN" smtClean="0"/>
              <a:pPr/>
              <a:t>‹#›</a:t>
            </a:fld>
            <a:endParaRPr lang="en-IN" dirty="0"/>
          </a:p>
        </p:txBody>
      </p:sp>
    </p:spTree>
    <p:extLst>
      <p:ext uri="{BB962C8B-B14F-4D97-AF65-F5344CB8AC3E}">
        <p14:creationId xmlns="" xmlns:p14="http://schemas.microsoft.com/office/powerpoint/2010/main" val="1228064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66ABCD-CB8A-4496-909A-00796340982F}" type="datetimeFigureOut">
              <a:rPr lang="en-IN" smtClean="0"/>
              <a:pPr/>
              <a:t>24-12-2021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69E6461-6AC9-4536-A303-57328CA0D7DB}" type="slidenum">
              <a:rPr lang="en-IN" smtClean="0"/>
              <a:pPr/>
              <a:t>‹#›</a:t>
            </a:fld>
            <a:endParaRPr lang="en-IN" dirty="0"/>
          </a:p>
        </p:txBody>
      </p:sp>
    </p:spTree>
    <p:extLst>
      <p:ext uri="{BB962C8B-B14F-4D97-AF65-F5344CB8AC3E}">
        <p14:creationId xmlns="" xmlns:p14="http://schemas.microsoft.com/office/powerpoint/2010/main" val="639375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66ABCD-CB8A-4496-909A-00796340982F}" type="datetimeFigureOut">
              <a:rPr lang="en-IN" smtClean="0"/>
              <a:pPr/>
              <a:t>24-12-2021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69E6461-6AC9-4536-A303-57328CA0D7DB}" type="slidenum">
              <a:rPr lang="en-IN" smtClean="0"/>
              <a:pPr/>
              <a:t>‹#›</a:t>
            </a:fld>
            <a:endParaRPr lang="en-IN" dirty="0"/>
          </a:p>
        </p:txBody>
      </p:sp>
    </p:spTree>
    <p:extLst>
      <p:ext uri="{BB962C8B-B14F-4D97-AF65-F5344CB8AC3E}">
        <p14:creationId xmlns="" xmlns:p14="http://schemas.microsoft.com/office/powerpoint/2010/main" val="1005343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66ABCD-CB8A-4496-909A-00796340982F}" type="datetimeFigureOut">
              <a:rPr lang="en-IN" smtClean="0"/>
              <a:pPr/>
              <a:t>24-12-2021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69E6461-6AC9-4536-A303-57328CA0D7DB}" type="slidenum">
              <a:rPr lang="en-IN" smtClean="0"/>
              <a:pPr/>
              <a:t>‹#›</a:t>
            </a:fld>
            <a:endParaRPr lang="en-IN" dirty="0"/>
          </a:p>
        </p:txBody>
      </p:sp>
    </p:spTree>
    <p:extLst>
      <p:ext uri="{BB962C8B-B14F-4D97-AF65-F5344CB8AC3E}">
        <p14:creationId xmlns="" xmlns:p14="http://schemas.microsoft.com/office/powerpoint/2010/main" val="295900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B66ABCD-CB8A-4496-909A-00796340982F}" type="datetimeFigureOut">
              <a:rPr lang="en-IN" smtClean="0"/>
              <a:pPr/>
              <a:t>24-12-2021</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A69E6461-6AC9-4536-A303-57328CA0D7DB}" type="slidenum">
              <a:rPr lang="en-IN" smtClean="0"/>
              <a:pPr/>
              <a:t>‹#›</a:t>
            </a:fld>
            <a:endParaRPr lang="en-IN" dirty="0"/>
          </a:p>
        </p:txBody>
      </p:sp>
    </p:spTree>
    <p:extLst>
      <p:ext uri="{BB962C8B-B14F-4D97-AF65-F5344CB8AC3E}">
        <p14:creationId xmlns="" xmlns:p14="http://schemas.microsoft.com/office/powerpoint/2010/main" val="2987510355"/>
      </p:ext>
    </p:extLst>
  </p:cSld>
  <p:clrMap bg1="lt1" tx1="dk1" bg2="lt2" tx2="dk2" accent1="accent1" accent2="accent2" accent3="accent3" accent4="accent4" accent5="accent5" accent6="accent6" hlink="hlink" folHlink="folHlink"/>
  <p:sldLayoutIdLst>
    <p:sldLayoutId id="2147484148" r:id="rId1"/>
    <p:sldLayoutId id="2147484149" r:id="rId2"/>
    <p:sldLayoutId id="2147484150" r:id="rId3"/>
    <p:sldLayoutId id="2147484151" r:id="rId4"/>
    <p:sldLayoutId id="2147484152" r:id="rId5"/>
    <p:sldLayoutId id="2147484153" r:id="rId6"/>
    <p:sldLayoutId id="2147484154" r:id="rId7"/>
    <p:sldLayoutId id="2147484155" r:id="rId8"/>
    <p:sldLayoutId id="2147484156" r:id="rId9"/>
    <p:sldLayoutId id="2147484157" r:id="rId10"/>
    <p:sldLayoutId id="2147484158" r:id="rId11"/>
    <p:sldLayoutId id="2147484159" r:id="rId12"/>
    <p:sldLayoutId id="2147484160" r:id="rId13"/>
    <p:sldLayoutId id="2147484161" r:id="rId14"/>
    <p:sldLayoutId id="2147484162" r:id="rId15"/>
    <p:sldLayoutId id="2147484163"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00064" y="2513061"/>
            <a:ext cx="7177176" cy="923330"/>
          </a:xfrm>
          <a:prstGeom prst="rect">
            <a:avLst/>
          </a:prstGeom>
          <a:noFill/>
        </p:spPr>
        <p:txBody>
          <a:bodyPr wrap="square" rtlCol="0">
            <a:spAutoFit/>
          </a:bodyPr>
          <a:lstStyle/>
          <a:p>
            <a:r>
              <a:rPr lang="en-US" sz="5400" b="1" dirty="0" smtClean="0">
                <a:latin typeface="Goudy Old Style" panose="02020502050305020303" pitchFamily="18" charset="0"/>
              </a:rPr>
              <a:t>OBJECT DETECTION</a:t>
            </a:r>
            <a:endParaRPr lang="en-IN" sz="5400" b="1" dirty="0">
              <a:latin typeface="Goudy Old Style" panose="02020502050305020303" pitchFamily="18" charset="0"/>
            </a:endParaRPr>
          </a:p>
        </p:txBody>
      </p:sp>
      <p:sp>
        <p:nvSpPr>
          <p:cNvPr id="8" name="TextBox 7"/>
          <p:cNvSpPr txBox="1"/>
          <p:nvPr/>
        </p:nvSpPr>
        <p:spPr>
          <a:xfrm>
            <a:off x="345056" y="5334505"/>
            <a:ext cx="6709454" cy="1200329"/>
          </a:xfrm>
          <a:prstGeom prst="rect">
            <a:avLst/>
          </a:prstGeom>
          <a:noFill/>
        </p:spPr>
        <p:txBody>
          <a:bodyPr wrap="square" rtlCol="0">
            <a:spAutoFit/>
          </a:bodyPr>
          <a:lstStyle/>
          <a:p>
            <a:r>
              <a:rPr lang="en-IN" b="1" dirty="0" smtClean="0"/>
              <a:t>DEPARTMENT OF COMPUTER SCIENCE &amp; ENGINEERING </a:t>
            </a:r>
          </a:p>
          <a:p>
            <a:r>
              <a:rPr lang="en-IN" b="1" dirty="0" smtClean="0"/>
              <a:t>UNIVERSITY INSTITUTE OF TECHNOLOGY</a:t>
            </a:r>
          </a:p>
          <a:p>
            <a:r>
              <a:rPr lang="en-IN" b="1" dirty="0" smtClean="0"/>
              <a:t> RAJIV GANDHI PROUDYOGIKI VISHWAVIDHYALAYA BHOPAL</a:t>
            </a:r>
          </a:p>
          <a:p>
            <a:endParaRPr lang="en-IN" b="1" dirty="0"/>
          </a:p>
        </p:txBody>
      </p:sp>
      <p:pic>
        <p:nvPicPr>
          <p:cNvPr id="10" name="Picture 9"/>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6813520" y="960913"/>
            <a:ext cx="2831901" cy="4373592"/>
          </a:xfrm>
          <a:prstGeom prst="rect">
            <a:avLst/>
          </a:prstGeom>
        </p:spPr>
      </p:pic>
      <p:pic>
        <p:nvPicPr>
          <p:cNvPr id="2" name="Picture 1"/>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775129" y="0"/>
            <a:ext cx="1580588" cy="1683670"/>
          </a:xfrm>
          <a:prstGeom prst="rect">
            <a:avLst/>
          </a:prstGeom>
        </p:spPr>
      </p:pic>
    </p:spTree>
    <p:extLst>
      <p:ext uri="{BB962C8B-B14F-4D97-AF65-F5344CB8AC3E}">
        <p14:creationId xmlns="" xmlns:p14="http://schemas.microsoft.com/office/powerpoint/2010/main" val="19994437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4958" y="227758"/>
            <a:ext cx="9855968" cy="2677656"/>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				RESULTS </a:t>
            </a:r>
          </a:p>
          <a:p>
            <a:r>
              <a:rPr lang="en-US" sz="2400" dirty="0" smtClean="0"/>
              <a:t>Here, in this project we’ve considered around 10 objects to be </a:t>
            </a:r>
          </a:p>
          <a:p>
            <a:r>
              <a:rPr lang="en-US" sz="2400" dirty="0" smtClean="0"/>
              <a:t>detected in Real-Time. Some of those include ‘Stop Sign’, ‘Football’, </a:t>
            </a:r>
          </a:p>
          <a:p>
            <a:r>
              <a:rPr lang="en-US" sz="2400" dirty="0" smtClean="0"/>
              <a:t>‘Number Plate’, ‘Banana’, ‘car’, ‘Traffic light’ etc.</a:t>
            </a:r>
          </a:p>
          <a:p>
            <a:r>
              <a:rPr lang="en-US" sz="2400" dirty="0" smtClean="0"/>
              <a:t> </a:t>
            </a:r>
          </a:p>
          <a:p>
            <a:endParaRPr lang="en-IN" sz="2400" b="1"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773206" y="2954991"/>
            <a:ext cx="9027458" cy="369332"/>
          </a:xfrm>
          <a:prstGeom prst="rect">
            <a:avLst/>
          </a:prstGeom>
          <a:noFill/>
        </p:spPr>
        <p:txBody>
          <a:bodyPr wrap="square" rtlCol="0">
            <a:spAutoFit/>
          </a:bodyPr>
          <a:lstStyle/>
          <a:p>
            <a:r>
              <a:rPr lang="en-US" dirty="0"/>
              <a:t>Input 							</a:t>
            </a:r>
            <a:r>
              <a:rPr lang="en-US" dirty="0" smtClean="0"/>
              <a:t>Output</a:t>
            </a:r>
            <a:endParaRPr lang="en-IN" dirty="0"/>
          </a:p>
        </p:txBody>
      </p:sp>
      <p:pic>
        <p:nvPicPr>
          <p:cNvPr id="16" name="Picture 15" descr="image.jpg"/>
          <p:cNvPicPr/>
          <p:nvPr/>
        </p:nvPicPr>
        <p:blipFill>
          <a:blip r:embed="rId2" cstate="print"/>
          <a:stretch>
            <a:fillRect/>
          </a:stretch>
        </p:blipFill>
        <p:spPr>
          <a:xfrm>
            <a:off x="376231" y="3989323"/>
            <a:ext cx="1595120" cy="2030730"/>
          </a:xfrm>
          <a:prstGeom prst="rect">
            <a:avLst/>
          </a:prstGeom>
        </p:spPr>
      </p:pic>
      <p:pic>
        <p:nvPicPr>
          <p:cNvPr id="17" name="Picture 16" descr="stop sign.jpg"/>
          <p:cNvPicPr/>
          <p:nvPr/>
        </p:nvPicPr>
        <p:blipFill>
          <a:blip r:embed="rId3"/>
          <a:stretch>
            <a:fillRect/>
          </a:stretch>
        </p:blipFill>
        <p:spPr>
          <a:xfrm>
            <a:off x="7141301" y="3977633"/>
            <a:ext cx="2493010" cy="2115820"/>
          </a:xfrm>
          <a:prstGeom prst="rect">
            <a:avLst/>
          </a:prstGeom>
        </p:spPr>
      </p:pic>
    </p:spTree>
    <p:extLst>
      <p:ext uri="{BB962C8B-B14F-4D97-AF65-F5344CB8AC3E}">
        <p14:creationId xmlns="" xmlns:p14="http://schemas.microsoft.com/office/powerpoint/2010/main" val="24671926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ootball.jpg"/>
          <p:cNvPicPr/>
          <p:nvPr/>
        </p:nvPicPr>
        <p:blipFill>
          <a:blip r:embed="rId2"/>
          <a:stretch>
            <a:fillRect/>
          </a:stretch>
        </p:blipFill>
        <p:spPr>
          <a:xfrm>
            <a:off x="1331445" y="841095"/>
            <a:ext cx="1873250" cy="1520190"/>
          </a:xfrm>
          <a:prstGeom prst="rect">
            <a:avLst/>
          </a:prstGeom>
        </p:spPr>
      </p:pic>
      <p:pic>
        <p:nvPicPr>
          <p:cNvPr id="3" name="Picture 2" descr="football.jpg"/>
          <p:cNvPicPr/>
          <p:nvPr/>
        </p:nvPicPr>
        <p:blipFill>
          <a:blip r:embed="rId3"/>
          <a:stretch>
            <a:fillRect/>
          </a:stretch>
        </p:blipFill>
        <p:spPr>
          <a:xfrm>
            <a:off x="6033583" y="463588"/>
            <a:ext cx="2670810" cy="2275205"/>
          </a:xfrm>
          <a:prstGeom prst="rect">
            <a:avLst/>
          </a:prstGeom>
        </p:spPr>
      </p:pic>
      <p:pic>
        <p:nvPicPr>
          <p:cNvPr id="4" name="Picture 3" descr="No plate.jpg"/>
          <p:cNvPicPr/>
          <p:nvPr/>
        </p:nvPicPr>
        <p:blipFill>
          <a:blip r:embed="rId4"/>
          <a:stretch>
            <a:fillRect/>
          </a:stretch>
        </p:blipFill>
        <p:spPr>
          <a:xfrm>
            <a:off x="1039028" y="4090576"/>
            <a:ext cx="2458085" cy="1169035"/>
          </a:xfrm>
          <a:prstGeom prst="rect">
            <a:avLst/>
          </a:prstGeom>
        </p:spPr>
      </p:pic>
      <p:pic>
        <p:nvPicPr>
          <p:cNvPr id="5" name="Picture 4" descr="No plate.jpg"/>
          <p:cNvPicPr/>
          <p:nvPr/>
        </p:nvPicPr>
        <p:blipFill>
          <a:blip r:embed="rId5"/>
          <a:stretch>
            <a:fillRect/>
          </a:stretch>
        </p:blipFill>
        <p:spPr>
          <a:xfrm>
            <a:off x="6229293" y="3532094"/>
            <a:ext cx="2691765" cy="2286000"/>
          </a:xfrm>
          <a:prstGeom prst="rect">
            <a:avLst/>
          </a:prstGeom>
        </p:spPr>
      </p:pic>
    </p:spTree>
    <p:extLst>
      <p:ext uri="{BB962C8B-B14F-4D97-AF65-F5344CB8AC3E}">
        <p14:creationId xmlns="" xmlns:p14="http://schemas.microsoft.com/office/powerpoint/2010/main" val="18897419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24097" y="351254"/>
            <a:ext cx="2836921" cy="523220"/>
          </a:xfrm>
          <a:prstGeom prst="rect">
            <a:avLst/>
          </a:prstGeom>
          <a:noFill/>
        </p:spPr>
        <p:txBody>
          <a:bodyPr wrap="square" rtlCol="0">
            <a:spAutoFit/>
          </a:bodyPr>
          <a:lstStyle/>
          <a:p>
            <a:r>
              <a:rPr lang="en-IN" sz="2800" b="1" dirty="0" smtClean="0"/>
              <a:t>Future Scope</a:t>
            </a:r>
            <a:endParaRPr lang="en-IN" sz="2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76357" y="1126832"/>
            <a:ext cx="8426984" cy="4524315"/>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FACIAL </a:t>
            </a:r>
            <a:r>
              <a:rPr lang="en-US" b="1" dirty="0" smtClean="0">
                <a:latin typeface="Times New Roman" panose="02020603050405020304" pitchFamily="18" charset="0"/>
                <a:cs typeface="Times New Roman" panose="02020603050405020304" pitchFamily="18" charset="0"/>
              </a:rPr>
              <a:t>RECOGNITION</a:t>
            </a:r>
            <a:r>
              <a:rPr lang="en-IN" dirty="0" smtClean="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rPr>
              <a:t>“Deep </a:t>
            </a:r>
            <a:r>
              <a:rPr lang="en-US" dirty="0">
                <a:latin typeface="Times New Roman" panose="02020603050405020304" pitchFamily="18" charset="0"/>
                <a:cs typeface="Times New Roman" panose="02020603050405020304" pitchFamily="18" charset="0"/>
              </a:rPr>
              <a:t>Face” is a deep learning facial recognition system developed to identify human faces in a digital image. Designed and developed by a group of researchers in Facebook. Google also has its own facial recognition system in Google Photos, which automatically separates all the photos according to the person in the image.</a:t>
            </a:r>
            <a:endParaRPr lang="en-IN" dirty="0">
              <a:latin typeface="Times New Roman" panose="02020603050405020304" pitchFamily="18" charset="0"/>
              <a:cs typeface="Times New Roman" panose="02020603050405020304" pitchFamily="18" charset="0"/>
            </a:endParaRPr>
          </a:p>
          <a:p>
            <a:r>
              <a:rPr lang="en-US" dirty="0"/>
              <a:t> </a:t>
            </a:r>
            <a:endParaRPr lang="en-IN" dirty="0"/>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PEOPLE </a:t>
            </a:r>
            <a:r>
              <a:rPr lang="en-US" b="1" dirty="0" smtClean="0">
                <a:latin typeface="Times New Roman" panose="02020603050405020304" pitchFamily="18" charset="0"/>
                <a:cs typeface="Times New Roman" panose="02020603050405020304" pitchFamily="18" charset="0"/>
              </a:rPr>
              <a:t>COUNTING</a:t>
            </a:r>
            <a:r>
              <a:rPr lang="en-IN" dirty="0" smtClean="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rPr>
              <a:t>People </a:t>
            </a:r>
            <a:r>
              <a:rPr lang="en-US" dirty="0">
                <a:latin typeface="Times New Roman" panose="02020603050405020304" pitchFamily="18" charset="0"/>
                <a:cs typeface="Times New Roman" panose="02020603050405020304" pitchFamily="18" charset="0"/>
              </a:rPr>
              <a:t>counting is also a part of object detection which can be used for various purposes like finding person or a </a:t>
            </a:r>
            <a:r>
              <a:rPr lang="en-US" dirty="0" smtClean="0">
                <a:latin typeface="Times New Roman" panose="02020603050405020304" pitchFamily="18" charset="0"/>
                <a:cs typeface="Times New Roman" panose="02020603050405020304" pitchFamily="18" charset="0"/>
              </a:rPr>
              <a:t>criminal</a:t>
            </a:r>
          </a:p>
          <a:p>
            <a:pPr marL="285750" indent="-285750">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SELF DRIVING </a:t>
            </a:r>
            <a:r>
              <a:rPr lang="en-US" b="1" dirty="0" smtClean="0">
                <a:latin typeface="Times New Roman" panose="02020603050405020304" pitchFamily="18" charset="0"/>
                <a:cs typeface="Times New Roman" panose="02020603050405020304" pitchFamily="18" charset="0"/>
              </a:rPr>
              <a:t>CARS</a:t>
            </a:r>
            <a:r>
              <a:rPr lang="en-IN" dirty="0" smtClean="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rPr>
              <a:t>Self-driving </a:t>
            </a:r>
            <a:r>
              <a:rPr lang="en-US" dirty="0">
                <a:latin typeface="Times New Roman" panose="02020603050405020304" pitchFamily="18" charset="0"/>
                <a:cs typeface="Times New Roman" panose="02020603050405020304" pitchFamily="18" charset="0"/>
              </a:rPr>
              <a:t>is the future most promising technology to be used, but the working behind can be very complex as it combines a variety of techniques to perceive their surroundings, including radar,   laser light, GPS, odometer, and computer vision. Advanced control systems interpret sensory info to allow navigation methods to work, as well as obstacles and it. This is a big step towards Driverless cars as it happens at very fast speed.</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4752203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88777" y="233082"/>
            <a:ext cx="6298391"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 Difficulties And Problems In Object Detection</a:t>
            </a:r>
            <a:endParaRPr lang="en-IN" sz="24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54423" y="1308847"/>
            <a:ext cx="8498541" cy="4247317"/>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Illumination The lightning conditions may differ during the course of the day. Also the weather conditions may affect the lighting in an </a:t>
            </a:r>
            <a:r>
              <a:rPr lang="en-US" dirty="0" smtClean="0">
                <a:latin typeface="Times New Roman" panose="02020603050405020304" pitchFamily="18" charset="0"/>
                <a:cs typeface="Times New Roman" panose="02020603050405020304" pitchFamily="18" charset="0"/>
              </a:rPr>
              <a:t>image</a:t>
            </a:r>
          </a:p>
          <a:p>
            <a:pPr marL="285750" indent="-285750">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Positioning The change in position must not affect the recognition system</a:t>
            </a:r>
            <a:r>
              <a:rPr lang="en-US"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Rotation The image can be in rotated form. The system must be capable to handle such </a:t>
            </a:r>
            <a:r>
              <a:rPr lang="en-US" dirty="0" smtClean="0">
                <a:latin typeface="Times New Roman" panose="02020603050405020304" pitchFamily="18" charset="0"/>
                <a:cs typeface="Times New Roman" panose="02020603050405020304" pitchFamily="18" charset="0"/>
              </a:rPr>
              <a:t>difficulty</a:t>
            </a:r>
          </a:p>
          <a:p>
            <a:pPr marL="285750" indent="-285750">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Mirroring The mirrored image of any object must be recognized by the object recognition system. </a:t>
            </a: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Occlusion The condition when object in an image is not completely visible is referred as occlusion</a:t>
            </a:r>
            <a:r>
              <a:rPr lang="en-US"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Scale Changes in the size must not affect the Occluded car recognition system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3329265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0330" y="125506"/>
            <a:ext cx="1733167" cy="461665"/>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 Conclusion</a:t>
            </a:r>
          </a:p>
        </p:txBody>
      </p:sp>
      <p:sp>
        <p:nvSpPr>
          <p:cNvPr id="4" name="TextBox 3"/>
          <p:cNvSpPr txBox="1"/>
          <p:nvPr/>
        </p:nvSpPr>
        <p:spPr>
          <a:xfrm flipH="1">
            <a:off x="770966" y="941294"/>
            <a:ext cx="8570258" cy="424731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this presentation, we have overviewed the following </a:t>
            </a:r>
            <a:r>
              <a:rPr lang="en-US" dirty="0" smtClean="0">
                <a:latin typeface="Times New Roman" panose="02020603050405020304" pitchFamily="18" charset="0"/>
                <a:cs typeface="Times New Roman" panose="02020603050405020304" pitchFamily="18" charset="0"/>
              </a:rPr>
              <a:t>points</a:t>
            </a:r>
          </a:p>
          <a:p>
            <a:r>
              <a:rPr lang="en-US" dirty="0">
                <a:latin typeface="Times New Roman" panose="02020603050405020304" pitchFamily="18" charset="0"/>
                <a:cs typeface="Times New Roman" panose="02020603050405020304" pitchFamily="18" charset="0"/>
              </a:rPr>
              <a:t> Basic concept of Object </a:t>
            </a:r>
            <a:r>
              <a:rPr lang="en-US" dirty="0" smtClean="0">
                <a:latin typeface="Times New Roman" panose="02020603050405020304" pitchFamily="18" charset="0"/>
                <a:cs typeface="Times New Roman" panose="02020603050405020304" pitchFamily="18" charset="0"/>
              </a:rPr>
              <a:t>Detection</a:t>
            </a:r>
          </a:p>
          <a:p>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Representation of </a:t>
            </a:r>
            <a:r>
              <a:rPr lang="en-IN" dirty="0" smtClean="0">
                <a:latin typeface="Times New Roman" panose="02020603050405020304" pitchFamily="18" charset="0"/>
                <a:cs typeface="Times New Roman" panose="02020603050405020304" pitchFamily="18" charset="0"/>
              </a:rPr>
              <a:t>objects</a:t>
            </a:r>
          </a:p>
          <a:p>
            <a:pPr marL="285750" indent="-285750">
              <a:buFont typeface="Wingdings" panose="05000000000000000000" pitchFamily="2" charset="2"/>
              <a:buChar char="Ø"/>
            </a:pPr>
            <a:endParaRPr lang="en-IN"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Techniques in object </a:t>
            </a:r>
            <a:r>
              <a:rPr lang="en-IN" dirty="0" smtClean="0">
                <a:latin typeface="Times New Roman" panose="02020603050405020304" pitchFamily="18" charset="0"/>
                <a:cs typeface="Times New Roman" panose="02020603050405020304" pitchFamily="18" charset="0"/>
              </a:rPr>
              <a:t>recognition</a:t>
            </a:r>
          </a:p>
          <a:p>
            <a:pPr marL="285750" indent="-285750">
              <a:buFont typeface="Wingdings" panose="05000000000000000000" pitchFamily="2" charset="2"/>
              <a:buChar char="Ø"/>
            </a:pPr>
            <a:endParaRPr lang="en-IN"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Multiple and single object detection and machine learning </a:t>
            </a:r>
            <a:r>
              <a:rPr lang="en-US" dirty="0" smtClean="0">
                <a:latin typeface="Times New Roman" panose="02020603050405020304" pitchFamily="18" charset="0"/>
                <a:cs typeface="Times New Roman" panose="02020603050405020304" pitchFamily="18" charset="0"/>
              </a:rPr>
              <a:t>process</a:t>
            </a:r>
          </a:p>
          <a:p>
            <a:pPr marL="285750" indent="-285750">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Object detection is a task of extracting Objects from specific </a:t>
            </a:r>
            <a:r>
              <a:rPr lang="en-US" dirty="0" smtClean="0">
                <a:latin typeface="Times New Roman" panose="02020603050405020304" pitchFamily="18" charset="0"/>
                <a:cs typeface="Times New Roman" panose="02020603050405020304" pitchFamily="18" charset="0"/>
              </a:rPr>
              <a:t>frames/images</a:t>
            </a:r>
          </a:p>
          <a:p>
            <a:pPr marL="285750" indent="-285750">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Object detection is one of the most widely used concept in the field of </a:t>
            </a:r>
            <a:r>
              <a:rPr lang="en-US" dirty="0" smtClean="0">
                <a:latin typeface="Times New Roman" panose="02020603050405020304" pitchFamily="18" charset="0"/>
                <a:cs typeface="Times New Roman" panose="02020603050405020304" pitchFamily="18" charset="0"/>
              </a:rPr>
              <a:t>Artificial Intelligence</a:t>
            </a:r>
          </a:p>
          <a:p>
            <a:pPr marL="285750" indent="-285750">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Has a great scope in future for the development of the modern world.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9383706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06487" y="681242"/>
            <a:ext cx="4553840" cy="400110"/>
          </a:xfrm>
          <a:prstGeom prst="rect">
            <a:avLst/>
          </a:prstGeom>
        </p:spPr>
        <p:txBody>
          <a:bodyPr wrap="square">
            <a:spAutoFit/>
          </a:bodyPr>
          <a:lstStyle/>
          <a:p>
            <a:r>
              <a:rPr lang="en-US" sz="2000" b="1" dirty="0" smtClean="0">
                <a:latin typeface="Times New Roman" pitchFamily="18" charset="0"/>
                <a:cs typeface="Times New Roman" pitchFamily="18" charset="0"/>
              </a:rPr>
              <a:t>References</a:t>
            </a:r>
            <a:endParaRPr lang="en-US" sz="2000" b="1" dirty="0"/>
          </a:p>
        </p:txBody>
      </p:sp>
      <p:sp>
        <p:nvSpPr>
          <p:cNvPr id="3" name="Rectangle 2"/>
          <p:cNvSpPr/>
          <p:nvPr/>
        </p:nvSpPr>
        <p:spPr>
          <a:xfrm>
            <a:off x="877141" y="2607024"/>
            <a:ext cx="9389077" cy="707886"/>
          </a:xfrm>
          <a:prstGeom prst="rect">
            <a:avLst/>
          </a:prstGeom>
        </p:spPr>
        <p:txBody>
          <a:bodyPr wrap="square">
            <a:spAutoFit/>
          </a:bodyPr>
          <a:lstStyle/>
          <a:p>
            <a:pPr>
              <a:buFont typeface="Arial" pitchFamily="34" charset="0"/>
              <a:buChar char="•"/>
            </a:pPr>
            <a:r>
              <a:rPr lang="en-US" sz="2000" b="1" dirty="0" smtClean="0"/>
              <a:t> https://www.geeksforgeeks.org/python-haar-cascades-for-object-detection/?ref=lbp</a:t>
            </a:r>
            <a:endParaRPr lang="en-US" sz="2000" b="1" dirty="0"/>
          </a:p>
        </p:txBody>
      </p:sp>
      <p:sp>
        <p:nvSpPr>
          <p:cNvPr id="4" name="Rectangle 3"/>
          <p:cNvSpPr/>
          <p:nvPr/>
        </p:nvSpPr>
        <p:spPr>
          <a:xfrm>
            <a:off x="872835" y="3729290"/>
            <a:ext cx="8049491" cy="369332"/>
          </a:xfrm>
          <a:prstGeom prst="rect">
            <a:avLst/>
          </a:prstGeom>
        </p:spPr>
        <p:txBody>
          <a:bodyPr wrap="square">
            <a:spAutoFit/>
          </a:bodyPr>
          <a:lstStyle/>
          <a:p>
            <a:pPr>
              <a:buFont typeface="Arial" pitchFamily="34" charset="0"/>
              <a:buChar char="•"/>
            </a:pPr>
            <a:r>
              <a:rPr lang="en-US" b="1" dirty="0" smtClean="0"/>
              <a:t> https://github.com/opencv/opencv/tree/master/data/haarcascades</a:t>
            </a:r>
            <a:endParaRPr lang="en-US" b="1" dirty="0"/>
          </a:p>
        </p:txBody>
      </p:sp>
      <p:sp>
        <p:nvSpPr>
          <p:cNvPr id="5" name="Rectangle 4"/>
          <p:cNvSpPr/>
          <p:nvPr/>
        </p:nvSpPr>
        <p:spPr>
          <a:xfrm>
            <a:off x="831272" y="1387872"/>
            <a:ext cx="8049491" cy="646331"/>
          </a:xfrm>
          <a:prstGeom prst="rect">
            <a:avLst/>
          </a:prstGeom>
        </p:spPr>
        <p:txBody>
          <a:bodyPr wrap="square">
            <a:spAutoFit/>
          </a:bodyPr>
          <a:lstStyle/>
          <a:p>
            <a:pPr>
              <a:buFont typeface="Arial" pitchFamily="34" charset="0"/>
              <a:buChar char="•"/>
            </a:pPr>
            <a:r>
              <a:rPr lang="en-IN" b="1" dirty="0" smtClean="0"/>
              <a:t> Machine learning Workshop conducted by </a:t>
            </a:r>
            <a:r>
              <a:rPr lang="en-IN" b="1" dirty="0" err="1" smtClean="0"/>
              <a:t>TechieNest</a:t>
            </a:r>
            <a:r>
              <a:rPr lang="en-IN" b="1" dirty="0" smtClean="0"/>
              <a:t> </a:t>
            </a:r>
            <a:r>
              <a:rPr lang="en-IN" b="1" dirty="0" err="1" smtClean="0"/>
              <a:t>Pvt.Ltd</a:t>
            </a:r>
            <a:r>
              <a:rPr lang="en-IN" b="1" dirty="0" smtClean="0"/>
              <a:t>. In association with </a:t>
            </a:r>
            <a:r>
              <a:rPr lang="en-IN" b="1" dirty="0" err="1" smtClean="0"/>
              <a:t>Aavriti</a:t>
            </a:r>
            <a:r>
              <a:rPr lang="en-IN" b="1" dirty="0" smtClean="0"/>
              <a:t> 19 IIT BOMBAY.</a:t>
            </a:r>
            <a:endParaRPr lang="en-US"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91552" y="2070846"/>
            <a:ext cx="6237926" cy="1200329"/>
          </a:xfrm>
          <a:prstGeom prst="rect">
            <a:avLst/>
          </a:prstGeom>
          <a:noFill/>
        </p:spPr>
        <p:txBody>
          <a:bodyPr wrap="none" rtlCol="0">
            <a:spAutoFit/>
          </a:bodyPr>
          <a:lstStyle/>
          <a:p>
            <a:r>
              <a:rPr lang="en-US" sz="7200" b="1" dirty="0" smtClean="0">
                <a:latin typeface="Goudy Old Style" panose="02020502050305020303" pitchFamily="18" charset="0"/>
              </a:rPr>
              <a:t>THANK YOU!!</a:t>
            </a:r>
            <a:endParaRPr lang="en-IN" sz="7200" b="1" dirty="0">
              <a:latin typeface="Goudy Old Style" panose="02020502050305020303" pitchFamily="18" charset="0"/>
            </a:endParaRPr>
          </a:p>
        </p:txBody>
      </p:sp>
    </p:spTree>
    <p:extLst>
      <p:ext uri="{BB962C8B-B14F-4D97-AF65-F5344CB8AC3E}">
        <p14:creationId xmlns="" xmlns:p14="http://schemas.microsoft.com/office/powerpoint/2010/main" val="22909077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7586" y="560717"/>
            <a:ext cx="3884333" cy="523220"/>
          </a:xfrm>
          <a:prstGeom prst="rect">
            <a:avLst/>
          </a:prstGeom>
          <a:noFill/>
        </p:spPr>
        <p:txBody>
          <a:bodyPr wrap="none" rtlCol="0">
            <a:spAutoFit/>
          </a:bodyPr>
          <a:lstStyle/>
          <a:p>
            <a:r>
              <a:rPr lang="en-US" sz="2800" b="1" dirty="0" smtClean="0">
                <a:latin typeface="Times New Roman" panose="02020603050405020304" pitchFamily="18" charset="0"/>
                <a:cs typeface="Times New Roman" panose="02020603050405020304" pitchFamily="18" charset="0"/>
              </a:rPr>
              <a:t>OUR TEAM MEMBER</a:t>
            </a:r>
            <a:endParaRPr lang="en-IN" sz="2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98268" y="1494821"/>
            <a:ext cx="4801314" cy="1754326"/>
          </a:xfrm>
          <a:prstGeom prst="rect">
            <a:avLst/>
          </a:prstGeom>
          <a:noFill/>
        </p:spPr>
        <p:txBody>
          <a:bodyPr wrap="none" rtlCol="0">
            <a:spAutoFit/>
          </a:bodyPr>
          <a:lstStyle/>
          <a:p>
            <a:pPr marL="285750" indent="-285750">
              <a:buFont typeface="Wingdings" panose="05000000000000000000" pitchFamily="2" charset="2"/>
              <a:buChar char="Ø"/>
            </a:pPr>
            <a:endParaRPr lang="en-US" b="1" dirty="0" smtClean="0"/>
          </a:p>
          <a:p>
            <a:pPr marL="285750" indent="-285750">
              <a:buFont typeface="Wingdings" panose="05000000000000000000" pitchFamily="2" charset="2"/>
              <a:buChar char="Ø"/>
            </a:pPr>
            <a:r>
              <a:rPr lang="en-US" b="1" dirty="0" smtClean="0"/>
              <a:t>ANIKET KUMAR SINGH (0101CS171011) </a:t>
            </a:r>
            <a:r>
              <a:rPr lang="en-US" b="1" dirty="0"/>
              <a:t>	</a:t>
            </a:r>
            <a:endParaRPr lang="en-IN" dirty="0"/>
          </a:p>
          <a:p>
            <a:pPr marL="285750" indent="-285750">
              <a:buFont typeface="Wingdings" panose="05000000000000000000" pitchFamily="2" charset="2"/>
              <a:buChar char="Ø"/>
            </a:pPr>
            <a:r>
              <a:rPr lang="en-US" b="1" dirty="0"/>
              <a:t>MOKSH TEKAM (</a:t>
            </a:r>
            <a:r>
              <a:rPr lang="en-US" b="1" dirty="0" smtClean="0"/>
              <a:t>0101CS171062)</a:t>
            </a:r>
            <a:endParaRPr lang="en-IN" dirty="0"/>
          </a:p>
          <a:p>
            <a:pPr marL="285750" indent="-285750">
              <a:buFont typeface="Wingdings" panose="05000000000000000000" pitchFamily="2" charset="2"/>
              <a:buChar char="Ø"/>
            </a:pPr>
            <a:r>
              <a:rPr lang="en-US" b="1" dirty="0"/>
              <a:t>HARSH PARTE (0101CS171045)</a:t>
            </a:r>
            <a:endParaRPr lang="en-IN" dirty="0"/>
          </a:p>
          <a:p>
            <a:pPr marL="285750" indent="-285750">
              <a:buFont typeface="Wingdings" panose="05000000000000000000" pitchFamily="2" charset="2"/>
              <a:buChar char="Ø"/>
            </a:pPr>
            <a:r>
              <a:rPr lang="en-US" b="1" dirty="0"/>
              <a:t>DEVANG DAMADE (0101CS171032</a:t>
            </a:r>
            <a:r>
              <a:rPr lang="en-US" b="1" dirty="0" smtClean="0"/>
              <a:t>)</a:t>
            </a:r>
          </a:p>
          <a:p>
            <a:pPr marL="285750" indent="-285750">
              <a:buFont typeface="Wingdings" panose="05000000000000000000" pitchFamily="2" charset="2"/>
              <a:buChar char="Ø"/>
            </a:pPr>
            <a:r>
              <a:rPr lang="en-US" b="1" dirty="0" smtClean="0"/>
              <a:t>HITESH KATARA(0101CS171048)</a:t>
            </a:r>
            <a:endParaRPr lang="en-IN" dirty="0"/>
          </a:p>
        </p:txBody>
      </p:sp>
      <p:sp>
        <p:nvSpPr>
          <p:cNvPr id="4" name="TextBox 3"/>
          <p:cNvSpPr txBox="1"/>
          <p:nvPr/>
        </p:nvSpPr>
        <p:spPr>
          <a:xfrm>
            <a:off x="517586" y="3558988"/>
            <a:ext cx="2680477" cy="523220"/>
          </a:xfrm>
          <a:prstGeom prst="rect">
            <a:avLst/>
          </a:prstGeom>
          <a:noFill/>
        </p:spPr>
        <p:txBody>
          <a:bodyPr wrap="none" rtlCol="0">
            <a:spAutoFit/>
          </a:bodyPr>
          <a:lstStyle/>
          <a:p>
            <a:r>
              <a:rPr lang="en-US" sz="2800" b="1" dirty="0" smtClean="0">
                <a:latin typeface="Times New Roman" panose="02020603050405020304" pitchFamily="18" charset="0"/>
                <a:cs typeface="Times New Roman" panose="02020603050405020304" pitchFamily="18" charset="0"/>
              </a:rPr>
              <a:t>OUR MENTOR</a:t>
            </a:r>
            <a:endParaRPr lang="en-IN" sz="28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517586" y="4493092"/>
            <a:ext cx="2922660" cy="646331"/>
          </a:xfrm>
          <a:prstGeom prst="rect">
            <a:avLst/>
          </a:prstGeom>
          <a:noFill/>
        </p:spPr>
        <p:txBody>
          <a:bodyPr wrap="none" rtlCol="0">
            <a:spAutoFit/>
          </a:bodyPr>
          <a:lstStyle/>
          <a:p>
            <a:pPr marL="285750" indent="-285750">
              <a:buFont typeface="Wingdings" panose="05000000000000000000" pitchFamily="2" charset="2"/>
              <a:buChar char="Ø"/>
            </a:pPr>
            <a:r>
              <a:rPr lang="en-US" b="1" dirty="0" smtClean="0"/>
              <a:t>Dr. </a:t>
            </a:r>
            <a:r>
              <a:rPr lang="en-US" b="1" dirty="0"/>
              <a:t>RAJEEV PANDEY</a:t>
            </a:r>
            <a:endParaRPr lang="en-IN" dirty="0"/>
          </a:p>
          <a:p>
            <a:pPr marL="285750" indent="-285750">
              <a:buFont typeface="Wingdings" panose="05000000000000000000" pitchFamily="2" charset="2"/>
              <a:buChar char="Ø"/>
            </a:pPr>
            <a:r>
              <a:rPr lang="en-US" b="1" dirty="0" smtClean="0"/>
              <a:t>PROF. MANISH MISHRA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8078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878" y="1210254"/>
            <a:ext cx="8669685" cy="2897203"/>
          </a:xfrm>
          <a:prstGeom prst="rect">
            <a:avLst/>
          </a:prstGeom>
        </p:spPr>
        <p:txBody>
          <a:bodyPr wrap="square">
            <a:spAutoFit/>
          </a:bodyPr>
          <a:lstStyle/>
          <a:p>
            <a:pPr marL="285750" indent="-285750">
              <a:lnSpc>
                <a:spcPct val="115000"/>
              </a:lnSpc>
              <a:spcAft>
                <a:spcPts val="1000"/>
              </a:spcAft>
              <a:buFont typeface="Wingdings" panose="05000000000000000000" pitchFamily="2" charset="2"/>
              <a:buChar char="Ø"/>
            </a:pPr>
            <a:r>
              <a:rPr lang="en-US" dirty="0" smtClean="0">
                <a:effectLst/>
                <a:latin typeface="Times New Roman" panose="02020603050405020304" pitchFamily="18" charset="0"/>
                <a:ea typeface="SimSun" panose="02010600030101010101" pitchFamily="2" charset="-122"/>
                <a:cs typeface="Mangal"/>
              </a:rPr>
              <a:t>Real time object detection is a vast, vibrant and complex area of computer vision. </a:t>
            </a:r>
          </a:p>
          <a:p>
            <a:pPr marL="285750" indent="-285750">
              <a:lnSpc>
                <a:spcPct val="115000"/>
              </a:lnSpc>
              <a:spcAft>
                <a:spcPts val="1000"/>
              </a:spcAft>
              <a:buFont typeface="Wingdings" panose="05000000000000000000" pitchFamily="2" charset="2"/>
              <a:buChar char="Ø"/>
            </a:pPr>
            <a:r>
              <a:rPr lang="en-US" dirty="0" smtClean="0">
                <a:effectLst/>
                <a:latin typeface="Times New Roman" panose="02020603050405020304" pitchFamily="18" charset="0"/>
                <a:ea typeface="SimSun" panose="02010600030101010101" pitchFamily="2" charset="-122"/>
                <a:cs typeface="Mangal"/>
              </a:rPr>
              <a:t>This detects the semantic objects of a class in digital images and videos. The applications of real time object detection include tracking objects, video surveillance, pedestrian detection, people counting, self-driving cars, face detection, ball tracking in sports and many more. </a:t>
            </a:r>
          </a:p>
          <a:p>
            <a:pPr marL="285750" indent="-285750">
              <a:lnSpc>
                <a:spcPct val="115000"/>
              </a:lnSpc>
              <a:spcAft>
                <a:spcPts val="1000"/>
              </a:spcAft>
              <a:buFont typeface="Wingdings" panose="05000000000000000000" pitchFamily="2" charset="2"/>
              <a:buChar char="Ø"/>
            </a:pPr>
            <a:r>
              <a:rPr lang="en-US" dirty="0" smtClean="0">
                <a:effectLst/>
                <a:latin typeface="Times New Roman" panose="02020603050405020304" pitchFamily="18" charset="0"/>
                <a:ea typeface="SimSun" panose="02010600030101010101" pitchFamily="2" charset="-122"/>
                <a:cs typeface="Mangal"/>
              </a:rPr>
              <a:t>Convolution Neural Networks is a representative tool of Deep learning to detect objects using Open CV (Open source Computer Vision), which is a library of programming functions mainly aimed at real-time computer vision.</a:t>
            </a:r>
            <a:endParaRPr lang="en-IN" sz="1600" dirty="0">
              <a:effectLst/>
              <a:latin typeface="Calibri" panose="020F0502020204030204" pitchFamily="34" charset="0"/>
              <a:ea typeface="SimSun" panose="02010600030101010101" pitchFamily="2" charset="-122"/>
              <a:cs typeface="Mangal"/>
            </a:endParaRPr>
          </a:p>
        </p:txBody>
      </p:sp>
      <p:sp>
        <p:nvSpPr>
          <p:cNvPr id="4" name="TextBox 3"/>
          <p:cNvSpPr txBox="1"/>
          <p:nvPr/>
        </p:nvSpPr>
        <p:spPr>
          <a:xfrm>
            <a:off x="3830155" y="239896"/>
            <a:ext cx="1922962" cy="830997"/>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ABSTRACT</a:t>
            </a:r>
            <a:endParaRPr lang="en-IN"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5039123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05458" y="523440"/>
            <a:ext cx="5223596" cy="923330"/>
          </a:xfrm>
          <a:prstGeom prst="rect">
            <a:avLst/>
          </a:prstGeom>
        </p:spPr>
        <p:txBody>
          <a:bodyPr wrap="square">
            <a:spAutoFit/>
          </a:bodyPr>
          <a:lstStyle/>
          <a:p>
            <a:pPr lvl="0" algn="ct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List Of Table </a:t>
            </a:r>
            <a:endPar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4" name="Rectangle 3"/>
          <p:cNvSpPr/>
          <p:nvPr/>
        </p:nvSpPr>
        <p:spPr>
          <a:xfrm>
            <a:off x="637308" y="1942283"/>
            <a:ext cx="8672947" cy="3108543"/>
          </a:xfrm>
          <a:prstGeom prst="rect">
            <a:avLst/>
          </a:prstGeom>
        </p:spPr>
        <p:txBody>
          <a:bodyPr wrap="square">
            <a:spAutoFit/>
          </a:bodyPr>
          <a:lstStyle/>
          <a:p>
            <a:pPr lvl="0">
              <a:buFont typeface="Arial" pitchFamily="34" charset="0"/>
              <a:buChar char="•"/>
            </a:pPr>
            <a:r>
              <a:rPr lang="en-US" sz="2800" dirty="0" smtClean="0">
                <a:latin typeface="Times New Roman" pitchFamily="18" charset="0"/>
                <a:cs typeface="Times New Roman" pitchFamily="18" charset="0"/>
              </a:rPr>
              <a:t>Introduction</a:t>
            </a:r>
          </a:p>
          <a:p>
            <a:pPr lvl="0">
              <a:buFont typeface="Arial" pitchFamily="34" charset="0"/>
              <a:buChar char="•"/>
            </a:pPr>
            <a:r>
              <a:rPr lang="en-IN" sz="2800" dirty="0" smtClean="0">
                <a:latin typeface="Times New Roman" pitchFamily="18" charset="0"/>
                <a:cs typeface="Times New Roman" pitchFamily="18" charset="0"/>
              </a:rPr>
              <a:t>Motivation And Purpose</a:t>
            </a:r>
          </a:p>
          <a:p>
            <a:pPr>
              <a:buFont typeface="Arial" pitchFamily="34" charset="0"/>
              <a:buChar char="•"/>
            </a:pPr>
            <a:r>
              <a:rPr lang="en-US" sz="2800" dirty="0" smtClean="0">
                <a:latin typeface="Times New Roman" pitchFamily="18" charset="0"/>
                <a:cs typeface="Times New Roman" pitchFamily="18" charset="0"/>
              </a:rPr>
              <a:t>Related Technology</a:t>
            </a:r>
          </a:p>
          <a:p>
            <a:pPr>
              <a:buFont typeface="Arial" pitchFamily="34" charset="0"/>
              <a:buChar char="•"/>
            </a:pPr>
            <a:r>
              <a:rPr lang="en-US" sz="2800" dirty="0" smtClean="0">
                <a:latin typeface="Times New Roman" pitchFamily="18" charset="0"/>
                <a:cs typeface="Times New Roman" pitchFamily="18" charset="0"/>
              </a:rPr>
              <a:t>Developing a Object Detector</a:t>
            </a:r>
          </a:p>
          <a:p>
            <a:pPr lvl="0">
              <a:buFont typeface="Arial" pitchFamily="34" charset="0"/>
              <a:buChar char="•"/>
            </a:pPr>
            <a:r>
              <a:rPr lang="en-US" sz="2800" dirty="0" smtClean="0">
                <a:latin typeface="Times New Roman" pitchFamily="18" charset="0"/>
                <a:cs typeface="Times New Roman" pitchFamily="18" charset="0"/>
              </a:rPr>
              <a:t>Future scope</a:t>
            </a:r>
          </a:p>
          <a:p>
            <a:pPr lvl="0">
              <a:buFont typeface="Arial" pitchFamily="34" charset="0"/>
              <a:buChar char="•"/>
            </a:pPr>
            <a:r>
              <a:rPr lang="en-IN" sz="2800" dirty="0" smtClean="0">
                <a:latin typeface="Times New Roman" pitchFamily="18" charset="0"/>
                <a:cs typeface="Times New Roman" pitchFamily="18" charset="0"/>
              </a:rPr>
              <a:t>C</a:t>
            </a:r>
            <a:r>
              <a:rPr lang="en-IN" sz="2800" dirty="0" smtClean="0">
                <a:latin typeface="Times New Roman" pitchFamily="18" charset="0"/>
                <a:cs typeface="Times New Roman" pitchFamily="18" charset="0"/>
              </a:rPr>
              <a:t>onclusion</a:t>
            </a:r>
            <a:endParaRPr lang="en-US" sz="2800" dirty="0" smtClean="0">
              <a:latin typeface="Times New Roman" pitchFamily="18" charset="0"/>
              <a:cs typeface="Times New Roman" pitchFamily="18" charset="0"/>
            </a:endParaRPr>
          </a:p>
          <a:p>
            <a:pPr lvl="0">
              <a:buFont typeface="Arial" pitchFamily="34" charset="0"/>
              <a:buChar char="•"/>
            </a:pPr>
            <a:r>
              <a:rPr lang="en-US" sz="2800" dirty="0" smtClean="0">
                <a:latin typeface="Times New Roman" pitchFamily="18" charset="0"/>
                <a:cs typeface="Times New Roman" pitchFamily="18" charset="0"/>
              </a:rPr>
              <a:t>References</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10485" y="349624"/>
            <a:ext cx="2708970"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INTRODUCTON</a:t>
            </a:r>
            <a:endParaRPr lang="en-IN" sz="24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32027" y="945322"/>
            <a:ext cx="8703008"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The </a:t>
            </a:r>
            <a:r>
              <a:rPr lang="en-US" dirty="0" smtClean="0"/>
              <a:t>modern world </a:t>
            </a:r>
            <a:r>
              <a:rPr lang="en-US" dirty="0"/>
              <a:t>is enclosed with gigantic masses of digital visual information</a:t>
            </a:r>
            <a:endParaRPr lang="en-IN"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32027" y="1462588"/>
            <a:ext cx="9061597"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To analyze and understand this huge sea of visual information, there exist many image analysis techniques</a:t>
            </a:r>
            <a:endParaRPr lang="en-IN"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32027" y="2256853"/>
            <a:ext cx="8703008"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Those methods that automatically recognize and detect the objects prove to be of great use and provide a significant help in modern applications and devices</a:t>
            </a:r>
            <a:endParaRPr lang="en-IN"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32026" y="3051118"/>
            <a:ext cx="8810585"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The semantic and syntactic contents of the images </a:t>
            </a:r>
            <a:r>
              <a:rPr lang="en-US" dirty="0" smtClean="0"/>
              <a:t> </a:t>
            </a:r>
            <a:r>
              <a:rPr lang="en-US" dirty="0"/>
              <a:t>can be recognized and further processed to get the necessary information.</a:t>
            </a:r>
            <a:endParaRPr lang="en-IN"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32027" y="3845383"/>
            <a:ext cx="8703008"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The important content of image is the objects in the image. There exists a significant and essential need for object recognition techniques</a:t>
            </a:r>
            <a:endParaRPr lang="en-IN"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32026" y="4639648"/>
            <a:ext cx="8703009"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t> Recognition is an important task in image processing and computer vision. A set of known tags can be used to identify what really the object is and help to extract information.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2128280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09730" y="394447"/>
            <a:ext cx="3497285"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Motivation And </a:t>
            </a:r>
            <a:r>
              <a:rPr lang="en-IN" sz="2400" b="1" dirty="0" smtClean="0">
                <a:latin typeface="Times New Roman" panose="02020603050405020304" pitchFamily="18" charset="0"/>
                <a:cs typeface="Times New Roman" panose="02020603050405020304" pitchFamily="18" charset="0"/>
              </a:rPr>
              <a:t>Purpose</a:t>
            </a:r>
            <a:endParaRPr lang="en-IN" sz="24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27529" y="1541929"/>
            <a:ext cx="7781365" cy="3139321"/>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basic motivation behind this topic is that it is something that will </a:t>
            </a:r>
            <a:r>
              <a:rPr lang="en-US" dirty="0" smtClean="0">
                <a:latin typeface="Times New Roman" panose="02020603050405020304" pitchFamily="18" charset="0"/>
                <a:cs typeface="Times New Roman" panose="02020603050405020304" pitchFamily="18" charset="0"/>
              </a:rPr>
              <a:t>over do </a:t>
            </a:r>
            <a:r>
              <a:rPr lang="en-US" dirty="0">
                <a:latin typeface="Times New Roman" panose="02020603050405020304" pitchFamily="18" charset="0"/>
                <a:cs typeface="Times New Roman" panose="02020603050405020304" pitchFamily="18" charset="0"/>
              </a:rPr>
              <a:t>all the physical </a:t>
            </a:r>
            <a:r>
              <a:rPr lang="en-US" dirty="0" smtClean="0">
                <a:latin typeface="Times New Roman" panose="02020603050405020304" pitchFamily="18" charset="0"/>
                <a:cs typeface="Times New Roman" panose="02020603050405020304" pitchFamily="18" charset="0"/>
              </a:rPr>
              <a:t>tasks.</a:t>
            </a:r>
          </a:p>
          <a:p>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Robotics and smart systems are buzzing around all over the </a:t>
            </a:r>
            <a:r>
              <a:rPr lang="en-US" dirty="0" smtClean="0">
                <a:latin typeface="Times New Roman" panose="02020603050405020304" pitchFamily="18" charset="0"/>
                <a:cs typeface="Times New Roman" panose="02020603050405020304" pitchFamily="18" charset="0"/>
              </a:rPr>
              <a:t>world</a:t>
            </a:r>
          </a:p>
          <a:p>
            <a:pPr marL="285750" indent="-285750">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Object recognition and tracking reduces human efforts and provides </a:t>
            </a:r>
            <a:r>
              <a:rPr lang="en-US" dirty="0" smtClean="0">
                <a:latin typeface="Times New Roman" panose="02020603050405020304" pitchFamily="18" charset="0"/>
                <a:cs typeface="Times New Roman" panose="02020603050405020304" pitchFamily="18" charset="0"/>
              </a:rPr>
              <a:t>efficiency.</a:t>
            </a:r>
          </a:p>
          <a:p>
            <a:pPr marL="285750" indent="-285750">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It is of interest as it may help humans to be aware of minute </a:t>
            </a:r>
            <a:r>
              <a:rPr lang="en-US" dirty="0" smtClean="0">
                <a:latin typeface="Times New Roman" panose="02020603050405020304" pitchFamily="18" charset="0"/>
                <a:cs typeface="Times New Roman" panose="02020603050405020304" pitchFamily="18" charset="0"/>
              </a:rPr>
              <a:t>information </a:t>
            </a:r>
            <a:r>
              <a:rPr lang="en-US" dirty="0">
                <a:latin typeface="Times New Roman" panose="02020603050405020304" pitchFamily="18" charset="0"/>
                <a:cs typeface="Times New Roman" panose="02020603050405020304" pitchFamily="18" charset="0"/>
              </a:rPr>
              <a:t>about particular objects and reduce human tasks</a:t>
            </a:r>
            <a:r>
              <a:rPr lang="en-US"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Automatic recognition and extraction adds to the smart systems used today.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9450447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25271" y="295835"/>
            <a:ext cx="4075603" cy="830997"/>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RELATED </a:t>
            </a:r>
            <a:r>
              <a:rPr lang="en-US" sz="2400" b="1" dirty="0" smtClean="0">
                <a:latin typeface="Times New Roman" panose="02020603050405020304" pitchFamily="18" charset="0"/>
                <a:cs typeface="Times New Roman" panose="02020603050405020304" pitchFamily="18" charset="0"/>
              </a:rPr>
              <a:t>TECHNOLOGY</a:t>
            </a:r>
            <a:endParaRPr lang="en-IN" sz="2400" dirty="0"/>
          </a:p>
          <a:p>
            <a:endParaRPr lang="en-IN"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37882" y="711333"/>
            <a:ext cx="8175812" cy="480131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R-CNN</a:t>
            </a:r>
            <a:r>
              <a:rPr lang="en-IN" dirty="0" smtClean="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rPr>
              <a:t>R-CNN </a:t>
            </a:r>
            <a:r>
              <a:rPr lang="en-US" dirty="0">
                <a:latin typeface="Times New Roman" panose="02020603050405020304" pitchFamily="18" charset="0"/>
                <a:cs typeface="Times New Roman" panose="02020603050405020304" pitchFamily="18" charset="0"/>
              </a:rPr>
              <a:t>is a progressive visual object detection system that combines bottom-up region proposals with rich options computed by a convolution neural network</a:t>
            </a:r>
            <a:r>
              <a:rPr lang="en-US"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SINGLE SHOT DETECTOR - </a:t>
            </a:r>
            <a:r>
              <a:rPr lang="en-US" dirty="0" smtClean="0">
                <a:latin typeface="Times New Roman" panose="02020603050405020304" pitchFamily="18" charset="0"/>
                <a:cs typeface="Times New Roman" panose="02020603050405020304" pitchFamily="18" charset="0"/>
              </a:rPr>
              <a:t>Single </a:t>
            </a:r>
            <a:r>
              <a:rPr lang="en-US" dirty="0">
                <a:latin typeface="Times New Roman" panose="02020603050405020304" pitchFamily="18" charset="0"/>
                <a:cs typeface="Times New Roman" panose="02020603050405020304" pitchFamily="18" charset="0"/>
              </a:rPr>
              <a:t>Shot detector like YOLO </a:t>
            </a:r>
            <a:r>
              <a:rPr lang="en-US" b="1" dirty="0">
                <a:latin typeface="Times New Roman" panose="02020603050405020304" pitchFamily="18" charset="0"/>
                <a:cs typeface="Times New Roman" panose="02020603050405020304" pitchFamily="18" charset="0"/>
              </a:rPr>
              <a:t>takes only one shot to detect multiple objects present in an image using multibox</a:t>
            </a:r>
            <a:r>
              <a:rPr lang="en-US" b="1" dirty="0" smtClean="0">
                <a:latin typeface="Times New Roman" panose="02020603050405020304" pitchFamily="18" charset="0"/>
                <a:cs typeface="Times New Roman" panose="02020603050405020304" pitchFamily="18" charset="0"/>
              </a:rPr>
              <a:t>.</a:t>
            </a:r>
          </a:p>
          <a:p>
            <a:r>
              <a:rPr lang="en-US" dirty="0"/>
              <a:t> </a:t>
            </a:r>
            <a:endParaRPr lang="en-IN" dirty="0"/>
          </a:p>
          <a:p>
            <a:pPr marL="285750" indent="-285750">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YOLO</a:t>
            </a:r>
            <a:r>
              <a:rPr lang="en-IN" dirty="0" smtClean="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rPr>
              <a:t>YOLO </a:t>
            </a:r>
            <a:r>
              <a:rPr lang="en-US" dirty="0">
                <a:latin typeface="Times New Roman" panose="02020603050405020304" pitchFamily="18" charset="0"/>
                <a:cs typeface="Times New Roman" panose="02020603050405020304" pitchFamily="18" charset="0"/>
              </a:rPr>
              <a:t>is real-time object detection. It applies one neural network to the complete image dividing the image into regions and predicts bounding boxes and possibilities for every region</a:t>
            </a:r>
            <a:r>
              <a:rPr lang="en-US"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TENSOR </a:t>
            </a:r>
            <a:r>
              <a:rPr lang="en-US" b="1" dirty="0" smtClean="0">
                <a:latin typeface="Times New Roman" panose="02020603050405020304" pitchFamily="18" charset="0"/>
                <a:cs typeface="Times New Roman" panose="02020603050405020304" pitchFamily="18" charset="0"/>
              </a:rPr>
              <a:t>FLOW - </a:t>
            </a:r>
            <a:r>
              <a:rPr lang="en-US" dirty="0">
                <a:latin typeface="Times New Roman" panose="02020603050405020304" pitchFamily="18" charset="0"/>
                <a:cs typeface="Times New Roman" panose="02020603050405020304" pitchFamily="18" charset="0"/>
              </a:rPr>
              <a:t>Tensorflow is an open-source library for numerical computation and large-scale machine learning that ease </a:t>
            </a:r>
            <a:r>
              <a:rPr lang="en-US" i="1" dirty="0">
                <a:latin typeface="Times New Roman" panose="02020603050405020304" pitchFamily="18" charset="0"/>
                <a:cs typeface="Times New Roman" panose="02020603050405020304" pitchFamily="18" charset="0"/>
              </a:rPr>
              <a:t>Google Brain TensorFlow</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process of acquiring data, training models, serving predictions, and refining future results.</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8111512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7309" y="1"/>
            <a:ext cx="9864436" cy="2862322"/>
          </a:xfrm>
          <a:prstGeom prst="rect">
            <a:avLst/>
          </a:prstGeom>
        </p:spPr>
        <p:txBody>
          <a:bodyPr wrap="square">
            <a:spAutoFit/>
          </a:bodyPr>
          <a:lstStyle/>
          <a:p>
            <a:r>
              <a:rPr lang="en-US" b="1" dirty="0" smtClean="0"/>
              <a:t>		</a:t>
            </a:r>
            <a:endParaRPr lang="en-US"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US" dirty="0"/>
          </a:p>
        </p:txBody>
      </p:sp>
      <p:sp>
        <p:nvSpPr>
          <p:cNvPr id="3" name="Rectangle 2"/>
          <p:cNvSpPr/>
          <p:nvPr/>
        </p:nvSpPr>
        <p:spPr>
          <a:xfrm>
            <a:off x="914400" y="235527"/>
            <a:ext cx="8229600" cy="5447645"/>
          </a:xfrm>
          <a:prstGeom prst="rect">
            <a:avLst/>
          </a:prstGeom>
        </p:spPr>
        <p:txBody>
          <a:bodyPr wrap="square">
            <a:spAutoFit/>
          </a:bodyPr>
          <a:lstStyle/>
          <a:p>
            <a:r>
              <a:rPr lang="en-US" sz="2400" b="1" dirty="0" smtClean="0"/>
              <a:t>		Developing a Object Detector</a:t>
            </a:r>
          </a:p>
          <a:p>
            <a:endParaRPr lang="en-US" b="1" dirty="0" smtClean="0"/>
          </a:p>
          <a:p>
            <a:r>
              <a:rPr lang="en-US" dirty="0" smtClean="0">
                <a:latin typeface="Times New Roman" pitchFamily="18" charset="0"/>
                <a:cs typeface="Times New Roman" pitchFamily="18" charset="0"/>
              </a:rPr>
              <a:t>For developing a Real time object detector using deep learning and open </a:t>
            </a:r>
            <a:r>
              <a:rPr lang="en-US" dirty="0" err="1" smtClean="0">
                <a:latin typeface="Times New Roman" pitchFamily="18" charset="0"/>
                <a:cs typeface="Times New Roman" pitchFamily="18" charset="0"/>
              </a:rPr>
              <a:t>cv</a:t>
            </a:r>
            <a:r>
              <a:rPr lang="en-US" dirty="0" smtClean="0">
                <a:latin typeface="Times New Roman" pitchFamily="18" charset="0"/>
                <a:cs typeface="Times New Roman" pitchFamily="18" charset="0"/>
              </a:rPr>
              <a:t> we'</a:t>
            </a:r>
          </a:p>
          <a:p>
            <a:r>
              <a:rPr lang="en-US" dirty="0" smtClean="0">
                <a:latin typeface="Times New Roman" pitchFamily="18" charset="0"/>
                <a:cs typeface="Times New Roman" pitchFamily="18" charset="0"/>
              </a:rPr>
              <a:t>like to access our  cam during a really effective way then the thing detection is to </a:t>
            </a:r>
          </a:p>
          <a:p>
            <a:r>
              <a:rPr lang="en-US" dirty="0" smtClean="0">
                <a:latin typeface="Times New Roman" pitchFamily="18" charset="0"/>
                <a:cs typeface="Times New Roman" pitchFamily="18" charset="0"/>
              </a:rPr>
              <a:t>be applied to each and every frame. In this project we are using various pre trained </a:t>
            </a:r>
            <a:r>
              <a:rPr lang="en-US" dirty="0" err="1" smtClean="0">
                <a:latin typeface="Times New Roman" pitchFamily="18" charset="0"/>
                <a:cs typeface="Times New Roman" pitchFamily="18" charset="0"/>
              </a:rPr>
              <a:t>Haar</a:t>
            </a:r>
            <a:r>
              <a:rPr lang="en-US" dirty="0" smtClean="0">
                <a:latin typeface="Times New Roman" pitchFamily="18" charset="0"/>
                <a:cs typeface="Times New Roman" pitchFamily="18" charset="0"/>
              </a:rPr>
              <a:t> cascade classifier  stored as XML file. </a:t>
            </a:r>
          </a:p>
          <a:p>
            <a:endParaRPr lang="en-IN" b="1" dirty="0" smtClean="0">
              <a:latin typeface="Times New Roman" pitchFamily="18" charset="0"/>
              <a:cs typeface="Times New Roman" pitchFamily="18" charset="0"/>
            </a:endParaRPr>
          </a:p>
          <a:p>
            <a:pPr>
              <a:buFont typeface="Wingdings" pitchFamily="2" charset="2"/>
              <a:buChar char="Ø"/>
            </a:pPr>
            <a:r>
              <a:rPr lang="en-US" dirty="0" smtClean="0"/>
              <a:t>Firstly, we should always always import all the specified package</a:t>
            </a:r>
          </a:p>
          <a:p>
            <a:pPr>
              <a:buFont typeface="Arial" pitchFamily="34" charset="0"/>
              <a:buChar char="•"/>
            </a:pPr>
            <a:r>
              <a:rPr lang="en-US" dirty="0" smtClean="0">
                <a:latin typeface="Times New Roman" pitchFamily="18" charset="0"/>
                <a:cs typeface="Times New Roman" pitchFamily="18" charset="0"/>
              </a:rPr>
              <a:t>	import numpy as np</a:t>
            </a:r>
          </a:p>
          <a:p>
            <a:pPr>
              <a:buFont typeface="Arial" pitchFamily="34" charset="0"/>
              <a:buChar char="•"/>
            </a:pPr>
            <a:r>
              <a:rPr lang="en-US" dirty="0" smtClean="0">
                <a:latin typeface="Times New Roman" pitchFamily="18" charset="0"/>
                <a:cs typeface="Times New Roman" pitchFamily="18" charset="0"/>
              </a:rPr>
              <a:t>	import cv2</a:t>
            </a:r>
          </a:p>
          <a:p>
            <a:endParaRPr lang="en-IN" dirty="0" smtClean="0">
              <a:latin typeface="Times New Roman" pitchFamily="18" charset="0"/>
              <a:cs typeface="Times New Roman" pitchFamily="18" charset="0"/>
            </a:endParaRPr>
          </a:p>
          <a:p>
            <a:pPr>
              <a:buFont typeface="Wingdings" pitchFamily="2" charset="2"/>
              <a:buChar char="Ø"/>
            </a:pPr>
            <a:r>
              <a:rPr lang="en-IN" dirty="0" smtClean="0">
                <a:cs typeface="Times New Roman" pitchFamily="18" charset="0"/>
              </a:rPr>
              <a:t>The Next </a:t>
            </a:r>
            <a:r>
              <a:rPr lang="en-IN" dirty="0" smtClean="0">
                <a:cs typeface="Times New Roman" pitchFamily="18" charset="0"/>
              </a:rPr>
              <a:t>Step </a:t>
            </a:r>
            <a:r>
              <a:rPr lang="en-IN" dirty="0" smtClean="0">
                <a:cs typeface="Times New Roman" pitchFamily="18" charset="0"/>
              </a:rPr>
              <a:t>is </a:t>
            </a:r>
            <a:r>
              <a:rPr lang="en-US" dirty="0" smtClean="0">
                <a:cs typeface="Times New Roman" pitchFamily="18" charset="0"/>
              </a:rPr>
              <a:t>Load Objects cascade file using cv2.CascadeClassifier built-       in function.</a:t>
            </a:r>
          </a:p>
          <a:p>
            <a:r>
              <a:rPr lang="en-US" dirty="0" smtClean="0">
                <a:cs typeface="Times New Roman" pitchFamily="18" charset="0"/>
              </a:rPr>
              <a:t>   cv2.CascadeClassifier([filename])</a:t>
            </a:r>
          </a:p>
          <a:p>
            <a:endParaRPr lang="en-IN" dirty="0" smtClean="0">
              <a:cs typeface="Times New Roman" pitchFamily="18" charset="0"/>
            </a:endParaRPr>
          </a:p>
          <a:p>
            <a:pPr>
              <a:buFont typeface="Wingdings" pitchFamily="2" charset="2"/>
              <a:buChar char="Ø"/>
            </a:pPr>
            <a:r>
              <a:rPr lang="en-IN" dirty="0" smtClean="0">
                <a:cs typeface="Times New Roman" pitchFamily="18" charset="0"/>
              </a:rPr>
              <a:t>The Next step is </a:t>
            </a:r>
            <a:r>
              <a:rPr lang="en-US" dirty="0" smtClean="0">
                <a:cs typeface="Times New Roman" pitchFamily="18" charset="0"/>
              </a:rPr>
              <a:t>Check if Object cascade file is loaded.</a:t>
            </a:r>
          </a:p>
          <a:p>
            <a:pPr>
              <a:buFont typeface="Wingdings" pitchFamily="2" charset="2"/>
              <a:buChar char="Ø"/>
            </a:pPr>
            <a:endParaRPr lang="en-IN" dirty="0" smtClean="0">
              <a:cs typeface="Times New Roman" pitchFamily="18" charset="0"/>
            </a:endParaRPr>
          </a:p>
          <a:p>
            <a:pPr>
              <a:buFont typeface="Wingdings" pitchFamily="2" charset="2"/>
              <a:buChar char="Ø"/>
            </a:pPr>
            <a:r>
              <a:rPr lang="en-IN" dirty="0" smtClean="0">
                <a:cs typeface="Times New Roman" pitchFamily="18" charset="0"/>
              </a:rPr>
              <a:t>Now Initializing video capturing object.</a:t>
            </a:r>
            <a:r>
              <a:rPr lang="en-US" dirty="0" smtClean="0"/>
              <a:t> we want to detect the objects in real-time, we will be using the camera feed</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2726" y="293546"/>
            <a:ext cx="8645237" cy="2308324"/>
          </a:xfrm>
          <a:prstGeom prst="rect">
            <a:avLst/>
          </a:prstGeom>
        </p:spPr>
        <p:txBody>
          <a:bodyPr wrap="square">
            <a:spAutoFit/>
          </a:bodyPr>
          <a:lstStyle/>
          <a:p>
            <a:pPr>
              <a:buFont typeface="Wingdings" pitchFamily="2" charset="2"/>
              <a:buChar char="Ø"/>
            </a:pPr>
            <a:r>
              <a:rPr lang="en-US" dirty="0" smtClean="0"/>
              <a:t>The next step will be to run the classifier to detect the object in the camera. </a:t>
            </a:r>
          </a:p>
          <a:p>
            <a:r>
              <a:rPr lang="en-US" dirty="0" smtClean="0"/>
              <a:t>  The basic steps are;</a:t>
            </a:r>
          </a:p>
          <a:p>
            <a:endParaRPr lang="en-US" dirty="0" smtClean="0"/>
          </a:p>
          <a:p>
            <a:pPr>
              <a:buFont typeface="Arial" pitchFamily="34" charset="0"/>
              <a:buChar char="•"/>
            </a:pPr>
            <a:r>
              <a:rPr lang="en-US" dirty="0" smtClean="0"/>
              <a:t> </a:t>
            </a:r>
            <a:r>
              <a:rPr lang="en-US" dirty="0" smtClean="0">
                <a:latin typeface="Times New Roman" pitchFamily="18" charset="0"/>
                <a:cs typeface="Times New Roman" pitchFamily="18" charset="0"/>
              </a:rPr>
              <a:t>First, we capture the frame from the video feed. </a:t>
            </a:r>
          </a:p>
          <a:p>
            <a:endParaRPr lang="en-US" dirty="0" smtClean="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Next, the captured frame is converted to grayscale. </a:t>
            </a:r>
          </a:p>
          <a:p>
            <a:endParaRPr lang="en-US" dirty="0" smtClean="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Finally, the grayscale image is passed through the classifier to detect the required object</a:t>
            </a:r>
            <a:endParaRPr lang="en-US"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Facet">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530</TotalTime>
  <Words>491</Words>
  <Application>Microsoft Office PowerPoint</Application>
  <PresentationFormat>Custom</PresentationFormat>
  <Paragraphs>130</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Facet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Windows User</cp:lastModifiedBy>
  <cp:revision>52</cp:revision>
  <dcterms:created xsi:type="dcterms:W3CDTF">2021-07-02T20:30:17Z</dcterms:created>
  <dcterms:modified xsi:type="dcterms:W3CDTF">2021-12-24T06:45:06Z</dcterms:modified>
</cp:coreProperties>
</file>