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0"/>
  </p:notesMasterIdLst>
  <p:sldIdLst>
    <p:sldId id="293" r:id="rId2"/>
    <p:sldId id="294" r:id="rId3"/>
    <p:sldId id="295" r:id="rId4"/>
    <p:sldId id="296" r:id="rId5"/>
    <p:sldId id="291" r:id="rId6"/>
    <p:sldId id="297" r:id="rId7"/>
    <p:sldId id="298" r:id="rId8"/>
    <p:sldId id="27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C02F1-383A-4CD6-9C72-3395788BD5FA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E4F41-EC0D-41B8-ADD4-3009AF5A0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63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E4F41-EC0D-41B8-ADD4-3009AF5A09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17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23C9-A6E5-4133-A3DD-C779C8A39C49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E276-F0A7-41DB-83F8-2E293F85A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20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23C9-A6E5-4133-A3DD-C779C8A39C49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E276-F0A7-41DB-83F8-2E293F85A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933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23C9-A6E5-4133-A3DD-C779C8A39C49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E276-F0A7-41DB-83F8-2E293F85A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487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B63C380-E279-D44A-A6C8-6A5715D7BB4E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00" b="800"/>
          <a:stretch/>
        </p:blipFill>
        <p:spPr>
          <a:xfrm>
            <a:off x="0" y="0"/>
            <a:ext cx="0" cy="6858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198179" cy="3035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2022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8BC2B5B-70BA-CE41-9C8E-4A1C418D7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416" y="4201640"/>
            <a:ext cx="8567351" cy="1487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A13EBB4-2E96-D446-A07D-04B75073287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2416" y="2023872"/>
            <a:ext cx="8575589" cy="1946764"/>
          </a:xfrm>
        </p:spPr>
        <p:txBody>
          <a:bodyPr anchor="t" anchorCtr="0"/>
          <a:lstStyle>
            <a:lvl1pPr algn="l" rtl="0" eaLnBrk="1" latinLnBrk="0" hangingPunct="1">
              <a:defRPr lang="en-US" sz="4000" smtClean="0">
                <a:effectLst/>
              </a:defRPr>
            </a:lvl1pPr>
          </a:lstStyle>
          <a:p>
            <a:pPr rtl="0" eaLnBrk="1" latinLnBrk="0" hangingPunct="1"/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F403757B-3C0A-0849-B674-7D15D576B3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93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23C9-A6E5-4133-A3DD-C779C8A39C49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E276-F0A7-41DB-83F8-2E293F85A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16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23C9-A6E5-4133-A3DD-C779C8A39C49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E276-F0A7-41DB-83F8-2E293F85A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95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23C9-A6E5-4133-A3DD-C779C8A39C49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E276-F0A7-41DB-83F8-2E293F85A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14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23C9-A6E5-4133-A3DD-C779C8A39C49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E276-F0A7-41DB-83F8-2E293F85A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403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23C9-A6E5-4133-A3DD-C779C8A39C49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E276-F0A7-41DB-83F8-2E293F85A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92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23C9-A6E5-4133-A3DD-C779C8A39C49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E276-F0A7-41DB-83F8-2E293F85A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0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23C9-A6E5-4133-A3DD-C779C8A39C49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E276-F0A7-41DB-83F8-2E293F85A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3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23C9-A6E5-4133-A3DD-C779C8A39C49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E276-F0A7-41DB-83F8-2E293F85A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81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546523C9-A6E5-4133-A3DD-C779C8A39C49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B41E276-F0A7-41DB-83F8-2E293F85A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674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FAA845-EE67-9C88-677D-DD1E38F20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highlight>
                  <a:srgbClr val="0000FF"/>
                </a:highlight>
                <a:latin typeface="+mj-lt"/>
                <a:ea typeface="+mj-ea"/>
                <a:cs typeface="+mj-cs"/>
              </a:rPr>
              <a:t>ADVANCE SQL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FAEA14-8457-4603-5230-01F4D7447A5E}"/>
              </a:ext>
            </a:extLst>
          </p:cNvPr>
          <p:cNvSpPr/>
          <p:nvPr/>
        </p:nvSpPr>
        <p:spPr>
          <a:xfrm>
            <a:off x="10548257" y="6400800"/>
            <a:ext cx="1360714" cy="3374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90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C4B5C6-E6E6-DCB9-2526-18C120B7B6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1338" y="772640"/>
            <a:ext cx="10712981" cy="534771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sz="4200" b="1" dirty="0">
                <a:latin typeface="+mj-lt"/>
                <a:ea typeface="+mj-ea"/>
                <a:cs typeface="Calibri Light"/>
              </a:rPr>
              <a:t>WHAT, EXACTLY, ADVANCED SQL IS?</a:t>
            </a:r>
          </a:p>
          <a:p>
            <a:pPr marL="342900" lvl="2" indent="-342900">
              <a:lnSpc>
                <a:spcPct val="100000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Advanced SQL allows us to query and uncover more insights of the data</a:t>
            </a:r>
          </a:p>
          <a:p>
            <a:pPr marL="342900" lvl="2" indent="-342900">
              <a:lnSpc>
                <a:spcPct val="100000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It allows us to transform the raw data according to the requirement .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900" b="1" dirty="0">
                <a:latin typeface="+mj-lt"/>
                <a:ea typeface="+mj-ea"/>
                <a:cs typeface="Calibri Light"/>
              </a:rPr>
              <a:t>ANALYTICAL FUNCTIONS:</a:t>
            </a:r>
          </a:p>
          <a:p>
            <a:pPr marL="342900" lvl="2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Analytic functions are similar to aggregate functions.</a:t>
            </a:r>
          </a:p>
          <a:p>
            <a:pPr marL="342900" lvl="2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The output of the query does not reduce the rows. In other words, unlike aggregate functions you can see the whole result set when using the analytic function</a:t>
            </a:r>
          </a:p>
          <a:p>
            <a:pPr marL="342900" lvl="2" indent="-342900">
              <a:lnSpc>
                <a:spcPct val="100000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SYNTAX: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ANALYTIC FUNCTION( ARGUMENT ) OVER ( ANALYTIC CLAUSE )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  <a:ea typeface="+mn-lt"/>
              <a:cs typeface="+mn-lt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EXAMPLES: 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1. ROW NUMBER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2. RANK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3. DENSE RANK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4. SUM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tx1"/>
              </a:solidFill>
              <a:cs typeface="Calibri"/>
            </a:endParaRPr>
          </a:p>
          <a:p>
            <a:endParaRPr lang="en-US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4574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E02510-8BD0-4F16-325A-E3A40F0A8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0995" y="792693"/>
            <a:ext cx="11124061" cy="495669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3600" b="1" dirty="0">
                <a:latin typeface="+mj-lt"/>
                <a:ea typeface="+mj-ea"/>
                <a:cs typeface="Calibri Light"/>
              </a:rPr>
              <a:t>ANALYTIC CALUSE: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US" sz="3600" b="1" dirty="0">
              <a:solidFill>
                <a:schemeClr val="accent5"/>
              </a:solidFill>
              <a:latin typeface="Calibri Light"/>
              <a:ea typeface="+mn-lt"/>
              <a:cs typeface="Calibri Light"/>
            </a:endParaRPr>
          </a:p>
          <a:p>
            <a:pPr marL="342900" lvl="2" indent="-34290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Analytic clause defines a window of rows around the row begin evaluated</a:t>
            </a:r>
          </a:p>
          <a:p>
            <a:pPr marL="342900" lvl="2" indent="-34290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For each row, the analytic function result is computed using the selected window of rows as input, possibly doing aggregation</a:t>
            </a:r>
          </a:p>
          <a:p>
            <a:pPr marL="342900" lvl="2" indent="-34290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lvl="2">
              <a:lnSpc>
                <a:spcPct val="80000"/>
              </a:lnSpc>
              <a:spcBef>
                <a:spcPts val="1000"/>
              </a:spcBef>
            </a:pP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SYNTAX:</a:t>
            </a:r>
          </a:p>
          <a:p>
            <a:pPr marL="0" lvl="2">
              <a:lnSpc>
                <a:spcPct val="80000"/>
              </a:lnSpc>
              <a:spcBef>
                <a:spcPts val="1000"/>
              </a:spcBef>
            </a:pP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ANALYTICAL FUNCTION ( ARGUMENT ) OVER ( PARTITION BY &lt; ARGUMENT   &gt; ORDER BY &lt; ARGUMENT &gt; )</a:t>
            </a:r>
            <a:endParaRPr lang="en-US" dirty="0">
              <a:solidFill>
                <a:schemeClr val="tx1"/>
              </a:solidFill>
            </a:endParaRPr>
          </a:p>
          <a:p>
            <a:pPr marL="342900" lvl="2" indent="-34290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  <a:ea typeface="+mn-lt"/>
              <a:cs typeface="+mn-lt"/>
            </a:endParaRPr>
          </a:p>
          <a:p>
            <a:pPr marL="342900" lvl="2" indent="-34290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lvl="2">
              <a:lnSpc>
                <a:spcPct val="80000"/>
              </a:lnSpc>
              <a:spcBef>
                <a:spcPts val="0"/>
              </a:spcBef>
            </a:pPr>
            <a:r>
              <a:rPr lang="en-US" sz="3600" b="1" dirty="0">
                <a:solidFill>
                  <a:schemeClr val="accent4"/>
                </a:solidFill>
                <a:latin typeface="+mj-lt"/>
                <a:ea typeface="+mj-ea"/>
                <a:cs typeface="Calibri Light"/>
              </a:rPr>
              <a:t>PARTITION BY CLAUSE:</a:t>
            </a:r>
          </a:p>
          <a:p>
            <a:pPr marL="342900" lvl="2" indent="-34290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Use the PARTITION BY clause to partition the query result set into groups based on the argument passed</a:t>
            </a:r>
          </a:p>
          <a:p>
            <a:pPr marL="342900" lvl="2" indent="-34290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If PARTITION BY clause is omitted, then the functions treats all the rows as a single group</a:t>
            </a:r>
          </a:p>
          <a:p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01B626-F2E1-910E-99A1-FEAF35D09145}"/>
              </a:ext>
            </a:extLst>
          </p:cNvPr>
          <p:cNvSpPr/>
          <p:nvPr/>
        </p:nvSpPr>
        <p:spPr>
          <a:xfrm>
            <a:off x="10548257" y="6400800"/>
            <a:ext cx="1360714" cy="3374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02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2F9D6-C2E7-6674-75F3-DF2A5B369D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1390" y="792693"/>
            <a:ext cx="10873403" cy="489653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dirty="0">
                <a:latin typeface="+mj-lt"/>
                <a:ea typeface="+mj-ea"/>
                <a:cs typeface="Calibri Light"/>
              </a:rPr>
              <a:t>WINDOWING CLAUSE:</a:t>
            </a:r>
          </a:p>
          <a:p>
            <a:pPr marL="342900" lvl="2" indent="-3429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Windowing clause allows the developer to select more specific rows</a:t>
            </a:r>
          </a:p>
          <a:p>
            <a:pPr marL="342900" lvl="2" indent="-3429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It can only be used when ORDER BY clause is present and after the ORDER BY clause</a:t>
            </a:r>
          </a:p>
          <a:p>
            <a:pPr marL="342900" lvl="2" indent="-3429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lvl="2">
              <a:lnSpc>
                <a:spcPct val="70000"/>
              </a:lnSpc>
              <a:spcBef>
                <a:spcPts val="1000"/>
              </a:spcBef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SYNTAX:</a:t>
            </a:r>
          </a:p>
          <a:p>
            <a:pPr marL="0" lvl="2">
              <a:lnSpc>
                <a:spcPct val="70000"/>
              </a:lnSpc>
              <a:spcBef>
                <a:spcPts val="1000"/>
              </a:spcBef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It has two basic format:</a:t>
            </a:r>
          </a:p>
          <a:p>
            <a:pPr marL="0" lvl="2">
              <a:lnSpc>
                <a:spcPct val="70000"/>
              </a:lnSpc>
              <a:spcBef>
                <a:spcPts val="1000"/>
              </a:spcBef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1. RANGE BETWEEN UNBOUNDED PRECEEDING AND UNBOUNDED  FOLLOWING</a:t>
            </a:r>
          </a:p>
          <a:p>
            <a:pPr marL="0" lvl="2">
              <a:lnSpc>
                <a:spcPct val="70000"/>
              </a:lnSpc>
              <a:spcBef>
                <a:spcPts val="1000"/>
              </a:spcBef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2. ROW BETWEEN UNBOUNDED PRECEEDING AND UNBOUNDED  FOLLOWING</a:t>
            </a:r>
          </a:p>
          <a:p>
            <a:pPr marL="342900" lvl="2" indent="-3429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lvl="2">
              <a:lnSpc>
                <a:spcPct val="70000"/>
              </a:lnSpc>
              <a:spcBef>
                <a:spcPts val="1000"/>
              </a:spcBef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DEFAULT FORMAT:</a:t>
            </a:r>
          </a:p>
          <a:p>
            <a:pPr marL="342900" lvl="2" indent="-3429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RANGE BETWEEN UNOBOUNDED PRECEEDING AND CURRENT ROW</a:t>
            </a:r>
          </a:p>
          <a:p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80697-3FC0-1EC9-26B0-7E576729C0FB}"/>
              </a:ext>
            </a:extLst>
          </p:cNvPr>
          <p:cNvSpPr/>
          <p:nvPr/>
        </p:nvSpPr>
        <p:spPr>
          <a:xfrm>
            <a:off x="10548257" y="6400800"/>
            <a:ext cx="1360714" cy="3374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95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8A4289-F5CF-8915-4F66-30FEDF9407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416" y="1514588"/>
            <a:ext cx="10111403" cy="457569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42900">
              <a:buFont typeface="Wingdings" panose="020B0604020202020204" pitchFamily="34" charset="0"/>
              <a:buChar char="Ø"/>
            </a:pPr>
            <a:endParaRPr lang="en-US" sz="2200">
              <a:solidFill>
                <a:schemeClr val="tx1"/>
              </a:solidFill>
              <a:ea typeface="+mn-lt"/>
              <a:cs typeface="+mn-lt"/>
            </a:endParaRPr>
          </a:p>
          <a:p>
            <a:pPr marL="342900" lvl="2" indent="-34290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/>
                </a:solidFill>
                <a:ea typeface="+mn-lt"/>
                <a:cs typeface="+mn-lt"/>
              </a:rPr>
              <a:t>ROW_NUMBER () - It is used to assign a unique number from 1-N to the rows within a partition. It will generate a unique rank even with duplicate values.</a:t>
            </a:r>
          </a:p>
          <a:p>
            <a:pPr marL="342900" lvl="2" indent="-34290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>
              <a:solidFill>
                <a:schemeClr val="tx1"/>
              </a:solidFill>
              <a:ea typeface="+mn-lt"/>
              <a:cs typeface="+mn-lt"/>
            </a:endParaRPr>
          </a:p>
          <a:p>
            <a:pPr marL="342900" lvl="2" indent="-34290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/>
                </a:solidFill>
                <a:ea typeface="+mn-lt"/>
                <a:cs typeface="+mn-lt"/>
              </a:rPr>
              <a:t>RANK() – Used to rank the records based on the requirement . This will the  skip the ranks.</a:t>
            </a:r>
          </a:p>
          <a:p>
            <a:pPr marL="342900" lvl="2" indent="-34290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>
              <a:solidFill>
                <a:schemeClr val="tx1"/>
              </a:solidFill>
              <a:ea typeface="+mn-lt"/>
              <a:cs typeface="+mn-lt"/>
            </a:endParaRPr>
          </a:p>
          <a:p>
            <a:pPr marL="342900" lvl="2" indent="-34290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/>
                </a:solidFill>
                <a:ea typeface="+mn-lt"/>
                <a:cs typeface="+mn-lt"/>
              </a:rPr>
              <a:t>DENSE_RANK() – Similar to RANK(), the difference is, DENSE_RANK() will increment the  rank without skipping the ranks.</a:t>
            </a:r>
          </a:p>
          <a:p>
            <a:pPr marL="285750" indent="-285750">
              <a:buFont typeface="Arial"/>
              <a:buChar char="•"/>
            </a:pPr>
            <a:endParaRPr lang="en-US" sz="2200">
              <a:solidFill>
                <a:schemeClr val="tx1"/>
              </a:solidFill>
              <a:cs typeface="Calibri"/>
            </a:endParaRPr>
          </a:p>
          <a:p>
            <a:r>
              <a:rPr lang="en-US" sz="2200">
                <a:solidFill>
                  <a:schemeClr val="accent2"/>
                </a:solidFill>
                <a:ea typeface="+mn-lt"/>
                <a:cs typeface="+mn-lt"/>
              </a:rPr>
              <a:t>E.g., Marks: 30 20 20 10    </a:t>
            </a:r>
          </a:p>
          <a:p>
            <a:r>
              <a:rPr lang="en-US" sz="2200">
                <a:solidFill>
                  <a:schemeClr val="accent2"/>
                </a:solidFill>
                <a:ea typeface="+mn-lt"/>
                <a:cs typeface="+mn-lt"/>
              </a:rPr>
              <a:t>      (Row Number 1 2 3 4 )</a:t>
            </a:r>
          </a:p>
          <a:p>
            <a:r>
              <a:rPr lang="en-US" sz="2200">
                <a:solidFill>
                  <a:schemeClr val="accent2"/>
                </a:solidFill>
                <a:ea typeface="+mn-lt"/>
                <a:cs typeface="+mn-lt"/>
              </a:rPr>
              <a:t>      (Rank 1 2 2 4)</a:t>
            </a:r>
          </a:p>
          <a:p>
            <a:r>
              <a:rPr lang="en-US" sz="2200">
                <a:solidFill>
                  <a:schemeClr val="accent2"/>
                </a:solidFill>
                <a:ea typeface="+mn-lt"/>
                <a:cs typeface="+mn-lt"/>
              </a:rPr>
              <a:t>      (Dense Rank 1 2 2 3)</a:t>
            </a:r>
          </a:p>
          <a:p>
            <a:pPr marL="285750" indent="-285750">
              <a:buFont typeface="Arial"/>
              <a:buChar char="•"/>
            </a:pPr>
            <a:endParaRPr lang="en-US" sz="2200">
              <a:solidFill>
                <a:schemeClr val="tx1"/>
              </a:solidFill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5844EA-6427-1951-228D-A8060C5A4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660292"/>
            <a:ext cx="8565563" cy="1134633"/>
          </a:xfrm>
        </p:spPr>
        <p:txBody>
          <a:bodyPr/>
          <a:lstStyle/>
          <a:p>
            <a:r>
              <a:rPr lang="en-US" sz="3600" b="1" dirty="0">
                <a:solidFill>
                  <a:schemeClr val="accent4"/>
                </a:solidFill>
                <a:cs typeface="Calibri Light"/>
              </a:rPr>
              <a:t>Window Functions: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5EC9F0-596D-91E7-8960-B062451D9284}"/>
              </a:ext>
            </a:extLst>
          </p:cNvPr>
          <p:cNvSpPr/>
          <p:nvPr/>
        </p:nvSpPr>
        <p:spPr>
          <a:xfrm>
            <a:off x="10548257" y="6400800"/>
            <a:ext cx="1360714" cy="3374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395386-687C-BFEB-252B-75BE3A6266A6}"/>
              </a:ext>
            </a:extLst>
          </p:cNvPr>
          <p:cNvSpPr/>
          <p:nvPr/>
        </p:nvSpPr>
        <p:spPr>
          <a:xfrm>
            <a:off x="10700657" y="6553200"/>
            <a:ext cx="1360714" cy="3374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662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ED901C-3CC7-613F-966E-2F79CC70B9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943" y="1273956"/>
            <a:ext cx="12056507" cy="467595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1371600" lvl="2" indent="-457200"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n-US" sz="2200">
                <a:solidFill>
                  <a:schemeClr val="tx1"/>
                </a:solidFill>
                <a:ea typeface="+mn-lt"/>
                <a:cs typeface="+mn-lt"/>
              </a:rPr>
              <a:t>LAG() &amp; LEAD() – LAG() function is used to access the previous record. LEAD() function is used to access the next record.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2200">
                <a:solidFill>
                  <a:schemeClr val="tx1"/>
                </a:solidFill>
                <a:ea typeface="+mn-lt"/>
                <a:cs typeface="+mn-lt"/>
              </a:rPr>
              <a:t> SYNTAX:</a:t>
            </a:r>
            <a:r>
              <a:rPr lang="en-US" sz="2200">
                <a:solidFill>
                  <a:schemeClr val="accent2"/>
                </a:solidFill>
                <a:latin typeface="Consolas"/>
                <a:ea typeface="+mn-lt"/>
                <a:cs typeface="+mn-lt"/>
              </a:rPr>
              <a:t>LAG/LEAD
        { ( </a:t>
            </a:r>
            <a:r>
              <a:rPr lang="en-US" sz="2200" err="1">
                <a:solidFill>
                  <a:schemeClr val="accent2"/>
                </a:solidFill>
                <a:latin typeface="Consolas"/>
                <a:ea typeface="+mn-lt"/>
                <a:cs typeface="+mn-lt"/>
              </a:rPr>
              <a:t>value_expr</a:t>
            </a:r>
            <a:r>
              <a:rPr lang="en-US" sz="2200">
                <a:solidFill>
                  <a:schemeClr val="accent2"/>
                </a:solidFill>
                <a:latin typeface="Consolas"/>
                <a:ea typeface="+mn-lt"/>
                <a:cs typeface="+mn-lt"/>
              </a:rPr>
              <a:t> [, offset [, default]]) [ { RESPECT | IGNORE } NULLS ] 
        | ( </a:t>
            </a:r>
            <a:r>
              <a:rPr lang="en-US" sz="2200" err="1">
                <a:solidFill>
                  <a:schemeClr val="accent2"/>
                </a:solidFill>
                <a:latin typeface="Consolas"/>
                <a:ea typeface="+mn-lt"/>
                <a:cs typeface="+mn-lt"/>
              </a:rPr>
              <a:t>value_expr</a:t>
            </a:r>
            <a:r>
              <a:rPr lang="en-US" sz="2200">
                <a:solidFill>
                  <a:schemeClr val="accent2"/>
                </a:solidFill>
                <a:latin typeface="Consolas"/>
                <a:ea typeface="+mn-lt"/>
                <a:cs typeface="+mn-lt"/>
              </a:rPr>
              <a:t> [ { RESPECT | IGNORE } NULLS ] [, offset [, default]] )
        }
        OVER ([ </a:t>
            </a:r>
            <a:r>
              <a:rPr lang="en-US" sz="2200" err="1">
                <a:solidFill>
                  <a:schemeClr val="accent2"/>
                </a:solidFill>
                <a:latin typeface="Consolas"/>
                <a:ea typeface="+mn-lt"/>
                <a:cs typeface="+mn-lt"/>
              </a:rPr>
              <a:t>query_partition_clause</a:t>
            </a:r>
            <a:r>
              <a:rPr lang="en-US" sz="2200">
                <a:solidFill>
                  <a:schemeClr val="accent2"/>
                </a:solidFill>
                <a:latin typeface="Consolas"/>
                <a:ea typeface="+mn-lt"/>
                <a:cs typeface="+mn-lt"/>
              </a:rPr>
              <a:t> ] </a:t>
            </a:r>
            <a:r>
              <a:rPr lang="en-US" sz="2200" err="1">
                <a:solidFill>
                  <a:schemeClr val="accent2"/>
                </a:solidFill>
                <a:latin typeface="Consolas"/>
                <a:ea typeface="+mn-lt"/>
                <a:cs typeface="+mn-lt"/>
              </a:rPr>
              <a:t>order_by_clause</a:t>
            </a:r>
            <a:r>
              <a:rPr lang="en-US" sz="2200">
                <a:solidFill>
                  <a:schemeClr val="accent2"/>
                </a:solidFill>
                <a:latin typeface="Consolas"/>
                <a:ea typeface="+mn-lt"/>
                <a:cs typeface="+mn-lt"/>
              </a:rPr>
              <a:t>)</a:t>
            </a:r>
            <a:endParaRPr lang="en-US" sz="2200">
              <a:solidFill>
                <a:schemeClr val="accent2"/>
              </a:solidFill>
              <a:ea typeface="+mn-lt"/>
              <a:cs typeface="+mn-lt"/>
            </a:endParaRPr>
          </a:p>
          <a:p>
            <a:pPr marL="1371600" lvl="2" indent="-457200">
              <a:lnSpc>
                <a:spcPct val="100000"/>
              </a:lnSpc>
              <a:spcBef>
                <a:spcPts val="0"/>
              </a:spcBef>
              <a:buChar char="•"/>
            </a:pPr>
            <a:endParaRPr lang="en-US" sz="2200">
              <a:solidFill>
                <a:schemeClr val="tx1"/>
              </a:solidFill>
              <a:ea typeface="+mn-lt"/>
              <a:cs typeface="+mn-lt"/>
            </a:endParaRPr>
          </a:p>
          <a:p>
            <a:pPr marL="1371600" lvl="2" indent="-457200"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n-US" sz="2200">
                <a:solidFill>
                  <a:schemeClr val="tx1"/>
                </a:solidFill>
                <a:ea typeface="+mn-lt"/>
                <a:cs typeface="+mn-lt"/>
              </a:rPr>
              <a:t>FIRST_VALUE() &amp; LAST_VALUE() – FIRST_VALUE() returns the highest value from the  records. LAST_VALUE() returns the lowest value from the  records.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2200">
                <a:solidFill>
                  <a:schemeClr val="tx1"/>
                </a:solidFill>
                <a:ea typeface="+mn-lt"/>
                <a:cs typeface="+mn-lt"/>
              </a:rPr>
              <a:t> SYNTAX:</a:t>
            </a:r>
            <a:r>
              <a:rPr lang="en-US" sz="2200">
                <a:solidFill>
                  <a:schemeClr val="accent2"/>
                </a:solidFill>
                <a:ea typeface="+mn-lt"/>
                <a:cs typeface="+mn-lt"/>
              </a:rPr>
              <a:t> </a:t>
            </a:r>
            <a:r>
              <a:rPr lang="en-US" sz="2200">
                <a:solidFill>
                  <a:schemeClr val="accent2"/>
                </a:solidFill>
                <a:latin typeface="Consolas"/>
                <a:ea typeface="+mn-lt"/>
                <a:cs typeface="+mn-lt"/>
              </a:rPr>
              <a:t>LAST_VALUE/FIRST_NAME
         { (expr) [ { RESPECT | IGNORE } NULLS ]
         | (expr [ { RESPECT | IGNORE } NULLS ])
         OVER (</a:t>
            </a:r>
            <a:r>
              <a:rPr lang="en-US" sz="2200" err="1">
                <a:solidFill>
                  <a:schemeClr val="accent2"/>
                </a:solidFill>
                <a:latin typeface="Consolas"/>
                <a:ea typeface="+mn-lt"/>
                <a:cs typeface="+mn-lt"/>
              </a:rPr>
              <a:t>analytic_clause</a:t>
            </a:r>
            <a:r>
              <a:rPr lang="en-US" sz="2200">
                <a:solidFill>
                  <a:schemeClr val="accent2"/>
                </a:solidFill>
                <a:latin typeface="Consolas"/>
                <a:ea typeface="+mn-lt"/>
                <a:cs typeface="+mn-lt"/>
              </a:rPr>
              <a:t>)</a:t>
            </a:r>
            <a:endParaRPr lang="en-US" sz="2200">
              <a:solidFill>
                <a:schemeClr val="accent2"/>
              </a:solidFill>
              <a:ea typeface="+mn-lt"/>
              <a:cs typeface="+mn-lt"/>
            </a:endParaRPr>
          </a:p>
          <a:p>
            <a:pPr marL="1371600" lvl="2" indent="-457200">
              <a:lnSpc>
                <a:spcPct val="100000"/>
              </a:lnSpc>
              <a:spcBef>
                <a:spcPts val="0"/>
              </a:spcBef>
              <a:buChar char="•"/>
            </a:pPr>
            <a:endParaRPr lang="en-US" sz="2200">
              <a:solidFill>
                <a:schemeClr val="tx1"/>
              </a:solidFill>
              <a:ea typeface="+mn-lt"/>
              <a:cs typeface="+mn-lt"/>
            </a:endParaRPr>
          </a:p>
          <a:p>
            <a:pPr marL="1371600" lvl="2" indent="-457200"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n-US" sz="2200">
                <a:solidFill>
                  <a:schemeClr val="tx1"/>
                </a:solidFill>
                <a:ea typeface="+mn-lt"/>
                <a:cs typeface="+mn-lt"/>
              </a:rPr>
              <a:t>LISTAGG() – </a:t>
            </a:r>
            <a:r>
              <a:rPr lang="en-US" sz="2200" err="1">
                <a:solidFill>
                  <a:schemeClr val="tx1"/>
                </a:solidFill>
                <a:ea typeface="+mn-lt"/>
                <a:cs typeface="+mn-lt"/>
              </a:rPr>
              <a:t>Concates</a:t>
            </a:r>
            <a:r>
              <a:rPr lang="en-US" sz="2200">
                <a:solidFill>
                  <a:schemeClr val="tx1"/>
                </a:solidFill>
                <a:ea typeface="+mn-lt"/>
                <a:cs typeface="+mn-lt"/>
              </a:rPr>
              <a:t> the list of records and returns it in the single row.</a:t>
            </a:r>
          </a:p>
          <a:p>
            <a:pPr marL="1371600" lvl="2" indent="-457200">
              <a:lnSpc>
                <a:spcPct val="100000"/>
              </a:lnSpc>
              <a:spcBef>
                <a:spcPts val="0"/>
              </a:spcBef>
              <a:buChar char="•"/>
            </a:pPr>
            <a:endParaRPr lang="en-US" sz="2200">
              <a:solidFill>
                <a:schemeClr val="tx1"/>
              </a:solidFill>
              <a:cs typeface="Calibri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2200">
                <a:solidFill>
                  <a:schemeClr val="tx1"/>
                </a:solidFill>
                <a:cs typeface="Calibri"/>
              </a:rPr>
              <a:t>SYNTAX: </a:t>
            </a:r>
            <a:r>
              <a:rPr lang="en-US" sz="2200">
                <a:solidFill>
                  <a:schemeClr val="accent2"/>
                </a:solidFill>
                <a:latin typeface="Consolas"/>
                <a:cs typeface="Calibri"/>
              </a:rPr>
              <a:t>LISTAGG(</a:t>
            </a:r>
            <a:r>
              <a:rPr lang="en-US" sz="2200" err="1">
                <a:solidFill>
                  <a:schemeClr val="accent2"/>
                </a:solidFill>
                <a:latin typeface="Consolas"/>
                <a:cs typeface="Calibri"/>
              </a:rPr>
              <a:t>Column_name</a:t>
            </a:r>
            <a:r>
              <a:rPr lang="en-US" sz="2200">
                <a:solidFill>
                  <a:schemeClr val="accent2"/>
                </a:solidFill>
                <a:latin typeface="Consolas"/>
                <a:cs typeface="Calibri"/>
              </a:rPr>
              <a:t>, ',') WITHIN GROUP (ORDER BY </a:t>
            </a:r>
            <a:r>
              <a:rPr lang="en-US" sz="2200" err="1">
                <a:solidFill>
                  <a:schemeClr val="accent2"/>
                </a:solidFill>
                <a:latin typeface="Consolas"/>
                <a:cs typeface="Calibri"/>
              </a:rPr>
              <a:t>Column_name</a:t>
            </a:r>
            <a:r>
              <a:rPr lang="en-US" sz="2200">
                <a:solidFill>
                  <a:schemeClr val="accent2"/>
                </a:solidFill>
                <a:latin typeface="Consolas"/>
                <a:cs typeface="Calibri"/>
              </a:rPr>
              <a:t>)</a:t>
            </a:r>
            <a:endParaRPr lang="en-US" sz="2200">
              <a:solidFill>
                <a:schemeClr val="accent2"/>
              </a:solidFill>
              <a:cs typeface="Calibri"/>
            </a:endParaRPr>
          </a:p>
          <a:p>
            <a:endParaRPr lang="en-US">
              <a:solidFill>
                <a:schemeClr val="tx1"/>
              </a:solidFill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75C94A-22B2-6A67-4F5E-1B271C883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369530"/>
            <a:ext cx="8565563" cy="853896"/>
          </a:xfrm>
        </p:spPr>
        <p:txBody>
          <a:bodyPr/>
          <a:lstStyle/>
          <a:p>
            <a:r>
              <a:rPr lang="en-US" sz="3600" b="1" dirty="0">
                <a:solidFill>
                  <a:schemeClr val="accent4"/>
                </a:solidFill>
                <a:cs typeface="Calibri Light"/>
              </a:rPr>
              <a:t>Some Other Analytical Functions: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BEB76-1FBF-59B5-64C3-155432F91A16}"/>
              </a:ext>
            </a:extLst>
          </p:cNvPr>
          <p:cNvSpPr/>
          <p:nvPr/>
        </p:nvSpPr>
        <p:spPr>
          <a:xfrm>
            <a:off x="10548257" y="6400800"/>
            <a:ext cx="1360714" cy="3374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51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AACE3B-53BA-5C28-5C2E-F327943C45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416" y="1253904"/>
            <a:ext cx="10502429" cy="501684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Char char="•"/>
            </a:pP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Pivot and Unpivot are relational operators that are used to transform one table into another in order to achieve more simpler view of table. 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342900" indent="-342900">
              <a:buChar char="•"/>
            </a:pPr>
            <a:r>
              <a:rPr lang="en-US" sz="2000" dirty="0">
                <a:solidFill>
                  <a:schemeClr val="tx1"/>
                </a:solidFill>
                <a:cs typeface="Calibri"/>
              </a:rPr>
              <a:t>Pivot is used when we want to transfer data from Row level to Column level and Unpivot is opposite of Pivot.</a:t>
            </a:r>
          </a:p>
          <a:p>
            <a:pPr marL="342900" indent="-342900">
              <a:buChar char="•"/>
            </a:pPr>
            <a:r>
              <a:rPr lang="en-US" sz="2000" dirty="0">
                <a:solidFill>
                  <a:schemeClr val="tx1"/>
                </a:solidFill>
                <a:cs typeface="Calibri"/>
              </a:rPr>
              <a:t>They are used to generate Multi-Dimensional Reporting.</a:t>
            </a:r>
          </a:p>
          <a:p>
            <a:pPr marL="342900" indent="-342900">
              <a:buChar char="•"/>
            </a:pPr>
            <a:endParaRPr lang="en-US" sz="2000" dirty="0">
              <a:solidFill>
                <a:schemeClr val="tx1"/>
              </a:solidFill>
              <a:cs typeface="Calibri"/>
            </a:endParaRPr>
          </a:p>
          <a:p>
            <a:r>
              <a:rPr lang="en-US" sz="2000" dirty="0">
                <a:solidFill>
                  <a:schemeClr val="tx1"/>
                </a:solidFill>
                <a:cs typeface="Calibri"/>
              </a:rPr>
              <a:t>SYNTAX:</a:t>
            </a:r>
          </a:p>
          <a:p>
            <a:r>
              <a:rPr lang="en-US" sz="2000" dirty="0">
                <a:solidFill>
                  <a:schemeClr val="accent2"/>
                </a:solidFill>
                <a:latin typeface="Consolas"/>
                <a:cs typeface="Calibri"/>
              </a:rPr>
              <a:t>SELECT (</a:t>
            </a:r>
            <a:r>
              <a:rPr lang="en-US" sz="2000" dirty="0" err="1">
                <a:solidFill>
                  <a:schemeClr val="accent2"/>
                </a:solidFill>
                <a:latin typeface="Consolas"/>
                <a:cs typeface="Calibri"/>
              </a:rPr>
              <a:t>ColumnNames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alibri"/>
              </a:rPr>
              <a:t>) 
FROM (</a:t>
            </a:r>
            <a:r>
              <a:rPr lang="en-US" sz="2000" dirty="0" err="1">
                <a:solidFill>
                  <a:schemeClr val="accent2"/>
                </a:solidFill>
                <a:latin typeface="Consolas"/>
                <a:cs typeface="Calibri"/>
              </a:rPr>
              <a:t>TableName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alibri"/>
              </a:rPr>
              <a:t>) 
PIVOT/UNPIVOT
 ( 
   </a:t>
            </a:r>
            <a:r>
              <a:rPr lang="en-US" sz="2000" dirty="0" err="1">
                <a:solidFill>
                  <a:schemeClr val="accent2"/>
                </a:solidFill>
                <a:latin typeface="Consolas"/>
                <a:cs typeface="Calibri"/>
              </a:rPr>
              <a:t>AggregateFunction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alibri"/>
              </a:rPr>
              <a:t>(</a:t>
            </a:r>
            <a:r>
              <a:rPr lang="en-US" sz="2000" dirty="0" err="1">
                <a:solidFill>
                  <a:schemeClr val="accent2"/>
                </a:solidFill>
                <a:latin typeface="Consolas"/>
                <a:cs typeface="Calibri"/>
              </a:rPr>
              <a:t>ColumnToBeAggregated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alibri"/>
              </a:rPr>
              <a:t>)
   FOR </a:t>
            </a:r>
            <a:r>
              <a:rPr lang="en-US" sz="2000" dirty="0" err="1">
                <a:solidFill>
                  <a:schemeClr val="accent2"/>
                </a:solidFill>
                <a:latin typeface="Consolas"/>
                <a:cs typeface="Calibri"/>
              </a:rPr>
              <a:t>PivotColumn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alibri"/>
              </a:rPr>
              <a:t> IN (</a:t>
            </a:r>
            <a:r>
              <a:rPr lang="en-US" sz="2000" dirty="0" err="1">
                <a:solidFill>
                  <a:schemeClr val="accent2"/>
                </a:solidFill>
                <a:latin typeface="Consolas"/>
                <a:cs typeface="Calibri"/>
              </a:rPr>
              <a:t>PivotColumnValues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alibri"/>
              </a:rPr>
              <a:t>)
 ) AS (Alias) //Alias is a temporary name for a table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55F336-0CDB-1ED3-0F27-406600685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539978"/>
            <a:ext cx="8565563" cy="954159"/>
          </a:xfrm>
        </p:spPr>
        <p:txBody>
          <a:bodyPr/>
          <a:lstStyle/>
          <a:p>
            <a:r>
              <a:rPr lang="en-US" sz="3600" b="1" dirty="0">
                <a:solidFill>
                  <a:schemeClr val="accent4"/>
                </a:solidFill>
                <a:cs typeface="Calibri Light"/>
              </a:rPr>
              <a:t>Pivot and Unpivot: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DE3776-3841-EA3F-E6FD-A01B3A3A203F}"/>
              </a:ext>
            </a:extLst>
          </p:cNvPr>
          <p:cNvSpPr/>
          <p:nvPr/>
        </p:nvSpPr>
        <p:spPr>
          <a:xfrm>
            <a:off x="10548257" y="6400800"/>
            <a:ext cx="1360714" cy="3374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357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131F83-FCCA-6292-2174-567775A4E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9336" y="3136792"/>
            <a:ext cx="8425195" cy="1736212"/>
          </a:xfrm>
        </p:spPr>
        <p:txBody>
          <a:bodyPr/>
          <a:lstStyle/>
          <a:p>
            <a:r>
              <a:rPr lang="en-US" sz="6000">
                <a:highlight>
                  <a:srgbClr val="0000FF"/>
                </a:highlight>
                <a:cs typeface="Calibri Light"/>
              </a:rPr>
              <a:t>THANK YOU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1AD40C-6208-3D79-F508-BCE8879C0344}"/>
              </a:ext>
            </a:extLst>
          </p:cNvPr>
          <p:cNvSpPr/>
          <p:nvPr/>
        </p:nvSpPr>
        <p:spPr>
          <a:xfrm>
            <a:off x="10548257" y="6400800"/>
            <a:ext cx="1360714" cy="3374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182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708</Words>
  <Application>Microsoft Office PowerPoint</Application>
  <PresentationFormat>Widescreen</PresentationFormat>
  <Paragraphs>70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Calibri Light</vt:lpstr>
      <vt:lpstr>Consolas</vt:lpstr>
      <vt:lpstr>Wingdings</vt:lpstr>
      <vt:lpstr>Office Theme</vt:lpstr>
      <vt:lpstr>ADVANCE SQL</vt:lpstr>
      <vt:lpstr>PowerPoint Presentation</vt:lpstr>
      <vt:lpstr>PowerPoint Presentation</vt:lpstr>
      <vt:lpstr>PowerPoint Presentation</vt:lpstr>
      <vt:lpstr>Window Functions:</vt:lpstr>
      <vt:lpstr>Some Other Analytical Functions:</vt:lpstr>
      <vt:lpstr>Pivot and Unpivot: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SQL</dc:title>
  <dc:creator>Bhatt, Hitesh (Cognizant)</dc:creator>
  <cp:lastModifiedBy>Bhatt, Hitesh (Cognizant)</cp:lastModifiedBy>
  <cp:revision>1</cp:revision>
  <dcterms:created xsi:type="dcterms:W3CDTF">2024-05-25T06:42:44Z</dcterms:created>
  <dcterms:modified xsi:type="dcterms:W3CDTF">2024-05-25T07:35:11Z</dcterms:modified>
</cp:coreProperties>
</file>