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147471294" r:id="rId2"/>
    <p:sldId id="2147471271" r:id="rId3"/>
    <p:sldId id="2147471295" r:id="rId4"/>
    <p:sldId id="2147471272" r:id="rId5"/>
    <p:sldId id="2147471273" r:id="rId6"/>
    <p:sldId id="2147471274" r:id="rId7"/>
    <p:sldId id="2147471275" r:id="rId8"/>
    <p:sldId id="2147471276" r:id="rId9"/>
    <p:sldId id="2147471277" r:id="rId10"/>
    <p:sldId id="2147471278" r:id="rId11"/>
    <p:sldId id="2147471279" r:id="rId12"/>
    <p:sldId id="2147471280" r:id="rId13"/>
    <p:sldId id="2147471281" r:id="rId14"/>
    <p:sldId id="2147471282" r:id="rId15"/>
    <p:sldId id="2147471297" r:id="rId16"/>
    <p:sldId id="2147471283" r:id="rId17"/>
    <p:sldId id="2147471284" r:id="rId18"/>
    <p:sldId id="214747128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4660"/>
  </p:normalViewPr>
  <p:slideViewPr>
    <p:cSldViewPr snapToGrid="0">
      <p:cViewPr varScale="1">
        <p:scale>
          <a:sx n="59" d="100"/>
          <a:sy n="59" d="100"/>
        </p:scale>
        <p:origin x="5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tt, Hitesh (Cognizant)" userId="f1fa4c9e-c63d-43ec-a45b-928b78e2316c" providerId="ADAL" clId="{38B27BA0-5AE1-490D-A83B-D4AD70EA97EB}"/>
    <pc:docChg chg="undo custSel addSld delSld modSld">
      <pc:chgData name="Bhatt, Hitesh (Cognizant)" userId="f1fa4c9e-c63d-43ec-a45b-928b78e2316c" providerId="ADAL" clId="{38B27BA0-5AE1-490D-A83B-D4AD70EA97EB}" dt="2024-05-25T07:22:16.454" v="151" actId="20577"/>
      <pc:docMkLst>
        <pc:docMk/>
      </pc:docMkLst>
      <pc:sldChg chg="modSp mod">
        <pc:chgData name="Bhatt, Hitesh (Cognizant)" userId="f1fa4c9e-c63d-43ec-a45b-928b78e2316c" providerId="ADAL" clId="{38B27BA0-5AE1-490D-A83B-D4AD70EA97EB}" dt="2024-05-25T07:19:38.347" v="126" actId="33524"/>
        <pc:sldMkLst>
          <pc:docMk/>
          <pc:sldMk cId="481432364" sldId="2147471278"/>
        </pc:sldMkLst>
        <pc:spChg chg="mod">
          <ac:chgData name="Bhatt, Hitesh (Cognizant)" userId="f1fa4c9e-c63d-43ec-a45b-928b78e2316c" providerId="ADAL" clId="{38B27BA0-5AE1-490D-A83B-D4AD70EA97EB}" dt="2024-05-25T07:19:38.347" v="126" actId="33524"/>
          <ac:spMkLst>
            <pc:docMk/>
            <pc:sldMk cId="481432364" sldId="2147471278"/>
            <ac:spMk id="2" creationId="{CA28C8CC-8218-4A28-A653-DFC2C400DB49}"/>
          </ac:spMkLst>
        </pc:spChg>
      </pc:sldChg>
      <pc:sldChg chg="modSp mod">
        <pc:chgData name="Bhatt, Hitesh (Cognizant)" userId="f1fa4c9e-c63d-43ec-a45b-928b78e2316c" providerId="ADAL" clId="{38B27BA0-5AE1-490D-A83B-D4AD70EA97EB}" dt="2024-05-25T07:11:48.194" v="31" actId="20577"/>
        <pc:sldMkLst>
          <pc:docMk/>
          <pc:sldMk cId="3977975693" sldId="2147471280"/>
        </pc:sldMkLst>
        <pc:graphicFrameChg chg="modGraphic">
          <ac:chgData name="Bhatt, Hitesh (Cognizant)" userId="f1fa4c9e-c63d-43ec-a45b-928b78e2316c" providerId="ADAL" clId="{38B27BA0-5AE1-490D-A83B-D4AD70EA97EB}" dt="2024-05-25T07:11:48.194" v="31" actId="20577"/>
          <ac:graphicFrameMkLst>
            <pc:docMk/>
            <pc:sldMk cId="3977975693" sldId="2147471280"/>
            <ac:graphicFrameMk id="6" creationId="{E454A61E-ABCB-4633-B9F8-743E9FDEC37D}"/>
          </ac:graphicFrameMkLst>
        </pc:graphicFrameChg>
      </pc:sldChg>
      <pc:sldChg chg="modSp mod">
        <pc:chgData name="Bhatt, Hitesh (Cognizant)" userId="f1fa4c9e-c63d-43ec-a45b-928b78e2316c" providerId="ADAL" clId="{38B27BA0-5AE1-490D-A83B-D4AD70EA97EB}" dt="2024-05-25T07:17:02.415" v="107" actId="1076"/>
        <pc:sldMkLst>
          <pc:docMk/>
          <pc:sldMk cId="1086447219" sldId="2147471282"/>
        </pc:sldMkLst>
        <pc:spChg chg="mod">
          <ac:chgData name="Bhatt, Hitesh (Cognizant)" userId="f1fa4c9e-c63d-43ec-a45b-928b78e2316c" providerId="ADAL" clId="{38B27BA0-5AE1-490D-A83B-D4AD70EA97EB}" dt="2024-05-25T07:16:56.441" v="106" actId="108"/>
          <ac:spMkLst>
            <pc:docMk/>
            <pc:sldMk cId="1086447219" sldId="2147471282"/>
            <ac:spMk id="2" creationId="{9BE5A8CA-F0C5-4275-B25E-BF614A2A5BBA}"/>
          </ac:spMkLst>
        </pc:spChg>
        <pc:graphicFrameChg chg="mod modGraphic">
          <ac:chgData name="Bhatt, Hitesh (Cognizant)" userId="f1fa4c9e-c63d-43ec-a45b-928b78e2316c" providerId="ADAL" clId="{38B27BA0-5AE1-490D-A83B-D4AD70EA97EB}" dt="2024-05-25T07:17:02.415" v="107" actId="1076"/>
          <ac:graphicFrameMkLst>
            <pc:docMk/>
            <pc:sldMk cId="1086447219" sldId="2147471282"/>
            <ac:graphicFrameMk id="5" creationId="{F2F064ED-2A4D-4F28-94F6-19F247BBCF86}"/>
          </ac:graphicFrameMkLst>
        </pc:graphicFrameChg>
      </pc:sldChg>
      <pc:sldChg chg="modSp mod">
        <pc:chgData name="Bhatt, Hitesh (Cognizant)" userId="f1fa4c9e-c63d-43ec-a45b-928b78e2316c" providerId="ADAL" clId="{38B27BA0-5AE1-490D-A83B-D4AD70EA97EB}" dt="2024-05-25T07:19:09.098" v="125" actId="313"/>
        <pc:sldMkLst>
          <pc:docMk/>
          <pc:sldMk cId="3347519443" sldId="2147471283"/>
        </pc:sldMkLst>
        <pc:spChg chg="mod">
          <ac:chgData name="Bhatt, Hitesh (Cognizant)" userId="f1fa4c9e-c63d-43ec-a45b-928b78e2316c" providerId="ADAL" clId="{38B27BA0-5AE1-490D-A83B-D4AD70EA97EB}" dt="2024-05-25T07:19:09.098" v="125" actId="313"/>
          <ac:spMkLst>
            <pc:docMk/>
            <pc:sldMk cId="3347519443" sldId="2147471283"/>
            <ac:spMk id="2" creationId="{8B44F451-574D-46E2-8888-9C1663F7A2D0}"/>
          </ac:spMkLst>
        </pc:spChg>
        <pc:spChg chg="mod">
          <ac:chgData name="Bhatt, Hitesh (Cognizant)" userId="f1fa4c9e-c63d-43ec-a45b-928b78e2316c" providerId="ADAL" clId="{38B27BA0-5AE1-490D-A83B-D4AD70EA97EB}" dt="2024-05-25T07:17:27.796" v="111" actId="20577"/>
          <ac:spMkLst>
            <pc:docMk/>
            <pc:sldMk cId="3347519443" sldId="2147471283"/>
            <ac:spMk id="13" creationId="{B3F53F19-A665-4305-AE86-0A1876CE2B09}"/>
          </ac:spMkLst>
        </pc:spChg>
        <pc:spChg chg="mod">
          <ac:chgData name="Bhatt, Hitesh (Cognizant)" userId="f1fa4c9e-c63d-43ec-a45b-928b78e2316c" providerId="ADAL" clId="{38B27BA0-5AE1-490D-A83B-D4AD70EA97EB}" dt="2024-05-25T07:18:09.692" v="123" actId="313"/>
          <ac:spMkLst>
            <pc:docMk/>
            <pc:sldMk cId="3347519443" sldId="2147471283"/>
            <ac:spMk id="14" creationId="{FEABF17C-E333-4A7F-A71F-155C424D8AC1}"/>
          </ac:spMkLst>
        </pc:spChg>
        <pc:spChg chg="mod">
          <ac:chgData name="Bhatt, Hitesh (Cognizant)" userId="f1fa4c9e-c63d-43ec-a45b-928b78e2316c" providerId="ADAL" clId="{38B27BA0-5AE1-490D-A83B-D4AD70EA97EB}" dt="2024-05-25T07:17:42.765" v="116" actId="20577"/>
          <ac:spMkLst>
            <pc:docMk/>
            <pc:sldMk cId="3347519443" sldId="2147471283"/>
            <ac:spMk id="15" creationId="{6BACEDBF-A554-49A6-B7ED-93AB2E57455C}"/>
          </ac:spMkLst>
        </pc:spChg>
      </pc:sldChg>
      <pc:sldChg chg="modSp mod">
        <pc:chgData name="Bhatt, Hitesh (Cognizant)" userId="f1fa4c9e-c63d-43ec-a45b-928b78e2316c" providerId="ADAL" clId="{38B27BA0-5AE1-490D-A83B-D4AD70EA97EB}" dt="2024-05-25T07:19:02.647" v="124" actId="313"/>
        <pc:sldMkLst>
          <pc:docMk/>
          <pc:sldMk cId="1159765295" sldId="2147471284"/>
        </pc:sldMkLst>
        <pc:spChg chg="mod">
          <ac:chgData name="Bhatt, Hitesh (Cognizant)" userId="f1fa4c9e-c63d-43ec-a45b-928b78e2316c" providerId="ADAL" clId="{38B27BA0-5AE1-490D-A83B-D4AD70EA97EB}" dt="2024-05-25T07:19:02.647" v="124" actId="313"/>
          <ac:spMkLst>
            <pc:docMk/>
            <pc:sldMk cId="1159765295" sldId="2147471284"/>
            <ac:spMk id="2" creationId="{78A76576-4FC7-478C-B20A-E847BDE5F168}"/>
          </ac:spMkLst>
        </pc:spChg>
        <pc:spChg chg="mod">
          <ac:chgData name="Bhatt, Hitesh (Cognizant)" userId="f1fa4c9e-c63d-43ec-a45b-928b78e2316c" providerId="ADAL" clId="{38B27BA0-5AE1-490D-A83B-D4AD70EA97EB}" dt="2024-05-25T07:17:54.497" v="118" actId="20577"/>
          <ac:spMkLst>
            <pc:docMk/>
            <pc:sldMk cId="1159765295" sldId="2147471284"/>
            <ac:spMk id="11" creationId="{A70B4E9E-3FD4-4C9A-B4A6-C463251D6DDB}"/>
          </ac:spMkLst>
        </pc:spChg>
        <pc:spChg chg="mod">
          <ac:chgData name="Bhatt, Hitesh (Cognizant)" userId="f1fa4c9e-c63d-43ec-a45b-928b78e2316c" providerId="ADAL" clId="{38B27BA0-5AE1-490D-A83B-D4AD70EA97EB}" dt="2024-05-25T07:17:58.672" v="120" actId="20577"/>
          <ac:spMkLst>
            <pc:docMk/>
            <pc:sldMk cId="1159765295" sldId="2147471284"/>
            <ac:spMk id="12" creationId="{09FFADD1-1FA2-4C6C-A320-975B2C3B0528}"/>
          </ac:spMkLst>
        </pc:spChg>
        <pc:spChg chg="mod">
          <ac:chgData name="Bhatt, Hitesh (Cognizant)" userId="f1fa4c9e-c63d-43ec-a45b-928b78e2316c" providerId="ADAL" clId="{38B27BA0-5AE1-490D-A83B-D4AD70EA97EB}" dt="2024-05-25T07:18:03.240" v="122" actId="20577"/>
          <ac:spMkLst>
            <pc:docMk/>
            <pc:sldMk cId="1159765295" sldId="2147471284"/>
            <ac:spMk id="13" creationId="{02F63F87-EBC6-4BF5-A298-F66E074AF5E1}"/>
          </ac:spMkLst>
        </pc:spChg>
      </pc:sldChg>
      <pc:sldChg chg="modSp mod">
        <pc:chgData name="Bhatt, Hitesh (Cognizant)" userId="f1fa4c9e-c63d-43ec-a45b-928b78e2316c" providerId="ADAL" clId="{38B27BA0-5AE1-490D-A83B-D4AD70EA97EB}" dt="2024-05-25T07:21:17.989" v="145" actId="14100"/>
        <pc:sldMkLst>
          <pc:docMk/>
          <pc:sldMk cId="2214943197" sldId="2147471287"/>
        </pc:sldMkLst>
        <pc:spChg chg="mod">
          <ac:chgData name="Bhatt, Hitesh (Cognizant)" userId="f1fa4c9e-c63d-43ec-a45b-928b78e2316c" providerId="ADAL" clId="{38B27BA0-5AE1-490D-A83B-D4AD70EA97EB}" dt="2024-05-25T07:21:17.989" v="145" actId="14100"/>
          <ac:spMkLst>
            <pc:docMk/>
            <pc:sldMk cId="2214943197" sldId="2147471287"/>
            <ac:spMk id="2" creationId="{898BBAD7-BFA9-400A-8650-0A71169CBE8E}"/>
          </ac:spMkLst>
        </pc:spChg>
        <pc:graphicFrameChg chg="mod">
          <ac:chgData name="Bhatt, Hitesh (Cognizant)" userId="f1fa4c9e-c63d-43ec-a45b-928b78e2316c" providerId="ADAL" clId="{38B27BA0-5AE1-490D-A83B-D4AD70EA97EB}" dt="2024-05-25T07:21:00.996" v="142" actId="1076"/>
          <ac:graphicFrameMkLst>
            <pc:docMk/>
            <pc:sldMk cId="2214943197" sldId="2147471287"/>
            <ac:graphicFrameMk id="4" creationId="{AEC03E5C-EBE3-4055-A944-D9230726F0DB}"/>
          </ac:graphicFrameMkLst>
        </pc:graphicFrameChg>
        <pc:graphicFrameChg chg="mod modGraphic">
          <ac:chgData name="Bhatt, Hitesh (Cognizant)" userId="f1fa4c9e-c63d-43ec-a45b-928b78e2316c" providerId="ADAL" clId="{38B27BA0-5AE1-490D-A83B-D4AD70EA97EB}" dt="2024-05-25T07:21:13.613" v="144" actId="14100"/>
          <ac:graphicFrameMkLst>
            <pc:docMk/>
            <pc:sldMk cId="2214943197" sldId="2147471287"/>
            <ac:graphicFrameMk id="5" creationId="{2DBA2876-B300-458E-8BD8-2548876F08C0}"/>
          </ac:graphicFrameMkLst>
        </pc:graphicFrameChg>
      </pc:sldChg>
      <pc:sldChg chg="modSp new del mod">
        <pc:chgData name="Bhatt, Hitesh (Cognizant)" userId="f1fa4c9e-c63d-43ec-a45b-928b78e2316c" providerId="ADAL" clId="{38B27BA0-5AE1-490D-A83B-D4AD70EA97EB}" dt="2024-05-25T07:13:30.300" v="63" actId="2696"/>
        <pc:sldMkLst>
          <pc:docMk/>
          <pc:sldMk cId="1077958702" sldId="2147471296"/>
        </pc:sldMkLst>
        <pc:spChg chg="mod">
          <ac:chgData name="Bhatt, Hitesh (Cognizant)" userId="f1fa4c9e-c63d-43ec-a45b-928b78e2316c" providerId="ADAL" clId="{38B27BA0-5AE1-490D-A83B-D4AD70EA97EB}" dt="2024-05-25T07:13:21.939" v="61" actId="20577"/>
          <ac:spMkLst>
            <pc:docMk/>
            <pc:sldMk cId="1077958702" sldId="2147471296"/>
            <ac:spMk id="3" creationId="{53C38B8E-67FB-CCBE-3068-314377E53805}"/>
          </ac:spMkLst>
        </pc:spChg>
      </pc:sldChg>
      <pc:sldChg chg="add del">
        <pc:chgData name="Bhatt, Hitesh (Cognizant)" userId="f1fa4c9e-c63d-43ec-a45b-928b78e2316c" providerId="ADAL" clId="{38B27BA0-5AE1-490D-A83B-D4AD70EA97EB}" dt="2024-05-25T07:13:00.667" v="36" actId="2696"/>
        <pc:sldMkLst>
          <pc:docMk/>
          <pc:sldMk cId="3404716019" sldId="2147471296"/>
        </pc:sldMkLst>
      </pc:sldChg>
      <pc:sldChg chg="delSp modSp add mod">
        <pc:chgData name="Bhatt, Hitesh (Cognizant)" userId="f1fa4c9e-c63d-43ec-a45b-928b78e2316c" providerId="ADAL" clId="{38B27BA0-5AE1-490D-A83B-D4AD70EA97EB}" dt="2024-05-25T07:22:16.454" v="151" actId="20577"/>
        <pc:sldMkLst>
          <pc:docMk/>
          <pc:sldMk cId="3126369404" sldId="2147471297"/>
        </pc:sldMkLst>
        <pc:spChg chg="mod">
          <ac:chgData name="Bhatt, Hitesh (Cognizant)" userId="f1fa4c9e-c63d-43ec-a45b-928b78e2316c" providerId="ADAL" clId="{38B27BA0-5AE1-490D-A83B-D4AD70EA97EB}" dt="2024-05-25T07:22:15.982" v="150" actId="14100"/>
          <ac:spMkLst>
            <pc:docMk/>
            <pc:sldMk cId="3126369404" sldId="2147471297"/>
            <ac:spMk id="2" creationId="{9BE5A8CA-F0C5-4275-B25E-BF614A2A5BBA}"/>
          </ac:spMkLst>
        </pc:spChg>
        <pc:spChg chg="mod">
          <ac:chgData name="Bhatt, Hitesh (Cognizant)" userId="f1fa4c9e-c63d-43ec-a45b-928b78e2316c" providerId="ADAL" clId="{38B27BA0-5AE1-490D-A83B-D4AD70EA97EB}" dt="2024-05-25T07:22:16.454" v="151" actId="20577"/>
          <ac:spMkLst>
            <pc:docMk/>
            <pc:sldMk cId="3126369404" sldId="2147471297"/>
            <ac:spMk id="3" creationId="{1F7A7DD2-1FC1-4D74-AB08-C1752D93D960}"/>
          </ac:spMkLst>
        </pc:spChg>
        <pc:graphicFrameChg chg="del">
          <ac:chgData name="Bhatt, Hitesh (Cognizant)" userId="f1fa4c9e-c63d-43ec-a45b-928b78e2316c" providerId="ADAL" clId="{38B27BA0-5AE1-490D-A83B-D4AD70EA97EB}" dt="2024-05-25T07:14:00.937" v="69" actId="21"/>
          <ac:graphicFrameMkLst>
            <pc:docMk/>
            <pc:sldMk cId="3126369404" sldId="2147471297"/>
            <ac:graphicFrameMk id="5" creationId="{F2F064ED-2A4D-4F28-94F6-19F247BBCF8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FE99-7BD3-491E-A0CA-30E7B7197FE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A9DB-8680-46F0-BA01-063FA30A6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7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FE99-7BD3-491E-A0CA-30E7B7197FE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A9DB-8680-46F0-BA01-063FA30A6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FE99-7BD3-491E-A0CA-30E7B7197FE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A9DB-8680-46F0-BA01-063FA30A6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06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 - dark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5D98D9-078E-1B4D-9B08-C13EF3A05D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" t="117"/>
          <a:stretch/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105094"/>
            <a:ext cx="4013200" cy="1828469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7EFB4-CCA6-4E89-9EF6-9F4FE5D53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89" y="4187952"/>
            <a:ext cx="4014215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19817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2022 Cognizant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A57A3A6-0AF3-C54A-8CB5-7EF0565FF32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42416" y="5289745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14FB0-4CED-294C-94C0-7AE48992D94A}"/>
              </a:ext>
            </a:extLst>
          </p:cNvPr>
          <p:cNvSpPr txBox="1"/>
          <p:nvPr userDrawn="1"/>
        </p:nvSpPr>
        <p:spPr>
          <a:xfrm>
            <a:off x="-1367942" y="16825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500EB0FA-ED09-2D45-A504-B05B58FC3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7678" y="381865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33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B63C380-E279-D44A-A6C8-6A5715D7BB4E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00" b="800"/>
          <a:stretch/>
        </p:blipFill>
        <p:spPr>
          <a:xfrm>
            <a:off x="0" y="0"/>
            <a:ext cx="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198179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403757B-3C0A-0849-B674-7D15D576B3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40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FE99-7BD3-491E-A0CA-30E7B7197FE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A9DB-8680-46F0-BA01-063FA30A6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57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FE99-7BD3-491E-A0CA-30E7B7197FE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A9DB-8680-46F0-BA01-063FA30A6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0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FE99-7BD3-491E-A0CA-30E7B7197FE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A9DB-8680-46F0-BA01-063FA30A6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48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FE99-7BD3-491E-A0CA-30E7B7197FE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A9DB-8680-46F0-BA01-063FA30A6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86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FE99-7BD3-491E-A0CA-30E7B7197FE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A9DB-8680-46F0-BA01-063FA30A6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2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FE99-7BD3-491E-A0CA-30E7B7197FE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A9DB-8680-46F0-BA01-063FA30A6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86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FE99-7BD3-491E-A0CA-30E7B7197FE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A9DB-8680-46F0-BA01-063FA30A6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39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FE99-7BD3-491E-A0CA-30E7B7197FE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A9DB-8680-46F0-BA01-063FA30A6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25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EBFE99-7BD3-491E-A0CA-30E7B7197FE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C9BA9DB-8680-46F0-BA01-063FA30A6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42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atawarehouse4u.info/SCD-Slowly-Changing-Dimensions.html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svg"/><Relationship Id="rId7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svg"/><Relationship Id="rId7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89CF1-264E-4373-A762-84EE3AD0D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Quicksand"/>
              </a:rPr>
              <a:t> Datawarehouse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6C617-BD3B-466A-8B83-8B99A91D4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Presented By:</a:t>
            </a:r>
          </a:p>
          <a:p>
            <a:pPr algn="ctr"/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Hitesh Bhatt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033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28C8CC-8218-4A28-A653-DFC2C400D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2040836"/>
            <a:ext cx="10685758" cy="36483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A. Slowly Changing Dimension: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Slowly Changing Dimensions (SCD) - dimensions that change slowly over time a period, rather than changing on regular schedule. In Data Warehouse there is a need to 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track changes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 in dimension attributes in order to report historical data.</a:t>
            </a:r>
            <a:endParaRPr lang="en-US" altLang="en-US" sz="21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altLang="en-US" sz="21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alt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Type I: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is used to overwrite the old values but the disadvantage is that no history is captured. </a:t>
            </a:r>
            <a:endParaRPr lang="en-US" altLang="en-US" sz="21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alt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Type II: i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s used to add a new row or maintains different versions of data. </a:t>
            </a:r>
            <a:r>
              <a:rPr lang="en-US" alt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alt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Type III: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is used to create a new column. Hence the original data is modified to include a new data. </a:t>
            </a:r>
            <a:endParaRPr lang="en-US" altLang="en-US" sz="21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A432B-535F-4901-8F71-A4DE47F4C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490330"/>
            <a:ext cx="8575589" cy="9144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Dimensions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5453B7-BC68-95A0-4136-41952A6654DB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43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BD3C83-4CBC-48B5-BC6F-66B803019E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0654" y="1364975"/>
            <a:ext cx="10425729" cy="5221355"/>
          </a:xfrm>
        </p:spPr>
        <p:txBody>
          <a:bodyPr/>
          <a:lstStyle/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SCD TYPE I is used to overwrite the old values but the disadvantage is that no history is captured.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Hence saves cost and space. 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Only the new record will be present.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Before change: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Change: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458B54-7D8B-4D3D-A20E-9A3A059D1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543340"/>
            <a:ext cx="8575589" cy="82163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SCD TYPE I: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A2F3D1-8AC1-448A-82A0-805DACA21FF5}"/>
              </a:ext>
            </a:extLst>
          </p:cNvPr>
          <p:cNvGraphicFramePr>
            <a:graphicFrameLocks noGrp="1"/>
          </p:cNvGraphicFramePr>
          <p:nvPr/>
        </p:nvGraphicFramePr>
        <p:xfrm>
          <a:off x="3995531" y="3631092"/>
          <a:ext cx="6639343" cy="1073427"/>
        </p:xfrm>
        <a:graphic>
          <a:graphicData uri="http://schemas.openxmlformats.org/drawingml/2006/table">
            <a:tbl>
              <a:tblPr/>
              <a:tblGrid>
                <a:gridCol w="1630017">
                  <a:extLst>
                    <a:ext uri="{9D8B030D-6E8A-4147-A177-3AD203B41FA5}">
                      <a16:colId xmlns:a16="http://schemas.microsoft.com/office/drawing/2014/main" val="3583423017"/>
                    </a:ext>
                  </a:extLst>
                </a:gridCol>
                <a:gridCol w="1676402">
                  <a:extLst>
                    <a:ext uri="{9D8B030D-6E8A-4147-A177-3AD203B41FA5}">
                      <a16:colId xmlns:a16="http://schemas.microsoft.com/office/drawing/2014/main" val="223255337"/>
                    </a:ext>
                  </a:extLst>
                </a:gridCol>
                <a:gridCol w="1666462">
                  <a:extLst>
                    <a:ext uri="{9D8B030D-6E8A-4147-A177-3AD203B41FA5}">
                      <a16:colId xmlns:a16="http://schemas.microsoft.com/office/drawing/2014/main" val="1678037761"/>
                    </a:ext>
                  </a:extLst>
                </a:gridCol>
                <a:gridCol w="1666462">
                  <a:extLst>
                    <a:ext uri="{9D8B030D-6E8A-4147-A177-3AD203B41FA5}">
                      <a16:colId xmlns:a16="http://schemas.microsoft.com/office/drawing/2014/main" val="2031914244"/>
                    </a:ext>
                  </a:extLst>
                </a:gridCol>
              </a:tblGrid>
              <a:tr h="357809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CUST_ID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CUST_NAME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GENDER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7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CUST_CITY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19992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1001 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Hitesh Bhatt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3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3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Male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03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Pithoragarh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0257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1002 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302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2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2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Chandan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302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3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3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Male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2023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4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Kolkata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904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E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3E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691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EE2C72-E104-4D3C-8C85-1D89B16D3B46}"/>
              </a:ext>
            </a:extLst>
          </p:cNvPr>
          <p:cNvGraphicFramePr>
            <a:graphicFrameLocks noGrp="1"/>
          </p:cNvGraphicFramePr>
          <p:nvPr/>
        </p:nvGraphicFramePr>
        <p:xfrm>
          <a:off x="3995531" y="5241233"/>
          <a:ext cx="6639343" cy="1073427"/>
        </p:xfrm>
        <a:graphic>
          <a:graphicData uri="http://schemas.openxmlformats.org/drawingml/2006/table">
            <a:tbl>
              <a:tblPr/>
              <a:tblGrid>
                <a:gridCol w="1630017">
                  <a:extLst>
                    <a:ext uri="{9D8B030D-6E8A-4147-A177-3AD203B41FA5}">
                      <a16:colId xmlns:a16="http://schemas.microsoft.com/office/drawing/2014/main" val="3583423017"/>
                    </a:ext>
                  </a:extLst>
                </a:gridCol>
                <a:gridCol w="1676402">
                  <a:extLst>
                    <a:ext uri="{9D8B030D-6E8A-4147-A177-3AD203B41FA5}">
                      <a16:colId xmlns:a16="http://schemas.microsoft.com/office/drawing/2014/main" val="223255337"/>
                    </a:ext>
                  </a:extLst>
                </a:gridCol>
                <a:gridCol w="1666462">
                  <a:extLst>
                    <a:ext uri="{9D8B030D-6E8A-4147-A177-3AD203B41FA5}">
                      <a16:colId xmlns:a16="http://schemas.microsoft.com/office/drawing/2014/main" val="1678037761"/>
                    </a:ext>
                  </a:extLst>
                </a:gridCol>
                <a:gridCol w="1666462">
                  <a:extLst>
                    <a:ext uri="{9D8B030D-6E8A-4147-A177-3AD203B41FA5}">
                      <a16:colId xmlns:a16="http://schemas.microsoft.com/office/drawing/2014/main" val="2031914244"/>
                    </a:ext>
                  </a:extLst>
                </a:gridCol>
              </a:tblGrid>
              <a:tr h="357809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CUST_ID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CUST_NAME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GENDER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7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CUST_CITY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19992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1001 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Hitesh Bhatt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3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3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Male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03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Hyderabad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0257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1002 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302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2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2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Chandan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302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3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3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Male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2023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4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Kolkata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904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E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3E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6914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7109D92-B4B1-6335-8B71-88B880EC673C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04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7CE610-6014-48FD-B417-F62F50DC6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2852" y="1581611"/>
            <a:ext cx="10919791" cy="4978215"/>
          </a:xfrm>
        </p:spPr>
        <p:txBody>
          <a:bodyPr/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SCD Type2 is used to add a new row or maintains different versions of data. 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Hence History is maintained 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It contains the old model phone as well as new model phone details.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Before change: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Change: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EB4694-DA6D-436C-AF14-923495F1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146" y="561194"/>
            <a:ext cx="8575589" cy="10204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SCD TYPE II: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B006F4-D9E0-4572-9DCF-A92878C45F77}"/>
              </a:ext>
            </a:extLst>
          </p:cNvPr>
          <p:cNvGraphicFramePr>
            <a:graphicFrameLocks noGrp="1"/>
          </p:cNvGraphicFramePr>
          <p:nvPr/>
        </p:nvGraphicFramePr>
        <p:xfrm>
          <a:off x="4187687" y="3429001"/>
          <a:ext cx="6447187" cy="1020417"/>
        </p:xfrm>
        <a:graphic>
          <a:graphicData uri="http://schemas.openxmlformats.org/drawingml/2006/table">
            <a:tbl>
              <a:tblPr/>
              <a:tblGrid>
                <a:gridCol w="1166500">
                  <a:extLst>
                    <a:ext uri="{9D8B030D-6E8A-4147-A177-3AD203B41FA5}">
                      <a16:colId xmlns:a16="http://schemas.microsoft.com/office/drawing/2014/main" val="3583423017"/>
                    </a:ext>
                  </a:extLst>
                </a:gridCol>
                <a:gridCol w="1767215">
                  <a:extLst>
                    <a:ext uri="{9D8B030D-6E8A-4147-A177-3AD203B41FA5}">
                      <a16:colId xmlns:a16="http://schemas.microsoft.com/office/drawing/2014/main" val="223255337"/>
                    </a:ext>
                  </a:extLst>
                </a:gridCol>
                <a:gridCol w="1756736">
                  <a:extLst>
                    <a:ext uri="{9D8B030D-6E8A-4147-A177-3AD203B41FA5}">
                      <a16:colId xmlns:a16="http://schemas.microsoft.com/office/drawing/2014/main" val="1678037761"/>
                    </a:ext>
                  </a:extLst>
                </a:gridCol>
                <a:gridCol w="1756736">
                  <a:extLst>
                    <a:ext uri="{9D8B030D-6E8A-4147-A177-3AD203B41FA5}">
                      <a16:colId xmlns:a16="http://schemas.microsoft.com/office/drawing/2014/main" val="2031914244"/>
                    </a:ext>
                  </a:extLst>
                </a:gridCol>
              </a:tblGrid>
              <a:tr h="340139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CUST_ID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CUST_NAME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GENDER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7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CUST_CITY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19992"/>
                  </a:ext>
                </a:extLst>
              </a:tr>
              <a:tr h="340139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1001 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Hitesh Bhatt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3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3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Male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03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Pithoragarh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0257"/>
                  </a:ext>
                </a:extLst>
              </a:tr>
              <a:tr h="340139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1002 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302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2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2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Chandan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302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3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3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Male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2023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4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Kolkata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904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E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3E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691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54A61E-ABCB-4633-B9F8-743E9FDEC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23434"/>
              </p:ext>
            </p:extLst>
          </p:nvPr>
        </p:nvGraphicFramePr>
        <p:xfrm>
          <a:off x="3193773" y="4943061"/>
          <a:ext cx="8136836" cy="1353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953">
                  <a:extLst>
                    <a:ext uri="{9D8B030D-6E8A-4147-A177-3AD203B41FA5}">
                      <a16:colId xmlns:a16="http://schemas.microsoft.com/office/drawing/2014/main" val="1067353271"/>
                    </a:ext>
                  </a:extLst>
                </a:gridCol>
                <a:gridCol w="1193931">
                  <a:extLst>
                    <a:ext uri="{9D8B030D-6E8A-4147-A177-3AD203B41FA5}">
                      <a16:colId xmlns:a16="http://schemas.microsoft.com/office/drawing/2014/main" val="3497910435"/>
                    </a:ext>
                  </a:extLst>
                </a:gridCol>
                <a:gridCol w="1278445">
                  <a:extLst>
                    <a:ext uri="{9D8B030D-6E8A-4147-A177-3AD203B41FA5}">
                      <a16:colId xmlns:a16="http://schemas.microsoft.com/office/drawing/2014/main" val="1015375902"/>
                    </a:ext>
                  </a:extLst>
                </a:gridCol>
                <a:gridCol w="1050096">
                  <a:extLst>
                    <a:ext uri="{9D8B030D-6E8A-4147-A177-3AD203B41FA5}">
                      <a16:colId xmlns:a16="http://schemas.microsoft.com/office/drawing/2014/main" val="332105029"/>
                    </a:ext>
                  </a:extLst>
                </a:gridCol>
                <a:gridCol w="1197606">
                  <a:extLst>
                    <a:ext uri="{9D8B030D-6E8A-4147-A177-3AD203B41FA5}">
                      <a16:colId xmlns:a16="http://schemas.microsoft.com/office/drawing/2014/main" val="3704750754"/>
                    </a:ext>
                  </a:extLst>
                </a:gridCol>
                <a:gridCol w="1309782">
                  <a:extLst>
                    <a:ext uri="{9D8B030D-6E8A-4147-A177-3AD203B41FA5}">
                      <a16:colId xmlns:a16="http://schemas.microsoft.com/office/drawing/2014/main" val="2497838703"/>
                    </a:ext>
                  </a:extLst>
                </a:gridCol>
                <a:gridCol w="963023">
                  <a:extLst>
                    <a:ext uri="{9D8B030D-6E8A-4147-A177-3AD203B41FA5}">
                      <a16:colId xmlns:a16="http://schemas.microsoft.com/office/drawing/2014/main" val="3051547542"/>
                    </a:ext>
                  </a:extLst>
                </a:gridCol>
              </a:tblGrid>
              <a:tr h="541498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CUST_ID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CUST_NAME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GENDER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CUST_CITY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DW_START_DT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DW_END_DT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CURR_IND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10221"/>
                  </a:ext>
                </a:extLst>
              </a:tr>
              <a:tr h="270749"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1001 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Hitesh Bhatt 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n-US" sz="1400" b="0" i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Male 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n-US" sz="1400" b="0" i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Pithoragarh 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2-May-2024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31-Dec-00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n-US" sz="1400" b="0" i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87985"/>
                  </a:ext>
                </a:extLst>
              </a:tr>
              <a:tr h="270749"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1002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Chandan 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Male 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Kolkata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2-May-2024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3-May-2024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n-US" sz="1400" b="0" i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99602"/>
                  </a:ext>
                </a:extLst>
              </a:tr>
              <a:tr h="270749"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n-US" sz="1400" b="0" i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1002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n-US" sz="1400" b="0" i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Chandan 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Male 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Pune 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3-May-2024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31-Dec-00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8484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6E14FE8-DD10-34BD-900B-27A0958498F0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975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1CE069-E23F-4B1E-94E2-1FDA1D7F39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1563756"/>
            <a:ext cx="9744854" cy="4373217"/>
          </a:xfrm>
        </p:spPr>
        <p:txBody>
          <a:bodyPr/>
          <a:lstStyle/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SCD Type3  is used to create a new column. Hence the original data is modified to include a new data. 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It will add a new Column as Old Phone and New Phone to keep the track of record.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Before Change: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Change: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BCBE8E-C09F-4D9C-B457-6A8D6F882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728870"/>
            <a:ext cx="8575589" cy="83488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SCD TYPE III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878604-035B-4676-8304-1DE7840D5E7C}"/>
              </a:ext>
            </a:extLst>
          </p:cNvPr>
          <p:cNvGraphicFramePr>
            <a:graphicFrameLocks noGrp="1"/>
          </p:cNvGraphicFramePr>
          <p:nvPr/>
        </p:nvGraphicFramePr>
        <p:xfrm>
          <a:off x="4510239" y="3374666"/>
          <a:ext cx="6639343" cy="1073427"/>
        </p:xfrm>
        <a:graphic>
          <a:graphicData uri="http://schemas.openxmlformats.org/drawingml/2006/table">
            <a:tbl>
              <a:tblPr/>
              <a:tblGrid>
                <a:gridCol w="1630017">
                  <a:extLst>
                    <a:ext uri="{9D8B030D-6E8A-4147-A177-3AD203B41FA5}">
                      <a16:colId xmlns:a16="http://schemas.microsoft.com/office/drawing/2014/main" val="3583423017"/>
                    </a:ext>
                  </a:extLst>
                </a:gridCol>
                <a:gridCol w="1676402">
                  <a:extLst>
                    <a:ext uri="{9D8B030D-6E8A-4147-A177-3AD203B41FA5}">
                      <a16:colId xmlns:a16="http://schemas.microsoft.com/office/drawing/2014/main" val="223255337"/>
                    </a:ext>
                  </a:extLst>
                </a:gridCol>
                <a:gridCol w="1666462">
                  <a:extLst>
                    <a:ext uri="{9D8B030D-6E8A-4147-A177-3AD203B41FA5}">
                      <a16:colId xmlns:a16="http://schemas.microsoft.com/office/drawing/2014/main" val="1678037761"/>
                    </a:ext>
                  </a:extLst>
                </a:gridCol>
                <a:gridCol w="1666462">
                  <a:extLst>
                    <a:ext uri="{9D8B030D-6E8A-4147-A177-3AD203B41FA5}">
                      <a16:colId xmlns:a16="http://schemas.microsoft.com/office/drawing/2014/main" val="2031914244"/>
                    </a:ext>
                  </a:extLst>
                </a:gridCol>
              </a:tblGrid>
              <a:tr h="357809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CUST_ID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CUST_NAME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GENDER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7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CUST_CITY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19992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1001 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2A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Hitesh Bhatt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3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3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Male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03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Pithoragarh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0257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1002 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302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2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2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Chandan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302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3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3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Male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2023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4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Kolkata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904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E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21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3E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691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D34051-1EE2-48C3-A6E8-9294CF2B71C7}"/>
              </a:ext>
            </a:extLst>
          </p:cNvPr>
          <p:cNvGraphicFramePr>
            <a:graphicFrameLocks noGrp="1"/>
          </p:cNvGraphicFramePr>
          <p:nvPr/>
        </p:nvGraphicFramePr>
        <p:xfrm>
          <a:off x="4510239" y="4809214"/>
          <a:ext cx="6639344" cy="1127760"/>
        </p:xfrm>
        <a:graphic>
          <a:graphicData uri="http://schemas.openxmlformats.org/drawingml/2006/table">
            <a:tbl>
              <a:tblPr/>
              <a:tblGrid>
                <a:gridCol w="782816">
                  <a:extLst>
                    <a:ext uri="{9D8B030D-6E8A-4147-A177-3AD203B41FA5}">
                      <a16:colId xmlns:a16="http://schemas.microsoft.com/office/drawing/2014/main" val="1447977343"/>
                    </a:ext>
                  </a:extLst>
                </a:gridCol>
                <a:gridCol w="1989646">
                  <a:extLst>
                    <a:ext uri="{9D8B030D-6E8A-4147-A177-3AD203B41FA5}">
                      <a16:colId xmlns:a16="http://schemas.microsoft.com/office/drawing/2014/main" val="866983695"/>
                    </a:ext>
                  </a:extLst>
                </a:gridCol>
                <a:gridCol w="1202780">
                  <a:extLst>
                    <a:ext uri="{9D8B030D-6E8A-4147-A177-3AD203B41FA5}">
                      <a16:colId xmlns:a16="http://schemas.microsoft.com/office/drawing/2014/main" val="663167527"/>
                    </a:ext>
                  </a:extLst>
                </a:gridCol>
                <a:gridCol w="1573731">
                  <a:extLst>
                    <a:ext uri="{9D8B030D-6E8A-4147-A177-3AD203B41FA5}">
                      <a16:colId xmlns:a16="http://schemas.microsoft.com/office/drawing/2014/main" val="972003899"/>
                    </a:ext>
                  </a:extLst>
                </a:gridCol>
                <a:gridCol w="1090371">
                  <a:extLst>
                    <a:ext uri="{9D8B030D-6E8A-4147-A177-3AD203B41FA5}">
                      <a16:colId xmlns:a16="http://schemas.microsoft.com/office/drawing/2014/main" val="20728857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CUST_ID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0C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C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C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C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CUST_NAME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0C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C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C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C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GENDER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0C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C3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C3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C3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Old city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30C3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C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C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C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CUST_CITY</a:t>
                      </a:r>
                    </a:p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60C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020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1001 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50C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C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C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C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Hitesh Bhatt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50C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B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C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B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Male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B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C3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C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Pithoragarh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90C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B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C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B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Hyderabad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E0B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5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C5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2623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1002 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E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E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C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E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Chandan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E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D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B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D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Male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30D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DE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DE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Kolkata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60DE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CE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B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CE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Kolkata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20CE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E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C5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E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4058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566457E-DE10-3637-A115-0F38FD193F00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481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E5A8CA-F0C5-4275-B25E-BF614A2A5B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1497496"/>
            <a:ext cx="10473723" cy="472440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B. Conformed Dimension: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Table which is used by more than one fact table. </a:t>
            </a:r>
          </a:p>
          <a:p>
            <a:pPr fontAlgn="base"/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Example: DATE_DIM can be used as a conformed Dimension because its attributes (day, week, months, etc.) have the same meaning when joined to any fact table. </a:t>
            </a:r>
          </a:p>
          <a:p>
            <a:pPr fontAlgn="base"/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For </a:t>
            </a:r>
            <a:r>
              <a:rPr lang="en-US" sz="2100" dirty="0" err="1">
                <a:solidFill>
                  <a:schemeClr val="tx1"/>
                </a:solidFill>
                <a:latin typeface="Calibri" panose="020F0502020204030204" pitchFamily="34" charset="0"/>
              </a:rPr>
              <a:t>E.g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  <a:p>
            <a:pPr algn="just" rtl="0" fontAlgn="base"/>
            <a:endParaRPr lang="en-US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C. Degenerate Dimension: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 is a dimension key in the fact table that does not have its own Dimension table. </a:t>
            </a:r>
          </a:p>
          <a:p>
            <a:pPr fontAlgn="base"/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Example: Policy number, order number, Invoice number Used to track the transactions or grouping items.</a:t>
            </a:r>
          </a:p>
          <a:p>
            <a:pPr algn="just" rtl="0" fontAlgn="base"/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A7DD2-1FC1-4D74-AB08-C1752D93D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636104"/>
            <a:ext cx="8575589" cy="7023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Dimensions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2F064ED-2A4D-4F28-94F6-19F247BBC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19187"/>
              </p:ext>
            </p:extLst>
          </p:nvPr>
        </p:nvGraphicFramePr>
        <p:xfrm>
          <a:off x="2752305" y="2733168"/>
          <a:ext cx="7053943" cy="112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41">
                  <a:extLst>
                    <a:ext uri="{9D8B030D-6E8A-4147-A177-3AD203B41FA5}">
                      <a16:colId xmlns:a16="http://schemas.microsoft.com/office/drawing/2014/main" val="3091825322"/>
                    </a:ext>
                  </a:extLst>
                </a:gridCol>
                <a:gridCol w="1290798">
                  <a:extLst>
                    <a:ext uri="{9D8B030D-6E8A-4147-A177-3AD203B41FA5}">
                      <a16:colId xmlns:a16="http://schemas.microsoft.com/office/drawing/2014/main" val="1909349659"/>
                    </a:ext>
                  </a:extLst>
                </a:gridCol>
                <a:gridCol w="1452468">
                  <a:extLst>
                    <a:ext uri="{9D8B030D-6E8A-4147-A177-3AD203B41FA5}">
                      <a16:colId xmlns:a16="http://schemas.microsoft.com/office/drawing/2014/main" val="1806119856"/>
                    </a:ext>
                  </a:extLst>
                </a:gridCol>
                <a:gridCol w="1452468">
                  <a:extLst>
                    <a:ext uri="{9D8B030D-6E8A-4147-A177-3AD203B41FA5}">
                      <a16:colId xmlns:a16="http://schemas.microsoft.com/office/drawing/2014/main" val="4031879302"/>
                    </a:ext>
                  </a:extLst>
                </a:gridCol>
                <a:gridCol w="1452468">
                  <a:extLst>
                    <a:ext uri="{9D8B030D-6E8A-4147-A177-3AD203B41FA5}">
                      <a16:colId xmlns:a16="http://schemas.microsoft.com/office/drawing/2014/main" val="2948187262"/>
                    </a:ext>
                  </a:extLst>
                </a:gridCol>
              </a:tblGrid>
              <a:tr h="33677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30911"/>
                  </a:ext>
                </a:extLst>
              </a:tr>
              <a:tr h="395008">
                <a:tc>
                  <a:txBody>
                    <a:bodyPr/>
                    <a:lstStyle/>
                    <a:p>
                      <a:r>
                        <a:rPr lang="en-US" dirty="0"/>
                        <a:t>2024-03-04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35956"/>
                  </a:ext>
                </a:extLst>
              </a:tr>
              <a:tr h="336770">
                <a:tc>
                  <a:txBody>
                    <a:bodyPr/>
                    <a:lstStyle/>
                    <a:p>
                      <a:r>
                        <a:rPr lang="en-US" dirty="0"/>
                        <a:t>2021-08-10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431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D614181-F2F6-D1E0-76CC-2E6153DA7AFB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447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E5A8CA-F0C5-4275-B25E-BF614A2A5B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1497496"/>
            <a:ext cx="10344041" cy="4724400"/>
          </a:xfrm>
        </p:spPr>
        <p:txBody>
          <a:bodyPr>
            <a:normAutofit/>
          </a:bodyPr>
          <a:lstStyle/>
          <a:p>
            <a:pPr algn="just" rtl="0" fontAlgn="base"/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D. Junk Dimension: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used to store junk attributes like flags, yes/no that are unrelated to any dimension.</a:t>
            </a:r>
          </a:p>
          <a:p>
            <a:pPr fontAlgn="base"/>
            <a:endParaRPr lang="en-US" sz="21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E. Role play Dimension: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A table with multiple relationships between itself and another table. </a:t>
            </a:r>
          </a:p>
          <a:p>
            <a:pPr fontAlgn="base"/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Example: Suppose a sales fact table has multiple relationships to time on the keys like order day, Ship Day, close day. So, it will create a time, ship day and close day as a subset of columns from original table. 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A7DD2-1FC1-4D74-AB08-C1752D93D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636104"/>
            <a:ext cx="8575589" cy="7023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Dimensions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614181-F2F6-D1E0-76CC-2E6153DA7AFB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369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44F451-574D-46E2-8888-9C1663F7A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1746767"/>
            <a:ext cx="9970141" cy="426972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Transaction Fact table: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Is a fact table where event is stored in the fact table only once.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The number of rows is the same as the source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For E.g. : Suppose a restaurant has Orders for 3 days as shown below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CC500C-D0F2-4893-9C6D-DB9AA1433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569844"/>
            <a:ext cx="8575589" cy="102041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Fact Tables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870D73-C076-4026-A61C-F4DA2FA186F6}"/>
              </a:ext>
            </a:extLst>
          </p:cNvPr>
          <p:cNvGraphicFramePr>
            <a:graphicFrameLocks noGrp="1"/>
          </p:cNvGraphicFramePr>
          <p:nvPr/>
        </p:nvGraphicFramePr>
        <p:xfrm>
          <a:off x="6265478" y="4572000"/>
          <a:ext cx="1205692" cy="1341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92">
                  <a:extLst>
                    <a:ext uri="{9D8B030D-6E8A-4147-A177-3AD203B41FA5}">
                      <a16:colId xmlns:a16="http://schemas.microsoft.com/office/drawing/2014/main" val="3345998675"/>
                    </a:ext>
                  </a:extLst>
                </a:gridCol>
              </a:tblGrid>
              <a:tr h="447285">
                <a:tc>
                  <a:txBody>
                    <a:bodyPr/>
                    <a:lstStyle/>
                    <a:p>
                      <a:r>
                        <a:rPr lang="en-US" dirty="0"/>
                        <a:t>80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15257"/>
                  </a:ext>
                </a:extLst>
              </a:tr>
              <a:tr h="447285">
                <a:tc>
                  <a:txBody>
                    <a:bodyPr/>
                    <a:lstStyle/>
                    <a:p>
                      <a:r>
                        <a:rPr lang="en-US" dirty="0"/>
                        <a:t>70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08155"/>
                  </a:ext>
                </a:extLst>
              </a:tr>
              <a:tr h="447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976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6B6AA6-0361-4B49-A312-12D71C3CB003}"/>
              </a:ext>
            </a:extLst>
          </p:cNvPr>
          <p:cNvGraphicFramePr>
            <a:graphicFrameLocks noGrp="1"/>
          </p:cNvGraphicFramePr>
          <p:nvPr/>
        </p:nvGraphicFramePr>
        <p:xfrm>
          <a:off x="4720832" y="4572001"/>
          <a:ext cx="1205692" cy="1335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92">
                  <a:extLst>
                    <a:ext uri="{9D8B030D-6E8A-4147-A177-3AD203B41FA5}">
                      <a16:colId xmlns:a16="http://schemas.microsoft.com/office/drawing/2014/main" val="3345998675"/>
                    </a:ext>
                  </a:extLst>
                </a:gridCol>
              </a:tblGrid>
              <a:tr h="445076">
                <a:tc>
                  <a:txBody>
                    <a:bodyPr/>
                    <a:lstStyle/>
                    <a:p>
                      <a:r>
                        <a:rPr lang="en-US" dirty="0"/>
                        <a:t>80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15257"/>
                  </a:ext>
                </a:extLst>
              </a:tr>
              <a:tr h="445076">
                <a:tc>
                  <a:txBody>
                    <a:bodyPr/>
                    <a:lstStyle/>
                    <a:p>
                      <a:r>
                        <a:rPr lang="en-US" dirty="0"/>
                        <a:t>70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08155"/>
                  </a:ext>
                </a:extLst>
              </a:tr>
              <a:tr h="445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9760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2610B9A-762A-4C43-9530-D0D45AB2AD18}"/>
              </a:ext>
            </a:extLst>
          </p:cNvPr>
          <p:cNvGraphicFramePr>
            <a:graphicFrameLocks noGrp="1"/>
          </p:cNvGraphicFramePr>
          <p:nvPr/>
        </p:nvGraphicFramePr>
        <p:xfrm>
          <a:off x="2623930" y="4572000"/>
          <a:ext cx="1205692" cy="1341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92">
                  <a:extLst>
                    <a:ext uri="{9D8B030D-6E8A-4147-A177-3AD203B41FA5}">
                      <a16:colId xmlns:a16="http://schemas.microsoft.com/office/drawing/2014/main" val="3345998675"/>
                    </a:ext>
                  </a:extLst>
                </a:gridCol>
              </a:tblGrid>
              <a:tr h="447285">
                <a:tc>
                  <a:txBody>
                    <a:bodyPr/>
                    <a:lstStyle/>
                    <a:p>
                      <a:r>
                        <a:rPr lang="en-US" dirty="0"/>
                        <a:t>80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15257"/>
                  </a:ext>
                </a:extLst>
              </a:tr>
              <a:tr h="447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08155"/>
                  </a:ext>
                </a:extLst>
              </a:tr>
              <a:tr h="447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9760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3D1A780-3131-4093-9B1E-31BD8567FEF3}"/>
              </a:ext>
            </a:extLst>
          </p:cNvPr>
          <p:cNvGraphicFramePr>
            <a:graphicFrameLocks noGrp="1"/>
          </p:cNvGraphicFramePr>
          <p:nvPr/>
        </p:nvGraphicFramePr>
        <p:xfrm>
          <a:off x="1012092" y="4565373"/>
          <a:ext cx="1156780" cy="153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80">
                  <a:extLst>
                    <a:ext uri="{9D8B030D-6E8A-4147-A177-3AD203B41FA5}">
                      <a16:colId xmlns:a16="http://schemas.microsoft.com/office/drawing/2014/main" val="3345998675"/>
                    </a:ext>
                  </a:extLst>
                </a:gridCol>
              </a:tblGrid>
              <a:tr h="447285">
                <a:tc>
                  <a:txBody>
                    <a:bodyPr/>
                    <a:lstStyle/>
                    <a:p>
                      <a:r>
                        <a:rPr lang="en-US" dirty="0"/>
                        <a:t>80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15257"/>
                  </a:ext>
                </a:extLst>
              </a:tr>
              <a:tr h="447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08155"/>
                  </a:ext>
                </a:extLst>
              </a:tr>
              <a:tr h="447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9760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57E6488-E596-4E1B-88DD-D18711F20E17}"/>
              </a:ext>
            </a:extLst>
          </p:cNvPr>
          <p:cNvGraphicFramePr>
            <a:graphicFrameLocks noGrp="1"/>
          </p:cNvGraphicFramePr>
          <p:nvPr/>
        </p:nvGraphicFramePr>
        <p:xfrm>
          <a:off x="8362380" y="4565373"/>
          <a:ext cx="1205690" cy="1341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90">
                  <a:extLst>
                    <a:ext uri="{9D8B030D-6E8A-4147-A177-3AD203B41FA5}">
                      <a16:colId xmlns:a16="http://schemas.microsoft.com/office/drawing/2014/main" val="3345998675"/>
                    </a:ext>
                  </a:extLst>
                </a:gridCol>
              </a:tblGrid>
              <a:tr h="447285">
                <a:tc>
                  <a:txBody>
                    <a:bodyPr/>
                    <a:lstStyle/>
                    <a:p>
                      <a:r>
                        <a:rPr lang="en-US" dirty="0"/>
                        <a:t>80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15257"/>
                  </a:ext>
                </a:extLst>
              </a:tr>
              <a:tr h="447285">
                <a:tc>
                  <a:txBody>
                    <a:bodyPr/>
                    <a:lstStyle/>
                    <a:p>
                      <a:r>
                        <a:rPr lang="en-US" dirty="0"/>
                        <a:t>70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08155"/>
                  </a:ext>
                </a:extLst>
              </a:tr>
              <a:tr h="447285">
                <a:tc>
                  <a:txBody>
                    <a:bodyPr/>
                    <a:lstStyle/>
                    <a:p>
                      <a:r>
                        <a:rPr lang="en-US" dirty="0"/>
                        <a:t>90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9760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BF80DFA-359F-4978-93E1-AF9BD39CFC3B}"/>
              </a:ext>
            </a:extLst>
          </p:cNvPr>
          <p:cNvGraphicFramePr>
            <a:graphicFrameLocks noGrp="1"/>
          </p:cNvGraphicFramePr>
          <p:nvPr/>
        </p:nvGraphicFramePr>
        <p:xfrm>
          <a:off x="9974216" y="4565372"/>
          <a:ext cx="1175368" cy="153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368">
                  <a:extLst>
                    <a:ext uri="{9D8B030D-6E8A-4147-A177-3AD203B41FA5}">
                      <a16:colId xmlns:a16="http://schemas.microsoft.com/office/drawing/2014/main" val="3345998675"/>
                    </a:ext>
                  </a:extLst>
                </a:gridCol>
              </a:tblGrid>
              <a:tr h="447285">
                <a:tc>
                  <a:txBody>
                    <a:bodyPr/>
                    <a:lstStyle/>
                    <a:p>
                      <a:r>
                        <a:rPr lang="en-US" dirty="0"/>
                        <a:t>80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15257"/>
                  </a:ext>
                </a:extLst>
              </a:tr>
              <a:tr h="447285">
                <a:tc>
                  <a:txBody>
                    <a:bodyPr/>
                    <a:lstStyle/>
                    <a:p>
                      <a:r>
                        <a:rPr lang="en-US" dirty="0"/>
                        <a:t>70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08155"/>
                  </a:ext>
                </a:extLst>
              </a:tr>
              <a:tr h="447285">
                <a:tc>
                  <a:txBody>
                    <a:bodyPr/>
                    <a:lstStyle/>
                    <a:p>
                      <a:r>
                        <a:rPr lang="en-US" dirty="0"/>
                        <a:t>90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976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5CC8FCB-B6AF-41F3-B0EF-E62DC708D947}"/>
              </a:ext>
            </a:extLst>
          </p:cNvPr>
          <p:cNvSpPr txBox="1"/>
          <p:nvPr/>
        </p:nvSpPr>
        <p:spPr>
          <a:xfrm>
            <a:off x="1881809" y="6070360"/>
            <a:ext cx="10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9A083-B0C5-4FB0-A7DC-E323163A4CC5}"/>
              </a:ext>
            </a:extLst>
          </p:cNvPr>
          <p:cNvSpPr txBox="1"/>
          <p:nvPr/>
        </p:nvSpPr>
        <p:spPr>
          <a:xfrm>
            <a:off x="5715512" y="6136620"/>
            <a:ext cx="109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Tuesday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7B3DB-1920-4CC9-9E5C-82A5E531A522}"/>
              </a:ext>
            </a:extLst>
          </p:cNvPr>
          <p:cNvSpPr txBox="1"/>
          <p:nvPr/>
        </p:nvSpPr>
        <p:spPr>
          <a:xfrm>
            <a:off x="9187544" y="6136620"/>
            <a:ext cx="14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Wednesday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F53F19-A665-4305-AE86-0A1876CE2B09}"/>
              </a:ext>
            </a:extLst>
          </p:cNvPr>
          <p:cNvSpPr txBox="1"/>
          <p:nvPr/>
        </p:nvSpPr>
        <p:spPr>
          <a:xfrm>
            <a:off x="1179443" y="3809784"/>
            <a:ext cx="98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BF17C-E333-4A7F-A71F-155C424D8AC1}"/>
              </a:ext>
            </a:extLst>
          </p:cNvPr>
          <p:cNvSpPr txBox="1"/>
          <p:nvPr/>
        </p:nvSpPr>
        <p:spPr>
          <a:xfrm>
            <a:off x="4806330" y="3846371"/>
            <a:ext cx="90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ACEDBF-A554-49A6-B7ED-93AB2E57455C}"/>
              </a:ext>
            </a:extLst>
          </p:cNvPr>
          <p:cNvSpPr txBox="1"/>
          <p:nvPr/>
        </p:nvSpPr>
        <p:spPr>
          <a:xfrm>
            <a:off x="8524923" y="3798908"/>
            <a:ext cx="98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table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E1EC43-C71A-4DCD-9AC4-F3F90BF1C48C}"/>
              </a:ext>
            </a:extLst>
          </p:cNvPr>
          <p:cNvSpPr txBox="1"/>
          <p:nvPr/>
        </p:nvSpPr>
        <p:spPr>
          <a:xfrm>
            <a:off x="2806906" y="3827786"/>
            <a:ext cx="839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3F608F-066B-4C32-B64E-AB2BE84378E2}"/>
              </a:ext>
            </a:extLst>
          </p:cNvPr>
          <p:cNvSpPr txBox="1"/>
          <p:nvPr/>
        </p:nvSpPr>
        <p:spPr>
          <a:xfrm>
            <a:off x="6477763" y="3846369"/>
            <a:ext cx="839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table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AEC4A9-EE35-47AE-9440-D05A1616A9F5}"/>
              </a:ext>
            </a:extLst>
          </p:cNvPr>
          <p:cNvSpPr txBox="1"/>
          <p:nvPr/>
        </p:nvSpPr>
        <p:spPr>
          <a:xfrm>
            <a:off x="10147503" y="3766641"/>
            <a:ext cx="839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table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A8D1D9-58CD-8034-81E4-D18D87511A33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519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A76576-4FC7-478C-B20A-E847BDE5F1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5861" y="848139"/>
            <a:ext cx="10840278" cy="52222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B. Periodic Snapshot Fact Table: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Where the whole source system is copied into the fact table regularly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The same event is stored multiple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For E.g. : Bank account at the end of each day, the balances of every customer account in the bank is stored in this account balance table.</a:t>
            </a:r>
          </a:p>
          <a:p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     Everyday we copy the whole content of account balance table into the periodic snapshot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 rtl="0" fontAlgn="base"/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E3A372-4F13-4D4A-B627-396F5228870D}"/>
              </a:ext>
            </a:extLst>
          </p:cNvPr>
          <p:cNvGraphicFramePr>
            <a:graphicFrameLocks noGrp="1"/>
          </p:cNvGraphicFramePr>
          <p:nvPr/>
        </p:nvGraphicFramePr>
        <p:xfrm>
          <a:off x="6265478" y="4572000"/>
          <a:ext cx="1205692" cy="1341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92">
                  <a:extLst>
                    <a:ext uri="{9D8B030D-6E8A-4147-A177-3AD203B41FA5}">
                      <a16:colId xmlns:a16="http://schemas.microsoft.com/office/drawing/2014/main" val="3345998675"/>
                    </a:ext>
                  </a:extLst>
                </a:gridCol>
              </a:tblGrid>
              <a:tr h="447285"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15257"/>
                  </a:ext>
                </a:extLst>
              </a:tr>
              <a:tr h="447285">
                <a:tc>
                  <a:txBody>
                    <a:bodyPr/>
                    <a:lstStyle/>
                    <a:p>
                      <a:r>
                        <a:rPr lang="en-US" dirty="0"/>
                        <a:t>22,000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08155"/>
                  </a:ext>
                </a:extLst>
              </a:tr>
              <a:tr h="447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976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A58A8D-D8E9-45FE-A704-D4D4CAADD519}"/>
              </a:ext>
            </a:extLst>
          </p:cNvPr>
          <p:cNvGraphicFramePr>
            <a:graphicFrameLocks noGrp="1"/>
          </p:cNvGraphicFramePr>
          <p:nvPr/>
        </p:nvGraphicFramePr>
        <p:xfrm>
          <a:off x="4720832" y="4572001"/>
          <a:ext cx="1205692" cy="1335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92">
                  <a:extLst>
                    <a:ext uri="{9D8B030D-6E8A-4147-A177-3AD203B41FA5}">
                      <a16:colId xmlns:a16="http://schemas.microsoft.com/office/drawing/2014/main" val="3345998675"/>
                    </a:ext>
                  </a:extLst>
                </a:gridCol>
              </a:tblGrid>
              <a:tr h="445076">
                <a:tc>
                  <a:txBody>
                    <a:bodyPr/>
                    <a:lstStyle/>
                    <a:p>
                      <a:r>
                        <a:rPr lang="en-US" dirty="0"/>
                        <a:t>22,000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15257"/>
                  </a:ext>
                </a:extLst>
              </a:tr>
              <a:tr h="445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08155"/>
                  </a:ext>
                </a:extLst>
              </a:tr>
              <a:tr h="445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9760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D056711-495F-4280-AFBB-4DC828ECD0E4}"/>
              </a:ext>
            </a:extLst>
          </p:cNvPr>
          <p:cNvGraphicFramePr>
            <a:graphicFrameLocks noGrp="1"/>
          </p:cNvGraphicFramePr>
          <p:nvPr/>
        </p:nvGraphicFramePr>
        <p:xfrm>
          <a:off x="2623930" y="4572000"/>
          <a:ext cx="1205692" cy="1341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92">
                  <a:extLst>
                    <a:ext uri="{9D8B030D-6E8A-4147-A177-3AD203B41FA5}">
                      <a16:colId xmlns:a16="http://schemas.microsoft.com/office/drawing/2014/main" val="3345998675"/>
                    </a:ext>
                  </a:extLst>
                </a:gridCol>
              </a:tblGrid>
              <a:tr h="447285"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15257"/>
                  </a:ext>
                </a:extLst>
              </a:tr>
              <a:tr h="447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08155"/>
                  </a:ext>
                </a:extLst>
              </a:tr>
              <a:tr h="447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9760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AB1DB03-B412-4052-83C2-04540CE31F42}"/>
              </a:ext>
            </a:extLst>
          </p:cNvPr>
          <p:cNvGraphicFramePr>
            <a:graphicFrameLocks noGrp="1"/>
          </p:cNvGraphicFramePr>
          <p:nvPr/>
        </p:nvGraphicFramePr>
        <p:xfrm>
          <a:off x="1012092" y="4565373"/>
          <a:ext cx="1156780" cy="1341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80">
                  <a:extLst>
                    <a:ext uri="{9D8B030D-6E8A-4147-A177-3AD203B41FA5}">
                      <a16:colId xmlns:a16="http://schemas.microsoft.com/office/drawing/2014/main" val="3345998675"/>
                    </a:ext>
                  </a:extLst>
                </a:gridCol>
              </a:tblGrid>
              <a:tr h="447285"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15257"/>
                  </a:ext>
                </a:extLst>
              </a:tr>
              <a:tr h="447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08155"/>
                  </a:ext>
                </a:extLst>
              </a:tr>
              <a:tr h="447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9760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BAD2CB6-FE7D-47AD-81A0-C81F1ECE1D55}"/>
              </a:ext>
            </a:extLst>
          </p:cNvPr>
          <p:cNvGraphicFramePr>
            <a:graphicFrameLocks noGrp="1"/>
          </p:cNvGraphicFramePr>
          <p:nvPr/>
        </p:nvGraphicFramePr>
        <p:xfrm>
          <a:off x="8362380" y="4565373"/>
          <a:ext cx="1205690" cy="1341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90">
                  <a:extLst>
                    <a:ext uri="{9D8B030D-6E8A-4147-A177-3AD203B41FA5}">
                      <a16:colId xmlns:a16="http://schemas.microsoft.com/office/drawing/2014/main" val="3345998675"/>
                    </a:ext>
                  </a:extLst>
                </a:gridCol>
              </a:tblGrid>
              <a:tr h="447285">
                <a:tc>
                  <a:txBody>
                    <a:bodyPr/>
                    <a:lstStyle/>
                    <a:p>
                      <a:r>
                        <a:rPr lang="en-US" dirty="0"/>
                        <a:t>24,000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15257"/>
                  </a:ext>
                </a:extLst>
              </a:tr>
              <a:tr h="447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08155"/>
                  </a:ext>
                </a:extLst>
              </a:tr>
              <a:tr h="447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97605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B8652087-7A0D-40AE-81C6-FDE104044772}"/>
              </a:ext>
            </a:extLst>
          </p:cNvPr>
          <p:cNvGraphicFramePr>
            <a:graphicFrameLocks noGrp="1"/>
          </p:cNvGraphicFramePr>
          <p:nvPr/>
        </p:nvGraphicFramePr>
        <p:xfrm>
          <a:off x="9974216" y="4565372"/>
          <a:ext cx="1175368" cy="1341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368">
                  <a:extLst>
                    <a:ext uri="{9D8B030D-6E8A-4147-A177-3AD203B41FA5}">
                      <a16:colId xmlns:a16="http://schemas.microsoft.com/office/drawing/2014/main" val="3345998675"/>
                    </a:ext>
                  </a:extLst>
                </a:gridCol>
              </a:tblGrid>
              <a:tr h="447285"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15257"/>
                  </a:ext>
                </a:extLst>
              </a:tr>
              <a:tr h="447285">
                <a:tc>
                  <a:txBody>
                    <a:bodyPr/>
                    <a:lstStyle/>
                    <a:p>
                      <a:r>
                        <a:rPr lang="en-US" dirty="0"/>
                        <a:t>22,000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08155"/>
                  </a:ext>
                </a:extLst>
              </a:tr>
              <a:tr h="447285">
                <a:tc>
                  <a:txBody>
                    <a:bodyPr/>
                    <a:lstStyle/>
                    <a:p>
                      <a:r>
                        <a:rPr lang="en-US" dirty="0"/>
                        <a:t>24,000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976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70B4E9E-3FD4-4C9A-B4A6-C463251D6DDB}"/>
              </a:ext>
            </a:extLst>
          </p:cNvPr>
          <p:cNvSpPr txBox="1"/>
          <p:nvPr/>
        </p:nvSpPr>
        <p:spPr>
          <a:xfrm>
            <a:off x="1179443" y="3809784"/>
            <a:ext cx="98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FADD1-1FA2-4C6C-A320-975B2C3B0528}"/>
              </a:ext>
            </a:extLst>
          </p:cNvPr>
          <p:cNvSpPr txBox="1"/>
          <p:nvPr/>
        </p:nvSpPr>
        <p:spPr>
          <a:xfrm>
            <a:off x="4862485" y="3809783"/>
            <a:ext cx="98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63F87-EBC6-4BF5-A298-F66E074AF5E1}"/>
              </a:ext>
            </a:extLst>
          </p:cNvPr>
          <p:cNvSpPr txBox="1"/>
          <p:nvPr/>
        </p:nvSpPr>
        <p:spPr>
          <a:xfrm>
            <a:off x="8545528" y="3809784"/>
            <a:ext cx="98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FCF41C-C818-48FE-97E5-584F56BE4170}"/>
              </a:ext>
            </a:extLst>
          </p:cNvPr>
          <p:cNvSpPr txBox="1"/>
          <p:nvPr/>
        </p:nvSpPr>
        <p:spPr>
          <a:xfrm>
            <a:off x="2806906" y="3827786"/>
            <a:ext cx="839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E0CA9-1476-41D7-A7B8-48A7D73C2E21}"/>
              </a:ext>
            </a:extLst>
          </p:cNvPr>
          <p:cNvSpPr txBox="1"/>
          <p:nvPr/>
        </p:nvSpPr>
        <p:spPr>
          <a:xfrm>
            <a:off x="6428342" y="3809781"/>
            <a:ext cx="839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table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16FDE7-61B3-471E-A7EB-3FB65A54DDA7}"/>
              </a:ext>
            </a:extLst>
          </p:cNvPr>
          <p:cNvSpPr txBox="1"/>
          <p:nvPr/>
        </p:nvSpPr>
        <p:spPr>
          <a:xfrm>
            <a:off x="10142203" y="3809782"/>
            <a:ext cx="839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099333-2DF9-4038-8A43-490EEBA201E7}"/>
              </a:ext>
            </a:extLst>
          </p:cNvPr>
          <p:cNvSpPr txBox="1"/>
          <p:nvPr/>
        </p:nvSpPr>
        <p:spPr>
          <a:xfrm>
            <a:off x="1881809" y="6070360"/>
            <a:ext cx="10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D597F0-30A8-461F-887E-957280D318DC}"/>
              </a:ext>
            </a:extLst>
          </p:cNvPr>
          <p:cNvSpPr txBox="1"/>
          <p:nvPr/>
        </p:nvSpPr>
        <p:spPr>
          <a:xfrm>
            <a:off x="5648869" y="6077850"/>
            <a:ext cx="10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Tuesday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47EFAF-31E6-4DDC-9560-24ED8573F9D9}"/>
              </a:ext>
            </a:extLst>
          </p:cNvPr>
          <p:cNvSpPr txBox="1"/>
          <p:nvPr/>
        </p:nvSpPr>
        <p:spPr>
          <a:xfrm>
            <a:off x="9250017" y="6077850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Wednesday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BBBBA5-4348-4FED-B800-3E2F1AA6C1CE}"/>
              </a:ext>
            </a:extLst>
          </p:cNvPr>
          <p:cNvCxnSpPr/>
          <p:nvPr/>
        </p:nvCxnSpPr>
        <p:spPr>
          <a:xfrm>
            <a:off x="1835860" y="4770783"/>
            <a:ext cx="788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A71A98-A345-4527-9444-AC0BA78ABFC2}"/>
              </a:ext>
            </a:extLst>
          </p:cNvPr>
          <p:cNvCxnSpPr/>
          <p:nvPr/>
        </p:nvCxnSpPr>
        <p:spPr>
          <a:xfrm>
            <a:off x="5701878" y="4770783"/>
            <a:ext cx="726464" cy="37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0ABEFA-BDE9-47D5-9C7B-A7B591DAE647}"/>
              </a:ext>
            </a:extLst>
          </p:cNvPr>
          <p:cNvCxnSpPr/>
          <p:nvPr/>
        </p:nvCxnSpPr>
        <p:spPr>
          <a:xfrm>
            <a:off x="9384921" y="4770783"/>
            <a:ext cx="589295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9B6D86A-FD4C-7080-A29E-79D3D68CEC10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65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8BBAD7-BFA9-400A-8650-0A71169CBE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314" y="478971"/>
            <a:ext cx="11462657" cy="581297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C. Accumulated Fact Table: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used to show the activity of a process that has a beginning and an end. </a:t>
            </a:r>
          </a:p>
          <a:p>
            <a:pPr fontAlgn="base"/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      Example: Health Insurance claim</a:t>
            </a:r>
          </a:p>
          <a:p>
            <a:pPr fontAlgn="base"/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fontAlgn="base"/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fontAlgn="base"/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Before Claim:</a:t>
            </a:r>
          </a:p>
          <a:p>
            <a:pPr fontAlgn="base"/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fontAlgn="base"/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After Claim: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D. Fact less Fact table: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a transaction fact tables which contain no measures. These tables are used to capture the action of the business process. </a:t>
            </a:r>
          </a:p>
          <a:p>
            <a:pPr fontAlgn="base"/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Example: criminal case is a simple fact with no measures but can have a lot of dimensional attributes associated with the fact. 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C03E5C-EBE3-4055-A944-D9230726F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283518"/>
              </p:ext>
            </p:extLst>
          </p:nvPr>
        </p:nvGraphicFramePr>
        <p:xfrm>
          <a:off x="3124199" y="2113083"/>
          <a:ext cx="8382001" cy="825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1308922539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401362126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716362193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446032515"/>
                    </a:ext>
                  </a:extLst>
                </a:gridCol>
                <a:gridCol w="1048513">
                  <a:extLst>
                    <a:ext uri="{9D8B030D-6E8A-4147-A177-3AD203B41FA5}">
                      <a16:colId xmlns:a16="http://schemas.microsoft.com/office/drawing/2014/main" val="479380349"/>
                    </a:ext>
                  </a:extLst>
                </a:gridCol>
                <a:gridCol w="1745488">
                  <a:extLst>
                    <a:ext uri="{9D8B030D-6E8A-4147-A177-3AD203B41FA5}">
                      <a16:colId xmlns:a16="http://schemas.microsoft.com/office/drawing/2014/main" val="2877855696"/>
                    </a:ext>
                  </a:extLst>
                </a:gridCol>
              </a:tblGrid>
              <a:tr h="412621"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Amt_approved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87386"/>
                  </a:ext>
                </a:extLst>
              </a:tr>
              <a:tr h="412621">
                <a:tc>
                  <a:txBody>
                    <a:bodyPr/>
                    <a:lstStyle/>
                    <a:p>
                      <a:r>
                        <a:rPr lang="en-US" dirty="0"/>
                        <a:t>2022-08-07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Hitesh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186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BA2876-B300-458E-8BD8-2548876F0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56606"/>
              </p:ext>
            </p:extLst>
          </p:nvPr>
        </p:nvGraphicFramePr>
        <p:xfrm>
          <a:off x="3124198" y="3300737"/>
          <a:ext cx="8382000" cy="825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1308922539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401362126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716362193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446032515"/>
                    </a:ext>
                  </a:extLst>
                </a:gridCol>
                <a:gridCol w="1062238">
                  <a:extLst>
                    <a:ext uri="{9D8B030D-6E8A-4147-A177-3AD203B41FA5}">
                      <a16:colId xmlns:a16="http://schemas.microsoft.com/office/drawing/2014/main" val="479380349"/>
                    </a:ext>
                  </a:extLst>
                </a:gridCol>
                <a:gridCol w="1731762">
                  <a:extLst>
                    <a:ext uri="{9D8B030D-6E8A-4147-A177-3AD203B41FA5}">
                      <a16:colId xmlns:a16="http://schemas.microsoft.com/office/drawing/2014/main" val="2877855696"/>
                    </a:ext>
                  </a:extLst>
                </a:gridCol>
              </a:tblGrid>
              <a:tr h="412621"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Amt_approved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87386"/>
                  </a:ext>
                </a:extLst>
              </a:tr>
              <a:tr h="412621">
                <a:tc>
                  <a:txBody>
                    <a:bodyPr/>
                    <a:lstStyle/>
                    <a:p>
                      <a:r>
                        <a:rPr lang="en-US" dirty="0"/>
                        <a:t>2022-08-07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2021-07-06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Hitesh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1865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709C595-B5D7-2B9B-E168-7B643805902D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94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F56A-0E8E-4AA7-8EA9-ABB3C05A2730}"/>
              </a:ext>
            </a:extLst>
          </p:cNvPr>
          <p:cNvSpPr txBox="1">
            <a:spLocks/>
          </p:cNvSpPr>
          <p:nvPr/>
        </p:nvSpPr>
        <p:spPr>
          <a:xfrm>
            <a:off x="646111" y="424583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lang="en-US" sz="4000" b="0" i="0" u="none" strike="noStrike" cap="none" smtClean="0">
                <a:solidFill>
                  <a:schemeClr val="accent1"/>
                </a:solidFill>
                <a:effectLst/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DATABASE ?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2C38-5881-4A87-AB66-44DB13F8B8AE}"/>
              </a:ext>
            </a:extLst>
          </p:cNvPr>
          <p:cNvSpPr txBox="1">
            <a:spLocks/>
          </p:cNvSpPr>
          <p:nvPr/>
        </p:nvSpPr>
        <p:spPr>
          <a:xfrm>
            <a:off x="646111" y="1491175"/>
            <a:ext cx="10049287" cy="48274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73025" algn="just" fontAlgn="base">
              <a:lnSpc>
                <a:spcPts val="1980"/>
              </a:lnSpc>
              <a:spcBef>
                <a:spcPts val="13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D6A63-D29F-44CD-9E40-495B50B3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4209" y="6336175"/>
            <a:ext cx="731600" cy="420400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0326A-0154-4084-B3B9-41A7A7CA9A46}"/>
              </a:ext>
            </a:extLst>
          </p:cNvPr>
          <p:cNvSpPr txBox="1"/>
          <p:nvPr/>
        </p:nvSpPr>
        <p:spPr>
          <a:xfrm>
            <a:off x="646111" y="1825113"/>
            <a:ext cx="10538724" cy="2214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</a:rPr>
              <a:t>Database is an organized collection of data/ Information on a particular subject so that it can easily be accessed, managed or updated.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</a:rPr>
              <a:t>Database uses OLTP (Online Transaction Processing) which enables the real-time execution of large numbers of database 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TABLE: CUSTOMER_INFO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50823F3-AE24-470E-9A21-D9F2959F80BA}"/>
              </a:ext>
            </a:extLst>
          </p:cNvPr>
          <p:cNvGraphicFramePr>
            <a:graphicFrameLocks noGrp="1"/>
          </p:cNvGraphicFramePr>
          <p:nvPr/>
        </p:nvGraphicFramePr>
        <p:xfrm>
          <a:off x="2001078" y="4695586"/>
          <a:ext cx="7513983" cy="1387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496">
                  <a:extLst>
                    <a:ext uri="{9D8B030D-6E8A-4147-A177-3AD203B41FA5}">
                      <a16:colId xmlns:a16="http://schemas.microsoft.com/office/drawing/2014/main" val="3382171858"/>
                    </a:ext>
                  </a:extLst>
                </a:gridCol>
                <a:gridCol w="1885053">
                  <a:extLst>
                    <a:ext uri="{9D8B030D-6E8A-4147-A177-3AD203B41FA5}">
                      <a16:colId xmlns:a16="http://schemas.microsoft.com/office/drawing/2014/main" val="4125312557"/>
                    </a:ext>
                  </a:extLst>
                </a:gridCol>
                <a:gridCol w="1863197">
                  <a:extLst>
                    <a:ext uri="{9D8B030D-6E8A-4147-A177-3AD203B41FA5}">
                      <a16:colId xmlns:a16="http://schemas.microsoft.com/office/drawing/2014/main" val="3344008781"/>
                    </a:ext>
                  </a:extLst>
                </a:gridCol>
                <a:gridCol w="1887237">
                  <a:extLst>
                    <a:ext uri="{9D8B030D-6E8A-4147-A177-3AD203B41FA5}">
                      <a16:colId xmlns:a16="http://schemas.microsoft.com/office/drawing/2014/main" val="2647826330"/>
                    </a:ext>
                  </a:extLst>
                </a:gridCol>
              </a:tblGrid>
              <a:tr h="655581">
                <a:tc>
                  <a:txBody>
                    <a:bodyPr/>
                    <a:lstStyle/>
                    <a:p>
                      <a:r>
                        <a:rPr lang="en-US" dirty="0"/>
                        <a:t>CUST_ID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CUST_CITY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CUST_PHONE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86295"/>
                  </a:ext>
                </a:extLst>
              </a:tr>
              <a:tr h="361155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Hitesh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Pithoragarh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99xxxxxxxx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6273"/>
                  </a:ext>
                </a:extLst>
              </a:tr>
              <a:tr h="361155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Kolkata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98xxxxxxx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5427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32D1D15-6CD9-4AB4-BD25-282AA17E3EE0}"/>
              </a:ext>
            </a:extLst>
          </p:cNvPr>
          <p:cNvSpPr/>
          <p:nvPr/>
        </p:nvSpPr>
        <p:spPr>
          <a:xfrm>
            <a:off x="6634921" y="3428999"/>
            <a:ext cx="2601843" cy="53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OR FIELDS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7A52E7-AF30-4B6C-BE58-3A9AEB28E704}"/>
              </a:ext>
            </a:extLst>
          </p:cNvPr>
          <p:cNvCxnSpPr>
            <a:cxnSpLocks/>
          </p:cNvCxnSpPr>
          <p:nvPr/>
        </p:nvCxnSpPr>
        <p:spPr>
          <a:xfrm flipH="1">
            <a:off x="3313043" y="3664674"/>
            <a:ext cx="3321878" cy="98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401ABA-3BFE-49E8-B3F7-4EF8C48CF233}"/>
              </a:ext>
            </a:extLst>
          </p:cNvPr>
          <p:cNvCxnSpPr/>
          <p:nvPr/>
        </p:nvCxnSpPr>
        <p:spPr>
          <a:xfrm>
            <a:off x="4973982" y="4186858"/>
            <a:ext cx="128105" cy="49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5F9595-6719-40B1-B79E-8B2EA3058201}"/>
              </a:ext>
            </a:extLst>
          </p:cNvPr>
          <p:cNvCxnSpPr/>
          <p:nvPr/>
        </p:nvCxnSpPr>
        <p:spPr>
          <a:xfrm>
            <a:off x="4973982" y="4155833"/>
            <a:ext cx="1660939" cy="49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CD83EF-7846-4211-9557-3F4DDD4FE65B}"/>
              </a:ext>
            </a:extLst>
          </p:cNvPr>
          <p:cNvCxnSpPr/>
          <p:nvPr/>
        </p:nvCxnSpPr>
        <p:spPr>
          <a:xfrm>
            <a:off x="4973982" y="4168968"/>
            <a:ext cx="3626679" cy="49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AABDFD4-1898-4BB6-A79B-D6FC8405EF1D}"/>
              </a:ext>
            </a:extLst>
          </p:cNvPr>
          <p:cNvSpPr txBox="1"/>
          <p:nvPr/>
        </p:nvSpPr>
        <p:spPr>
          <a:xfrm>
            <a:off x="1060174" y="6336175"/>
            <a:ext cx="583095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</a:rPr>
              <a:t>NOTE: Data stored in Database is up-to-date.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77D23A-013E-4835-875D-38F422A3EC69}"/>
              </a:ext>
            </a:extLst>
          </p:cNvPr>
          <p:cNvSpPr/>
          <p:nvPr/>
        </p:nvSpPr>
        <p:spPr>
          <a:xfrm>
            <a:off x="10349948" y="5459896"/>
            <a:ext cx="1572590" cy="42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AFDC70A-0C70-4208-9FC0-E6BC9E1589F1}"/>
              </a:ext>
            </a:extLst>
          </p:cNvPr>
          <p:cNvCxnSpPr>
            <a:endCxn id="42" idx="1"/>
          </p:cNvCxnSpPr>
          <p:nvPr/>
        </p:nvCxnSpPr>
        <p:spPr>
          <a:xfrm>
            <a:off x="9581323" y="5459896"/>
            <a:ext cx="768625" cy="21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833597B-F622-107C-5737-98FFF70ACF1A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9122C-FF0F-56FD-D3DD-1F6670349617}"/>
              </a:ext>
            </a:extLst>
          </p:cNvPr>
          <p:cNvSpPr/>
          <p:nvPr/>
        </p:nvSpPr>
        <p:spPr>
          <a:xfrm>
            <a:off x="10641676" y="6239503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21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26EEC3-BFB5-4332-8923-401A8FD62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7670" y="2610678"/>
            <a:ext cx="7060335" cy="135995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highlight>
                  <a:srgbClr val="0000FF"/>
                </a:highlight>
              </a:rPr>
              <a:t>DATA WAREHOUSE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1B6F58-2F15-F1EC-4744-CDC320CFFBEB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23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904DF1-AFD9-4BAE-9ABA-797ACAF43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1577010"/>
            <a:ext cx="10486975" cy="41122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Data warehousing is like a relational database designed for analytical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It stores current data as well as Historical data, thus uses the OLAP(Online Analytical Processing)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Tables and joins are simple in Data warehouse as they are de-normalized.</a:t>
            </a:r>
          </a:p>
          <a:p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It stores data from multiple sources (database, Flat files, excel) locations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B518B6-9951-4A1A-9337-93F4DF73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596348"/>
            <a:ext cx="8949723" cy="98066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Quicksand"/>
              </a:rPr>
              <a:t>What is DATA WAREHOUSE?</a:t>
            </a: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B7ED19D3-645B-401F-A942-148698F6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4017" y="3906078"/>
            <a:ext cx="914400" cy="914400"/>
          </a:xfrm>
          <a:prstGeom prst="rect">
            <a:avLst/>
          </a:prstGeom>
        </p:spPr>
      </p:pic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75131272-BA56-46A1-B94C-ED4D652A6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7026" y="5569226"/>
            <a:ext cx="914400" cy="914400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D3323DBB-D3B1-4942-B3CD-3C13C70C49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3585" y="4698262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D4B886-C482-49D7-8AD3-FA3B60C4C87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4121426" y="5155462"/>
            <a:ext cx="4002159" cy="87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082A99-AF1D-4110-B29B-43334E19EBFD}"/>
              </a:ext>
            </a:extLst>
          </p:cNvPr>
          <p:cNvSpPr txBox="1"/>
          <p:nvPr/>
        </p:nvSpPr>
        <p:spPr>
          <a:xfrm>
            <a:off x="3154017" y="3633119"/>
            <a:ext cx="13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1B5FC-4547-48F6-AC31-B58B8904A853}"/>
              </a:ext>
            </a:extLst>
          </p:cNvPr>
          <p:cNvSpPr txBox="1"/>
          <p:nvPr/>
        </p:nvSpPr>
        <p:spPr>
          <a:xfrm>
            <a:off x="3154017" y="5327374"/>
            <a:ext cx="108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 files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899315-57E2-4216-AD8B-745447A1A4DF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068417" y="4363278"/>
            <a:ext cx="4055168" cy="79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80DCFAD-3076-403E-9533-3ED37D96C91F}"/>
              </a:ext>
            </a:extLst>
          </p:cNvPr>
          <p:cNvSpPr txBox="1"/>
          <p:nvPr/>
        </p:nvSpPr>
        <p:spPr>
          <a:xfrm>
            <a:off x="7858539" y="4227443"/>
            <a:ext cx="1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warehouse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6014CC-F287-3FF2-8D82-D65B7B4E230E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46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B94771-E1AB-4A9B-9B2D-D0C0B4F7B1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0410" y="1775098"/>
            <a:ext cx="9696859" cy="15604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DATA Marts are subset of data warehouse focus on a specific subject.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It reduce User’s response time due to reduce in volume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Data can be segmented and stored on different hardware/software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C51C99-582C-4DBD-9386-CC8643585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649358"/>
            <a:ext cx="8575589" cy="80838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MARTS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D19DC732-801D-4C22-BDC4-7E48A933F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4440" y="4395548"/>
            <a:ext cx="914400" cy="914400"/>
          </a:xfrm>
          <a:prstGeom prst="rect">
            <a:avLst/>
          </a:prstGeom>
        </p:spPr>
      </p:pic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87E845AB-73A3-488F-A97F-75DA10DB2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2629" y="3820770"/>
            <a:ext cx="729074" cy="808382"/>
          </a:xfrm>
          <a:prstGeom prst="rect">
            <a:avLst/>
          </a:prstGeom>
        </p:spPr>
      </p:pic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8ECC2FD2-E784-4671-9FBA-B511EE5058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2629" y="5613954"/>
            <a:ext cx="729074" cy="808382"/>
          </a:xfrm>
          <a:prstGeom prst="rect">
            <a:avLst/>
          </a:prstGeom>
        </p:spPr>
      </p:pic>
      <p:pic>
        <p:nvPicPr>
          <p:cNvPr id="9" name="Graphic 8" descr="Table outline">
            <a:extLst>
              <a:ext uri="{FF2B5EF4-FFF2-40B4-BE49-F238E27FC236}">
                <a16:creationId xmlns:a16="http://schemas.microsoft.com/office/drawing/2014/main" id="{13B339D1-465A-4589-9191-321C367434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53468" y="3605285"/>
            <a:ext cx="729074" cy="586409"/>
          </a:xfrm>
          <a:prstGeom prst="rect">
            <a:avLst/>
          </a:prstGeom>
        </p:spPr>
      </p:pic>
      <p:pic>
        <p:nvPicPr>
          <p:cNvPr id="10" name="Graphic 9" descr="Table outline">
            <a:extLst>
              <a:ext uri="{FF2B5EF4-FFF2-40B4-BE49-F238E27FC236}">
                <a16:creationId xmlns:a16="http://schemas.microsoft.com/office/drawing/2014/main" id="{6E4E9C1B-BAA8-4A6A-A03C-71B6339415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53468" y="4635670"/>
            <a:ext cx="729074" cy="586409"/>
          </a:xfrm>
          <a:prstGeom prst="rect">
            <a:avLst/>
          </a:prstGeom>
        </p:spPr>
      </p:pic>
      <p:pic>
        <p:nvPicPr>
          <p:cNvPr id="11" name="Graphic 10" descr="Table outline">
            <a:extLst>
              <a:ext uri="{FF2B5EF4-FFF2-40B4-BE49-F238E27FC236}">
                <a16:creationId xmlns:a16="http://schemas.microsoft.com/office/drawing/2014/main" id="{6572C160-061F-4C44-AC58-4D108971EE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73652" y="5724940"/>
            <a:ext cx="729074" cy="58640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37AEA5-6360-4FB2-A17F-F45AFCF090C4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451703" y="4224961"/>
            <a:ext cx="2572737" cy="62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1E04AE-CE25-4AE9-918B-8203E30A66EB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2451703" y="4852748"/>
            <a:ext cx="2572737" cy="116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7D07D5-61CB-4FF8-BB6A-62E3F124976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938840" y="3898490"/>
            <a:ext cx="3314628" cy="95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441A86-97C9-46BC-BF42-A404D50D646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5938840" y="4852748"/>
            <a:ext cx="3314628" cy="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BA777E-1BBD-41C1-8D12-4C980E0544BD}"/>
              </a:ext>
            </a:extLst>
          </p:cNvPr>
          <p:cNvSpPr txBox="1"/>
          <p:nvPr/>
        </p:nvSpPr>
        <p:spPr>
          <a:xfrm>
            <a:off x="9024730" y="3166204"/>
            <a:ext cx="143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Marts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6727E6-F5AF-40C2-9A7D-8B6E1C6EE53F}"/>
              </a:ext>
            </a:extLst>
          </p:cNvPr>
          <p:cNvSpPr txBox="1"/>
          <p:nvPr/>
        </p:nvSpPr>
        <p:spPr>
          <a:xfrm>
            <a:off x="4638261" y="4012962"/>
            <a:ext cx="194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warehouse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8518BB-9596-4ED0-AB0A-EBB23C579372}"/>
              </a:ext>
            </a:extLst>
          </p:cNvPr>
          <p:cNvSpPr txBox="1"/>
          <p:nvPr/>
        </p:nvSpPr>
        <p:spPr>
          <a:xfrm>
            <a:off x="1590261" y="3406057"/>
            <a:ext cx="143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79C371-F6AE-4D98-9D26-EF1F7DD9AB46}"/>
              </a:ext>
            </a:extLst>
          </p:cNvPr>
          <p:cNvSpPr txBox="1"/>
          <p:nvPr/>
        </p:nvSpPr>
        <p:spPr>
          <a:xfrm>
            <a:off x="1590261" y="5141843"/>
            <a:ext cx="120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 Files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11E3B6-89B3-4D4E-A393-9F4483AB88EB}"/>
              </a:ext>
            </a:extLst>
          </p:cNvPr>
          <p:cNvSpPr txBox="1"/>
          <p:nvPr/>
        </p:nvSpPr>
        <p:spPr>
          <a:xfrm>
            <a:off x="9024730" y="4302680"/>
            <a:ext cx="143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Mart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685D4A-8D34-43B1-8241-65FCD2B50070}"/>
              </a:ext>
            </a:extLst>
          </p:cNvPr>
          <p:cNvSpPr txBox="1"/>
          <p:nvPr/>
        </p:nvSpPr>
        <p:spPr>
          <a:xfrm>
            <a:off x="9163777" y="5511175"/>
            <a:ext cx="143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Marts 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143BB7-0C56-4CB6-9A81-1157F3AEEE5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5938840" y="4852748"/>
            <a:ext cx="3334812" cy="116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C17AAA8-51BB-BF5F-8038-636AFFDBECF5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88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BC7C7-08DD-4D3D-8229-8363528B74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103" y="1716158"/>
            <a:ext cx="10553236" cy="2126974"/>
          </a:xfrm>
        </p:spPr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ODS is a database that is used for transactional processing. And act as a source to Datawarehouse 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The data in ODS is the raw data.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It lies between source and the target(Data warehouse, Data marts) </a:t>
            </a:r>
            <a:r>
              <a:rPr lang="en-US" sz="2100" dirty="0" err="1">
                <a:solidFill>
                  <a:schemeClr val="tx1"/>
                </a:solidFill>
                <a:latin typeface="Calibri" panose="020F0502020204030204" pitchFamily="34" charset="0"/>
              </a:rPr>
              <a:t>i.e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 in staging layer.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FDD2FB-0639-4682-BF9C-27DD500A8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946" y="768627"/>
            <a:ext cx="8575589" cy="1179444"/>
          </a:xfrm>
        </p:spPr>
        <p:txBody>
          <a:bodyPr/>
          <a:lstStyle/>
          <a:p>
            <a:r>
              <a:rPr lang="en-US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data Store(ODS)</a:t>
            </a:r>
          </a:p>
        </p:txBody>
      </p:sp>
      <p:pic>
        <p:nvPicPr>
          <p:cNvPr id="4" name="Graphic 3" descr="Database with solid fill">
            <a:extLst>
              <a:ext uri="{FF2B5EF4-FFF2-40B4-BE49-F238E27FC236}">
                <a16:creationId xmlns:a16="http://schemas.microsoft.com/office/drawing/2014/main" id="{B5ED2DD5-2898-46ED-924D-58D55F323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4721" y="4383676"/>
            <a:ext cx="914400" cy="914400"/>
          </a:xfrm>
          <a:prstGeom prst="rect">
            <a:avLst/>
          </a:prstGeom>
        </p:spPr>
      </p:pic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EF14973F-A769-480C-B4D1-A87A8863B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9005" y="3787503"/>
            <a:ext cx="729074" cy="808382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4436FCFB-E285-4A14-929C-D519D2A679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5724" y="5569624"/>
            <a:ext cx="729074" cy="808382"/>
          </a:xfrm>
          <a:prstGeom prst="rect">
            <a:avLst/>
          </a:prstGeom>
        </p:spPr>
      </p:pic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EB4099D0-CBEB-4BB0-9955-066D97ED9E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53468" y="3605285"/>
            <a:ext cx="729074" cy="586409"/>
          </a:xfrm>
          <a:prstGeom prst="rect">
            <a:avLst/>
          </a:prstGeom>
        </p:spPr>
      </p:pic>
      <p:pic>
        <p:nvPicPr>
          <p:cNvPr id="8" name="Graphic 7" descr="Table outline">
            <a:extLst>
              <a:ext uri="{FF2B5EF4-FFF2-40B4-BE49-F238E27FC236}">
                <a16:creationId xmlns:a16="http://schemas.microsoft.com/office/drawing/2014/main" id="{CA5B39FD-2B08-442C-B6FD-D71F04AC09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53468" y="4635670"/>
            <a:ext cx="729074" cy="586409"/>
          </a:xfrm>
          <a:prstGeom prst="rect">
            <a:avLst/>
          </a:prstGeom>
        </p:spPr>
      </p:pic>
      <p:pic>
        <p:nvPicPr>
          <p:cNvPr id="9" name="Graphic 8" descr="Table outline">
            <a:extLst>
              <a:ext uri="{FF2B5EF4-FFF2-40B4-BE49-F238E27FC236}">
                <a16:creationId xmlns:a16="http://schemas.microsoft.com/office/drawing/2014/main" id="{9480F468-C40E-4827-ADAB-726EB05C3C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73652" y="5724940"/>
            <a:ext cx="729074" cy="58640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A31EE7-C492-4F56-84F9-58C1E212DA70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6849121" y="3898490"/>
            <a:ext cx="2404347" cy="94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1397B9-2DE0-44F4-9248-4C65ACFC410B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849121" y="4840876"/>
            <a:ext cx="2404347" cy="8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0A70D6-710D-45B4-83F9-4B5BBAC9B3B9}"/>
              </a:ext>
            </a:extLst>
          </p:cNvPr>
          <p:cNvSpPr txBox="1"/>
          <p:nvPr/>
        </p:nvSpPr>
        <p:spPr>
          <a:xfrm>
            <a:off x="8899024" y="3245395"/>
            <a:ext cx="143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Marts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97924D-B109-4278-93CD-794FD0B6AD03}"/>
              </a:ext>
            </a:extLst>
          </p:cNvPr>
          <p:cNvSpPr txBox="1"/>
          <p:nvPr/>
        </p:nvSpPr>
        <p:spPr>
          <a:xfrm>
            <a:off x="5615175" y="4018231"/>
            <a:ext cx="194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warehouse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49E3BA-CE3C-4368-B371-DDE5F26E984D}"/>
              </a:ext>
            </a:extLst>
          </p:cNvPr>
          <p:cNvSpPr txBox="1"/>
          <p:nvPr/>
        </p:nvSpPr>
        <p:spPr>
          <a:xfrm>
            <a:off x="1010327" y="3418171"/>
            <a:ext cx="143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B56908-768D-4589-9FBA-836AD708C164}"/>
              </a:ext>
            </a:extLst>
          </p:cNvPr>
          <p:cNvSpPr txBox="1"/>
          <p:nvPr/>
        </p:nvSpPr>
        <p:spPr>
          <a:xfrm>
            <a:off x="1126334" y="5141843"/>
            <a:ext cx="120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FF03E-5DB1-4C06-8578-0A95FB1E7F78}"/>
              </a:ext>
            </a:extLst>
          </p:cNvPr>
          <p:cNvSpPr txBox="1"/>
          <p:nvPr/>
        </p:nvSpPr>
        <p:spPr>
          <a:xfrm>
            <a:off x="9024730" y="4302680"/>
            <a:ext cx="143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Mart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283A73-8A59-4E78-88EA-83D40F8B7F7B}"/>
              </a:ext>
            </a:extLst>
          </p:cNvPr>
          <p:cNvSpPr txBox="1"/>
          <p:nvPr/>
        </p:nvSpPr>
        <p:spPr>
          <a:xfrm>
            <a:off x="9163777" y="5511175"/>
            <a:ext cx="143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Marts 3</a:t>
            </a:r>
          </a:p>
        </p:txBody>
      </p:sp>
      <p:pic>
        <p:nvPicPr>
          <p:cNvPr id="26" name="Graphic 25" descr="Database outline">
            <a:extLst>
              <a:ext uri="{FF2B5EF4-FFF2-40B4-BE49-F238E27FC236}">
                <a16:creationId xmlns:a16="http://schemas.microsoft.com/office/drawing/2014/main" id="{19DD109D-E2A2-4666-81C3-7A65A6100B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81529" y="4487346"/>
            <a:ext cx="729074" cy="71452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F3D51A4-545E-4AA2-A515-7000E94ACD28}"/>
              </a:ext>
            </a:extLst>
          </p:cNvPr>
          <p:cNvSpPr txBox="1"/>
          <p:nvPr/>
        </p:nvSpPr>
        <p:spPr>
          <a:xfrm>
            <a:off x="3644230" y="4189719"/>
            <a:ext cx="97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5E723E-7A2D-4686-B46A-C6FFAB4B3295}"/>
              </a:ext>
            </a:extLst>
          </p:cNvPr>
          <p:cNvCxnSpPr>
            <a:stCxn id="5" idx="3"/>
            <a:endCxn id="26" idx="1"/>
          </p:cNvCxnSpPr>
          <p:nvPr/>
        </p:nvCxnSpPr>
        <p:spPr>
          <a:xfrm>
            <a:off x="1978079" y="4191694"/>
            <a:ext cx="1603450" cy="65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A0BBAB-6980-4FAB-BDD2-6546B92B2DE3}"/>
              </a:ext>
            </a:extLst>
          </p:cNvPr>
          <p:cNvCxnSpPr>
            <a:stCxn id="6" idx="3"/>
            <a:endCxn id="26" idx="1"/>
          </p:cNvCxnSpPr>
          <p:nvPr/>
        </p:nvCxnSpPr>
        <p:spPr>
          <a:xfrm flipV="1">
            <a:off x="1954798" y="4844607"/>
            <a:ext cx="1626731" cy="11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AD2BE4-035A-4B2A-BEB4-9BD657D8591F}"/>
              </a:ext>
            </a:extLst>
          </p:cNvPr>
          <p:cNvCxnSpPr>
            <a:stCxn id="26" idx="3"/>
            <a:endCxn id="4" idx="1"/>
          </p:cNvCxnSpPr>
          <p:nvPr/>
        </p:nvCxnSpPr>
        <p:spPr>
          <a:xfrm flipV="1">
            <a:off x="4310603" y="4840876"/>
            <a:ext cx="1624118" cy="3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5014A6-3BAB-40D7-8890-A8E1573620D6}"/>
              </a:ext>
            </a:extLst>
          </p:cNvPr>
          <p:cNvCxnSpPr>
            <a:stCxn id="26" idx="2"/>
            <a:endCxn id="9" idx="1"/>
          </p:cNvCxnSpPr>
          <p:nvPr/>
        </p:nvCxnSpPr>
        <p:spPr>
          <a:xfrm>
            <a:off x="3946066" y="5201868"/>
            <a:ext cx="5327586" cy="81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987112-BA18-4B22-A862-7E5146FE1E3A}"/>
              </a:ext>
            </a:extLst>
          </p:cNvPr>
          <p:cNvCxnSpPr>
            <a:cxnSpLocks/>
          </p:cNvCxnSpPr>
          <p:nvPr/>
        </p:nvCxnSpPr>
        <p:spPr>
          <a:xfrm>
            <a:off x="1954798" y="4191694"/>
            <a:ext cx="3637096" cy="1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F4E9429-4F57-8143-CB00-4A16B62035CF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65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D7DDC5-F341-44A2-AD81-A380D7315D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1643270"/>
            <a:ext cx="10107168" cy="40459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A star schema is the elementary form of a dimensional model, in which data are organized into facts and dimensions.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Center of the schema consists of a large fact table, and the points of the star are the dimension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Dimension Tables are de-normalized.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21FE5-630B-43E5-852E-1A6F15EAC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636104"/>
            <a:ext cx="8575589" cy="1258957"/>
          </a:xfrm>
        </p:spPr>
        <p:txBody>
          <a:bodyPr/>
          <a:lstStyle/>
          <a:p>
            <a:r>
              <a:rPr lang="en-US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A78B2A-632B-4046-BEBD-4BA1CE0977B3}"/>
              </a:ext>
            </a:extLst>
          </p:cNvPr>
          <p:cNvSpPr/>
          <p:nvPr/>
        </p:nvSpPr>
        <p:spPr>
          <a:xfrm>
            <a:off x="5152841" y="4684643"/>
            <a:ext cx="1258957" cy="8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04262-619A-477E-AD15-018DA828F652}"/>
              </a:ext>
            </a:extLst>
          </p:cNvPr>
          <p:cNvSpPr/>
          <p:nvPr/>
        </p:nvSpPr>
        <p:spPr>
          <a:xfrm>
            <a:off x="7924800" y="3616553"/>
            <a:ext cx="1391478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45CE0D-6F3A-47ED-AA23-A7FF2D5EA213}"/>
              </a:ext>
            </a:extLst>
          </p:cNvPr>
          <p:cNvSpPr/>
          <p:nvPr/>
        </p:nvSpPr>
        <p:spPr>
          <a:xfrm>
            <a:off x="7924800" y="6053662"/>
            <a:ext cx="1391478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</a:t>
            </a:r>
            <a:br>
              <a:rPr lang="en-US" dirty="0"/>
            </a:br>
            <a:r>
              <a:rPr lang="en-US" dirty="0"/>
              <a:t>TABLES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009B0-6EC7-4C24-995E-32A928FDA276}"/>
              </a:ext>
            </a:extLst>
          </p:cNvPr>
          <p:cNvSpPr/>
          <p:nvPr/>
        </p:nvSpPr>
        <p:spPr>
          <a:xfrm>
            <a:off x="2426208" y="5966232"/>
            <a:ext cx="1391478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 TABLES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FEBD2D-733F-40E1-932A-72F582D97085}"/>
              </a:ext>
            </a:extLst>
          </p:cNvPr>
          <p:cNvSpPr/>
          <p:nvPr/>
        </p:nvSpPr>
        <p:spPr>
          <a:xfrm>
            <a:off x="2427268" y="3616553"/>
            <a:ext cx="1391478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 TABLES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261DF4-3A78-4D20-A9EA-FEEC41A0575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411798" y="3855092"/>
            <a:ext cx="1513002" cy="124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3FF368-4189-4AC5-95E7-EB5D58B82F7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411798" y="5102086"/>
            <a:ext cx="1513002" cy="119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7925EE-CD64-4ED3-80E2-EA7A4A5A8B84}"/>
              </a:ext>
            </a:extLst>
          </p:cNvPr>
          <p:cNvCxnSpPr>
            <a:stCxn id="4" idx="1"/>
            <a:endCxn id="8" idx="3"/>
          </p:cNvCxnSpPr>
          <p:nvPr/>
        </p:nvCxnSpPr>
        <p:spPr>
          <a:xfrm flipH="1" flipV="1">
            <a:off x="3818746" y="3855092"/>
            <a:ext cx="1334095" cy="124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3B3646-4ED3-413D-8C6B-C4E3CA70777F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3817686" y="5102086"/>
            <a:ext cx="1335155" cy="110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1EBC71A-B401-F70B-F54F-5AE48439C086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876769-ECB8-4A5F-BDE9-EB8085B817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1696278"/>
            <a:ext cx="9321381" cy="39929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Snowflake schema is an extension of star schema where the dimension tables are Normalized.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The performance of SQL queries is a bit less when compared to star schema as a greater number of joins are involved.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745C43-BC9F-436A-9294-162B2DAD6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715617"/>
            <a:ext cx="8575589" cy="98066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SNOWFLAKE </a:t>
            </a:r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FFEE1-B658-4D01-ABAC-EF808123E704}"/>
              </a:ext>
            </a:extLst>
          </p:cNvPr>
          <p:cNvSpPr/>
          <p:nvPr/>
        </p:nvSpPr>
        <p:spPr>
          <a:xfrm>
            <a:off x="5152841" y="4684643"/>
            <a:ext cx="1258957" cy="8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7FD3D-5DB8-4FBB-B84D-373DE7FE66FC}"/>
              </a:ext>
            </a:extLst>
          </p:cNvPr>
          <p:cNvSpPr/>
          <p:nvPr/>
        </p:nvSpPr>
        <p:spPr>
          <a:xfrm>
            <a:off x="7924800" y="3616553"/>
            <a:ext cx="1391478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D6C389-EF36-4608-A02A-206AE8A89423}"/>
              </a:ext>
            </a:extLst>
          </p:cNvPr>
          <p:cNvSpPr/>
          <p:nvPr/>
        </p:nvSpPr>
        <p:spPr>
          <a:xfrm>
            <a:off x="2426208" y="5966232"/>
            <a:ext cx="1391478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 TABLES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56A911-E319-4910-8468-9C3AA7481DF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411798" y="3855092"/>
            <a:ext cx="1513002" cy="124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B7BF9F-3F0B-4B86-A29F-DB64BD35AB21}"/>
              </a:ext>
            </a:extLst>
          </p:cNvPr>
          <p:cNvCxnSpPr>
            <a:stCxn id="4" idx="3"/>
          </p:cNvCxnSpPr>
          <p:nvPr/>
        </p:nvCxnSpPr>
        <p:spPr>
          <a:xfrm>
            <a:off x="6411798" y="5102086"/>
            <a:ext cx="1513002" cy="119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6245C2-CCB8-4757-89F0-D6AC9133BF70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818746" y="3855092"/>
            <a:ext cx="1334095" cy="124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4A56B7-9E9D-4642-AD91-10F6ABFDBB0D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3817686" y="5102086"/>
            <a:ext cx="1335155" cy="110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55BBA-D6FB-4AC1-BAF9-6E703DDDCA00}"/>
              </a:ext>
            </a:extLst>
          </p:cNvPr>
          <p:cNvSpPr/>
          <p:nvPr/>
        </p:nvSpPr>
        <p:spPr>
          <a:xfrm>
            <a:off x="7924800" y="6053662"/>
            <a:ext cx="1391478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 TABLES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1E382-2D9A-4C2F-9AD0-57E9F75D53BA}"/>
              </a:ext>
            </a:extLst>
          </p:cNvPr>
          <p:cNvSpPr/>
          <p:nvPr/>
        </p:nvSpPr>
        <p:spPr>
          <a:xfrm>
            <a:off x="2408800" y="3616553"/>
            <a:ext cx="1391478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 TABLES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9FFFF6-FFCF-48C3-8AE5-FFEE0CCEAF48}"/>
              </a:ext>
            </a:extLst>
          </p:cNvPr>
          <p:cNvSpPr/>
          <p:nvPr/>
        </p:nvSpPr>
        <p:spPr>
          <a:xfrm>
            <a:off x="913205" y="4925936"/>
            <a:ext cx="182999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SUB-DIMENSION TABLES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102C60-B70D-41DC-B370-98435C2C06B2}"/>
              </a:ext>
            </a:extLst>
          </p:cNvPr>
          <p:cNvSpPr/>
          <p:nvPr/>
        </p:nvSpPr>
        <p:spPr>
          <a:xfrm>
            <a:off x="9316278" y="4446104"/>
            <a:ext cx="2015391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SUB-DIMENSION TABLES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5BD932-5D14-4531-8B40-7F33E2EECBB0}"/>
              </a:ext>
            </a:extLst>
          </p:cNvPr>
          <p:cNvCxnSpPr>
            <a:stCxn id="5" idx="3"/>
            <a:endCxn id="14" idx="0"/>
          </p:cNvCxnSpPr>
          <p:nvPr/>
        </p:nvCxnSpPr>
        <p:spPr>
          <a:xfrm>
            <a:off x="9316278" y="3855092"/>
            <a:ext cx="1007696" cy="59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878896-B338-4636-884B-39388FF44365}"/>
              </a:ext>
            </a:extLst>
          </p:cNvPr>
          <p:cNvCxnSpPr>
            <a:stCxn id="6" idx="1"/>
            <a:endCxn id="13" idx="2"/>
          </p:cNvCxnSpPr>
          <p:nvPr/>
        </p:nvCxnSpPr>
        <p:spPr>
          <a:xfrm flipH="1" flipV="1">
            <a:off x="1828203" y="5403014"/>
            <a:ext cx="598005" cy="80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D3F71-BE58-CE2F-D7B4-E413DCBFA467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83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76BA8-56CE-4EA8-9B6F-88B1EC7F4C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4255947"/>
            <a:ext cx="10310191" cy="14332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Dimension table gives the descriptive information about the measures used in fact table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9C99B0-474F-4BA8-8320-5BBAA95B2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649358"/>
            <a:ext cx="8575589" cy="616368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and Dimension Tables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DF3696C5-B915-42E7-97B2-4EB84D708F07}"/>
              </a:ext>
            </a:extLst>
          </p:cNvPr>
          <p:cNvGraphicFramePr>
            <a:graphicFrameLocks/>
          </p:cNvGraphicFramePr>
          <p:nvPr/>
        </p:nvGraphicFramePr>
        <p:xfrm>
          <a:off x="2252871" y="4969565"/>
          <a:ext cx="6268279" cy="1392690"/>
        </p:xfrm>
        <a:graphic>
          <a:graphicData uri="http://schemas.openxmlformats.org/drawingml/2006/table">
            <a:tbl>
              <a:tblPr/>
              <a:tblGrid>
                <a:gridCol w="1075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40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en-US" sz="16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ID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Name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Gender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Income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Education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Region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Brian Edge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Fred Smith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Sally Jones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982A55-23E9-4B8C-A025-75F7AC9B9782}"/>
              </a:ext>
            </a:extLst>
          </p:cNvPr>
          <p:cNvGraphicFramePr>
            <a:graphicFrameLocks noGrp="1"/>
          </p:cNvGraphicFramePr>
          <p:nvPr/>
        </p:nvGraphicFramePr>
        <p:xfrm>
          <a:off x="2703443" y="2928730"/>
          <a:ext cx="4969566" cy="1046923"/>
        </p:xfrm>
        <a:graphic>
          <a:graphicData uri="http://schemas.openxmlformats.org/drawingml/2006/table">
            <a:tbl>
              <a:tblPr/>
              <a:tblGrid>
                <a:gridCol w="1779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Product ID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Customer ID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Unit Sold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7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CCB0D8-2E09-4F15-9504-2284224FEE6E}"/>
              </a:ext>
            </a:extLst>
          </p:cNvPr>
          <p:cNvSpPr txBox="1"/>
          <p:nvPr/>
        </p:nvSpPr>
        <p:spPr>
          <a:xfrm>
            <a:off x="914400" y="1563757"/>
            <a:ext cx="10204174" cy="166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</a:rPr>
              <a:t>A fact table stores quantitative information for analysis and joins dimension tables using Foreign Key </a:t>
            </a:r>
            <a:r>
              <a:rPr lang="en-US" sz="2100" dirty="0" err="1">
                <a:latin typeface="Calibri" panose="020F0502020204030204" pitchFamily="34" charset="0"/>
              </a:rPr>
              <a:t>realtionship</a:t>
            </a:r>
            <a:r>
              <a:rPr lang="en-US" sz="2100" dirty="0">
                <a:latin typeface="Calibri" panose="020F0502020204030204" pitchFamily="34" charset="0"/>
              </a:rPr>
              <a:t>.</a:t>
            </a:r>
          </a:p>
          <a:p>
            <a:pPr marL="285750" indent="-285750" algn="just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</a:rPr>
              <a:t>For E.g.  </a:t>
            </a:r>
            <a:r>
              <a:rPr lang="en-US" altLang="en-US" sz="2100" dirty="0">
                <a:latin typeface="Calibri" panose="020F0502020204030204" pitchFamily="34" charset="0"/>
              </a:rPr>
              <a:t>Every sale made is a fact that happens, and the fact table is used to record these facts.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36017-2A5C-8B3C-7760-F9CACEFE0948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86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1443</Words>
  <Application>Microsoft Office PowerPoint</Application>
  <PresentationFormat>Widescreen</PresentationFormat>
  <Paragraphs>364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Segoe UI</vt:lpstr>
      <vt:lpstr>Times New Roman</vt:lpstr>
      <vt:lpstr>Wingdings</vt:lpstr>
      <vt:lpstr>Office Theme</vt:lpstr>
      <vt:lpstr> Datawarehouse Concepts</vt:lpstr>
      <vt:lpstr>PowerPoint Presentation</vt:lpstr>
      <vt:lpstr>DATA WAREHOUSE</vt:lpstr>
      <vt:lpstr>What is DATA WAREHOUSE?</vt:lpstr>
      <vt:lpstr>DATA MARTS</vt:lpstr>
      <vt:lpstr>Operational data Store(ODS)</vt:lpstr>
      <vt:lpstr>STAR SCHEMA</vt:lpstr>
      <vt:lpstr>SNOWFLAKE SCHEMA</vt:lpstr>
      <vt:lpstr>Fact and Dimension Tables</vt:lpstr>
      <vt:lpstr>Types of Dimensions</vt:lpstr>
      <vt:lpstr>SCD TYPE I:</vt:lpstr>
      <vt:lpstr>SCD TYPE II:</vt:lpstr>
      <vt:lpstr>SCD TYPE III</vt:lpstr>
      <vt:lpstr>Types of Dimensions</vt:lpstr>
      <vt:lpstr>Types of Dimensions</vt:lpstr>
      <vt:lpstr>Types Of Fact Tables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Datawarehouse Concepts</dc:title>
  <dc:creator>Bhatt, Hitesh (Cognizant)</dc:creator>
  <cp:lastModifiedBy>Bhatt, Hitesh (Cognizant)</cp:lastModifiedBy>
  <cp:revision>1</cp:revision>
  <dcterms:created xsi:type="dcterms:W3CDTF">2024-05-25T06:55:39Z</dcterms:created>
  <dcterms:modified xsi:type="dcterms:W3CDTF">2024-05-25T07:22:24Z</dcterms:modified>
</cp:coreProperties>
</file>