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0"/>
          </a:xfrm>
        </p:spPr>
        <p:txBody>
          <a:bodyPr/>
          <a:lstStyle/>
          <a:p>
            <a:pPr algn="ctr">
              <a:defRPr sz="4000"/>
            </a:pPr>
            <a:r>
              <a:t>Attention is All You Need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9144000" cy="0"/>
          </a:xfrm>
        </p:spPr>
        <p:txBody>
          <a:bodyPr wrap="square" tIns="190500" bIns="63500" anchor="ctr">
            <a:spAutoFit/>
          </a:bodyPr>
          <a:lstStyle/>
          <a:p>
            <a:pPr algn="ctr">
              <a:defRPr sz="1800"/>
            </a:pPr>
            <a:r>
              <a:t>Ashish Vaswani, Noam Shazeer, Niki Parmar, Jakob Uszkoreit, Llion Jones, Aidan N. Gomez, Łukasz Kaiser, Illia Polosukhin</a:t>
            </a:r>
          </a:p>
          <a:p>
            <a:r>
              <a:t>G, o, o, g, l, e,  , B, r, a, i, n,  , a, n, d,  , G, o, o, g, l, e,  , R, e, s, e, a, r, c, 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Introduction: The Problem and 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400"/>
            </a:pPr>
            <a:r>
              <a:t>Problem: Existing sequence transduction models (RNNs, ConvS2S) suffer from sequential computation limitations, hindering parallelization and training speed.</a:t>
            </a:r>
          </a:p>
          <a:p>
            <a:pPr>
              <a:defRPr sz="2400"/>
            </a:pPr>
            <a:r>
              <a:t>Objective: Develop a novel architecture based solely on the attention mechanism, eliminating recurrence and convolutions.</a:t>
            </a:r>
          </a:p>
          <a:p>
            <a:pPr>
              <a:defRPr sz="2400"/>
            </a:pPr>
            <a:r>
              <a:t>Motivation: Achieve superior quality, parallelization, and training speed in machine translation and other sequence transduction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Methods: The Transformer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400"/>
            </a:pPr>
            <a:r>
              <a:t>Architecture: Encoder-Decoder structure, both composed of stacked layers of multi-head self-attention and position-wise feed-forward networks.</a:t>
            </a:r>
          </a:p>
          <a:p>
            <a:pPr>
              <a:defRPr sz="2400"/>
            </a:pPr>
            <a:r>
              <a:t>Datasets: WMT 2014 English-to-German and English-to-French translation tasks, English constituency parsing.</a:t>
            </a:r>
          </a:p>
          <a:p>
            <a:pPr>
              <a:defRPr sz="2400"/>
            </a:pPr>
            <a:r>
              <a:t>Attention Mechanism: Scaled Dot-Product Attention to handle vanishing gradients.</a:t>
            </a:r>
          </a:p>
          <a:p>
            <a:pPr>
              <a:defRPr sz="2400"/>
            </a:pPr>
            <a:r>
              <a:t>Positional Encoding: Sinusoidal functions to incorporate word order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Results: State-of-the-Art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400"/>
            </a:pPr>
            <a:r>
              <a:t>WMT 2014 English-to-German: Achieved 28.4 BLEU score, exceeding previous best results by over 2 BLEU.</a:t>
            </a:r>
          </a:p>
          <a:p>
            <a:pPr>
              <a:defRPr sz="2400"/>
            </a:pPr>
            <a:r>
              <a:t>WMT 2014 English-to-French: Achieved a new single-model state-of-the-art BLEU score of 41.8.</a:t>
            </a:r>
          </a:p>
          <a:p>
            <a:pPr>
              <a:defRPr sz="2400"/>
            </a:pPr>
            <a:r>
              <a:t>English Constituency Parsing: Competitive results demonstrated the model's generalizability.</a:t>
            </a:r>
          </a:p>
          <a:p>
            <a:pPr>
              <a:defRPr sz="2400"/>
            </a:pPr>
            <a:r>
              <a:t>Figure 1 (Illustrative):  A graph comparing BLEU scores of the Transformer against other state-of-the-art models on both translation tasks. (This figure is not provided in the text but would be crucial for the presentation)</a:t>
            </a:r>
          </a:p>
          <a:p>
            <a:pPr>
              <a:defRPr sz="2400"/>
            </a:pPr>
            <a:r>
              <a:t>Table 1 (Illustrative): A table summarizing the BLEU scores and training times for different models. (This table is not provided in the text but would be crucial for the presentation)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Discussion: Significance and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400"/>
            </a:pPr>
            <a:r>
              <a:t>Significance: The Transformer's superior performance demonstrates the effectiveness of attention mechanisms for sequence transduction.</a:t>
            </a:r>
          </a:p>
          <a:p>
            <a:pPr>
              <a:defRPr sz="2400"/>
            </a:pPr>
            <a:r>
              <a:t>Comparison to Prior Work:  Significantly faster training times compared to RNNs and ConvS2S models due to parallelization.</a:t>
            </a:r>
          </a:p>
          <a:p>
            <a:pPr>
              <a:defRPr sz="2400"/>
            </a:pPr>
            <a:r>
              <a:t>Superior performance compared to previous state-of-the-art models on WMT 2014 English-to-German and English-to-French translation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400"/>
            </a:pPr>
            <a:r>
              <a:t>Key Takeaway: The Transformer, a purely attention-based model, achieves state-of-the-art results in machine translation and demonstrates potential for other sequence transduction tasks.</a:t>
            </a:r>
          </a:p>
          <a:p>
            <a:pPr>
              <a:defRPr sz="2400"/>
            </a:pPr>
            <a:r>
              <a:t>Future Work: Extending the Transformer to other input/output modalities (e.g., image captioning, speech recognition), investigating local, restricted attention mechanisms for handling very long sequences.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1400"/>
            </a:pPr>
            <a:r>
              <a:t>[1] Jimmy Lei Ba, Jamie Ryan Kiros, and Geoffrey E Hinton. Layer normalization. arXiv preprint arXiv:1607.06450, 2016.</a:t>
            </a:r>
          </a:p>
          <a:p>
            <a:pPr>
              <a:defRPr sz="1400"/>
            </a:pPr>
            <a:r>
              <a:t>[2] Dzmitry Bahdanau, Kyunghyun Cho, and Yoshua Bengio. Neural machine translation by jointly learning to align and translate. CoRR, abs/1409.0473, 2014.</a:t>
            </a:r>
          </a:p>
          <a:p>
            <a:pPr>
              <a:defRPr sz="1400"/>
            </a:pPr>
            <a:r>
              <a:t>... (and the rest of the references)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