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56" r:id="rId3"/>
    <p:sldId id="262" r:id="rId4"/>
    <p:sldId id="264" r:id="rId5"/>
    <p:sldId id="268" r:id="rId6"/>
    <p:sldId id="257" r:id="rId7"/>
    <p:sldId id="258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CAC517-5BAF-F54E-B6C3-BB0859E1865D}">
          <p14:sldIdLst>
            <p14:sldId id="263"/>
            <p14:sldId id="256"/>
            <p14:sldId id="262"/>
            <p14:sldId id="264"/>
            <p14:sldId id="268"/>
            <p14:sldId id="257"/>
            <p14:sldId id="258"/>
            <p14:sldId id="260"/>
          </p14:sldIdLst>
        </p14:section>
        <p14:section name="Untitled Section" id="{DBE57F4C-BFD6-3249-847E-D0DA74A38ADF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6"/>
  </p:normalViewPr>
  <p:slideViewPr>
    <p:cSldViewPr snapToGrid="0" snapToObjects="1">
      <p:cViewPr>
        <p:scale>
          <a:sx n="106" d="100"/>
          <a:sy n="106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Glove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LSTM</c:v>
                </c:pt>
                <c:pt idx="1">
                  <c:v>GRU</c:v>
                </c:pt>
                <c:pt idx="2">
                  <c:v>RNN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0.1639</c:v>
                </c:pt>
                <c:pt idx="1">
                  <c:v>0.17119</c:v>
                </c:pt>
                <c:pt idx="2">
                  <c:v>0.1839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F8-0C4B-9EFC-D8D28E5BEE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LSTM</c:v>
                </c:pt>
                <c:pt idx="1">
                  <c:v>GRU</c:v>
                </c:pt>
                <c:pt idx="2">
                  <c:v>RNN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0.1692</c:v>
                </c:pt>
                <c:pt idx="1">
                  <c:v>0.17851</c:v>
                </c:pt>
                <c:pt idx="2">
                  <c:v>0.1851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6F8-0C4B-9EFC-D8D28E5BE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24569424"/>
        <c:axId val="-984373744"/>
      </c:barChart>
      <c:catAx>
        <c:axId val="-102456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4373744"/>
        <c:crosses val="autoZero"/>
        <c:auto val="1"/>
        <c:lblAlgn val="ctr"/>
        <c:lblOffset val="100"/>
        <c:noMultiLvlLbl val="0"/>
      </c:catAx>
      <c:valAx>
        <c:axId val="-98437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2456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>
      <a:outerShdw dist="50800" sx="1000" sy="1000" algn="ctr" rotWithShape="0">
        <a:srgbClr val="000000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11E1-3D6C-7A4F-BF97-50BCF3E39ED7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7B40-F4F3-0747-84BA-92C46F9E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2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hypertuning</a:t>
            </a:r>
            <a:r>
              <a:rPr lang="en-US" baseline="0" dirty="0" smtClean="0"/>
              <a:t> the parameters using cross </a:t>
            </a:r>
            <a:r>
              <a:rPr lang="en-US" baseline="0" dirty="0" err="1" smtClean="0"/>
              <a:t>validatin</a:t>
            </a:r>
            <a:r>
              <a:rPr lang="en-US" baseline="0" dirty="0" smtClean="0"/>
              <a:t> set and </a:t>
            </a:r>
            <a:r>
              <a:rPr lang="en-US" baseline="0" dirty="0" err="1" smtClean="0"/>
              <a:t>runing</a:t>
            </a:r>
            <a:r>
              <a:rPr lang="en-US" baseline="0" dirty="0" smtClean="0"/>
              <a:t> on the test set, we got the results like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7B40-F4F3-0747-84BA-92C46F9E81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1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2) Its something</a:t>
            </a:r>
            <a:r>
              <a:rPr lang="en-US" baseline="0" dirty="0" smtClean="0"/>
              <a:t> worth exploring in the 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7B40-F4F3-0747-84BA-92C46F9E81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9BBC5-505C-D440-B493-936E4410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8AB858-9D8F-D845-AD01-FC5419A4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6D0BBF-4B9A-3745-A564-E73DBDE8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D160DA-144C-3647-904C-94EE1810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92965-FDC3-374B-BC3A-43FD8351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C7506-5422-DA40-A040-F3FCB73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8DD75D-54A6-9648-843B-1B5BF2B10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DB6D00-9340-A34A-87AB-94915781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D9A1F-A03E-5548-956B-1FCA281B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171AC5-1672-3A40-8358-C7EF8577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8BA7E8-9819-A045-89ED-B7A7A6A7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735E34-7317-BD41-8D32-067960B3B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30335-E2EF-BF4A-A607-0F524DAB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5FE72E-F55F-A34B-8EE4-8289DB44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00C970-1851-504E-9995-184C30C8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003EC-5328-6A48-8E23-479B478E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AB6A97-77E5-6C46-A432-58C3C826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1BFA2F-9908-F444-B00C-0D0EF762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233B63-6CF2-7E41-ADA3-D707D7EC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95CF58-DD85-0E4C-BA5B-5B3F7DF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89A89-2D8D-AD4B-8A25-1F65B20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A24052-E863-8549-BFDB-6E44BBCA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06B881-4C65-1244-A65E-8630FD1F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9D52DA-201A-C244-A443-5BA9F474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A23ADD-EC70-664F-A7E8-59566484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2C6AA-F86F-5244-9EE4-FD7ABAB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27350-5E8A-CA4C-877E-B2F1F6BD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1AABEF-3494-094D-8ECC-4C4C5ACBE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40BA17-F357-084A-990C-12090BF9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89B9A3-250E-4544-9E3B-B7828B1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31496A-5DDB-1B48-8F73-3A269517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CF015-9149-624D-BCB8-897BAFAF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B3AAE2-9C26-D149-82B5-56D04396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B0C854-B746-8141-8746-908A24EDC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CB6B438-28C7-F34F-9A36-73973D89A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B5C6F9-7ECD-5540-89BE-AA2E33B67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363925-F5A5-3841-A40F-DE38127D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0942DD1-AA46-5043-94C8-E8834418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3016B2-6FB5-2A49-9100-710CBC5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D6784-961A-AB4D-A697-FC3DE455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7600A3-2FEE-EF4B-A64E-1BC883C7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4C1CF-9C74-EE45-AEB2-CF48D245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4BE421-D9D8-964C-94F1-2A5FF2E6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9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6FB0CE6-7027-5A43-B175-C41CF193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8E7F5C-840C-5C4E-ACA0-1C2D18EE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DA1E22-CD0F-B944-8E70-F629CBE9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38DEB-C768-CE4B-908E-695F7354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49A168-AE54-7242-A9FF-3277292E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DF3A1C-3273-414A-B18A-D799BD50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1926AF-1967-0D4F-AFAD-D9D6B6F6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F0A05-571B-DA48-8D0A-FD584542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740588-90BF-F24D-87B2-CE0477F5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8BD86-928A-F74C-B07A-A85F93D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4D091E8-96B0-E544-A587-E003B880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A19E98-AEA3-F140-AB1E-7C594FCE2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9EE20-DBFB-4742-A1D3-6254A777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7BB9E7-8919-A542-ABC5-AB396B63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D743D0-BA20-C445-A58D-56853B63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75E252F-7D6D-A541-A20A-A9DAD007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75B625-AC10-DA4E-99C3-63B90ADB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261A2C-7BEB-4D45-A2E5-79BB4EDF9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E2A8-F560-D140-9CE2-1B42B1329451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81B4C-164F-9F49-B7D4-4BF3B786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FD8013-0115-B344-98E7-469D7E02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19DD-C2F2-1F42-8CC9-FC792AA7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67521-F82B-D34C-9E3C-235D79C1C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ESSAY GRADER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6646CD-66E1-5141-A678-91973EB64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 name</a:t>
            </a:r>
          </a:p>
        </p:txBody>
      </p:sp>
    </p:spTree>
    <p:extLst>
      <p:ext uri="{BB962C8B-B14F-4D97-AF65-F5344CB8AC3E}">
        <p14:creationId xmlns:p14="http://schemas.microsoft.com/office/powerpoint/2010/main" val="227464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17359"/>
            <a:ext cx="10515600" cy="5572292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Create feature by incorporating spelling score using </a:t>
            </a:r>
            <a:r>
              <a:rPr lang="en-US" dirty="0" err="1" smtClean="0">
                <a:solidFill>
                  <a:schemeClr val="tx1"/>
                </a:solidFill>
              </a:rPr>
              <a:t>Pyenchant</a:t>
            </a:r>
            <a:r>
              <a:rPr lang="en-US" dirty="0" smtClean="0">
                <a:solidFill>
                  <a:schemeClr val="tx1"/>
                </a:solidFill>
              </a:rPr>
              <a:t> to handle misspelled words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Additionally, exploring the use of convolutional layers working in tandem with the highway network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See how Character level </a:t>
            </a:r>
            <a:r>
              <a:rPr lang="en-US" dirty="0" err="1" smtClean="0">
                <a:solidFill>
                  <a:schemeClr val="tx1"/>
                </a:solidFill>
              </a:rPr>
              <a:t>embeddings</a:t>
            </a:r>
            <a:r>
              <a:rPr lang="en-US" dirty="0" smtClean="0">
                <a:solidFill>
                  <a:schemeClr val="tx1"/>
                </a:solidFill>
              </a:rPr>
              <a:t> affect the accuracy  of the model and handle misspelled words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F6473-601B-644E-9185-7F9902F7E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A9268A-2279-7F45-8794-C6D5B5097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Essay Grading with feedback</a:t>
            </a:r>
          </a:p>
        </p:txBody>
      </p:sp>
    </p:spTree>
    <p:extLst>
      <p:ext uri="{BB962C8B-B14F-4D97-AF65-F5344CB8AC3E}">
        <p14:creationId xmlns:p14="http://schemas.microsoft.com/office/powerpoint/2010/main" val="40978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AB2C6-F5EE-C146-9AC5-A35EA9F5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DFB4CC-3065-5E47-A0FA-9FB0B8524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4253137"/>
            <a:ext cx="5181600" cy="16033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 of the work done in this area is predicting the score of the essay with different ways of using word vectors and ML model.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FEA74D-FB93-5E4B-B43A-01F374F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55775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1A8451C-0524-8242-AA6B-DD1AF8AB86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0B94583D-C394-9A4C-BC3F-F5993BB5057B}"/>
              </a:ext>
            </a:extLst>
          </p:cNvPr>
          <p:cNvSpPr txBox="1">
            <a:spLocks/>
          </p:cNvSpPr>
          <p:nvPr/>
        </p:nvSpPr>
        <p:spPr>
          <a:xfrm>
            <a:off x="6172200" y="4176938"/>
            <a:ext cx="518160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81700-2FEA-5241-93E6-1C1C913C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C89E82-C5EC-644D-BC58-2EBF8E8A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Training Glove vectors </a:t>
            </a:r>
          </a:p>
          <a:p>
            <a:r>
              <a:rPr lang="en-US" dirty="0" smtClean="0"/>
              <a:t>Creating multidimensional structure of essay dataset by dividing the essays into chunks</a:t>
            </a:r>
          </a:p>
          <a:p>
            <a:r>
              <a:rPr lang="en-US" dirty="0" smtClean="0"/>
              <a:t>Training the dataset using LSTM and Feed forward Neural Networks 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ASAP DATASET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4558" y="1690687"/>
            <a:ext cx="9360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ASAP </a:t>
            </a:r>
            <a:r>
              <a:rPr lang="mr-IN" dirty="0" smtClean="0"/>
              <a:t>–</a:t>
            </a:r>
            <a:r>
              <a:rPr lang="en-US" dirty="0" smtClean="0"/>
              <a:t> AUTOMATED STUDENT ASSESMENT PRIZE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13,000 graded student essays written by 7</a:t>
            </a:r>
            <a:r>
              <a:rPr lang="en-US" baseline="30000" dirty="0" smtClean="0"/>
              <a:t>th</a:t>
            </a:r>
            <a:r>
              <a:rPr lang="en-US" dirty="0" smtClean="0"/>
              <a:t>-10</a:t>
            </a:r>
            <a:r>
              <a:rPr lang="en-US" baseline="30000" dirty="0" smtClean="0"/>
              <a:t>th</a:t>
            </a:r>
            <a:r>
              <a:rPr lang="en-US" dirty="0" smtClean="0"/>
              <a:t> grade students across 8 different prompt provided by Hewlett Foundation on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Essay are between 150 -550 words.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60DB3-CFC0-F242-BBD4-101048CB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Our model</a:t>
            </a:r>
          </a:p>
        </p:txBody>
      </p:sp>
      <p:pic>
        <p:nvPicPr>
          <p:cNvPr id="13" name="Content Placeholder 12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099D8799-D198-7342-8066-D96A4FB75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2" y="1965325"/>
            <a:ext cx="10186988" cy="4527550"/>
          </a:xfrm>
        </p:spPr>
      </p:pic>
    </p:spTree>
    <p:extLst>
      <p:ext uri="{BB962C8B-B14F-4D97-AF65-F5344CB8AC3E}">
        <p14:creationId xmlns:p14="http://schemas.microsoft.com/office/powerpoint/2010/main" val="372079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5AB2C-0008-2C4D-83DF-A1CA4EBB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Chunk Prediction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0ECC979-D31A-F04E-A927-C1F615B29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525312"/>
            <a:ext cx="7131865" cy="55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CB107-2FE7-EA4D-BBB3-AE0B5AA5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AD6E7ED3-1B65-9642-B956-93F8860433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5001068"/>
              </p:ext>
            </p:extLst>
          </p:nvPr>
        </p:nvGraphicFramePr>
        <p:xfrm>
          <a:off x="6172202" y="3057525"/>
          <a:ext cx="5664656" cy="152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678">
                  <a:extLst>
                    <a:ext uri="{9D8B030D-6E8A-4147-A177-3AD203B41FA5}">
                      <a16:colId xmlns:a16="http://schemas.microsoft.com/office/drawing/2014/main" xmlns="" val="2998991604"/>
                    </a:ext>
                  </a:extLst>
                </a:gridCol>
                <a:gridCol w="1118650">
                  <a:extLst>
                    <a:ext uri="{9D8B030D-6E8A-4147-A177-3AD203B41FA5}">
                      <a16:colId xmlns:a16="http://schemas.microsoft.com/office/drawing/2014/main" xmlns="" val="4041559275"/>
                    </a:ext>
                  </a:extLst>
                </a:gridCol>
                <a:gridCol w="1416164">
                  <a:extLst>
                    <a:ext uri="{9D8B030D-6E8A-4147-A177-3AD203B41FA5}">
                      <a16:colId xmlns:a16="http://schemas.microsoft.com/office/drawing/2014/main" xmlns="" val="493141102"/>
                    </a:ext>
                  </a:extLst>
                </a:gridCol>
                <a:gridCol w="1416164">
                  <a:extLst>
                    <a:ext uri="{9D8B030D-6E8A-4147-A177-3AD203B41FA5}">
                      <a16:colId xmlns:a16="http://schemas.microsoft.com/office/drawing/2014/main" xmlns="" val="32539225"/>
                    </a:ext>
                  </a:extLst>
                </a:gridCol>
              </a:tblGrid>
              <a:tr h="699752">
                <a:tc>
                  <a:txBody>
                    <a:bodyPr/>
                    <a:lstStyle/>
                    <a:p>
                      <a:r>
                        <a:rPr lang="en-US" sz="2000" dirty="0"/>
                        <a:t>Word embedding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LSTM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GRU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RNN</a:t>
                      </a:r>
                    </a:p>
                  </a:txBody>
                  <a:tcPr marL="99965" marR="99965" marT="49982" marB="49982"/>
                </a:tc>
                <a:extLst>
                  <a:ext uri="{0D108BD9-81ED-4DB2-BD59-A6C34878D82A}">
                    <a16:rowId xmlns:a16="http://schemas.microsoft.com/office/drawing/2014/main" xmlns="" val="2962131294"/>
                  </a:ext>
                </a:extLst>
              </a:tr>
              <a:tr h="405412">
                <a:tc>
                  <a:txBody>
                    <a:bodyPr/>
                    <a:lstStyle/>
                    <a:p>
                      <a:r>
                        <a:rPr lang="en-US" sz="2000" dirty="0"/>
                        <a:t>Glove vectors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0.1639</a:t>
                      </a:r>
                      <a:endParaRPr lang="en-US" sz="2000" dirty="0"/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0.17119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0.1839</a:t>
                      </a:r>
                    </a:p>
                  </a:txBody>
                  <a:tcPr marL="99965" marR="99965" marT="49982" marB="49982"/>
                </a:tc>
                <a:extLst>
                  <a:ext uri="{0D108BD9-81ED-4DB2-BD59-A6C34878D82A}">
                    <a16:rowId xmlns:a16="http://schemas.microsoft.com/office/drawing/2014/main" xmlns="" val="950546041"/>
                  </a:ext>
                </a:extLst>
              </a:tr>
              <a:tr h="405412">
                <a:tc>
                  <a:txBody>
                    <a:bodyPr/>
                    <a:lstStyle/>
                    <a:p>
                      <a:r>
                        <a:rPr lang="en-US" sz="2000" dirty="0"/>
                        <a:t>Word2vec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0.1692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0.17851</a:t>
                      </a:r>
                    </a:p>
                  </a:txBody>
                  <a:tcPr marL="99965" marR="99965" marT="49982" marB="4998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0.1851</a:t>
                      </a:r>
                    </a:p>
                  </a:txBody>
                  <a:tcPr marL="99965" marR="99965" marT="49982" marB="49982"/>
                </a:tc>
                <a:extLst>
                  <a:ext uri="{0D108BD9-81ED-4DB2-BD59-A6C34878D82A}">
                    <a16:rowId xmlns:a16="http://schemas.microsoft.com/office/drawing/2014/main" xmlns="" val="611086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EF765AB2-7AC6-5C43-B0D4-E450A6D9AE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846756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672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64054" y="1199601"/>
            <a:ext cx="11369842" cy="4938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204</Words>
  <Application>Microsoft Macintosh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SMART ESSAY GRADER</vt:lpstr>
      <vt:lpstr>Problem Description</vt:lpstr>
      <vt:lpstr>Related Work</vt:lpstr>
      <vt:lpstr>Methodologies and technologies used</vt:lpstr>
      <vt:lpstr>ASAP DATASET</vt:lpstr>
      <vt:lpstr>Our model</vt:lpstr>
      <vt:lpstr>Chunk Prediction</vt:lpstr>
      <vt:lpstr>Results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Description</dc:title>
  <dc:creator>Dhruv Sharma</dc:creator>
  <cp:lastModifiedBy>Microsoft Office User</cp:lastModifiedBy>
  <cp:revision>20</cp:revision>
  <dcterms:created xsi:type="dcterms:W3CDTF">2019-04-14T02:40:50Z</dcterms:created>
  <dcterms:modified xsi:type="dcterms:W3CDTF">2019-04-14T19:46:25Z</dcterms:modified>
</cp:coreProperties>
</file>