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56" r:id="rId3"/>
    <p:sldId id="264" r:id="rId4"/>
    <p:sldId id="269" r:id="rId5"/>
    <p:sldId id="268" r:id="rId6"/>
    <p:sldId id="257" r:id="rId7"/>
    <p:sldId id="258"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92"/>
  </p:normalViewPr>
  <p:slideViewPr>
    <p:cSldViewPr snapToGrid="0" snapToObjects="1">
      <p:cViewPr varScale="1">
        <p:scale>
          <a:sx n="90" d="100"/>
          <a:sy n="90" d="100"/>
        </p:scale>
        <p:origin x="232"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LSTM</c:v>
                </c:pt>
              </c:strCache>
            </c:strRef>
          </c:tx>
          <c:spPr>
            <a:solidFill>
              <a:schemeClr val="accent1"/>
            </a:solidFill>
            <a:ln>
              <a:noFill/>
            </a:ln>
            <a:effectLst/>
          </c:spPr>
          <c:invertIfNegative val="0"/>
          <c:cat>
            <c:strRef>
              <c:f>Sheet1!$A$2:$A$3</c:f>
              <c:strCache>
                <c:ptCount val="2"/>
                <c:pt idx="0">
                  <c:v>GloVe</c:v>
                </c:pt>
                <c:pt idx="1">
                  <c:v>word2vec</c:v>
                </c:pt>
              </c:strCache>
            </c:strRef>
          </c:cat>
          <c:val>
            <c:numRef>
              <c:f>Sheet1!$B$2:$B$3</c:f>
              <c:numCache>
                <c:formatCode>General</c:formatCode>
                <c:ptCount val="2"/>
                <c:pt idx="0">
                  <c:v>0.16389999999999999</c:v>
                </c:pt>
                <c:pt idx="1">
                  <c:v>0.16919999999999999</c:v>
                </c:pt>
              </c:numCache>
            </c:numRef>
          </c:val>
          <c:extLst>
            <c:ext xmlns:c16="http://schemas.microsoft.com/office/drawing/2014/chart" uri="{C3380CC4-5D6E-409C-BE32-E72D297353CC}">
              <c16:uniqueId val="{00000000-F51F-1E44-9C54-DE2F738F6F04}"/>
            </c:ext>
          </c:extLst>
        </c:ser>
        <c:ser>
          <c:idx val="1"/>
          <c:order val="1"/>
          <c:tx>
            <c:strRef>
              <c:f>Sheet1!$C$1</c:f>
              <c:strCache>
                <c:ptCount val="1"/>
                <c:pt idx="0">
                  <c:v>GRU</c:v>
                </c:pt>
              </c:strCache>
            </c:strRef>
          </c:tx>
          <c:spPr>
            <a:solidFill>
              <a:schemeClr val="accent2"/>
            </a:solidFill>
            <a:ln>
              <a:noFill/>
            </a:ln>
            <a:effectLst/>
          </c:spPr>
          <c:invertIfNegative val="0"/>
          <c:cat>
            <c:strRef>
              <c:f>Sheet1!$A$2:$A$3</c:f>
              <c:strCache>
                <c:ptCount val="2"/>
                <c:pt idx="0">
                  <c:v>GloVe</c:v>
                </c:pt>
                <c:pt idx="1">
                  <c:v>word2vec</c:v>
                </c:pt>
              </c:strCache>
            </c:strRef>
          </c:cat>
          <c:val>
            <c:numRef>
              <c:f>Sheet1!$C$2:$C$3</c:f>
              <c:numCache>
                <c:formatCode>General</c:formatCode>
                <c:ptCount val="2"/>
                <c:pt idx="0">
                  <c:v>0.17119000000000001</c:v>
                </c:pt>
                <c:pt idx="1">
                  <c:v>0.17851</c:v>
                </c:pt>
              </c:numCache>
            </c:numRef>
          </c:val>
          <c:extLst>
            <c:ext xmlns:c16="http://schemas.microsoft.com/office/drawing/2014/chart" uri="{C3380CC4-5D6E-409C-BE32-E72D297353CC}">
              <c16:uniqueId val="{00000001-F51F-1E44-9C54-DE2F738F6F04}"/>
            </c:ext>
          </c:extLst>
        </c:ser>
        <c:ser>
          <c:idx val="2"/>
          <c:order val="2"/>
          <c:tx>
            <c:strRef>
              <c:f>Sheet1!$D$1</c:f>
              <c:strCache>
                <c:ptCount val="1"/>
                <c:pt idx="0">
                  <c:v>RNN</c:v>
                </c:pt>
              </c:strCache>
            </c:strRef>
          </c:tx>
          <c:spPr>
            <a:solidFill>
              <a:schemeClr val="accent3"/>
            </a:solidFill>
            <a:ln>
              <a:noFill/>
            </a:ln>
            <a:effectLst/>
          </c:spPr>
          <c:invertIfNegative val="0"/>
          <c:cat>
            <c:strRef>
              <c:f>Sheet1!$A$2:$A$3</c:f>
              <c:strCache>
                <c:ptCount val="2"/>
                <c:pt idx="0">
                  <c:v>GloVe</c:v>
                </c:pt>
                <c:pt idx="1">
                  <c:v>word2vec</c:v>
                </c:pt>
              </c:strCache>
            </c:strRef>
          </c:cat>
          <c:val>
            <c:numRef>
              <c:f>Sheet1!$D$2:$D$3</c:f>
              <c:numCache>
                <c:formatCode>General</c:formatCode>
                <c:ptCount val="2"/>
                <c:pt idx="0">
                  <c:v>0.18390000000000001</c:v>
                </c:pt>
                <c:pt idx="1">
                  <c:v>0.18509999999999999</c:v>
                </c:pt>
              </c:numCache>
            </c:numRef>
          </c:val>
          <c:extLst>
            <c:ext xmlns:c16="http://schemas.microsoft.com/office/drawing/2014/chart" uri="{C3380CC4-5D6E-409C-BE32-E72D297353CC}">
              <c16:uniqueId val="{00000002-F51F-1E44-9C54-DE2F738F6F04}"/>
            </c:ext>
          </c:extLst>
        </c:ser>
        <c:ser>
          <c:idx val="3"/>
          <c:order val="3"/>
          <c:tx>
            <c:strRef>
              <c:f>Sheet1!$E$1</c:f>
              <c:strCache>
                <c:ptCount val="1"/>
                <c:pt idx="0">
                  <c:v>Single Layer LSTM</c:v>
                </c:pt>
              </c:strCache>
            </c:strRef>
          </c:tx>
          <c:spPr>
            <a:solidFill>
              <a:schemeClr val="accent4"/>
            </a:solidFill>
            <a:ln>
              <a:noFill/>
            </a:ln>
            <a:effectLst/>
          </c:spPr>
          <c:invertIfNegative val="0"/>
          <c:cat>
            <c:strRef>
              <c:f>Sheet1!$A$2:$A$3</c:f>
              <c:strCache>
                <c:ptCount val="2"/>
                <c:pt idx="0">
                  <c:v>GloVe</c:v>
                </c:pt>
                <c:pt idx="1">
                  <c:v>word2vec</c:v>
                </c:pt>
              </c:strCache>
            </c:strRef>
          </c:cat>
          <c:val>
            <c:numRef>
              <c:f>Sheet1!$E$2:$E$3</c:f>
              <c:numCache>
                <c:formatCode>General</c:formatCode>
                <c:ptCount val="2"/>
                <c:pt idx="0">
                  <c:v>0.17119999999999999</c:v>
                </c:pt>
                <c:pt idx="1">
                  <c:v>0.17560000000000001</c:v>
                </c:pt>
              </c:numCache>
            </c:numRef>
          </c:val>
          <c:extLst>
            <c:ext xmlns:c16="http://schemas.microsoft.com/office/drawing/2014/chart" uri="{C3380CC4-5D6E-409C-BE32-E72D297353CC}">
              <c16:uniqueId val="{00000003-F51F-1E44-9C54-DE2F738F6F04}"/>
            </c:ext>
          </c:extLst>
        </c:ser>
        <c:dLbls>
          <c:showLegendKey val="0"/>
          <c:showVal val="0"/>
          <c:showCatName val="0"/>
          <c:showSerName val="0"/>
          <c:showPercent val="0"/>
          <c:showBubbleSize val="0"/>
        </c:dLbls>
        <c:gapWidth val="199"/>
        <c:axId val="2119054320"/>
        <c:axId val="2118946096"/>
      </c:barChart>
      <c:catAx>
        <c:axId val="211905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118946096"/>
        <c:crosses val="autoZero"/>
        <c:auto val="1"/>
        <c:lblAlgn val="ctr"/>
        <c:lblOffset val="100"/>
        <c:noMultiLvlLbl val="0"/>
      </c:catAx>
      <c:valAx>
        <c:axId val="211894609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9054320"/>
        <c:crosses val="autoZero"/>
        <c:crossBetween val="between"/>
      </c:valAx>
      <c:spPr>
        <a:noFill/>
        <a:ln>
          <a:noFill/>
        </a:ln>
        <a:effectLst/>
      </c:spPr>
    </c:plotArea>
    <c:legend>
      <c:legendPos val="t"/>
      <c:layout>
        <c:manualLayout>
          <c:xMode val="edge"/>
          <c:yMode val="edge"/>
          <c:x val="3.423498533271576E-2"/>
          <c:y val="2.0430497469973604E-2"/>
          <c:w val="0.92417708815809785"/>
          <c:h val="8.01427055310343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B82C9-4D5C-4C9A-9797-C3E4FBFE746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795AC01-B72D-4084-9994-644BB209E15A}">
      <dgm:prSet/>
      <dgm:spPr/>
      <dgm:t>
        <a:bodyPr/>
        <a:lstStyle/>
        <a:p>
          <a:pPr>
            <a:lnSpc>
              <a:spcPct val="100000"/>
            </a:lnSpc>
          </a:pPr>
          <a:r>
            <a:rPr lang="en-US" dirty="0"/>
            <a:t>We needed to set a threshold of the difference in score between the essay and its chunks. If the chunk score is below essay score minus threshold, we that the chunk is a poor part of the essay.</a:t>
          </a:r>
        </a:p>
      </dgm:t>
    </dgm:pt>
    <dgm:pt modelId="{0C8C6F40-3D50-4CA0-81AF-6919AE48AF74}" type="parTrans" cxnId="{C823559A-AB56-43A4-9CC3-957779985F9C}">
      <dgm:prSet/>
      <dgm:spPr/>
      <dgm:t>
        <a:bodyPr/>
        <a:lstStyle/>
        <a:p>
          <a:endParaRPr lang="en-US"/>
        </a:p>
      </dgm:t>
    </dgm:pt>
    <dgm:pt modelId="{6900E594-F7D0-4646-9A37-2306C797FB0F}" type="sibTrans" cxnId="{C823559A-AB56-43A4-9CC3-957779985F9C}">
      <dgm:prSet/>
      <dgm:spPr/>
      <dgm:t>
        <a:bodyPr/>
        <a:lstStyle/>
        <a:p>
          <a:endParaRPr lang="en-US"/>
        </a:p>
      </dgm:t>
    </dgm:pt>
    <dgm:pt modelId="{62450ACD-D76E-4E6C-A0FA-D5F49821A841}">
      <dgm:prSet/>
      <dgm:spPr/>
      <dgm:t>
        <a:bodyPr/>
        <a:lstStyle/>
        <a:p>
          <a:pPr>
            <a:lnSpc>
              <a:spcPct val="100000"/>
            </a:lnSpc>
          </a:pPr>
          <a:r>
            <a:rPr lang="en-US" dirty="0"/>
            <a:t>We set that according to our RMSE. So our RMSE was about 0.16, so we set the threshold above the RMSE and set 0.30 as our threshold to be sure that the chunk is poor.</a:t>
          </a:r>
        </a:p>
      </dgm:t>
    </dgm:pt>
    <dgm:pt modelId="{501D93AD-B76C-463A-A971-6EC6AD81C881}" type="parTrans" cxnId="{D0DE8C7B-7CCE-4628-91D6-6A74AA9F13DC}">
      <dgm:prSet/>
      <dgm:spPr/>
      <dgm:t>
        <a:bodyPr/>
        <a:lstStyle/>
        <a:p>
          <a:endParaRPr lang="en-US"/>
        </a:p>
      </dgm:t>
    </dgm:pt>
    <dgm:pt modelId="{1B04226E-E47E-4149-8561-BB1F0AD69FBD}" type="sibTrans" cxnId="{D0DE8C7B-7CCE-4628-91D6-6A74AA9F13DC}">
      <dgm:prSet/>
      <dgm:spPr/>
      <dgm:t>
        <a:bodyPr/>
        <a:lstStyle/>
        <a:p>
          <a:endParaRPr lang="en-US"/>
        </a:p>
      </dgm:t>
    </dgm:pt>
    <dgm:pt modelId="{4526C180-5CAD-4E48-89AD-54670D408CC0}" type="pres">
      <dgm:prSet presAssocID="{F03B82C9-4D5C-4C9A-9797-C3E4FBFE746E}" presName="vert0" presStyleCnt="0">
        <dgm:presLayoutVars>
          <dgm:dir/>
          <dgm:animOne val="branch"/>
          <dgm:animLvl val="lvl"/>
        </dgm:presLayoutVars>
      </dgm:prSet>
      <dgm:spPr/>
    </dgm:pt>
    <dgm:pt modelId="{295781B7-E12E-FC4C-8A78-AEA53B1DC9F7}" type="pres">
      <dgm:prSet presAssocID="{8795AC01-B72D-4084-9994-644BB209E15A}" presName="thickLine" presStyleLbl="alignNode1" presStyleIdx="0" presStyleCnt="2"/>
      <dgm:spPr/>
    </dgm:pt>
    <dgm:pt modelId="{FD9BB30E-4AC0-124D-9020-9A338D9A2DA6}" type="pres">
      <dgm:prSet presAssocID="{8795AC01-B72D-4084-9994-644BB209E15A}" presName="horz1" presStyleCnt="0"/>
      <dgm:spPr/>
    </dgm:pt>
    <dgm:pt modelId="{EE680DC2-98FF-E241-A7FC-2D8AFE19F810}" type="pres">
      <dgm:prSet presAssocID="{8795AC01-B72D-4084-9994-644BB209E15A}" presName="tx1" presStyleLbl="revTx" presStyleIdx="0" presStyleCnt="2"/>
      <dgm:spPr/>
    </dgm:pt>
    <dgm:pt modelId="{DD3D4536-72C3-CF4E-A2A7-40FA19FFA5FF}" type="pres">
      <dgm:prSet presAssocID="{8795AC01-B72D-4084-9994-644BB209E15A}" presName="vert1" presStyleCnt="0"/>
      <dgm:spPr/>
    </dgm:pt>
    <dgm:pt modelId="{914101AA-DFD3-6C4B-B336-7346E7092E8A}" type="pres">
      <dgm:prSet presAssocID="{62450ACD-D76E-4E6C-A0FA-D5F49821A841}" presName="thickLine" presStyleLbl="alignNode1" presStyleIdx="1" presStyleCnt="2"/>
      <dgm:spPr/>
    </dgm:pt>
    <dgm:pt modelId="{AB75CD0F-B863-8C49-865C-8299B60ADABA}" type="pres">
      <dgm:prSet presAssocID="{62450ACD-D76E-4E6C-A0FA-D5F49821A841}" presName="horz1" presStyleCnt="0"/>
      <dgm:spPr/>
    </dgm:pt>
    <dgm:pt modelId="{6357663C-1B1D-0547-9322-6FDF7FB54891}" type="pres">
      <dgm:prSet presAssocID="{62450ACD-D76E-4E6C-A0FA-D5F49821A841}" presName="tx1" presStyleLbl="revTx" presStyleIdx="1" presStyleCnt="2"/>
      <dgm:spPr/>
    </dgm:pt>
    <dgm:pt modelId="{CD8CF1ED-7325-1B48-8C56-DB5541D3D45B}" type="pres">
      <dgm:prSet presAssocID="{62450ACD-D76E-4E6C-A0FA-D5F49821A841}" presName="vert1" presStyleCnt="0"/>
      <dgm:spPr/>
    </dgm:pt>
  </dgm:ptLst>
  <dgm:cxnLst>
    <dgm:cxn modelId="{CAD05A08-7B76-9D4D-8173-7E73DE00E1E8}" type="presOf" srcId="{62450ACD-D76E-4E6C-A0FA-D5F49821A841}" destId="{6357663C-1B1D-0547-9322-6FDF7FB54891}" srcOrd="0" destOrd="0" presId="urn:microsoft.com/office/officeart/2008/layout/LinedList"/>
    <dgm:cxn modelId="{8F33946C-48B9-4747-9ED8-9C09D3D0348E}" type="presOf" srcId="{F03B82C9-4D5C-4C9A-9797-C3E4FBFE746E}" destId="{4526C180-5CAD-4E48-89AD-54670D408CC0}" srcOrd="0" destOrd="0" presId="urn:microsoft.com/office/officeart/2008/layout/LinedList"/>
    <dgm:cxn modelId="{D0DE8C7B-7CCE-4628-91D6-6A74AA9F13DC}" srcId="{F03B82C9-4D5C-4C9A-9797-C3E4FBFE746E}" destId="{62450ACD-D76E-4E6C-A0FA-D5F49821A841}" srcOrd="1" destOrd="0" parTransId="{501D93AD-B76C-463A-A971-6EC6AD81C881}" sibTransId="{1B04226E-E47E-4149-8561-BB1F0AD69FBD}"/>
    <dgm:cxn modelId="{BFA4A182-E566-0D42-8ED9-E281C6ACA7BC}" type="presOf" srcId="{8795AC01-B72D-4084-9994-644BB209E15A}" destId="{EE680DC2-98FF-E241-A7FC-2D8AFE19F810}" srcOrd="0" destOrd="0" presId="urn:microsoft.com/office/officeart/2008/layout/LinedList"/>
    <dgm:cxn modelId="{C823559A-AB56-43A4-9CC3-957779985F9C}" srcId="{F03B82C9-4D5C-4C9A-9797-C3E4FBFE746E}" destId="{8795AC01-B72D-4084-9994-644BB209E15A}" srcOrd="0" destOrd="0" parTransId="{0C8C6F40-3D50-4CA0-81AF-6919AE48AF74}" sibTransId="{6900E594-F7D0-4646-9A37-2306C797FB0F}"/>
    <dgm:cxn modelId="{7EE49773-2A62-CB4D-84CA-4362F33B611E}" type="presParOf" srcId="{4526C180-5CAD-4E48-89AD-54670D408CC0}" destId="{295781B7-E12E-FC4C-8A78-AEA53B1DC9F7}" srcOrd="0" destOrd="0" presId="urn:microsoft.com/office/officeart/2008/layout/LinedList"/>
    <dgm:cxn modelId="{2DD4E7C5-F8A9-2B4D-9319-90D6F7CAF0EB}" type="presParOf" srcId="{4526C180-5CAD-4E48-89AD-54670D408CC0}" destId="{FD9BB30E-4AC0-124D-9020-9A338D9A2DA6}" srcOrd="1" destOrd="0" presId="urn:microsoft.com/office/officeart/2008/layout/LinedList"/>
    <dgm:cxn modelId="{78C78202-C5D1-F448-A0E1-B32C5D387FFE}" type="presParOf" srcId="{FD9BB30E-4AC0-124D-9020-9A338D9A2DA6}" destId="{EE680DC2-98FF-E241-A7FC-2D8AFE19F810}" srcOrd="0" destOrd="0" presId="urn:microsoft.com/office/officeart/2008/layout/LinedList"/>
    <dgm:cxn modelId="{F853C5F1-9077-C545-920A-24213838B6BC}" type="presParOf" srcId="{FD9BB30E-4AC0-124D-9020-9A338D9A2DA6}" destId="{DD3D4536-72C3-CF4E-A2A7-40FA19FFA5FF}" srcOrd="1" destOrd="0" presId="urn:microsoft.com/office/officeart/2008/layout/LinedList"/>
    <dgm:cxn modelId="{3FDD4E7A-AD39-044B-9432-3681EB12EBF6}" type="presParOf" srcId="{4526C180-5CAD-4E48-89AD-54670D408CC0}" destId="{914101AA-DFD3-6C4B-B336-7346E7092E8A}" srcOrd="2" destOrd="0" presId="urn:microsoft.com/office/officeart/2008/layout/LinedList"/>
    <dgm:cxn modelId="{187051AA-B8BB-FC40-98E7-BBF24151E781}" type="presParOf" srcId="{4526C180-5CAD-4E48-89AD-54670D408CC0}" destId="{AB75CD0F-B863-8C49-865C-8299B60ADABA}" srcOrd="3" destOrd="0" presId="urn:microsoft.com/office/officeart/2008/layout/LinedList"/>
    <dgm:cxn modelId="{4140D9FE-7586-8048-858B-C4ADD561A0C3}" type="presParOf" srcId="{AB75CD0F-B863-8C49-865C-8299B60ADABA}" destId="{6357663C-1B1D-0547-9322-6FDF7FB54891}" srcOrd="0" destOrd="0" presId="urn:microsoft.com/office/officeart/2008/layout/LinedList"/>
    <dgm:cxn modelId="{4144FB3C-3EA1-6143-987B-0EAF16309A8F}" type="presParOf" srcId="{AB75CD0F-B863-8C49-865C-8299B60ADABA}" destId="{CD8CF1ED-7325-1B48-8C56-DB5541D3D45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781B7-E12E-FC4C-8A78-AEA53B1DC9F7}">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680DC2-98FF-E241-A7FC-2D8AFE19F810}">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100000"/>
            </a:lnSpc>
            <a:spcBef>
              <a:spcPct val="0"/>
            </a:spcBef>
            <a:spcAft>
              <a:spcPct val="35000"/>
            </a:spcAft>
            <a:buNone/>
          </a:pPr>
          <a:r>
            <a:rPr lang="en-US" sz="2900" kern="1200" dirty="0"/>
            <a:t>We needed to set a threshold of the difference in score between the essay and its chunks. If the chunk score is below essay score minus threshold, we that the chunk is a poor part of the essay.</a:t>
          </a:r>
        </a:p>
      </dsp:txBody>
      <dsp:txXfrm>
        <a:off x="0" y="0"/>
        <a:ext cx="6492875" cy="2552700"/>
      </dsp:txXfrm>
    </dsp:sp>
    <dsp:sp modelId="{914101AA-DFD3-6C4B-B336-7346E7092E8A}">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57663C-1B1D-0547-9322-6FDF7FB54891}">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100000"/>
            </a:lnSpc>
            <a:spcBef>
              <a:spcPct val="0"/>
            </a:spcBef>
            <a:spcAft>
              <a:spcPct val="35000"/>
            </a:spcAft>
            <a:buNone/>
          </a:pPr>
          <a:r>
            <a:rPr lang="en-US" sz="2900" kern="1200" dirty="0"/>
            <a:t>We set that according to our RMSE. So our RMSE was about 0.16, so we set the threshold above the RMSE and set 0.30 as our threshold to be sure that the chunk is poor.</a:t>
          </a:r>
        </a:p>
      </dsp:txBody>
      <dsp:txXfrm>
        <a:off x="0" y="2552700"/>
        <a:ext cx="6492875" cy="25527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BBC5-505C-D440-B493-936E4410B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8AB858-9D8F-D845-AD01-FC5419A46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6D0BBF-4B9A-3745-A564-E73DBDE88A1F}"/>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5" name="Footer Placeholder 4">
            <a:extLst>
              <a:ext uri="{FF2B5EF4-FFF2-40B4-BE49-F238E27FC236}">
                <a16:creationId xmlns:a16="http://schemas.microsoft.com/office/drawing/2014/main" id="{8DD160DA-144C-3647-904C-94EE18101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92965-FDC3-374B-BC3A-43FD8351B96B}"/>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48589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7506-5422-DA40-A040-F3FCB7352A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8DD75D-54A6-9648-843B-1B5BF2B10C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B6D00-9340-A34A-87AB-94915781CCE0}"/>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5" name="Footer Placeholder 4">
            <a:extLst>
              <a:ext uri="{FF2B5EF4-FFF2-40B4-BE49-F238E27FC236}">
                <a16:creationId xmlns:a16="http://schemas.microsoft.com/office/drawing/2014/main" id="{A5BD9A1F-A03E-5548-956B-1FCA281B8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71AC5-1672-3A40-8358-C7EF857710CE}"/>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2013442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BA7E8-9819-A045-89ED-B7A7A6A7E4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735E34-7317-BD41-8D32-067960B3BA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30335-E2EF-BF4A-A607-0F524DABD03C}"/>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5" name="Footer Placeholder 4">
            <a:extLst>
              <a:ext uri="{FF2B5EF4-FFF2-40B4-BE49-F238E27FC236}">
                <a16:creationId xmlns:a16="http://schemas.microsoft.com/office/drawing/2014/main" id="{8D5FE72E-F55F-A34B-8EE4-8289DB443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0C970-1851-504E-9995-184C30C8AEA5}"/>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342631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03EC-5328-6A48-8E23-479B478EB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AB6A97-77E5-6C46-A432-58C3C826B7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1BFA2F-9908-F444-B00C-0D0EF7629878}"/>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5" name="Footer Placeholder 4">
            <a:extLst>
              <a:ext uri="{FF2B5EF4-FFF2-40B4-BE49-F238E27FC236}">
                <a16:creationId xmlns:a16="http://schemas.microsoft.com/office/drawing/2014/main" id="{91233B63-6CF2-7E41-ADA3-D707D7ECD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5CF58-DD85-0E4C-BA5B-5B3F7DF524B1}"/>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313347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9A89-2D8D-AD4B-8A25-1F65B20D01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A24052-E863-8549-BFDB-6E44BBCA53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06B881-4C65-1244-A65E-8630FD1FD5ED}"/>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5" name="Footer Placeholder 4">
            <a:extLst>
              <a:ext uri="{FF2B5EF4-FFF2-40B4-BE49-F238E27FC236}">
                <a16:creationId xmlns:a16="http://schemas.microsoft.com/office/drawing/2014/main" id="{379D52DA-201A-C244-A443-5BA9F474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23ADD-EC70-664F-A7E8-595664843E90}"/>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414263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C6AA-F86F-5244-9EE4-FD7ABABE3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C27350-5E8A-CA4C-877E-B2F1F6BD81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1AABEF-3494-094D-8ECC-4C4C5ACBE5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40BA17-F357-084A-990C-12090BF93B98}"/>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6" name="Footer Placeholder 5">
            <a:extLst>
              <a:ext uri="{FF2B5EF4-FFF2-40B4-BE49-F238E27FC236}">
                <a16:creationId xmlns:a16="http://schemas.microsoft.com/office/drawing/2014/main" id="{7E89B9A3-250E-4544-9E3B-B7828B18EA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1496A-5DDB-1B48-8F73-3A269517BAD6}"/>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415446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F015-9149-624D-BCB8-897BAFAF88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B3AAE2-9C26-D149-82B5-56D04396E9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0C854-B746-8141-8746-908A24EDC8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B6B438-28C7-F34F-9A36-73973D89A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5C6F9-7ECD-5540-89BE-AA2E33B67F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363925-F5A5-3841-A40F-DE38127D0EE2}"/>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8" name="Footer Placeholder 7">
            <a:extLst>
              <a:ext uri="{FF2B5EF4-FFF2-40B4-BE49-F238E27FC236}">
                <a16:creationId xmlns:a16="http://schemas.microsoft.com/office/drawing/2014/main" id="{90942DD1-AA46-5043-94C8-E883441806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3016B2-6FB5-2A49-9100-710CBC58A884}"/>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24044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6784-961A-AB4D-A697-FC3DE4556E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7600A3-2FEE-EF4B-A64E-1BC883C7C515}"/>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4" name="Footer Placeholder 3">
            <a:extLst>
              <a:ext uri="{FF2B5EF4-FFF2-40B4-BE49-F238E27FC236}">
                <a16:creationId xmlns:a16="http://schemas.microsoft.com/office/drawing/2014/main" id="{B964C1CF-9C74-EE45-AEB2-CF48D2450C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4BE421-D9D8-964C-94F1-2A5FF2E6A3BB}"/>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67629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B0CE6-7027-5A43-B175-C41CF193623D}"/>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3" name="Footer Placeholder 2">
            <a:extLst>
              <a:ext uri="{FF2B5EF4-FFF2-40B4-BE49-F238E27FC236}">
                <a16:creationId xmlns:a16="http://schemas.microsoft.com/office/drawing/2014/main" id="{B68E7F5C-840C-5C4E-ACA0-1C2D18EE5A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DA1E22-CD0F-B944-8E70-F629CBE96073}"/>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377584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8DEB-C768-CE4B-908E-695F73543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49A168-AE54-7242-A9FF-3277292EAD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DF3A1C-3273-414A-B18A-D799BD50E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926AF-1967-0D4F-AFAD-D9D6B6F66411}"/>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6" name="Footer Placeholder 5">
            <a:extLst>
              <a:ext uri="{FF2B5EF4-FFF2-40B4-BE49-F238E27FC236}">
                <a16:creationId xmlns:a16="http://schemas.microsoft.com/office/drawing/2014/main" id="{77DF0A05-571B-DA48-8D0A-FD584542A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40588-90BF-F24D-87B2-CE0477F512F5}"/>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23046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BD86-928A-F74C-B07A-A85F93DD3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D091E8-96B0-E544-A587-E003B880FE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A19E98-AEA3-F140-AB1E-7C594FCE2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9EE20-DBFB-4742-A1D3-6254A777ADC9}"/>
              </a:ext>
            </a:extLst>
          </p:cNvPr>
          <p:cNvSpPr>
            <a:spLocks noGrp="1"/>
          </p:cNvSpPr>
          <p:nvPr>
            <p:ph type="dt" sz="half" idx="10"/>
          </p:nvPr>
        </p:nvSpPr>
        <p:spPr/>
        <p:txBody>
          <a:bodyPr/>
          <a:lstStyle/>
          <a:p>
            <a:fld id="{37D3E2A8-F560-D140-9CE2-1B42B1329451}" type="datetimeFigureOut">
              <a:rPr lang="en-US" smtClean="0"/>
              <a:t>4/14/19</a:t>
            </a:fld>
            <a:endParaRPr lang="en-US"/>
          </a:p>
        </p:txBody>
      </p:sp>
      <p:sp>
        <p:nvSpPr>
          <p:cNvPr id="6" name="Footer Placeholder 5">
            <a:extLst>
              <a:ext uri="{FF2B5EF4-FFF2-40B4-BE49-F238E27FC236}">
                <a16:creationId xmlns:a16="http://schemas.microsoft.com/office/drawing/2014/main" id="{447BB9E7-8919-A542-ABC5-AB396B636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743D0-BA20-C445-A58D-56853B638A4B}"/>
              </a:ext>
            </a:extLst>
          </p:cNvPr>
          <p:cNvSpPr>
            <a:spLocks noGrp="1"/>
          </p:cNvSpPr>
          <p:nvPr>
            <p:ph type="sldNum" sz="quarter" idx="12"/>
          </p:nvPr>
        </p:nvSpPr>
        <p:spPr/>
        <p:txBody>
          <a:bodyPr/>
          <a:lstStyle/>
          <a:p>
            <a:fld id="{18EE19DD-C2F2-1F42-8CC9-FC792AA741D3}" type="slidenum">
              <a:rPr lang="en-US" smtClean="0"/>
              <a:t>‹#›</a:t>
            </a:fld>
            <a:endParaRPr lang="en-US"/>
          </a:p>
        </p:txBody>
      </p:sp>
    </p:spTree>
    <p:extLst>
      <p:ext uri="{BB962C8B-B14F-4D97-AF65-F5344CB8AC3E}">
        <p14:creationId xmlns:p14="http://schemas.microsoft.com/office/powerpoint/2010/main" val="389008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5E252F-7D6D-A541-A20A-A9DAD0079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75B625-AC10-DA4E-99C3-63B90ADB4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61A2C-7BEB-4D45-A2E5-79BB4EDF92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3E2A8-F560-D140-9CE2-1B42B1329451}" type="datetimeFigureOut">
              <a:rPr lang="en-US" smtClean="0"/>
              <a:t>4/14/19</a:t>
            </a:fld>
            <a:endParaRPr lang="en-US"/>
          </a:p>
        </p:txBody>
      </p:sp>
      <p:sp>
        <p:nvSpPr>
          <p:cNvPr id="5" name="Footer Placeholder 4">
            <a:extLst>
              <a:ext uri="{FF2B5EF4-FFF2-40B4-BE49-F238E27FC236}">
                <a16:creationId xmlns:a16="http://schemas.microsoft.com/office/drawing/2014/main" id="{1C481B4C-164F-9F49-B7D4-4BF3B78660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FD8013-0115-B344-98E7-469D7E023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E19DD-C2F2-1F42-8CC9-FC792AA741D3}" type="slidenum">
              <a:rPr lang="en-US" smtClean="0"/>
              <a:t>‹#›</a:t>
            </a:fld>
            <a:endParaRPr lang="en-US"/>
          </a:p>
        </p:txBody>
      </p:sp>
    </p:spTree>
    <p:extLst>
      <p:ext uri="{BB962C8B-B14F-4D97-AF65-F5344CB8AC3E}">
        <p14:creationId xmlns:p14="http://schemas.microsoft.com/office/powerpoint/2010/main" val="3459032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eb.stanford.edu/class/cs224n/reports/custom/15722887.pdf" TargetMode="External"/><Relationship Id="rId2" Type="http://schemas.openxmlformats.org/officeDocument/2006/relationships/hyperlink" Target="https://web.stanford.edu/class/archive/cs/cs224n/cs224n.1174/reports/2731315.pdf"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7521-F82B-D34C-9E3C-235D79C1C3C3}"/>
              </a:ext>
            </a:extLst>
          </p:cNvPr>
          <p:cNvSpPr>
            <a:spLocks noGrp="1"/>
          </p:cNvSpPr>
          <p:nvPr>
            <p:ph type="ctrTitle"/>
          </p:nvPr>
        </p:nvSpPr>
        <p:spPr/>
        <p:txBody>
          <a:bodyPr/>
          <a:lstStyle/>
          <a:p>
            <a:r>
              <a:rPr lang="en-US" dirty="0"/>
              <a:t>Project Name</a:t>
            </a:r>
          </a:p>
        </p:txBody>
      </p:sp>
      <p:sp>
        <p:nvSpPr>
          <p:cNvPr id="3" name="Subtitle 2">
            <a:extLst>
              <a:ext uri="{FF2B5EF4-FFF2-40B4-BE49-F238E27FC236}">
                <a16:creationId xmlns:a16="http://schemas.microsoft.com/office/drawing/2014/main" id="{196646CD-66E1-5141-A678-91973EB64FBB}"/>
              </a:ext>
            </a:extLst>
          </p:cNvPr>
          <p:cNvSpPr>
            <a:spLocks noGrp="1"/>
          </p:cNvSpPr>
          <p:nvPr>
            <p:ph type="subTitle" idx="1"/>
          </p:nvPr>
        </p:nvSpPr>
        <p:spPr/>
        <p:txBody>
          <a:bodyPr/>
          <a:lstStyle/>
          <a:p>
            <a:r>
              <a:rPr lang="en-US" dirty="0"/>
              <a:t>Members name</a:t>
            </a:r>
          </a:p>
        </p:txBody>
      </p:sp>
    </p:spTree>
    <p:extLst>
      <p:ext uri="{BB962C8B-B14F-4D97-AF65-F5344CB8AC3E}">
        <p14:creationId xmlns:p14="http://schemas.microsoft.com/office/powerpoint/2010/main" val="2274640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6473-601B-644E-9185-7F9902F7E088}"/>
              </a:ext>
            </a:extLst>
          </p:cNvPr>
          <p:cNvSpPr>
            <a:spLocks noGrp="1"/>
          </p:cNvSpPr>
          <p:nvPr>
            <p:ph type="ctrTitle"/>
          </p:nvPr>
        </p:nvSpPr>
        <p:spPr/>
        <p:txBody>
          <a:bodyPr/>
          <a:lstStyle/>
          <a:p>
            <a:r>
              <a:rPr lang="en-US" dirty="0"/>
              <a:t>Problem Description</a:t>
            </a:r>
          </a:p>
        </p:txBody>
      </p:sp>
      <p:sp>
        <p:nvSpPr>
          <p:cNvPr id="3" name="Subtitle 2">
            <a:extLst>
              <a:ext uri="{FF2B5EF4-FFF2-40B4-BE49-F238E27FC236}">
                <a16:creationId xmlns:a16="http://schemas.microsoft.com/office/drawing/2014/main" id="{BFA9268A-2279-7F45-8794-C6D5B5097B8E}"/>
              </a:ext>
            </a:extLst>
          </p:cNvPr>
          <p:cNvSpPr>
            <a:spLocks noGrp="1"/>
          </p:cNvSpPr>
          <p:nvPr>
            <p:ph type="subTitle" idx="1"/>
          </p:nvPr>
        </p:nvSpPr>
        <p:spPr/>
        <p:txBody>
          <a:bodyPr/>
          <a:lstStyle/>
          <a:p>
            <a:r>
              <a:rPr lang="en-US" dirty="0"/>
              <a:t>Automated Essay Grading with feedback</a:t>
            </a:r>
          </a:p>
        </p:txBody>
      </p:sp>
    </p:spTree>
    <p:extLst>
      <p:ext uri="{BB962C8B-B14F-4D97-AF65-F5344CB8AC3E}">
        <p14:creationId xmlns:p14="http://schemas.microsoft.com/office/powerpoint/2010/main" val="409783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1700-2FEA-5241-93E6-1C1C913C8600}"/>
              </a:ext>
            </a:extLst>
          </p:cNvPr>
          <p:cNvSpPr>
            <a:spLocks noGrp="1"/>
          </p:cNvSpPr>
          <p:nvPr>
            <p:ph type="title"/>
          </p:nvPr>
        </p:nvSpPr>
        <p:spPr/>
        <p:txBody>
          <a:bodyPr/>
          <a:lstStyle/>
          <a:p>
            <a:r>
              <a:rPr lang="en-US" dirty="0"/>
              <a:t>Methodologies and technologies used</a:t>
            </a:r>
          </a:p>
        </p:txBody>
      </p:sp>
      <p:sp>
        <p:nvSpPr>
          <p:cNvPr id="3" name="Content Placeholder 2">
            <a:extLst>
              <a:ext uri="{FF2B5EF4-FFF2-40B4-BE49-F238E27FC236}">
                <a16:creationId xmlns:a16="http://schemas.microsoft.com/office/drawing/2014/main" id="{0EC89E82-C5EC-644D-BC58-2EBF8E8ABB09}"/>
              </a:ext>
            </a:extLst>
          </p:cNvPr>
          <p:cNvSpPr>
            <a:spLocks noGrp="1"/>
          </p:cNvSpPr>
          <p:nvPr>
            <p:ph idx="1"/>
          </p:nvPr>
        </p:nvSpPr>
        <p:spPr/>
        <p:txBody>
          <a:bodyPr/>
          <a:lstStyle/>
          <a:p>
            <a:r>
              <a:rPr lang="en-US" dirty="0"/>
              <a:t>Write technologies </a:t>
            </a:r>
          </a:p>
          <a:p>
            <a:r>
              <a:rPr lang="en-US" dirty="0"/>
              <a:t>Write data set and tell about it</a:t>
            </a:r>
          </a:p>
          <a:p>
            <a:r>
              <a:rPr lang="en-US" dirty="0"/>
              <a:t>Write the models we are using</a:t>
            </a:r>
          </a:p>
        </p:txBody>
      </p:sp>
    </p:spTree>
    <p:extLst>
      <p:ext uri="{BB962C8B-B14F-4D97-AF65-F5344CB8AC3E}">
        <p14:creationId xmlns:p14="http://schemas.microsoft.com/office/powerpoint/2010/main" val="28698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2AE7886-2BC0-C14D-98DC-BDE3AD1DB2A4}"/>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Threshold</a:t>
            </a:r>
          </a:p>
        </p:txBody>
      </p:sp>
      <p:graphicFrame>
        <p:nvGraphicFramePr>
          <p:cNvPr id="5" name="Content Placeholder 2">
            <a:extLst>
              <a:ext uri="{FF2B5EF4-FFF2-40B4-BE49-F238E27FC236}">
                <a16:creationId xmlns:a16="http://schemas.microsoft.com/office/drawing/2014/main" id="{9F04D9D7-85B3-4429-B703-DD7973A12C47}"/>
              </a:ext>
            </a:extLst>
          </p:cNvPr>
          <p:cNvGraphicFramePr>
            <a:graphicFrameLocks noGrp="1"/>
          </p:cNvGraphicFramePr>
          <p:nvPr>
            <p:ph idx="1"/>
            <p:extLst>
              <p:ext uri="{D42A27DB-BD31-4B8C-83A1-F6EECF244321}">
                <p14:modId xmlns:p14="http://schemas.microsoft.com/office/powerpoint/2010/main" val="210649045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table, wooden, indoor, animal&#10;&#10;Description automatically generated">
            <a:extLst>
              <a:ext uri="{FF2B5EF4-FFF2-40B4-BE49-F238E27FC236}">
                <a16:creationId xmlns:a16="http://schemas.microsoft.com/office/drawing/2014/main" id="{3B9B6E0A-C9DF-B04E-93AC-F4E80A1B670D}"/>
              </a:ext>
            </a:extLst>
          </p:cNvPr>
          <p:cNvPicPr>
            <a:picLocks noChangeAspect="1"/>
          </p:cNvPicPr>
          <p:nvPr/>
        </p:nvPicPr>
        <p:blipFill rotWithShape="1">
          <a:blip r:embed="rId2">
            <a:alphaModFix/>
            <a:extLst/>
          </a:blip>
          <a:srcRect t="10002" r="-2" b="1541"/>
          <a:stretch/>
        </p:blipFill>
        <p:spPr>
          <a:xfrm>
            <a:off x="6089904" y="155448"/>
            <a:ext cx="6261330" cy="3932313"/>
          </a:xfrm>
          <a:prstGeom prst="rect">
            <a:avLst/>
          </a:prstGeom>
          <a:effectLst>
            <a:softEdge rad="533400"/>
          </a:effectLst>
        </p:spPr>
      </p:pic>
      <p:pic>
        <p:nvPicPr>
          <p:cNvPr id="11" name="Picture 10" descr="A frog sitting on a rock&#10;&#10;Description automatically generated">
            <a:extLst>
              <a:ext uri="{FF2B5EF4-FFF2-40B4-BE49-F238E27FC236}">
                <a16:creationId xmlns:a16="http://schemas.microsoft.com/office/drawing/2014/main" id="{035F65D0-A558-1849-A2E9-0E7CDF29EF66}"/>
              </a:ext>
            </a:extLst>
          </p:cNvPr>
          <p:cNvPicPr>
            <a:picLocks noChangeAspect="1"/>
          </p:cNvPicPr>
          <p:nvPr/>
        </p:nvPicPr>
        <p:blipFill rotWithShape="1">
          <a:blip r:embed="rId3"/>
          <a:srcRect r="816"/>
          <a:stretch/>
        </p:blipFill>
        <p:spPr>
          <a:xfrm>
            <a:off x="6089904" y="2487168"/>
            <a:ext cx="6263640" cy="4215384"/>
          </a:xfrm>
          <a:prstGeom prst="rect">
            <a:avLst/>
          </a:prstGeom>
          <a:effectLst>
            <a:softEdge rad="533400"/>
          </a:effectLst>
        </p:spPr>
      </p:pic>
      <p:pic>
        <p:nvPicPr>
          <p:cNvPr id="29" name="Picture 20">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CB3691B-32CF-AE43-99F1-178A947E7C27}"/>
              </a:ext>
            </a:extLst>
          </p:cNvPr>
          <p:cNvSpPr>
            <a:spLocks noGrp="1"/>
          </p:cNvSpPr>
          <p:nvPr>
            <p:ph type="title"/>
          </p:nvPr>
        </p:nvSpPr>
        <p:spPr>
          <a:xfrm>
            <a:off x="804998" y="798445"/>
            <a:ext cx="4803636" cy="1311664"/>
          </a:xfrm>
        </p:spPr>
        <p:txBody>
          <a:bodyPr>
            <a:normAutofit/>
          </a:bodyPr>
          <a:lstStyle/>
          <a:p>
            <a:r>
              <a:rPr lang="en-US" sz="3700" dirty="0" err="1">
                <a:solidFill>
                  <a:srgbClr val="000000"/>
                </a:solidFill>
              </a:rPr>
              <a:t>GloVe</a:t>
            </a:r>
            <a:r>
              <a:rPr lang="en-US" sz="3700" dirty="0">
                <a:solidFill>
                  <a:srgbClr val="000000"/>
                </a:solidFill>
              </a:rPr>
              <a:t>: Global Vectors for word representation</a:t>
            </a:r>
          </a:p>
        </p:txBody>
      </p:sp>
      <p:sp>
        <p:nvSpPr>
          <p:cNvPr id="3" name="Content Placeholder 2">
            <a:extLst>
              <a:ext uri="{FF2B5EF4-FFF2-40B4-BE49-F238E27FC236}">
                <a16:creationId xmlns:a16="http://schemas.microsoft.com/office/drawing/2014/main" id="{8E2D90AE-AD8E-5549-A484-E633EFE3A2ED}"/>
              </a:ext>
            </a:extLst>
          </p:cNvPr>
          <p:cNvSpPr>
            <a:spLocks noGrp="1"/>
          </p:cNvSpPr>
          <p:nvPr>
            <p:ph idx="1"/>
          </p:nvPr>
        </p:nvSpPr>
        <p:spPr>
          <a:xfrm>
            <a:off x="804997" y="2272143"/>
            <a:ext cx="4803637" cy="3788830"/>
          </a:xfrm>
        </p:spPr>
        <p:txBody>
          <a:bodyPr anchor="ctr">
            <a:normAutofit/>
          </a:bodyPr>
          <a:lstStyle/>
          <a:p>
            <a:r>
              <a:rPr lang="en-US" sz="2000" dirty="0" err="1">
                <a:solidFill>
                  <a:srgbClr val="000000"/>
                </a:solidFill>
              </a:rPr>
              <a:t>GloVe</a:t>
            </a:r>
            <a:r>
              <a:rPr lang="en-US" sz="2000" dirty="0">
                <a:solidFill>
                  <a:srgbClr val="000000"/>
                </a:solidFill>
              </a:rPr>
              <a:t> is an unsupervised learning algorithm for obtaining vector representations for words. </a:t>
            </a:r>
          </a:p>
          <a:p>
            <a:r>
              <a:rPr lang="en-US" sz="2000" dirty="0">
                <a:solidFill>
                  <a:srgbClr val="000000"/>
                </a:solidFill>
              </a:rPr>
              <a:t>The nearest neighbors of the word ‘frog’ using </a:t>
            </a:r>
            <a:r>
              <a:rPr lang="en-US" sz="2000" dirty="0" err="1">
                <a:solidFill>
                  <a:srgbClr val="000000"/>
                </a:solidFill>
              </a:rPr>
              <a:t>GloVe</a:t>
            </a:r>
            <a:r>
              <a:rPr lang="en-US" sz="2000" dirty="0">
                <a:solidFill>
                  <a:srgbClr val="000000"/>
                </a:solidFill>
              </a:rPr>
              <a:t>: Frogs, Toad, </a:t>
            </a:r>
            <a:r>
              <a:rPr lang="en-US" sz="2000" dirty="0" err="1">
                <a:solidFill>
                  <a:srgbClr val="000000"/>
                </a:solidFill>
              </a:rPr>
              <a:t>litoria</a:t>
            </a:r>
            <a:r>
              <a:rPr lang="en-US" sz="2000" dirty="0">
                <a:solidFill>
                  <a:srgbClr val="000000"/>
                </a:solidFill>
              </a:rPr>
              <a:t>, </a:t>
            </a:r>
            <a:r>
              <a:rPr lang="en-US" sz="2000" dirty="0" err="1">
                <a:solidFill>
                  <a:srgbClr val="000000"/>
                </a:solidFill>
              </a:rPr>
              <a:t>leptodactylidae</a:t>
            </a:r>
            <a:r>
              <a:rPr lang="en-US" sz="2000" dirty="0">
                <a:solidFill>
                  <a:srgbClr val="000000"/>
                </a:solidFill>
              </a:rPr>
              <a:t>, rana, </a:t>
            </a:r>
            <a:r>
              <a:rPr lang="en-US" sz="2000" dirty="0" err="1">
                <a:solidFill>
                  <a:srgbClr val="000000"/>
                </a:solidFill>
              </a:rPr>
              <a:t>eleutherodactylus</a:t>
            </a:r>
            <a:r>
              <a:rPr lang="en-US" sz="2000" dirty="0">
                <a:solidFill>
                  <a:srgbClr val="000000"/>
                </a:solidFill>
              </a:rPr>
              <a:t>.</a:t>
            </a:r>
          </a:p>
          <a:p>
            <a:endParaRPr lang="en-US" sz="2000" dirty="0">
              <a:solidFill>
                <a:srgbClr val="000000"/>
              </a:solidFill>
            </a:endParaRPr>
          </a:p>
        </p:txBody>
      </p:sp>
    </p:spTree>
    <p:extLst>
      <p:ext uri="{BB962C8B-B14F-4D97-AF65-F5344CB8AC3E}">
        <p14:creationId xmlns:p14="http://schemas.microsoft.com/office/powerpoint/2010/main" val="4517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250"/>
                                        <p:tgtEl>
                                          <p:spTgt spid="9"/>
                                        </p:tgtEl>
                                      </p:cBhvr>
                                    </p:animEffect>
                                  </p:childTnLst>
                                </p:cTn>
                              </p:par>
                              <p:par>
                                <p:cTn id="18" presetID="3" presetClass="entr" presetSubtype="1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60DB3-CFC0-F242-BBD4-101048CB30E7}"/>
              </a:ext>
            </a:extLst>
          </p:cNvPr>
          <p:cNvSpPr>
            <a:spLocks noGrp="1"/>
          </p:cNvSpPr>
          <p:nvPr>
            <p:ph type="title"/>
          </p:nvPr>
        </p:nvSpPr>
        <p:spPr>
          <a:xfrm>
            <a:off x="838200" y="365125"/>
            <a:ext cx="10515600" cy="1325563"/>
          </a:xfrm>
        </p:spPr>
        <p:txBody>
          <a:bodyPr/>
          <a:lstStyle/>
          <a:p>
            <a:pPr algn="ctr"/>
            <a:r>
              <a:rPr lang="en-US" b="1" dirty="0"/>
              <a:t>Our model</a:t>
            </a:r>
          </a:p>
        </p:txBody>
      </p:sp>
      <p:pic>
        <p:nvPicPr>
          <p:cNvPr id="13" name="Content Placeholder 12" descr="A screen shot of a computer&#10;&#10;Description automatically generated">
            <a:extLst>
              <a:ext uri="{FF2B5EF4-FFF2-40B4-BE49-F238E27FC236}">
                <a16:creationId xmlns:a16="http://schemas.microsoft.com/office/drawing/2014/main" id="{099D8799-D198-7342-8066-D96A4FB75B22}"/>
              </a:ext>
            </a:extLst>
          </p:cNvPr>
          <p:cNvPicPr>
            <a:picLocks noGrp="1" noChangeAspect="1"/>
          </p:cNvPicPr>
          <p:nvPr>
            <p:ph idx="1"/>
          </p:nvPr>
        </p:nvPicPr>
        <p:blipFill>
          <a:blip r:embed="rId2"/>
          <a:stretch>
            <a:fillRect/>
          </a:stretch>
        </p:blipFill>
        <p:spPr>
          <a:xfrm>
            <a:off x="1166812" y="1965325"/>
            <a:ext cx="10186988" cy="4527550"/>
          </a:xfrm>
        </p:spPr>
      </p:pic>
    </p:spTree>
    <p:extLst>
      <p:ext uri="{BB962C8B-B14F-4D97-AF65-F5344CB8AC3E}">
        <p14:creationId xmlns:p14="http://schemas.microsoft.com/office/powerpoint/2010/main" val="372079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5AB2C-0008-2C4D-83DF-A1CA4EBBAC1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Chunk Prediction</a:t>
            </a:r>
          </a:p>
        </p:txBody>
      </p:sp>
      <p:pic>
        <p:nvPicPr>
          <p:cNvPr id="5" name="Content Placeholder 4" descr="A screenshot of a cell phone&#10;&#10;Description automatically generated">
            <a:extLst>
              <a:ext uri="{FF2B5EF4-FFF2-40B4-BE49-F238E27FC236}">
                <a16:creationId xmlns:a16="http://schemas.microsoft.com/office/drawing/2014/main" id="{B0ECC979-D31A-F04E-A927-C1F615B29F4D}"/>
              </a:ext>
            </a:extLst>
          </p:cNvPr>
          <p:cNvPicPr>
            <a:picLocks noGrp="1" noChangeAspect="1"/>
          </p:cNvPicPr>
          <p:nvPr>
            <p:ph idx="1"/>
          </p:nvPr>
        </p:nvPicPr>
        <p:blipFill>
          <a:blip r:embed="rId2"/>
          <a:stretch>
            <a:fillRect/>
          </a:stretch>
        </p:blipFill>
        <p:spPr>
          <a:xfrm>
            <a:off x="4032514" y="525312"/>
            <a:ext cx="7131865" cy="5545023"/>
          </a:xfrm>
          <a:prstGeom prst="rect">
            <a:avLst/>
          </a:prstGeom>
        </p:spPr>
      </p:pic>
    </p:spTree>
    <p:extLst>
      <p:ext uri="{BB962C8B-B14F-4D97-AF65-F5344CB8AC3E}">
        <p14:creationId xmlns:p14="http://schemas.microsoft.com/office/powerpoint/2010/main" val="263139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B107-2FE7-EA4D-BBB3-AE0B5AA59982}"/>
              </a:ext>
            </a:extLst>
          </p:cNvPr>
          <p:cNvSpPr>
            <a:spLocks noGrp="1"/>
          </p:cNvSpPr>
          <p:nvPr>
            <p:ph type="title"/>
          </p:nvPr>
        </p:nvSpPr>
        <p:spPr/>
        <p:txBody>
          <a:bodyPr/>
          <a:lstStyle/>
          <a:p>
            <a:r>
              <a:rPr lang="en-US" dirty="0"/>
              <a:t>Results : RMSE</a:t>
            </a:r>
          </a:p>
        </p:txBody>
      </p:sp>
      <p:graphicFrame>
        <p:nvGraphicFramePr>
          <p:cNvPr id="10" name="Content Placeholder 9">
            <a:extLst>
              <a:ext uri="{FF2B5EF4-FFF2-40B4-BE49-F238E27FC236}">
                <a16:creationId xmlns:a16="http://schemas.microsoft.com/office/drawing/2014/main" id="{AD6E7ED3-1B65-9642-B956-93F886043398}"/>
              </a:ext>
            </a:extLst>
          </p:cNvPr>
          <p:cNvGraphicFramePr>
            <a:graphicFrameLocks noGrp="1"/>
          </p:cNvGraphicFramePr>
          <p:nvPr>
            <p:ph sz="half" idx="2"/>
            <p:extLst>
              <p:ext uri="{D42A27DB-BD31-4B8C-83A1-F6EECF244321}">
                <p14:modId xmlns:p14="http://schemas.microsoft.com/office/powerpoint/2010/main" val="3137829606"/>
              </p:ext>
            </p:extLst>
          </p:nvPr>
        </p:nvGraphicFramePr>
        <p:xfrm>
          <a:off x="5333997" y="2211930"/>
          <a:ext cx="6705607" cy="2434140"/>
        </p:xfrm>
        <a:graphic>
          <a:graphicData uri="http://schemas.openxmlformats.org/drawingml/2006/table">
            <a:tbl>
              <a:tblPr firstRow="1" bandRow="1">
                <a:tableStyleId>{5C22544A-7EE6-4342-B048-85BDC9FD1C3A}</a:tableStyleId>
              </a:tblPr>
              <a:tblGrid>
                <a:gridCol w="2365762">
                  <a:extLst>
                    <a:ext uri="{9D8B030D-6E8A-4147-A177-3AD203B41FA5}">
                      <a16:colId xmlns:a16="http://schemas.microsoft.com/office/drawing/2014/main" val="2998991604"/>
                    </a:ext>
                  </a:extLst>
                </a:gridCol>
                <a:gridCol w="1096711">
                  <a:extLst>
                    <a:ext uri="{9D8B030D-6E8A-4147-A177-3AD203B41FA5}">
                      <a16:colId xmlns:a16="http://schemas.microsoft.com/office/drawing/2014/main" val="4041559275"/>
                    </a:ext>
                  </a:extLst>
                </a:gridCol>
                <a:gridCol w="1190716">
                  <a:extLst>
                    <a:ext uri="{9D8B030D-6E8A-4147-A177-3AD203B41FA5}">
                      <a16:colId xmlns:a16="http://schemas.microsoft.com/office/drawing/2014/main" val="493141102"/>
                    </a:ext>
                  </a:extLst>
                </a:gridCol>
                <a:gridCol w="1048054">
                  <a:extLst>
                    <a:ext uri="{9D8B030D-6E8A-4147-A177-3AD203B41FA5}">
                      <a16:colId xmlns:a16="http://schemas.microsoft.com/office/drawing/2014/main" val="32539225"/>
                    </a:ext>
                  </a:extLst>
                </a:gridCol>
                <a:gridCol w="1004364">
                  <a:extLst>
                    <a:ext uri="{9D8B030D-6E8A-4147-A177-3AD203B41FA5}">
                      <a16:colId xmlns:a16="http://schemas.microsoft.com/office/drawing/2014/main" val="3305105788"/>
                    </a:ext>
                  </a:extLst>
                </a:gridCol>
              </a:tblGrid>
              <a:tr h="699752">
                <a:tc>
                  <a:txBody>
                    <a:bodyPr/>
                    <a:lstStyle/>
                    <a:p>
                      <a:r>
                        <a:rPr lang="en-US" sz="2000" dirty="0"/>
                        <a:t>Word embedding</a:t>
                      </a:r>
                    </a:p>
                  </a:txBody>
                  <a:tcPr marL="99965" marR="99965" marT="49982" marB="49982"/>
                </a:tc>
                <a:tc>
                  <a:txBody>
                    <a:bodyPr/>
                    <a:lstStyle/>
                    <a:p>
                      <a:r>
                        <a:rPr lang="en-US" sz="2000" dirty="0"/>
                        <a:t>LSTM</a:t>
                      </a:r>
                    </a:p>
                  </a:txBody>
                  <a:tcPr marL="99965" marR="99965" marT="49982" marB="49982"/>
                </a:tc>
                <a:tc>
                  <a:txBody>
                    <a:bodyPr/>
                    <a:lstStyle/>
                    <a:p>
                      <a:r>
                        <a:rPr lang="en-US" sz="2000" dirty="0"/>
                        <a:t>GRU</a:t>
                      </a:r>
                    </a:p>
                  </a:txBody>
                  <a:tcPr marL="99965" marR="99965" marT="49982" marB="49982"/>
                </a:tc>
                <a:tc>
                  <a:txBody>
                    <a:bodyPr/>
                    <a:lstStyle/>
                    <a:p>
                      <a:r>
                        <a:rPr lang="en-US" sz="2000" dirty="0"/>
                        <a:t>RNN</a:t>
                      </a:r>
                    </a:p>
                  </a:txBody>
                  <a:tcPr marL="99965" marR="99965" marT="49982" marB="49982"/>
                </a:tc>
                <a:tc>
                  <a:txBody>
                    <a:bodyPr/>
                    <a:lstStyle/>
                    <a:p>
                      <a:r>
                        <a:rPr lang="en-US" sz="2000" dirty="0"/>
                        <a:t>Single Layer LSTM</a:t>
                      </a:r>
                    </a:p>
                  </a:txBody>
                  <a:tcPr marL="99965" marR="99965" marT="49982" marB="49982"/>
                </a:tc>
                <a:extLst>
                  <a:ext uri="{0D108BD9-81ED-4DB2-BD59-A6C34878D82A}">
                    <a16:rowId xmlns:a16="http://schemas.microsoft.com/office/drawing/2014/main" val="2962131294"/>
                  </a:ext>
                </a:extLst>
              </a:tr>
              <a:tr h="405412">
                <a:tc>
                  <a:txBody>
                    <a:bodyPr/>
                    <a:lstStyle/>
                    <a:p>
                      <a:r>
                        <a:rPr lang="en-US" sz="2000" dirty="0"/>
                        <a:t>Glove vectors</a:t>
                      </a:r>
                    </a:p>
                  </a:txBody>
                  <a:tcPr marL="99965" marR="99965" marT="49982" marB="49982"/>
                </a:tc>
                <a:tc>
                  <a:txBody>
                    <a:bodyPr/>
                    <a:lstStyle/>
                    <a:p>
                      <a:r>
                        <a:rPr lang="en-US" sz="2000" dirty="0"/>
                        <a:t>0.1639</a:t>
                      </a:r>
                    </a:p>
                  </a:txBody>
                  <a:tcPr marL="99965" marR="99965" marT="49982" marB="49982"/>
                </a:tc>
                <a:tc>
                  <a:txBody>
                    <a:bodyPr/>
                    <a:lstStyle/>
                    <a:p>
                      <a:r>
                        <a:rPr lang="en-US" sz="2000" dirty="0"/>
                        <a:t>0.17119</a:t>
                      </a:r>
                    </a:p>
                  </a:txBody>
                  <a:tcPr marL="99965" marR="99965" marT="49982" marB="49982"/>
                </a:tc>
                <a:tc>
                  <a:txBody>
                    <a:bodyPr/>
                    <a:lstStyle/>
                    <a:p>
                      <a:r>
                        <a:rPr lang="en-US" sz="2000" dirty="0"/>
                        <a:t>0.1839</a:t>
                      </a:r>
                    </a:p>
                  </a:txBody>
                  <a:tcPr marL="99965" marR="99965" marT="49982" marB="49982"/>
                </a:tc>
                <a:tc>
                  <a:txBody>
                    <a:bodyPr/>
                    <a:lstStyle/>
                    <a:p>
                      <a:r>
                        <a:rPr lang="en-US" sz="2000" dirty="0"/>
                        <a:t>0.1712</a:t>
                      </a:r>
                    </a:p>
                  </a:txBody>
                  <a:tcPr marL="99965" marR="99965" marT="49982" marB="49982"/>
                </a:tc>
                <a:extLst>
                  <a:ext uri="{0D108BD9-81ED-4DB2-BD59-A6C34878D82A}">
                    <a16:rowId xmlns:a16="http://schemas.microsoft.com/office/drawing/2014/main" val="950546041"/>
                  </a:ext>
                </a:extLst>
              </a:tr>
              <a:tr h="405412">
                <a:tc>
                  <a:txBody>
                    <a:bodyPr/>
                    <a:lstStyle/>
                    <a:p>
                      <a:r>
                        <a:rPr lang="en-US" sz="2000" dirty="0"/>
                        <a:t>Word2vec (Pre-trained on </a:t>
                      </a:r>
                      <a:r>
                        <a:rPr lang="en-US" sz="2000" dirty="0" err="1"/>
                        <a:t>GoogleNews</a:t>
                      </a:r>
                      <a:r>
                        <a:rPr lang="en-US" sz="2000" dirty="0"/>
                        <a:t>)</a:t>
                      </a:r>
                    </a:p>
                  </a:txBody>
                  <a:tcPr marL="99965" marR="99965" marT="49982" marB="49982"/>
                </a:tc>
                <a:tc>
                  <a:txBody>
                    <a:bodyPr/>
                    <a:lstStyle/>
                    <a:p>
                      <a:r>
                        <a:rPr lang="en-US" sz="2000" dirty="0"/>
                        <a:t>0.1692</a:t>
                      </a:r>
                    </a:p>
                  </a:txBody>
                  <a:tcPr marL="99965" marR="99965" marT="49982" marB="49982"/>
                </a:tc>
                <a:tc>
                  <a:txBody>
                    <a:bodyPr/>
                    <a:lstStyle/>
                    <a:p>
                      <a:r>
                        <a:rPr lang="en-US" sz="2000" dirty="0"/>
                        <a:t>0.17851</a:t>
                      </a:r>
                    </a:p>
                  </a:txBody>
                  <a:tcPr marL="99965" marR="99965" marT="49982" marB="49982"/>
                </a:tc>
                <a:tc>
                  <a:txBody>
                    <a:bodyPr/>
                    <a:lstStyle/>
                    <a:p>
                      <a:r>
                        <a:rPr lang="en-US" sz="2000" dirty="0"/>
                        <a:t>0.1851</a:t>
                      </a:r>
                    </a:p>
                  </a:txBody>
                  <a:tcPr marL="99965" marR="99965" marT="49982" marB="49982"/>
                </a:tc>
                <a:tc>
                  <a:txBody>
                    <a:bodyPr/>
                    <a:lstStyle/>
                    <a:p>
                      <a:r>
                        <a:rPr lang="en-US" sz="2000" dirty="0"/>
                        <a:t>0.1756</a:t>
                      </a:r>
                    </a:p>
                  </a:txBody>
                  <a:tcPr marL="99965" marR="99965" marT="49982" marB="49982"/>
                </a:tc>
                <a:extLst>
                  <a:ext uri="{0D108BD9-81ED-4DB2-BD59-A6C34878D82A}">
                    <a16:rowId xmlns:a16="http://schemas.microsoft.com/office/drawing/2014/main" val="611086005"/>
                  </a:ext>
                </a:extLst>
              </a:tr>
            </a:tbl>
          </a:graphicData>
        </a:graphic>
      </p:graphicFrame>
      <p:graphicFrame>
        <p:nvGraphicFramePr>
          <p:cNvPr id="5" name="Content Placeholder 3">
            <a:extLst>
              <a:ext uri="{FF2B5EF4-FFF2-40B4-BE49-F238E27FC236}">
                <a16:creationId xmlns:a16="http://schemas.microsoft.com/office/drawing/2014/main" id="{EF765AB2-7AC6-5C43-B0D4-E450A6D9AE14}"/>
              </a:ext>
            </a:extLst>
          </p:cNvPr>
          <p:cNvGraphicFramePr>
            <a:graphicFrameLocks noGrp="1"/>
          </p:cNvGraphicFramePr>
          <p:nvPr>
            <p:ph sz="half" idx="1"/>
            <p:extLst>
              <p:ext uri="{D42A27DB-BD31-4B8C-83A1-F6EECF244321}">
                <p14:modId xmlns:p14="http://schemas.microsoft.com/office/powerpoint/2010/main" val="2952523119"/>
              </p:ext>
            </p:extLst>
          </p:nvPr>
        </p:nvGraphicFramePr>
        <p:xfrm>
          <a:off x="152396" y="1690688"/>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672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B2C6-F5EE-C146-9AC5-A35EA9F5385C}"/>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45DFB4CC-3065-5E47-A0FA-9FB0B85246B8}"/>
              </a:ext>
            </a:extLst>
          </p:cNvPr>
          <p:cNvSpPr>
            <a:spLocks noGrp="1"/>
          </p:cNvSpPr>
          <p:nvPr>
            <p:ph sz="half" idx="1"/>
          </p:nvPr>
        </p:nvSpPr>
        <p:spPr>
          <a:xfrm>
            <a:off x="990600" y="4253137"/>
            <a:ext cx="5181600" cy="1603375"/>
          </a:xfrm>
        </p:spPr>
        <p:txBody>
          <a:bodyPr/>
          <a:lstStyle/>
          <a:p>
            <a:r>
              <a:rPr lang="en-US" dirty="0"/>
              <a:t>Hello</a:t>
            </a:r>
          </a:p>
        </p:txBody>
      </p:sp>
      <p:sp>
        <p:nvSpPr>
          <p:cNvPr id="4" name="Content Placeholder 3">
            <a:extLst>
              <a:ext uri="{FF2B5EF4-FFF2-40B4-BE49-F238E27FC236}">
                <a16:creationId xmlns:a16="http://schemas.microsoft.com/office/drawing/2014/main" id="{9BFEA74D-FB93-5E4B-B43A-01F374F79618}"/>
              </a:ext>
            </a:extLst>
          </p:cNvPr>
          <p:cNvSpPr>
            <a:spLocks noGrp="1"/>
          </p:cNvSpPr>
          <p:nvPr>
            <p:ph sz="half" idx="2"/>
          </p:nvPr>
        </p:nvSpPr>
        <p:spPr>
          <a:xfrm>
            <a:off x="6172200" y="1825625"/>
            <a:ext cx="5181600" cy="1755775"/>
          </a:xfrm>
        </p:spPr>
        <p:txBody>
          <a:bodyPr/>
          <a:lstStyle/>
          <a:p>
            <a:r>
              <a:rPr lang="en-US" dirty="0">
                <a:hlinkClick r:id="rId2"/>
              </a:rPr>
              <a:t>https://web.stanford.edu/class/archive/cs/cs224n/cs224n.1174/reports/2731315.pdf</a:t>
            </a:r>
            <a:endParaRPr lang="en-US" dirty="0"/>
          </a:p>
        </p:txBody>
      </p:sp>
      <p:sp>
        <p:nvSpPr>
          <p:cNvPr id="5" name="Content Placeholder 2">
            <a:extLst>
              <a:ext uri="{FF2B5EF4-FFF2-40B4-BE49-F238E27FC236}">
                <a16:creationId xmlns:a16="http://schemas.microsoft.com/office/drawing/2014/main" id="{31A8451C-0524-8242-AA6B-DD1AF8AB8668}"/>
              </a:ext>
            </a:extLst>
          </p:cNvPr>
          <p:cNvSpPr txBox="1">
            <a:spLocks/>
          </p:cNvSpPr>
          <p:nvPr/>
        </p:nvSpPr>
        <p:spPr>
          <a:xfrm>
            <a:off x="990600" y="1978025"/>
            <a:ext cx="5181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3"/>
              </a:rPr>
              <a:t>http://web.stanford.edu/class/cs224n/reports/custom/15722887.pdf</a:t>
            </a:r>
            <a:endParaRPr lang="en-US" dirty="0"/>
          </a:p>
        </p:txBody>
      </p:sp>
      <p:sp>
        <p:nvSpPr>
          <p:cNvPr id="6" name="Content Placeholder 3">
            <a:extLst>
              <a:ext uri="{FF2B5EF4-FFF2-40B4-BE49-F238E27FC236}">
                <a16:creationId xmlns:a16="http://schemas.microsoft.com/office/drawing/2014/main" id="{0B94583D-C394-9A4C-BC3F-F5993BB5057B}"/>
              </a:ext>
            </a:extLst>
          </p:cNvPr>
          <p:cNvSpPr txBox="1">
            <a:spLocks/>
          </p:cNvSpPr>
          <p:nvPr/>
        </p:nvSpPr>
        <p:spPr>
          <a:xfrm>
            <a:off x="6172200" y="4176938"/>
            <a:ext cx="5181600" cy="1755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Hello</a:t>
            </a:r>
            <a:endParaRPr lang="en-US" dirty="0"/>
          </a:p>
        </p:txBody>
      </p:sp>
    </p:spTree>
    <p:extLst>
      <p:ext uri="{BB962C8B-B14F-4D97-AF65-F5344CB8AC3E}">
        <p14:creationId xmlns:p14="http://schemas.microsoft.com/office/powerpoint/2010/main" val="702847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233</Words>
  <Application>Microsoft Macintosh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Project Name</vt:lpstr>
      <vt:lpstr>Problem Description</vt:lpstr>
      <vt:lpstr>Methodologies and technologies used</vt:lpstr>
      <vt:lpstr>Threshold</vt:lpstr>
      <vt:lpstr>GloVe: Global Vectors for word representation</vt:lpstr>
      <vt:lpstr>Our model</vt:lpstr>
      <vt:lpstr>Chunk Prediction</vt:lpstr>
      <vt:lpstr>Results : RMSE</vt:lpstr>
      <vt:lpstr>Related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Dhruv Sharma</dc:creator>
  <cp:lastModifiedBy>Dhruv Sharma</cp:lastModifiedBy>
  <cp:revision>3</cp:revision>
  <dcterms:created xsi:type="dcterms:W3CDTF">2019-04-14T18:46:55Z</dcterms:created>
  <dcterms:modified xsi:type="dcterms:W3CDTF">2019-04-14T19:31:17Z</dcterms:modified>
</cp:coreProperties>
</file>