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83" r:id="rId2"/>
  </p:sldMasterIdLst>
  <p:notesMasterIdLst>
    <p:notesMasterId r:id="rId53"/>
  </p:notesMasterIdLst>
  <p:sldIdLst>
    <p:sldId id="310" r:id="rId3"/>
    <p:sldId id="333" r:id="rId4"/>
    <p:sldId id="334" r:id="rId5"/>
    <p:sldId id="312" r:id="rId6"/>
    <p:sldId id="313" r:id="rId7"/>
    <p:sldId id="314" r:id="rId8"/>
    <p:sldId id="317" r:id="rId9"/>
    <p:sldId id="318" r:id="rId10"/>
    <p:sldId id="319" r:id="rId11"/>
    <p:sldId id="320" r:id="rId12"/>
    <p:sldId id="321" r:id="rId13"/>
    <p:sldId id="322" r:id="rId14"/>
    <p:sldId id="323" r:id="rId15"/>
    <p:sldId id="324" r:id="rId16"/>
    <p:sldId id="325" r:id="rId17"/>
    <p:sldId id="315" r:id="rId18"/>
    <p:sldId id="316" r:id="rId19"/>
    <p:sldId id="326" r:id="rId20"/>
    <p:sldId id="265" r:id="rId21"/>
    <p:sldId id="266" r:id="rId22"/>
    <p:sldId id="267" r:id="rId23"/>
    <p:sldId id="268" r:id="rId24"/>
    <p:sldId id="269" r:id="rId25"/>
    <p:sldId id="271" r:id="rId26"/>
    <p:sldId id="272" r:id="rId27"/>
    <p:sldId id="273" r:id="rId28"/>
    <p:sldId id="328" r:id="rId29"/>
    <p:sldId id="274" r:id="rId30"/>
    <p:sldId id="275" r:id="rId31"/>
    <p:sldId id="276" r:id="rId32"/>
    <p:sldId id="277" r:id="rId33"/>
    <p:sldId id="279" r:id="rId34"/>
    <p:sldId id="280" r:id="rId35"/>
    <p:sldId id="281" r:id="rId36"/>
    <p:sldId id="282" r:id="rId37"/>
    <p:sldId id="327" r:id="rId38"/>
    <p:sldId id="292" r:id="rId39"/>
    <p:sldId id="293" r:id="rId40"/>
    <p:sldId id="294" r:id="rId41"/>
    <p:sldId id="295" r:id="rId42"/>
    <p:sldId id="296" r:id="rId43"/>
    <p:sldId id="297" r:id="rId44"/>
    <p:sldId id="329" r:id="rId45"/>
    <p:sldId id="301" r:id="rId46"/>
    <p:sldId id="302" r:id="rId47"/>
    <p:sldId id="303" r:id="rId48"/>
    <p:sldId id="304" r:id="rId49"/>
    <p:sldId id="330" r:id="rId50"/>
    <p:sldId id="332" r:id="rId51"/>
    <p:sldId id="336" r:id="rId52"/>
  </p:sldIdLst>
  <p:sldSz cx="9144000" cy="6858000" type="screen4x3"/>
  <p:notesSz cx="7315200" cy="9601200"/>
  <p:embeddedFontLst>
    <p:embeddedFont>
      <p:font typeface="Verdana" pitchFamily="34" charset="0"/>
      <p:regular r:id="rId54"/>
      <p:bold r:id="rId55"/>
      <p:italic r:id="rId56"/>
      <p:boldItalic r:id="rId57"/>
    </p:embeddedFont>
    <p:embeddedFont>
      <p:font typeface="Lucida Sans Unicode" pitchFamily="34" charset="0"/>
      <p:regular r:id="rId58"/>
    </p:embeddedFont>
    <p:embeddedFont>
      <p:font typeface="Lucida Sans Typewriter" pitchFamily="49" charset="0"/>
      <p:regular r:id="rId59"/>
      <p:bold r:id="rId60"/>
      <p:italic r:id="rId61"/>
      <p:boldItalic r:id="rId62"/>
    </p:embeddedFont>
    <p:embeddedFont>
      <p:font typeface="Arial Narrow" pitchFamily="34" charset="0"/>
      <p:regular r:id="rId63"/>
      <p:bold r:id="rId64"/>
      <p:italic r:id="rId65"/>
      <p:boldItalic r:id="rId66"/>
    </p:embeddedFont>
    <p:embeddedFont>
      <p:font typeface="Calibri" pitchFamily="34" charset="0"/>
      <p:regular r:id="rId67"/>
      <p:bold r:id="rId68"/>
      <p:italic r:id="rId69"/>
      <p:boldItalic r:id="rId70"/>
    </p:embeddedFont>
    <p:embeddedFont>
      <p:font typeface="Segoe UI Light" charset="0"/>
      <p:regular r:id="rId71"/>
    </p:embeddedFont>
    <p:embeddedFont>
      <p:font typeface="Segoe UI" pitchFamily="34" charset="0"/>
      <p:regular r:id="rId72"/>
      <p:bold r:id="rId73"/>
      <p:italic r:id="rId74"/>
      <p:boldItalic r:id="rId75"/>
    </p:embeddedFont>
    <p:embeddedFont>
      <p:font typeface="Segoe Light" charset="0"/>
      <p:regular r:id="rId76"/>
      <p:italic r:id="rId77"/>
    </p:embeddedFont>
    <p:embeddedFont>
      <p:font typeface="Lucida Console" pitchFamily="49" charset="0"/>
      <p:regular r:id="rId78"/>
    </p:embeddedFont>
  </p:embeddedFontLst>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38"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font" Target="fonts/font23.fntdata"/><Relationship Id="rId7" Type="http://schemas.openxmlformats.org/officeDocument/2006/relationships/slide" Target="slides/slide5.xml"/><Relationship Id="rId71"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font" Target="fonts/font8.fntdata"/><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font" Target="fonts/font25.fntdata"/><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font" Target="fonts/font2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9.fntdata"/><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4072FA5-BE61-4F2B-BBFE-0FF9A0DF1302}" type="datetimeFigureOut">
              <a:rPr lang="en-GB" smtClean="0"/>
              <a:pPr/>
              <a:t>26/05/2019</a:t>
            </a:fld>
            <a:endParaRPr lang="en-GB" dirty="0"/>
          </a:p>
        </p:txBody>
      </p:sp>
      <p:sp>
        <p:nvSpPr>
          <p:cNvPr id="4" name="Slide Image Placeholder 3"/>
          <p:cNvSpPr>
            <a:spLocks noGrp="1" noRot="1" noChangeAspect="1"/>
          </p:cNvSpPr>
          <p:nvPr>
            <p:ph type="sldImg" idx="2"/>
          </p:nvPr>
        </p:nvSpPr>
        <p:spPr>
          <a:xfrm>
            <a:off x="4629150" y="79375"/>
            <a:ext cx="2533650" cy="1900238"/>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327992" y="2198637"/>
            <a:ext cx="6559826" cy="6877908"/>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5EB3179-EE32-4AF2-8AE1-005D3D49566F}" type="slidenum">
              <a:rPr lang="en-GB" smtClean="0"/>
              <a:pPr/>
              <a:t>‹#›</a:t>
            </a:fld>
            <a:endParaRPr lang="en-GB" dirty="0"/>
          </a:p>
        </p:txBody>
      </p:sp>
    </p:spTree>
    <p:extLst>
      <p:ext uri="{BB962C8B-B14F-4D97-AF65-F5344CB8AC3E}">
        <p14:creationId xmlns:p14="http://schemas.microsoft.com/office/powerpoint/2010/main" val="88870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B2E95BF-FEA2-46E1-902D-E3CBF1956DB0}" type="slidenum">
              <a:rPr lang="en-US"/>
              <a:pPr/>
              <a:t>5</a:t>
            </a:fld>
            <a:endParaRPr lang="en-US" dirty="0"/>
          </a:p>
        </p:txBody>
      </p:sp>
      <p:sp>
        <p:nvSpPr>
          <p:cNvPr id="130051" name="Rectangle 4"/>
          <p:cNvSpPr>
            <a:spLocks noGrp="1" noRot="1" noChangeAspect="1" noChangeArrowheads="1" noTextEdit="1"/>
          </p:cNvSpPr>
          <p:nvPr>
            <p:ph type="sldImg"/>
          </p:nvPr>
        </p:nvSpPr>
        <p:spPr>
          <a:xfrm>
            <a:off x="1257300" y="720725"/>
            <a:ext cx="4800600" cy="3600450"/>
          </a:xfrm>
          <a:ln/>
        </p:spPr>
      </p:sp>
      <p:sp>
        <p:nvSpPr>
          <p:cNvPr id="130052" name="Rectangle 5"/>
          <p:cNvSpPr>
            <a:spLocks noGrp="1" noChangeArrowheads="1"/>
          </p:cNvSpPr>
          <p:nvPr>
            <p:ph type="body" idx="1"/>
          </p:nvPr>
        </p:nvSpPr>
        <p:spPr>
          <a:noFill/>
          <a:ln/>
        </p:spPr>
        <p:txBody>
          <a:bodyPr/>
          <a:lstStyle/>
          <a:p>
            <a:endParaRPr lang="en-US" sz="15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62217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22612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71171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34588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7313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B3B8B99-C7FA-4EC2-B95C-EFA9617B4910}" type="slidenum">
              <a:rPr lang="en-US"/>
              <a:pPr/>
              <a:t>27</a:t>
            </a:fld>
            <a:endParaRPr lang="en-US"/>
          </a:p>
        </p:txBody>
      </p:sp>
      <p:sp>
        <p:nvSpPr>
          <p:cNvPr id="146435" name="Rectangle 2"/>
          <p:cNvSpPr>
            <a:spLocks noGrp="1" noRot="1" noChangeAspect="1" noChangeArrowheads="1" noTextEdit="1"/>
          </p:cNvSpPr>
          <p:nvPr>
            <p:ph type="sldImg"/>
          </p:nvPr>
        </p:nvSpPr>
        <p:spPr>
          <a:xfrm>
            <a:off x="1257300" y="720725"/>
            <a:ext cx="4800600" cy="3600450"/>
          </a:xfrm>
          <a:ln/>
        </p:spPr>
      </p:sp>
      <p:sp>
        <p:nvSpPr>
          <p:cNvPr id="146436" name="Rectangle 3"/>
          <p:cNvSpPr>
            <a:spLocks noGrp="1" noChangeArrowheads="1"/>
          </p:cNvSpPr>
          <p:nvPr>
            <p:ph type="body" idx="1"/>
          </p:nvPr>
        </p:nvSpPr>
        <p:spPr>
          <a:noFill/>
          <a:ln/>
        </p:spPr>
        <p:txBody>
          <a:bodyPr/>
          <a:lstStyle/>
          <a:p>
            <a:r>
              <a:rPr lang="en-GB" dirty="0" smtClean="0"/>
              <a:t>To provide a really high performance object type, C# provides </a:t>
            </a:r>
            <a:r>
              <a:rPr lang="en-GB" dirty="0" err="1" smtClean="0"/>
              <a:t>structs</a:t>
            </a:r>
            <a:r>
              <a:rPr lang="en-GB" dirty="0" smtClean="0"/>
              <a:t>, which are stack allocated. They’re ideal for small objects and are really fast since they don’t depend on dynamic memory allocation and the garbage collector. It is also important to notice that it is not possible to inherit from an </a:t>
            </a:r>
            <a:r>
              <a:rPr lang="en-GB" dirty="0" err="1" smtClean="0"/>
              <a:t>struct</a:t>
            </a:r>
            <a:r>
              <a:rPr lang="en-GB" dirty="0" smtClean="0"/>
              <a:t>.</a:t>
            </a:r>
          </a:p>
          <a:p>
            <a:endParaRPr lang="en-GB" dirty="0" smtClean="0"/>
          </a:p>
          <a:p>
            <a:r>
              <a:rPr lang="en-GB" dirty="0" smtClean="0"/>
              <a:t>No protected access because there is no inheritance.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3246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24058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1257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7206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7BE8C90D-BBFA-49BD-8C17-39CED2F9BEDF}" type="slidenum">
              <a:rPr lang="en-US"/>
              <a:pPr/>
              <a:t>6</a:t>
            </a:fld>
            <a:endParaRPr lang="en-US" dirty="0"/>
          </a:p>
        </p:txBody>
      </p:sp>
      <p:sp>
        <p:nvSpPr>
          <p:cNvPr id="131075" name="Rectangle 4"/>
          <p:cNvSpPr>
            <a:spLocks noGrp="1" noRot="1" noChangeAspect="1" noChangeArrowheads="1" noTextEdit="1"/>
          </p:cNvSpPr>
          <p:nvPr>
            <p:ph type="sldImg"/>
          </p:nvPr>
        </p:nvSpPr>
        <p:spPr>
          <a:xfrm>
            <a:off x="1257300" y="720725"/>
            <a:ext cx="4800600" cy="3600450"/>
          </a:xfrm>
          <a:ln/>
        </p:spPr>
      </p:sp>
      <p:sp>
        <p:nvSpPr>
          <p:cNvPr id="131076" name="Rectangle 5"/>
          <p:cNvSpPr>
            <a:spLocks noGrp="1" noChangeArrowheads="1"/>
          </p:cNvSpPr>
          <p:nvPr>
            <p:ph type="body" idx="1"/>
          </p:nvPr>
        </p:nvSpPr>
        <p:spPr>
          <a:noFill/>
          <a:ln/>
        </p:spPr>
        <p:txBody>
          <a:bodyPr/>
          <a:lstStyle/>
          <a:p>
            <a:endParaRPr lang="en-US" sz="15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2144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61260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57478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79447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45649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35198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20912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99379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69779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19F2659-8227-47E5-8920-FA89DCA858C0}" type="slidenum">
              <a:rPr lang="en-US"/>
              <a:pPr/>
              <a:t>12</a:t>
            </a:fld>
            <a:endParaRPr lang="en-US" dirty="0"/>
          </a:p>
        </p:txBody>
      </p:sp>
      <p:sp>
        <p:nvSpPr>
          <p:cNvPr id="132099" name="Rectangle 4"/>
          <p:cNvSpPr>
            <a:spLocks noGrp="1" noRot="1" noChangeAspect="1" noChangeArrowheads="1" noTextEdit="1"/>
          </p:cNvSpPr>
          <p:nvPr>
            <p:ph type="sldImg"/>
          </p:nvPr>
        </p:nvSpPr>
        <p:spPr>
          <a:xfrm>
            <a:off x="1257300" y="720725"/>
            <a:ext cx="4800600" cy="3600450"/>
          </a:xfrm>
          <a:ln/>
        </p:spPr>
      </p:sp>
      <p:sp>
        <p:nvSpPr>
          <p:cNvPr id="132100" name="Rectangle 5"/>
          <p:cNvSpPr>
            <a:spLocks noGrp="1" noChangeArrowheads="1"/>
          </p:cNvSpPr>
          <p:nvPr>
            <p:ph type="body" idx="1"/>
          </p:nvPr>
        </p:nvSpPr>
        <p:spPr>
          <a:noFill/>
          <a:ln/>
        </p:spPr>
        <p:txBody>
          <a:bodyPr/>
          <a:lstStyle/>
          <a:p>
            <a:endParaRPr lang="en-GB" sz="13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0295CF0F-7CF7-4BE6-9A8F-BDF06A38AD6C}" type="slidenum">
              <a:rPr lang="en-US"/>
              <a:pPr/>
              <a:t>43</a:t>
            </a:fld>
            <a:endParaRPr lang="en-US"/>
          </a:p>
        </p:txBody>
      </p:sp>
      <p:sp>
        <p:nvSpPr>
          <p:cNvPr id="149507" name="Rectangle 2"/>
          <p:cNvSpPr>
            <a:spLocks noGrp="1" noRot="1" noChangeAspect="1" noChangeArrowheads="1" noTextEdit="1"/>
          </p:cNvSpPr>
          <p:nvPr>
            <p:ph type="sldImg"/>
          </p:nvPr>
        </p:nvSpPr>
        <p:spPr>
          <a:xfrm>
            <a:off x="1257300" y="720725"/>
            <a:ext cx="4800600" cy="3600450"/>
          </a:xfrm>
          <a:ln/>
        </p:spPr>
      </p:sp>
      <p:sp>
        <p:nvSpPr>
          <p:cNvPr id="1495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F40D6CAA-F192-4A48-A35F-6575A6966C43}" type="slidenum">
              <a:rPr lang="en-US"/>
              <a:pPr/>
              <a:t>13</a:t>
            </a:fld>
            <a:endParaRPr lang="en-US"/>
          </a:p>
        </p:txBody>
      </p:sp>
      <p:sp>
        <p:nvSpPr>
          <p:cNvPr id="133123" name="Rectangle 4"/>
          <p:cNvSpPr>
            <a:spLocks noGrp="1" noRot="1" noChangeAspect="1" noChangeArrowheads="1" noTextEdit="1"/>
          </p:cNvSpPr>
          <p:nvPr>
            <p:ph type="sldImg"/>
          </p:nvPr>
        </p:nvSpPr>
        <p:spPr>
          <a:xfrm>
            <a:off x="1257300" y="720725"/>
            <a:ext cx="4800600" cy="3600450"/>
          </a:xfrm>
          <a:ln/>
        </p:spPr>
      </p:sp>
      <p:sp>
        <p:nvSpPr>
          <p:cNvPr id="133124" name="Rectangle 5"/>
          <p:cNvSpPr>
            <a:spLocks noGrp="1" noChangeArrowheads="1"/>
          </p:cNvSpPr>
          <p:nvPr>
            <p:ph type="body" idx="1"/>
          </p:nvPr>
        </p:nvSpPr>
        <p:spPr>
          <a:noFill/>
          <a:ln/>
        </p:spPr>
        <p:txBody>
          <a:bodyPr/>
          <a:lstStyle/>
          <a:p>
            <a:r>
              <a:rPr lang="en-GB" sz="1300" dirty="0" smtClean="0"/>
              <a:t>The Hello World application is very simple in C#. Some key points: </a:t>
            </a:r>
          </a:p>
          <a:p>
            <a:pPr>
              <a:buFontTx/>
              <a:buChar char="•"/>
            </a:pPr>
            <a:r>
              <a:rPr lang="en-GB" sz="1300" dirty="0" smtClean="0"/>
              <a:t>In C# there are no global methods. Everything belongs to a class. </a:t>
            </a:r>
          </a:p>
          <a:p>
            <a:pPr>
              <a:buFontTx/>
              <a:buChar char="•"/>
            </a:pPr>
            <a:r>
              <a:rPr lang="en-GB" sz="1300" dirty="0" smtClean="0"/>
              <a:t>A method named Main is the entry point for a C# application. Note that Main is spelled with a capital “M”, which is different than C and C++. The reason is that for consistency, all method names start with a capital letter in the .NET Framework</a:t>
            </a:r>
          </a:p>
          <a:p>
            <a:pPr>
              <a:buFontTx/>
              <a:buChar char="•"/>
            </a:pPr>
            <a:r>
              <a:rPr lang="en-GB" sz="1300" dirty="0" smtClean="0"/>
              <a:t>The line using System; means that we’ll be accessing members of the System namespace. In a very rough comparison, a namespace could be translated to a Unit in Turbo Pascal/Delphi or a .LIB file in C/C++. So in the Hello World example, the class Console, which contains the method </a:t>
            </a:r>
            <a:r>
              <a:rPr lang="en-GB" sz="1300" dirty="0" err="1" smtClean="0"/>
              <a:t>WriteLine</a:t>
            </a:r>
            <a:r>
              <a:rPr lang="en-GB" sz="1300" dirty="0" smtClean="0"/>
              <a:t> belongs to the System namespace. We could avoid the “using” statement by writing the complete path of the method:</a:t>
            </a:r>
            <a:br>
              <a:rPr lang="en-GB" sz="1300" dirty="0" smtClean="0"/>
            </a:br>
            <a:r>
              <a:rPr lang="en-GB" sz="1300" dirty="0" err="1" smtClean="0"/>
              <a:t>System.Console.WriteLine</a:t>
            </a:r>
            <a:r>
              <a:rPr lang="en-GB" sz="1300" dirty="0" smtClean="0"/>
              <a:t>(“Hello World”);</a:t>
            </a:r>
          </a:p>
          <a:p>
            <a:endParaRPr lang="en-GB" sz="13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8EB7413-9B6C-43FD-8963-AAFC3FE1E578}" type="slidenum">
              <a:rPr lang="en-US"/>
              <a:pPr/>
              <a:t>14</a:t>
            </a:fld>
            <a:endParaRPr lang="en-US"/>
          </a:p>
        </p:txBody>
      </p:sp>
      <p:sp>
        <p:nvSpPr>
          <p:cNvPr id="134147" name="Rectangle 2"/>
          <p:cNvSpPr>
            <a:spLocks noGrp="1" noRot="1" noChangeAspect="1" noChangeArrowheads="1" noTextEdit="1"/>
          </p:cNvSpPr>
          <p:nvPr>
            <p:ph type="sldImg"/>
          </p:nvPr>
        </p:nvSpPr>
        <p:spPr>
          <a:xfrm>
            <a:off x="1257300" y="720725"/>
            <a:ext cx="4800600" cy="3600450"/>
          </a:xfrm>
          <a:ln/>
        </p:spPr>
      </p:sp>
      <p:sp>
        <p:nvSpPr>
          <p:cNvPr id="134148" name="Rectangle 3"/>
          <p:cNvSpPr>
            <a:spLocks noGrp="1" noChangeArrowheads="1"/>
          </p:cNvSpPr>
          <p:nvPr>
            <p:ph type="body" idx="1"/>
          </p:nvPr>
        </p:nvSpPr>
        <p:spPr>
          <a:noFill/>
          <a:ln/>
        </p:spPr>
        <p:txBody>
          <a:bodyPr/>
          <a:lstStyle/>
          <a:p>
            <a:r>
              <a:rPr lang="en-US" smtClean="0"/>
              <a:t>In most other purely object-oriented languages one would say that a program is a collection of classes.</a:t>
            </a:r>
          </a:p>
          <a:p>
            <a:endParaRPr lang="en-US" smtClean="0"/>
          </a:p>
          <a:p>
            <a:r>
              <a:rPr lang="en-US" smtClean="0"/>
              <a:t>Not all types have all capabilities; e.g. enums are fairly constrained.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D4C1DF24-01F9-4855-AC3D-BC6A829171D8}" type="slidenum">
              <a:rPr lang="en-US"/>
              <a:pPr/>
              <a:t>15</a:t>
            </a:fld>
            <a:endParaRPr lang="en-US"/>
          </a:p>
        </p:txBody>
      </p:sp>
      <p:sp>
        <p:nvSpPr>
          <p:cNvPr id="135171" name="Rectangle 2"/>
          <p:cNvSpPr>
            <a:spLocks noGrp="1" noRot="1" noChangeAspect="1" noChangeArrowheads="1" noTextEdit="1"/>
          </p:cNvSpPr>
          <p:nvPr>
            <p:ph type="sldImg"/>
          </p:nvPr>
        </p:nvSpPr>
        <p:spPr>
          <a:xfrm>
            <a:off x="1257300" y="720725"/>
            <a:ext cx="4800600" cy="3600450"/>
          </a:xfrm>
          <a:ln/>
        </p:spPr>
      </p:sp>
      <p:sp>
        <p:nvSpPr>
          <p:cNvPr id="1351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8713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2121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92335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6928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3" descr="BoA_cover_flagscape_new.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sp>
        <p:nvSpPr>
          <p:cNvPr id="2" name="Title 1"/>
          <p:cNvSpPr>
            <a:spLocks noGrp="1"/>
          </p:cNvSpPr>
          <p:nvPr>
            <p:ph type="ctrTitle"/>
          </p:nvPr>
        </p:nvSpPr>
        <p:spPr>
          <a:xfrm>
            <a:off x="378514" y="1574952"/>
            <a:ext cx="5515184" cy="1214494"/>
          </a:xfrm>
        </p:spPr>
        <p:txBody>
          <a:bodyPr tIns="0" bIns="0" anchor="t" anchorCtr="0">
            <a:noAutofit/>
          </a:bodyPr>
          <a:lstStyle>
            <a:lvl1pPr algn="l">
              <a:defRPr sz="3600" b="0" cap="none">
                <a:solidFill>
                  <a:srgbClr val="FFFFFF"/>
                </a:solidFill>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78514" y="3017520"/>
            <a:ext cx="5515185" cy="412471"/>
          </a:xfrm>
          <a:prstGeom prst="rect">
            <a:avLst/>
          </a:prstGeom>
        </p:spPr>
        <p:txBody>
          <a:bodyPr t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Content Placeholder 10"/>
          <p:cNvSpPr>
            <a:spLocks noGrp="1"/>
          </p:cNvSpPr>
          <p:nvPr>
            <p:ph sz="quarter" idx="10"/>
          </p:nvPr>
        </p:nvSpPr>
        <p:spPr>
          <a:xfrm>
            <a:off x="378514" y="3456432"/>
            <a:ext cx="5515185" cy="311150"/>
          </a:xfrm>
          <a:prstGeom prst="rect">
            <a:avLst/>
          </a:prstGeom>
        </p:spPr>
        <p:txBody>
          <a:bodyPr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smtClean="0"/>
              <a:t>Click to edit Master text styles</a:t>
            </a:r>
          </a:p>
        </p:txBody>
      </p:sp>
      <p:pic>
        <p:nvPicPr>
          <p:cNvPr id="7" name="Picture 6" descr="BofA_logo_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14" y="6217113"/>
            <a:ext cx="2511266" cy="338781"/>
          </a:xfrm>
          <a:prstGeom prst="rect">
            <a:avLst/>
          </a:prstGeom>
        </p:spPr>
      </p:pic>
    </p:spTree>
    <p:extLst>
      <p:ext uri="{BB962C8B-B14F-4D97-AF65-F5344CB8AC3E}">
        <p14:creationId xmlns:p14="http://schemas.microsoft.com/office/powerpoint/2010/main" val="2227456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itle Slide Bar">
    <p:spTree>
      <p:nvGrpSpPr>
        <p:cNvPr id="1" name=""/>
        <p:cNvGrpSpPr/>
        <p:nvPr/>
      </p:nvGrpSpPr>
      <p:grpSpPr>
        <a:xfrm>
          <a:off x="0" y="0"/>
          <a:ext cx="0" cy="0"/>
          <a:chOff x="0" y="0"/>
          <a:chExt cx="0" cy="0"/>
        </a:xfrm>
      </p:grpSpPr>
      <p:pic>
        <p:nvPicPr>
          <p:cNvPr id="4" name="Picture 3" descr="BoA_cover_flagscape_print.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sp>
        <p:nvSpPr>
          <p:cNvPr id="2" name="Title 1"/>
          <p:cNvSpPr>
            <a:spLocks noGrp="1"/>
          </p:cNvSpPr>
          <p:nvPr>
            <p:ph type="ctrTitle"/>
          </p:nvPr>
        </p:nvSpPr>
        <p:spPr>
          <a:xfrm>
            <a:off x="378514" y="1916401"/>
            <a:ext cx="5515184" cy="967695"/>
          </a:xfrm>
        </p:spPr>
        <p:txBody>
          <a:bodyPr vert="horz" lIns="0" tIns="0" rIns="0" bIns="0" rtlCol="0" anchor="t" anchorCtr="0">
            <a:noAutofit/>
          </a:bodyPr>
          <a:lstStyle>
            <a:lvl1pPr>
              <a:defRPr lang="en-US" sz="3600" cap="none" dirty="0">
                <a:solidFill>
                  <a:srgbClr val="FFFFFF"/>
                </a:solidFill>
              </a:defRPr>
            </a:lvl1pPr>
          </a:lstStyle>
          <a:p>
            <a:pPr lvl="0"/>
            <a:r>
              <a:rPr lang="en-US" smtClean="0"/>
              <a:t>Click to edit Master title style</a:t>
            </a:r>
            <a:endParaRPr lang="en-US" dirty="0"/>
          </a:p>
        </p:txBody>
      </p:sp>
      <p:sp>
        <p:nvSpPr>
          <p:cNvPr id="9" name="Subtitle 2"/>
          <p:cNvSpPr>
            <a:spLocks noGrp="1"/>
          </p:cNvSpPr>
          <p:nvPr>
            <p:ph type="subTitle" idx="1"/>
          </p:nvPr>
        </p:nvSpPr>
        <p:spPr>
          <a:xfrm>
            <a:off x="378514" y="3017520"/>
            <a:ext cx="5515185" cy="412471"/>
          </a:xfrm>
          <a:prstGeom prst="rect">
            <a:avLst/>
          </a:prstGeom>
        </p:spPr>
        <p:txBody>
          <a:bodyPr t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10"/>
          <p:cNvSpPr>
            <a:spLocks noGrp="1"/>
          </p:cNvSpPr>
          <p:nvPr>
            <p:ph sz="quarter" idx="10"/>
          </p:nvPr>
        </p:nvSpPr>
        <p:spPr>
          <a:xfrm>
            <a:off x="378514" y="3456432"/>
            <a:ext cx="5515185" cy="311150"/>
          </a:xfrm>
          <a:prstGeom prst="rect">
            <a:avLst/>
          </a:prstGeom>
        </p:spPr>
        <p:txBody>
          <a:bodyPr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smtClean="0"/>
              <a:t>Click to edit Master text styles</a:t>
            </a:r>
          </a:p>
        </p:txBody>
      </p:sp>
      <p:pic>
        <p:nvPicPr>
          <p:cNvPr id="8" name="Picture 7" descr="BofA_logo_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14" y="4610563"/>
            <a:ext cx="2511266" cy="338781"/>
          </a:xfrm>
          <a:prstGeom prst="rect">
            <a:avLst/>
          </a:prstGeom>
        </p:spPr>
      </p:pic>
    </p:spTree>
    <p:extLst>
      <p:ext uri="{BB962C8B-B14F-4D97-AF65-F5344CB8AC3E}">
        <p14:creationId xmlns:p14="http://schemas.microsoft.com/office/powerpoint/2010/main" val="105540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179576"/>
            <a:ext cx="8474043"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7" name="Date Placeholder 6"/>
          <p:cNvSpPr>
            <a:spLocks noGrp="1"/>
          </p:cNvSpPr>
          <p:nvPr>
            <p:ph type="dt" sz="half" idx="10"/>
          </p:nvPr>
        </p:nvSpPr>
        <p:spPr/>
        <p:txBody>
          <a:bodyPr/>
          <a:lstStyle/>
          <a:p>
            <a:r>
              <a:rPr lang="en-US" smtClean="0"/>
              <a:t>23 July 2013</a:t>
            </a:r>
            <a:endParaRPr lang="en-US" dirty="0"/>
          </a:p>
        </p:txBody>
      </p:sp>
      <p:sp>
        <p:nvSpPr>
          <p:cNvPr id="8" name="Footer Placeholder 7"/>
          <p:cNvSpPr>
            <a:spLocks noGrp="1"/>
          </p:cNvSpPr>
          <p:nvPr>
            <p:ph type="ftr" sz="quarter" idx="11"/>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6099"/>
            <a:ext cx="8476488"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23 July 2013</a:t>
            </a:r>
            <a:endParaRPr lang="en-US"/>
          </a:p>
        </p:txBody>
      </p:sp>
      <p:sp>
        <p:nvSpPr>
          <p:cNvPr id="8" name="Footer Placeholder 7"/>
          <p:cNvSpPr>
            <a:spLocks noGrp="1"/>
          </p:cNvSpPr>
          <p:nvPr>
            <p:ph type="ftr" sz="quarter" idx="11"/>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
        <p:nvSpPr>
          <p:cNvPr id="10" name="Text Placeholder 13"/>
          <p:cNvSpPr>
            <a:spLocks noGrp="1"/>
          </p:cNvSpPr>
          <p:nvPr>
            <p:ph type="body" sz="quarter" idx="19" hasCustomPrompt="1"/>
          </p:nvPr>
        </p:nvSpPr>
        <p:spPr>
          <a:xfrm>
            <a:off x="332748" y="1179576"/>
            <a:ext cx="8476488" cy="365760"/>
          </a:xfrm>
        </p:spPr>
        <p:txBody>
          <a:bodyPr/>
          <a:lstStyle>
            <a:lvl1pPr marL="0" indent="0">
              <a:buNone/>
              <a:defRPr sz="1600" b="0">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420907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Section Header - Red">
    <p:bg>
      <p:bgPr>
        <a:solidFill>
          <a:schemeClr val="tx2"/>
        </a:solidFill>
        <a:effectLst/>
      </p:bgPr>
    </p:bg>
    <p:spTree>
      <p:nvGrpSpPr>
        <p:cNvPr id="1" name=""/>
        <p:cNvGrpSpPr/>
        <p:nvPr/>
      </p:nvGrpSpPr>
      <p:grpSpPr>
        <a:xfrm>
          <a:off x="0" y="0"/>
          <a:ext cx="0" cy="0"/>
          <a:chOff x="0" y="0"/>
          <a:chExt cx="0" cy="0"/>
        </a:xfrm>
      </p:grpSpPr>
      <p:pic>
        <p:nvPicPr>
          <p:cNvPr id="3" name="Picture 2" descr="BoA_divider.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8" y="-6866"/>
            <a:ext cx="9151556" cy="6871732"/>
          </a:xfrm>
          <a:prstGeom prst="rect">
            <a:avLst/>
          </a:prstGeom>
        </p:spPr>
      </p:pic>
      <p:sp>
        <p:nvSpPr>
          <p:cNvPr id="2" name="Title 1"/>
          <p:cNvSpPr>
            <a:spLocks noGrp="1"/>
          </p:cNvSpPr>
          <p:nvPr>
            <p:ph type="title" hasCustomPrompt="1"/>
          </p:nvPr>
        </p:nvSpPr>
        <p:spPr>
          <a:xfrm>
            <a:off x="374914" y="2198953"/>
            <a:ext cx="5517885" cy="994228"/>
          </a:xfrm>
        </p:spPr>
        <p:txBody>
          <a:bodyPr vert="horz" lIns="91440" tIns="45720" rIns="91440" bIns="4572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54787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Section Header - with image">
    <p:bg>
      <p:bgPr>
        <a:solidFill>
          <a:schemeClr val="tx2"/>
        </a:solidFill>
        <a:effectLst/>
      </p:bgPr>
    </p:bg>
    <p:spTree>
      <p:nvGrpSpPr>
        <p:cNvPr id="1" name=""/>
        <p:cNvGrpSpPr/>
        <p:nvPr/>
      </p:nvGrpSpPr>
      <p:grpSpPr>
        <a:xfrm>
          <a:off x="0" y="0"/>
          <a:ext cx="0" cy="0"/>
          <a:chOff x="0" y="0"/>
          <a:chExt cx="0" cy="0"/>
        </a:xfrm>
      </p:grpSpPr>
      <p:pic>
        <p:nvPicPr>
          <p:cNvPr id="3" name="Picture 2" descr="Chicago_NIFB_082311_1027.jpg"/>
          <p:cNvPicPr>
            <a:picLocks noChangeAspect="1"/>
          </p:cNvPicPr>
          <p:nvPr/>
        </p:nvPicPr>
        <p:blipFill rotWithShape="1">
          <a:blip r:embed="rId2" cstate="print">
            <a:alphaModFix/>
            <a:extLst>
              <a:ext uri="{28A0092B-C50C-407E-A947-70E740481C1C}">
                <a14:useLocalDpi xmlns:a14="http://schemas.microsoft.com/office/drawing/2010/main"/>
              </a:ext>
            </a:extLst>
          </a:blip>
          <a:srcRect/>
          <a:stretch/>
        </p:blipFill>
        <p:spPr>
          <a:xfrm>
            <a:off x="3076915" y="0"/>
            <a:ext cx="6067086" cy="6858000"/>
          </a:xfrm>
          <a:prstGeom prst="rect">
            <a:avLst/>
          </a:prstGeom>
        </p:spPr>
      </p:pic>
      <p:pic>
        <p:nvPicPr>
          <p:cNvPr id="6" name="Picture 5" descr="BoA_image_divider.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5240614" cy="6876288"/>
          </a:xfrm>
          <a:prstGeom prst="rect">
            <a:avLst/>
          </a:prstGeom>
        </p:spPr>
      </p:pic>
      <p:sp>
        <p:nvSpPr>
          <p:cNvPr id="2" name="Title 1"/>
          <p:cNvSpPr>
            <a:spLocks noGrp="1"/>
          </p:cNvSpPr>
          <p:nvPr>
            <p:ph type="title" hasCustomPrompt="1"/>
          </p:nvPr>
        </p:nvSpPr>
        <p:spPr>
          <a:xfrm>
            <a:off x="374914" y="2198953"/>
            <a:ext cx="5517885" cy="994228"/>
          </a:xfrm>
        </p:spPr>
        <p:txBody>
          <a:bodyPr vert="horz" lIns="91440" tIns="45720" rIns="91440" bIns="4572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
        <p:nvSpPr>
          <p:cNvPr id="7" name="Text Box 6"/>
          <p:cNvSpPr txBox="1">
            <a:spLocks noChangeArrowheads="1"/>
          </p:cNvSpPr>
          <p:nvPr/>
        </p:nvSpPr>
        <p:spPr bwMode="auto">
          <a:xfrm>
            <a:off x="5074180" y="5223933"/>
            <a:ext cx="3925887" cy="1490133"/>
          </a:xfrm>
          <a:prstGeom prst="rect">
            <a:avLst/>
          </a:prstGeom>
          <a:solidFill>
            <a:schemeClr val="bg2">
              <a:alpha val="80000"/>
            </a:schemeClr>
          </a:solidFill>
          <a:ln w="9525">
            <a:noFill/>
            <a:miter lim="800000"/>
            <a:headEnd/>
            <a:tailEnd/>
          </a:ln>
        </p:spPr>
        <p:txBody>
          <a:bodyPr/>
          <a:lstStyle>
            <a:lvl1pPr algn="ctr" defTabSz="457200" eaLnBrk="0" hangingPunct="0">
              <a:defRPr sz="1200">
                <a:solidFill>
                  <a:schemeClr val="tx1"/>
                </a:solidFill>
                <a:latin typeface="Arial" charset="0"/>
                <a:ea typeface="Geneva" charset="0"/>
              </a:defRPr>
            </a:lvl1pPr>
            <a:lvl2pPr marL="742950" indent="-285750" algn="ctr" defTabSz="457200" eaLnBrk="0" hangingPunct="0">
              <a:defRPr sz="1200">
                <a:solidFill>
                  <a:schemeClr val="tx1"/>
                </a:solidFill>
                <a:latin typeface="Arial" charset="0"/>
                <a:ea typeface="Geneva" charset="0"/>
              </a:defRPr>
            </a:lvl2pPr>
            <a:lvl3pPr marL="1143000" indent="-228600" algn="ctr" defTabSz="457200" eaLnBrk="0" hangingPunct="0">
              <a:defRPr sz="1200">
                <a:solidFill>
                  <a:schemeClr val="tx1"/>
                </a:solidFill>
                <a:latin typeface="Arial" charset="0"/>
                <a:ea typeface="Geneva" charset="0"/>
              </a:defRPr>
            </a:lvl3pPr>
            <a:lvl4pPr marL="1600200" indent="-228600" algn="ctr" defTabSz="457200" eaLnBrk="0" hangingPunct="0">
              <a:defRPr sz="1200">
                <a:solidFill>
                  <a:schemeClr val="tx1"/>
                </a:solidFill>
                <a:latin typeface="Arial" charset="0"/>
                <a:ea typeface="Geneva" charset="0"/>
              </a:defRPr>
            </a:lvl4pPr>
            <a:lvl5pPr marL="2057400" indent="-228600" algn="ctr" defTabSz="457200" eaLnBrk="0" hangingPunct="0">
              <a:defRPr sz="1200">
                <a:solidFill>
                  <a:schemeClr val="tx1"/>
                </a:solidFill>
                <a:latin typeface="Arial" charset="0"/>
                <a:ea typeface="Geneva" charset="0"/>
              </a:defRPr>
            </a:lvl5pPr>
            <a:lvl6pPr marL="2514600" indent="-228600" algn="ctr" eaLnBrk="0" fontAlgn="base" hangingPunct="0">
              <a:spcBef>
                <a:spcPct val="0"/>
              </a:spcBef>
              <a:spcAft>
                <a:spcPct val="0"/>
              </a:spcAft>
              <a:defRPr sz="1200">
                <a:solidFill>
                  <a:schemeClr val="tx1"/>
                </a:solidFill>
                <a:latin typeface="Arial" charset="0"/>
                <a:ea typeface="Geneva" charset="0"/>
              </a:defRPr>
            </a:lvl6pPr>
            <a:lvl7pPr marL="2971800" indent="-228600" algn="ctr" eaLnBrk="0" fontAlgn="base" hangingPunct="0">
              <a:spcBef>
                <a:spcPct val="0"/>
              </a:spcBef>
              <a:spcAft>
                <a:spcPct val="0"/>
              </a:spcAft>
              <a:defRPr sz="1200">
                <a:solidFill>
                  <a:schemeClr val="tx1"/>
                </a:solidFill>
                <a:latin typeface="Arial" charset="0"/>
                <a:ea typeface="Geneva" charset="0"/>
              </a:defRPr>
            </a:lvl7pPr>
            <a:lvl8pPr marL="3429000" indent="-228600" algn="ctr" eaLnBrk="0" fontAlgn="base" hangingPunct="0">
              <a:spcBef>
                <a:spcPct val="0"/>
              </a:spcBef>
              <a:spcAft>
                <a:spcPct val="0"/>
              </a:spcAft>
              <a:defRPr sz="1200">
                <a:solidFill>
                  <a:schemeClr val="tx1"/>
                </a:solidFill>
                <a:latin typeface="Arial" charset="0"/>
                <a:ea typeface="Geneva" charset="0"/>
              </a:defRPr>
            </a:lvl8pPr>
            <a:lvl9pPr marL="3886200" indent="-228600" algn="ctr" eaLnBrk="0" fontAlgn="base" hangingPunct="0">
              <a:spcBef>
                <a:spcPct val="0"/>
              </a:spcBef>
              <a:spcAft>
                <a:spcPct val="0"/>
              </a:spcAft>
              <a:defRPr sz="1200">
                <a:solidFill>
                  <a:schemeClr val="tx1"/>
                </a:solidFill>
                <a:latin typeface="Arial" charset="0"/>
                <a:ea typeface="Geneva" charset="0"/>
              </a:defRPr>
            </a:lvl9pPr>
          </a:lstStyle>
          <a:p>
            <a:pPr algn="l" eaLnBrk="1" hangingPunct="1"/>
            <a:r>
              <a:rPr lang="en-US" sz="1000" b="1" dirty="0" smtClean="0">
                <a:solidFill>
                  <a:schemeClr val="accent4"/>
                </a:solidFill>
                <a:latin typeface="Calibri" charset="0"/>
                <a:ea typeface="Calibri"/>
                <a:cs typeface="Calibri"/>
              </a:rPr>
              <a:t>Changing </a:t>
            </a:r>
            <a:r>
              <a:rPr lang="en-US" sz="1000" b="1" dirty="0">
                <a:solidFill>
                  <a:schemeClr val="accent4"/>
                </a:solidFill>
                <a:latin typeface="Calibri" charset="0"/>
                <a:ea typeface="Calibri"/>
                <a:cs typeface="Calibri"/>
              </a:rPr>
              <a:t>a photo in the image area</a:t>
            </a:r>
          </a:p>
          <a:p>
            <a:pPr algn="l" eaLnBrk="1" hangingPunct="1"/>
            <a:r>
              <a:rPr lang="en-US" sz="1000" dirty="0">
                <a:solidFill>
                  <a:schemeClr val="accent4"/>
                </a:solidFill>
                <a:latin typeface="Calibri" charset="0"/>
                <a:ea typeface="Calibri"/>
                <a:cs typeface="Calibri"/>
              </a:rPr>
              <a:t>In your menu bar select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View</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Master</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Slide Master</a:t>
            </a:r>
            <a:r>
              <a:rPr lang="ja-JP" altLang="en-US" sz="1000" dirty="0">
                <a:solidFill>
                  <a:schemeClr val="accent4"/>
                </a:solidFill>
                <a:latin typeface="Calibri" charset="0"/>
                <a:ea typeface="Calibri"/>
                <a:cs typeface="Calibri"/>
              </a:rPr>
              <a:t>”</a:t>
            </a:r>
            <a:endParaRPr lang="en-US" sz="1000" dirty="0">
              <a:solidFill>
                <a:schemeClr val="accent4"/>
              </a:solidFill>
              <a:latin typeface="Calibri" charset="0"/>
              <a:ea typeface="Calibri"/>
              <a:cs typeface="Calibri"/>
            </a:endParaRPr>
          </a:p>
          <a:p>
            <a:pPr algn="l" eaLnBrk="1" hangingPunct="1"/>
            <a:r>
              <a:rPr lang="en-US" sz="1000" dirty="0">
                <a:solidFill>
                  <a:schemeClr val="accent4"/>
                </a:solidFill>
                <a:latin typeface="Calibri" charset="0"/>
                <a:ea typeface="Calibri"/>
                <a:cs typeface="Calibri"/>
              </a:rPr>
              <a:t>Go to the Title Slide Master you wish to change</a:t>
            </a:r>
          </a:p>
          <a:p>
            <a:pPr algn="l" eaLnBrk="1" hangingPunct="1"/>
            <a:r>
              <a:rPr lang="en-US" sz="1000" dirty="0">
                <a:solidFill>
                  <a:schemeClr val="accent4"/>
                </a:solidFill>
                <a:latin typeface="Calibri" charset="0"/>
                <a:ea typeface="Calibri"/>
                <a:cs typeface="Calibri"/>
              </a:rPr>
              <a:t>Select the image and delete </a:t>
            </a:r>
          </a:p>
          <a:p>
            <a:pPr algn="l" eaLnBrk="1" hangingPunct="1"/>
            <a:r>
              <a:rPr lang="en-US" sz="1000" dirty="0">
                <a:solidFill>
                  <a:schemeClr val="accent4"/>
                </a:solidFill>
                <a:latin typeface="Calibri" charset="0"/>
                <a:ea typeface="Calibri"/>
                <a:cs typeface="Calibri"/>
              </a:rPr>
              <a:t>Insert new image/photo on page and crop/resize to fit image area</a:t>
            </a:r>
          </a:p>
          <a:p>
            <a:pPr algn="l" eaLnBrk="1" hangingPunct="1"/>
            <a:r>
              <a:rPr lang="en-US" sz="1000" dirty="0">
                <a:solidFill>
                  <a:schemeClr val="accent4"/>
                </a:solidFill>
                <a:latin typeface="Calibri" charset="0"/>
                <a:ea typeface="Calibri"/>
                <a:cs typeface="Calibri"/>
              </a:rPr>
              <a:t>Once the new image placement is finalized, select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Arrange</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Send to back</a:t>
            </a:r>
            <a:r>
              <a:rPr lang="ja-JP" altLang="en-US" sz="1000" dirty="0">
                <a:solidFill>
                  <a:schemeClr val="accent4"/>
                </a:solidFill>
                <a:latin typeface="Calibri"/>
                <a:ea typeface="Calibri"/>
                <a:cs typeface="Calibri"/>
              </a:rPr>
              <a:t>”</a:t>
            </a:r>
            <a:endParaRPr lang="en-US" sz="1000" dirty="0">
              <a:solidFill>
                <a:schemeClr val="accent4"/>
              </a:solidFill>
              <a:latin typeface="Calibri" charset="0"/>
              <a:ea typeface="Calibri"/>
              <a:cs typeface="Calibri"/>
            </a:endParaRPr>
          </a:p>
          <a:p>
            <a:pPr algn="l" eaLnBrk="1" hangingPunct="1"/>
            <a:endParaRPr lang="en-US" sz="900" b="1" dirty="0">
              <a:solidFill>
                <a:schemeClr val="accent4"/>
              </a:solidFill>
              <a:latin typeface="Calibri" charset="0"/>
              <a:ea typeface="Calibri"/>
              <a:cs typeface="Calibri"/>
            </a:endParaRPr>
          </a:p>
          <a:p>
            <a:pPr algn="l" eaLnBrk="1" hangingPunct="1"/>
            <a:r>
              <a:rPr lang="en-US" sz="1000" b="1" dirty="0">
                <a:solidFill>
                  <a:schemeClr val="accent4"/>
                </a:solidFill>
                <a:latin typeface="Calibri" charset="0"/>
                <a:ea typeface="Calibri"/>
                <a:cs typeface="Calibri"/>
              </a:rPr>
              <a:t>Delete these instructions before final use.</a:t>
            </a:r>
          </a:p>
        </p:txBody>
      </p:sp>
    </p:spTree>
    <p:extLst>
      <p:ext uri="{BB962C8B-B14F-4D97-AF65-F5344CB8AC3E}">
        <p14:creationId xmlns:p14="http://schemas.microsoft.com/office/powerpoint/2010/main" val="350451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4"/>
          </p:nvPr>
        </p:nvSpPr>
        <p:spPr/>
        <p:txBody>
          <a:bodyPr/>
          <a:lstStyle/>
          <a:p>
            <a:r>
              <a:rPr lang="en-US" smtClean="0"/>
              <a:t>23 July 2013</a:t>
            </a:r>
            <a:endParaRPr lang="en-US"/>
          </a:p>
        </p:txBody>
      </p:sp>
      <p:sp>
        <p:nvSpPr>
          <p:cNvPr id="9" name="Footer Placeholder 8"/>
          <p:cNvSpPr>
            <a:spLocks noGrp="1"/>
          </p:cNvSpPr>
          <p:nvPr>
            <p:ph type="ftr" sz="quarter" idx="15"/>
          </p:nvPr>
        </p:nvSpPr>
        <p:spPr/>
        <p:txBody>
          <a:bodyPr/>
          <a:lstStyle/>
          <a:p>
            <a:pPr>
              <a:defRPr/>
            </a:pPr>
            <a:r>
              <a:rPr lang="en-US" dirty="0" smtClean="0"/>
              <a:t>Bank of America: For Internal Use Only</a:t>
            </a:r>
            <a:endParaRPr lang="en-US" dirty="0"/>
          </a:p>
        </p:txBody>
      </p:sp>
      <p:sp>
        <p:nvSpPr>
          <p:cNvPr id="10" name="Slide Number Placeholder 9"/>
          <p:cNvSpPr>
            <a:spLocks noGrp="1"/>
          </p:cNvSpPr>
          <p:nvPr>
            <p:ph type="sldNum" sz="quarter" idx="16"/>
          </p:nvPr>
        </p:nvSpPr>
        <p:spPr/>
        <p:txBody>
          <a:bodyPr/>
          <a:lstStyle/>
          <a:p>
            <a:fld id="{E3F9CDB7-52C7-407A-9D61-3D60DE0C9C88}" type="slidenum">
              <a:rPr lang="en-US" smtClean="0"/>
              <a:pPr/>
              <a:t>‹#›</a:t>
            </a:fld>
            <a:endParaRPr lang="en-US" dirty="0"/>
          </a:p>
        </p:txBody>
      </p:sp>
      <p:sp>
        <p:nvSpPr>
          <p:cNvPr id="12" name="Text Placeholder 16"/>
          <p:cNvSpPr>
            <a:spLocks noGrp="1"/>
          </p:cNvSpPr>
          <p:nvPr>
            <p:ph type="body" sz="quarter" idx="17" hasCustomPrompt="1"/>
          </p:nvPr>
        </p:nvSpPr>
        <p:spPr>
          <a:xfrm>
            <a:off x="332748" y="1179576"/>
            <a:ext cx="41148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rgbClr val="0073CF"/>
                </a:solidFill>
              </a:defRPr>
            </a:lvl1pPr>
          </a:lstStyle>
          <a:p>
            <a:pPr lvl="0"/>
            <a:r>
              <a:rPr lang="en-US" dirty="0" smtClean="0"/>
              <a:t>(enter value denomination)</a:t>
            </a:r>
            <a:endParaRPr lang="en-US" dirty="0"/>
          </a:p>
        </p:txBody>
      </p:sp>
      <p:sp>
        <p:nvSpPr>
          <p:cNvPr id="13" name="Text Placeholder 20"/>
          <p:cNvSpPr>
            <a:spLocks noGrp="1"/>
          </p:cNvSpPr>
          <p:nvPr>
            <p:ph type="body" sz="quarter" idx="19" hasCustomPrompt="1"/>
          </p:nvPr>
        </p:nvSpPr>
        <p:spPr>
          <a:xfrm>
            <a:off x="4691991" y="1179576"/>
            <a:ext cx="4114800" cy="365760"/>
          </a:xfrm>
        </p:spPr>
        <p:txBody>
          <a:bodyPr/>
          <a:lstStyle>
            <a:lvl1pPr marL="0" indent="0">
              <a:buNone/>
              <a:defRPr sz="1600" b="1">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288120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2"/>
            <a:ext cx="4114800" cy="2051951"/>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2"/>
            <a:ext cx="4114800" cy="2057400"/>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6"/>
          </p:nvPr>
        </p:nvSpPr>
        <p:spPr>
          <a:xfrm>
            <a:off x="2514600" y="4160815"/>
            <a:ext cx="4114800" cy="2057400"/>
          </a:xfrm>
        </p:spPr>
        <p:txBody>
          <a:bodyPr/>
          <a:lstStyle>
            <a:lvl1pPr marL="285750" indent="-285750">
              <a:lnSpc>
                <a:spcPct val="100000"/>
              </a:lnSpc>
              <a:buFont typeface="Arial"/>
              <a:buChar char="•"/>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6"/>
          <p:cNvSpPr>
            <a:spLocks noGrp="1"/>
          </p:cNvSpPr>
          <p:nvPr>
            <p:ph type="body" sz="quarter" idx="17"/>
          </p:nvPr>
        </p:nvSpPr>
        <p:spPr>
          <a:xfrm>
            <a:off x="332748" y="1176183"/>
            <a:ext cx="4114800" cy="365760"/>
          </a:xfrm>
        </p:spPr>
        <p:txBody>
          <a:bodyPr/>
          <a:lstStyle>
            <a:lvl1pPr marL="0" indent="0">
              <a:buNone/>
              <a:defRPr sz="1600" b="1">
                <a:solidFill>
                  <a:srgbClr val="0073CF"/>
                </a:solidFill>
              </a:defRPr>
            </a:lvl1pPr>
          </a:lstStyle>
          <a:p>
            <a:pPr lvl="0"/>
            <a:r>
              <a:rPr lang="en-US" smtClean="0"/>
              <a:t>Click to edit Master text styles</a:t>
            </a:r>
          </a:p>
        </p:txBody>
      </p:sp>
      <p:sp>
        <p:nvSpPr>
          <p:cNvPr id="19" name="Text Placeholder 18"/>
          <p:cNvSpPr>
            <a:spLocks noGrp="1"/>
          </p:cNvSpPr>
          <p:nvPr>
            <p:ph type="body" sz="quarter" idx="18"/>
          </p:nvPr>
        </p:nvSpPr>
        <p:spPr>
          <a:xfrm>
            <a:off x="2514600" y="3789927"/>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1" name="Text Placeholder 20"/>
          <p:cNvSpPr>
            <a:spLocks noGrp="1"/>
          </p:cNvSpPr>
          <p:nvPr>
            <p:ph type="body" sz="quarter" idx="19"/>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0"/>
          </p:nvPr>
        </p:nvSpPr>
        <p:spPr/>
        <p:txBody>
          <a:bodyPr/>
          <a:lstStyle/>
          <a:p>
            <a:r>
              <a:rPr lang="en-US" smtClean="0"/>
              <a:t>23 July 2013</a:t>
            </a:r>
            <a:endParaRPr lang="en-US"/>
          </a:p>
        </p:txBody>
      </p:sp>
      <p:sp>
        <p:nvSpPr>
          <p:cNvPr id="9" name="Footer Placeholder 8"/>
          <p:cNvSpPr>
            <a:spLocks noGrp="1"/>
          </p:cNvSpPr>
          <p:nvPr>
            <p:ph type="ftr" sz="quarter" idx="21"/>
          </p:nvPr>
        </p:nvSpPr>
        <p:spPr/>
        <p:txBody>
          <a:bodyPr/>
          <a:lstStyle/>
          <a:p>
            <a:pPr>
              <a:defRPr/>
            </a:pPr>
            <a:r>
              <a:rPr lang="en-US" dirty="0" smtClean="0"/>
              <a:t>Bank of America: For Internal Use Only</a:t>
            </a:r>
            <a:endParaRPr lang="en-US" dirty="0"/>
          </a:p>
        </p:txBody>
      </p:sp>
      <p:sp>
        <p:nvSpPr>
          <p:cNvPr id="10" name="Slide Number Placeholder 9"/>
          <p:cNvSpPr>
            <a:spLocks noGrp="1"/>
          </p:cNvSpPr>
          <p:nvPr>
            <p:ph type="sldNum" sz="quarter" idx="22"/>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16207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7"/>
          </p:nvPr>
        </p:nvSpPr>
        <p:spPr>
          <a:xfrm>
            <a:off x="332748"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8"/>
          </p:nvPr>
        </p:nvSpPr>
        <p:spPr>
          <a:xfrm>
            <a:off x="4691991"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9"/>
          </p:nvPr>
        </p:nvSpPr>
        <p:spPr>
          <a:xfrm>
            <a:off x="332748"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6" name="Text Placeholder 15"/>
          <p:cNvSpPr>
            <a:spLocks noGrp="1"/>
          </p:cNvSpPr>
          <p:nvPr>
            <p:ph type="body" sz="quarter" idx="20"/>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8" name="Text Placeholder 17"/>
          <p:cNvSpPr>
            <a:spLocks noGrp="1"/>
          </p:cNvSpPr>
          <p:nvPr>
            <p:ph type="body" sz="quarter" idx="21"/>
          </p:nvPr>
        </p:nvSpPr>
        <p:spPr>
          <a:xfrm>
            <a:off x="332748"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0" name="Text Placeholder 19"/>
          <p:cNvSpPr>
            <a:spLocks noGrp="1"/>
          </p:cNvSpPr>
          <p:nvPr>
            <p:ph type="body" sz="quarter" idx="22"/>
          </p:nvPr>
        </p:nvSpPr>
        <p:spPr>
          <a:xfrm>
            <a:off x="4691991"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3"/>
          </p:nvPr>
        </p:nvSpPr>
        <p:spPr/>
        <p:txBody>
          <a:bodyPr/>
          <a:lstStyle/>
          <a:p>
            <a:r>
              <a:rPr lang="en-US" smtClean="0"/>
              <a:t>23 July 2013</a:t>
            </a:r>
            <a:endParaRPr lang="en-US"/>
          </a:p>
        </p:txBody>
      </p:sp>
      <p:sp>
        <p:nvSpPr>
          <p:cNvPr id="10" name="Footer Placeholder 9"/>
          <p:cNvSpPr>
            <a:spLocks noGrp="1"/>
          </p:cNvSpPr>
          <p:nvPr>
            <p:ph type="ftr" sz="quarter" idx="24"/>
          </p:nvPr>
        </p:nvSpPr>
        <p:spPr/>
        <p:txBody>
          <a:bodyPr/>
          <a:lstStyle/>
          <a:p>
            <a:pPr>
              <a:defRPr/>
            </a:pPr>
            <a:r>
              <a:rPr lang="en-US" dirty="0" smtClean="0"/>
              <a:t>Bank of America: For Internal Use Only</a:t>
            </a:r>
            <a:endParaRPr lang="en-US" dirty="0"/>
          </a:p>
        </p:txBody>
      </p:sp>
      <p:sp>
        <p:nvSpPr>
          <p:cNvPr id="12" name="Slide Number Placeholder 11"/>
          <p:cNvSpPr>
            <a:spLocks noGrp="1"/>
          </p:cNvSpPr>
          <p:nvPr>
            <p:ph type="sldNum" sz="quarter" idx="25"/>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3656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7" name="Rectangle 6"/>
          <p:cNvSpPr/>
          <p:nvPr/>
        </p:nvSpPr>
        <p:spPr bwMode="auto">
          <a:xfrm>
            <a:off x="332748" y="1179576"/>
            <a:ext cx="8474044" cy="4956175"/>
          </a:xfrm>
          <a:prstGeom prst="rect">
            <a:avLst/>
          </a:prstGeom>
          <a:solidFill>
            <a:schemeClr val="bg2"/>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Calibri"/>
            </a:endParaRPr>
          </a:p>
        </p:txBody>
      </p:sp>
      <p:sp>
        <p:nvSpPr>
          <p:cNvPr id="3" name="Content Placeholder 2"/>
          <p:cNvSpPr>
            <a:spLocks noGrp="1"/>
          </p:cNvSpPr>
          <p:nvPr>
            <p:ph idx="1"/>
          </p:nvPr>
        </p:nvSpPr>
        <p:spPr>
          <a:xfrm>
            <a:off x="582340" y="2613561"/>
            <a:ext cx="3761059" cy="3304259"/>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5" name="Content Placeholder 2"/>
          <p:cNvSpPr>
            <a:spLocks noGrp="1"/>
          </p:cNvSpPr>
          <p:nvPr>
            <p:ph idx="13"/>
          </p:nvPr>
        </p:nvSpPr>
        <p:spPr>
          <a:xfrm>
            <a:off x="4801825" y="1419075"/>
            <a:ext cx="3778420" cy="4498745"/>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231775" indent="-227013">
              <a:spcBef>
                <a:spcPts val="0"/>
              </a:spcBef>
              <a:buFont typeface="Arial"/>
              <a:buChar char="•"/>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cxnSp>
        <p:nvCxnSpPr>
          <p:cNvPr id="9" name="Straight Connector 8"/>
          <p:cNvCxnSpPr/>
          <p:nvPr/>
        </p:nvCxnSpPr>
        <p:spPr>
          <a:xfrm>
            <a:off x="4569770" y="1419075"/>
            <a:ext cx="0" cy="4498745"/>
          </a:xfrm>
          <a:prstGeom prst="line">
            <a:avLst/>
          </a:prstGeom>
          <a:ln w="127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10" name="Content Placeholder 2"/>
          <p:cNvSpPr>
            <a:spLocks noGrp="1"/>
          </p:cNvSpPr>
          <p:nvPr>
            <p:ph idx="14"/>
          </p:nvPr>
        </p:nvSpPr>
        <p:spPr>
          <a:xfrm>
            <a:off x="1243416" y="1419075"/>
            <a:ext cx="3099983" cy="878703"/>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11" name="Date Placeholder 10"/>
          <p:cNvSpPr>
            <a:spLocks noGrp="1"/>
          </p:cNvSpPr>
          <p:nvPr>
            <p:ph type="dt" sz="half" idx="15"/>
          </p:nvPr>
        </p:nvSpPr>
        <p:spPr/>
        <p:txBody>
          <a:bodyPr/>
          <a:lstStyle/>
          <a:p>
            <a:r>
              <a:rPr lang="en-US" smtClean="0"/>
              <a:t>23 July 2013</a:t>
            </a:r>
            <a:endParaRPr lang="en-US"/>
          </a:p>
        </p:txBody>
      </p:sp>
      <p:sp>
        <p:nvSpPr>
          <p:cNvPr id="12" name="Footer Placeholder 11"/>
          <p:cNvSpPr>
            <a:spLocks noGrp="1"/>
          </p:cNvSpPr>
          <p:nvPr>
            <p:ph type="ftr" sz="quarter" idx="16"/>
          </p:nvPr>
        </p:nvSpPr>
        <p:spPr/>
        <p:txBody>
          <a:bodyPr/>
          <a:lstStyle/>
          <a:p>
            <a:pPr>
              <a:defRPr/>
            </a:pPr>
            <a:r>
              <a:rPr lang="en-US" dirty="0" smtClean="0"/>
              <a:t>Bank of America: For Internal Use Only</a:t>
            </a:r>
            <a:endParaRPr lang="en-US" dirty="0"/>
          </a:p>
        </p:txBody>
      </p:sp>
      <p:sp>
        <p:nvSpPr>
          <p:cNvPr id="13" name="Slide Number Placeholder 12"/>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870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23 July 2013</a:t>
            </a:r>
            <a:endParaRPr lang="en-US"/>
          </a:p>
        </p:txBody>
      </p:sp>
      <p:sp>
        <p:nvSpPr>
          <p:cNvPr id="7" name="Footer Placeholder 6"/>
          <p:cNvSpPr>
            <a:spLocks noGrp="1"/>
          </p:cNvSpPr>
          <p:nvPr>
            <p:ph type="ftr" sz="quarter" idx="11"/>
          </p:nvPr>
        </p:nvSpPr>
        <p:spPr/>
        <p:txBody>
          <a:bodyPr/>
          <a:lstStyle/>
          <a:p>
            <a:pPr>
              <a:defRPr/>
            </a:pPr>
            <a:r>
              <a:rPr lang="en-US" dirty="0" smtClean="0"/>
              <a:t>Bank of America: For Internal Use Only</a:t>
            </a:r>
            <a:endParaRPr lang="en-US" dirty="0"/>
          </a:p>
        </p:txBody>
      </p:sp>
      <p:sp>
        <p:nvSpPr>
          <p:cNvPr id="8" name="Slide Number Placeholder 7"/>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47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9073" y="1179575"/>
            <a:ext cx="5603139" cy="4946587"/>
          </a:xfrm>
        </p:spPr>
        <p:txBody>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4" hasCustomPrompt="1"/>
          </p:nvPr>
        </p:nvSpPr>
        <p:spPr>
          <a:xfrm>
            <a:off x="329184" y="1179576"/>
            <a:ext cx="2650670" cy="4946587"/>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7" name="Date Placeholder 6"/>
          <p:cNvSpPr>
            <a:spLocks noGrp="1"/>
          </p:cNvSpPr>
          <p:nvPr>
            <p:ph type="dt" sz="half" idx="15"/>
          </p:nvPr>
        </p:nvSpPr>
        <p:spPr/>
        <p:txBody>
          <a:bodyPr/>
          <a:lstStyle/>
          <a:p>
            <a:r>
              <a:rPr lang="en-US" smtClean="0"/>
              <a:t>23 July 2013</a:t>
            </a:r>
            <a:endParaRPr lang="en-US"/>
          </a:p>
        </p:txBody>
      </p:sp>
      <p:sp>
        <p:nvSpPr>
          <p:cNvPr id="8" name="Footer Placeholder 7"/>
          <p:cNvSpPr>
            <a:spLocks noGrp="1"/>
          </p:cNvSpPr>
          <p:nvPr>
            <p:ph type="ftr" sz="quarter" idx="16"/>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473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25438" y="1179576"/>
            <a:ext cx="2657475" cy="4956175"/>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6" name="Picture Placeholder 5"/>
          <p:cNvSpPr>
            <a:spLocks noGrp="1"/>
          </p:cNvSpPr>
          <p:nvPr>
            <p:ph type="pic" sz="quarter" idx="15"/>
          </p:nvPr>
        </p:nvSpPr>
        <p:spPr>
          <a:xfrm>
            <a:off x="3205163" y="1179576"/>
            <a:ext cx="5601628" cy="4956174"/>
          </a:xfrm>
          <a:noFill/>
        </p:spPr>
        <p:txBody>
          <a:bodyPr/>
          <a:lstStyle>
            <a:lvl1pPr marL="0" indent="0">
              <a:buNone/>
              <a:defRPr sz="1600"/>
            </a:lvl1pPr>
          </a:lstStyle>
          <a:p>
            <a:r>
              <a:rPr lang="en-US" smtClean="0"/>
              <a:t>Click icon to add picture</a:t>
            </a:r>
            <a:endParaRPr lang="en-US" dirty="0"/>
          </a:p>
        </p:txBody>
      </p:sp>
      <p:sp>
        <p:nvSpPr>
          <p:cNvPr id="7" name="Date Placeholder 6"/>
          <p:cNvSpPr>
            <a:spLocks noGrp="1"/>
          </p:cNvSpPr>
          <p:nvPr>
            <p:ph type="dt" sz="half" idx="16"/>
          </p:nvPr>
        </p:nvSpPr>
        <p:spPr/>
        <p:txBody>
          <a:bodyPr/>
          <a:lstStyle/>
          <a:p>
            <a:r>
              <a:rPr lang="en-US" smtClean="0"/>
              <a:t>23 July 2013</a:t>
            </a:r>
            <a:endParaRPr lang="en-US"/>
          </a:p>
        </p:txBody>
      </p:sp>
      <p:sp>
        <p:nvSpPr>
          <p:cNvPr id="8" name="Footer Placeholder 7"/>
          <p:cNvSpPr>
            <a:spLocks noGrp="1"/>
          </p:cNvSpPr>
          <p:nvPr>
            <p:ph type="ftr" sz="quarter" idx="17"/>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8"/>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2536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ack Page">
    <p:bg>
      <p:bgPr>
        <a:solidFill>
          <a:schemeClr val="tx2"/>
        </a:solidFill>
        <a:effectLst/>
      </p:bgPr>
    </p:bg>
    <p:spTree>
      <p:nvGrpSpPr>
        <p:cNvPr id="1" name=""/>
        <p:cNvGrpSpPr/>
        <p:nvPr/>
      </p:nvGrpSpPr>
      <p:grpSpPr>
        <a:xfrm>
          <a:off x="0" y="0"/>
          <a:ext cx="0" cy="0"/>
          <a:chOff x="0" y="0"/>
          <a:chExt cx="0" cy="0"/>
        </a:xfrm>
      </p:grpSpPr>
      <p:pic>
        <p:nvPicPr>
          <p:cNvPr id="3" name="Picture 2" descr="BoA_cover_flagscape_new.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pic>
        <p:nvPicPr>
          <p:cNvPr id="13" name="Picture 12" descr="BofA_logo_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8737" y="2864253"/>
            <a:ext cx="5235309" cy="706273"/>
          </a:xfrm>
          <a:prstGeom prst="rect">
            <a:avLst/>
          </a:prstGeom>
        </p:spPr>
      </p:pic>
    </p:spTree>
    <p:extLst>
      <p:ext uri="{BB962C8B-B14F-4D97-AF65-F5344CB8AC3E}">
        <p14:creationId xmlns:p14="http://schemas.microsoft.com/office/powerpoint/2010/main" val="190760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69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BoA_footer.em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44" y="6456555"/>
            <a:ext cx="9162288" cy="409126"/>
          </a:xfrm>
          <a:prstGeom prst="rect">
            <a:avLst/>
          </a:prstGeom>
        </p:spPr>
      </p:pic>
      <p:sp>
        <p:nvSpPr>
          <p:cNvPr id="2" name="Title Placeholder 1"/>
          <p:cNvSpPr>
            <a:spLocks noGrp="1"/>
          </p:cNvSpPr>
          <p:nvPr>
            <p:ph type="title"/>
          </p:nvPr>
        </p:nvSpPr>
        <p:spPr>
          <a:xfrm>
            <a:off x="332748" y="109728"/>
            <a:ext cx="8474043" cy="810923"/>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8524488" y="6586737"/>
            <a:ext cx="615051" cy="228600"/>
          </a:xfrm>
          <a:prstGeom prst="rect">
            <a:avLst/>
          </a:prstGeom>
        </p:spPr>
        <p:txBody>
          <a:bodyPr vert="horz" lIns="91440" tIns="45720" rIns="91440" bIns="45720" rtlCol="0" anchor="ctr"/>
          <a:lstStyle>
            <a:lvl1pPr algn="ctr">
              <a:defRPr sz="1000">
                <a:solidFill>
                  <a:srgbClr val="FFFFFF"/>
                </a:solidFill>
                <a:latin typeface="Calibri"/>
                <a:cs typeface="Calibri"/>
              </a:defRPr>
            </a:lvl1pPr>
          </a:lstStyle>
          <a:p>
            <a:fld id="{E3F9CDB7-52C7-407A-9D61-3D60DE0C9C88}" type="slidenum">
              <a:rPr lang="en-US" smtClean="0"/>
              <a:pPr/>
              <a:t>‹#›</a:t>
            </a:fld>
            <a:endParaRPr lang="en-US" dirty="0"/>
          </a:p>
        </p:txBody>
      </p:sp>
      <p:sp>
        <p:nvSpPr>
          <p:cNvPr id="13" name="Text Placeholder 12"/>
          <p:cNvSpPr>
            <a:spLocks noGrp="1"/>
          </p:cNvSpPr>
          <p:nvPr>
            <p:ph type="body" idx="1"/>
          </p:nvPr>
        </p:nvSpPr>
        <p:spPr>
          <a:xfrm>
            <a:off x="332748" y="1179576"/>
            <a:ext cx="8474043" cy="4946904"/>
          </a:xfrm>
          <a:prstGeom prst="rect">
            <a:avLst/>
          </a:prstGeom>
        </p:spPr>
        <p:txBody>
          <a:bodyPr vert="horz" lIns="0" tIns="45720" rIns="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2"/>
          </p:nvPr>
        </p:nvSpPr>
        <p:spPr>
          <a:xfrm>
            <a:off x="1943543" y="6586737"/>
            <a:ext cx="1662255" cy="228600"/>
          </a:xfrm>
          <a:prstGeom prst="rect">
            <a:avLst/>
          </a:prstGeom>
        </p:spPr>
        <p:txBody>
          <a:bodyPr vert="horz" lIns="91440" tIns="45720" rIns="91440" bIns="45720" rtlCol="0" anchor="ctr"/>
          <a:lstStyle>
            <a:lvl1pPr>
              <a:defRPr lang="en-US" sz="1000" smtClean="0">
                <a:solidFill>
                  <a:srgbClr val="FFFFFF"/>
                </a:solidFill>
                <a:latin typeface="Calibri"/>
                <a:cs typeface="Calibri"/>
              </a:defRPr>
            </a:lvl1pPr>
          </a:lstStyle>
          <a:p>
            <a:r>
              <a:rPr lang="en-US" smtClean="0"/>
              <a:t>23 July 2013</a:t>
            </a:r>
            <a:endParaRPr lang="en-US" dirty="0"/>
          </a:p>
        </p:txBody>
      </p:sp>
      <p:sp>
        <p:nvSpPr>
          <p:cNvPr id="5" name="Footer Placeholder 4"/>
          <p:cNvSpPr>
            <a:spLocks noGrp="1"/>
          </p:cNvSpPr>
          <p:nvPr>
            <p:ph type="ftr" sz="quarter" idx="3"/>
          </p:nvPr>
        </p:nvSpPr>
        <p:spPr>
          <a:xfrm>
            <a:off x="3714899" y="6586737"/>
            <a:ext cx="2895600" cy="228600"/>
          </a:xfrm>
          <a:prstGeom prst="rect">
            <a:avLst/>
          </a:prstGeom>
        </p:spPr>
        <p:txBody>
          <a:bodyPr vert="horz" lIns="91440" tIns="45720" rIns="91440" bIns="45720" rtlCol="0" anchor="ctr"/>
          <a:lstStyle>
            <a:lvl1pPr>
              <a:defRPr lang="en-US" sz="1000">
                <a:solidFill>
                  <a:srgbClr val="FFFFFF"/>
                </a:solidFill>
                <a:latin typeface="Calibri"/>
                <a:cs typeface="Calibri"/>
              </a:defRPr>
            </a:lvl1pPr>
          </a:lstStyle>
          <a:p>
            <a:pPr>
              <a:defRPr/>
            </a:pPr>
            <a:r>
              <a:rPr lang="en-US" dirty="0" smtClean="0"/>
              <a:t>Bank of America: For Internal Use Only</a:t>
            </a:r>
            <a:endParaRPr lang="en-US" dirty="0"/>
          </a:p>
        </p:txBody>
      </p:sp>
      <p:pic>
        <p:nvPicPr>
          <p:cNvPr id="11" name="Picture 10" descr="BofA_logo_w.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7103" y="6550589"/>
            <a:ext cx="1567567" cy="211474"/>
          </a:xfrm>
          <a:prstGeom prst="rect">
            <a:avLst/>
          </a:prstGeom>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400" b="0" kern="1200">
          <a:solidFill>
            <a:schemeClr val="accent3"/>
          </a:solidFill>
          <a:latin typeface="Calibri"/>
          <a:ea typeface="+mj-ea"/>
          <a:cs typeface="Calibri"/>
        </a:defRPr>
      </a:lvl1pPr>
    </p:titleStyle>
    <p:bodyStyle>
      <a:lvl1pPr marL="231775" indent="-231775" algn="l" defTabSz="914400" rtl="0" eaLnBrk="1" latinLnBrk="0" hangingPunct="1">
        <a:lnSpc>
          <a:spcPct val="100000"/>
        </a:lnSpc>
        <a:spcBef>
          <a:spcPts val="0"/>
        </a:spcBef>
        <a:spcAft>
          <a:spcPts val="0"/>
        </a:spcAft>
        <a:buClrTx/>
        <a:buFont typeface="Arial"/>
        <a:buChar char="•"/>
        <a:defRPr sz="20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85000"/>
        <a:buFont typeface="Wingdings" charset="2"/>
        <a:buChar char="§"/>
        <a:tabLst/>
        <a:defRPr sz="20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rial"/>
        <a:buChar char="•"/>
        <a:tabLst/>
        <a:defRPr sz="20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hyperlink" Target="http://aboutcsharpprogramming.blogspot.com/2012/09/history-of-c-programming.html"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67ef8sbd.aspx" TargetMode="External"/><Relationship Id="rId2" Type="http://schemas.openxmlformats.org/officeDocument/2006/relationships/hyperlink" Target="http://msdn.microsoft.com/en-us/library/618ayhy6.aspx" TargetMode="External"/><Relationship Id="rId1" Type="http://schemas.openxmlformats.org/officeDocument/2006/relationships/slideLayout" Target="../slideLayouts/slideLayout15.xml"/><Relationship Id="rId6" Type="http://schemas.openxmlformats.org/officeDocument/2006/relationships/hyperlink" Target="http://www.codeproject.com/Articles/219869/Object-Oriented-Programming-in-Csharp-NET" TargetMode="External"/><Relationship Id="rId5" Type="http://schemas.openxmlformats.org/officeDocument/2006/relationships/hyperlink" Target="http://msdn.microsoft.com/en-us/library/dd460654.aspx" TargetMode="External"/><Relationship Id="rId4" Type="http://schemas.openxmlformats.org/officeDocument/2006/relationships/hyperlink" Target="http://msdn.microsoft.com/en-us/library/aa288436(v=vs.71).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447800"/>
            <a:ext cx="5515184" cy="1214494"/>
          </a:xfrm>
        </p:spPr>
        <p:txBody>
          <a:bodyPr/>
          <a:lstStyle/>
          <a:p>
            <a:r>
              <a:rPr lang="en-US" dirty="0" smtClean="0"/>
              <a:t>Module 2 : C# Basics</a:t>
            </a:r>
            <a:endParaRPr lang="en-US" dirty="0"/>
          </a:p>
        </p:txBody>
      </p:sp>
    </p:spTree>
    <p:extLst>
      <p:ext uri="{BB962C8B-B14F-4D97-AF65-F5344CB8AC3E}">
        <p14:creationId xmlns:p14="http://schemas.microsoft.com/office/powerpoint/2010/main" val="244652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79512" y="188640"/>
            <a:ext cx="8153400" cy="396875"/>
          </a:xfrm>
          <a:noFill/>
          <a:ln/>
        </p:spPr>
        <p:txBody>
          <a:bodyPr/>
          <a:lstStyle/>
          <a:p>
            <a:r>
              <a:rPr lang="en-US" dirty="0"/>
              <a:t>Inheritance</a:t>
            </a:r>
          </a:p>
        </p:txBody>
      </p:sp>
      <p:sp>
        <p:nvSpPr>
          <p:cNvPr id="115715" name="Rectangle 3"/>
          <p:cNvSpPr>
            <a:spLocks noGrp="1" noChangeArrowheads="1"/>
          </p:cNvSpPr>
          <p:nvPr>
            <p:ph type="body" idx="1"/>
          </p:nvPr>
        </p:nvSpPr>
        <p:spPr>
          <a:xfrm>
            <a:off x="179512" y="620688"/>
            <a:ext cx="8474043" cy="5760640"/>
          </a:xfrm>
          <a:noFill/>
          <a:ln/>
        </p:spPr>
        <p:txBody>
          <a:bodyPr/>
          <a:lstStyle/>
          <a:p>
            <a:r>
              <a:rPr lang="en-US" dirty="0"/>
              <a:t>Inheritance describes the ability to create new classes based on an existing class</a:t>
            </a:r>
            <a:r>
              <a:rPr lang="en-US" dirty="0" smtClean="0"/>
              <a:t>.</a:t>
            </a:r>
          </a:p>
          <a:p>
            <a:r>
              <a:rPr lang="en-US" dirty="0" smtClean="0"/>
              <a:t>Inheritance </a:t>
            </a:r>
            <a:r>
              <a:rPr lang="en-US" dirty="0"/>
              <a:t>Is the Reuse of Class Members in </a:t>
            </a:r>
            <a:br>
              <a:rPr lang="en-US" dirty="0"/>
            </a:br>
            <a:r>
              <a:rPr lang="en-US" dirty="0"/>
              <a:t>Other </a:t>
            </a:r>
            <a:r>
              <a:rPr lang="en-US" dirty="0" smtClean="0"/>
              <a:t>Classes.</a:t>
            </a:r>
            <a:endParaRPr lang="en-US" dirty="0"/>
          </a:p>
          <a:p>
            <a:r>
              <a:rPr lang="en-US" dirty="0"/>
              <a:t>The Common Type System Only Supports Single Inheritance for </a:t>
            </a:r>
            <a:r>
              <a:rPr lang="en-US" dirty="0" smtClean="0"/>
              <a:t>Classes.</a:t>
            </a:r>
            <a:endParaRPr lang="en-US" dirty="0"/>
          </a:p>
          <a:p>
            <a:r>
              <a:rPr lang="en-US" dirty="0"/>
              <a:t>Member Hiding</a:t>
            </a:r>
          </a:p>
          <a:p>
            <a:pPr lvl="1"/>
            <a:r>
              <a:rPr lang="en-US" dirty="0"/>
              <a:t>Redefine the same method in the derived </a:t>
            </a:r>
            <a:r>
              <a:rPr lang="en-US" dirty="0" smtClean="0"/>
              <a:t>class.</a:t>
            </a:r>
            <a:endParaRPr lang="en-US" dirty="0"/>
          </a:p>
          <a:p>
            <a:pPr lvl="1"/>
            <a:r>
              <a:rPr lang="en-US" dirty="0"/>
              <a:t>Use the new </a:t>
            </a:r>
            <a:r>
              <a:rPr lang="en-US" dirty="0" smtClean="0"/>
              <a:t>keyword.</a:t>
            </a:r>
            <a:endParaRPr lang="en-US" dirty="0"/>
          </a:p>
          <a:p>
            <a:r>
              <a:rPr lang="en-US" dirty="0"/>
              <a:t>Abstract </a:t>
            </a:r>
            <a:r>
              <a:rPr lang="en-US" dirty="0" smtClean="0"/>
              <a:t>Members which are going to be defined in derived class.</a:t>
            </a:r>
            <a:endParaRPr lang="en-US" dirty="0"/>
          </a:p>
          <a:p>
            <a:r>
              <a:rPr lang="en-US" dirty="0"/>
              <a:t>Sealed </a:t>
            </a:r>
            <a:r>
              <a:rPr lang="en-US" dirty="0" smtClean="0"/>
              <a:t>Classes</a:t>
            </a:r>
            <a:r>
              <a:rPr lang="en-US" dirty="0"/>
              <a:t> </a:t>
            </a:r>
            <a:r>
              <a:rPr lang="en-US" dirty="0" smtClean="0"/>
              <a:t>which can’t be inherited.</a:t>
            </a:r>
          </a:p>
          <a:p>
            <a:endParaRPr lang="en-US" dirty="0" smtClean="0"/>
          </a:p>
        </p:txBody>
      </p:sp>
      <p:sp>
        <p:nvSpPr>
          <p:cNvPr id="4" name="Slide Number Placeholder 3"/>
          <p:cNvSpPr>
            <a:spLocks noGrp="1"/>
          </p:cNvSpPr>
          <p:nvPr>
            <p:ph type="sldNum" sz="quarter" idx="12"/>
          </p:nvPr>
        </p:nvSpPr>
        <p:spPr/>
        <p:txBody>
          <a:bodyPr/>
          <a:lstStyle/>
          <a:p>
            <a:fld id="{E3F9CDB7-52C7-407A-9D61-3D60DE0C9C88}" type="slidenum">
              <a:rPr lang="en-US" smtClean="0"/>
              <a:pPr/>
              <a:t>10</a:t>
            </a:fld>
            <a:endParaRPr lang="en-US" dirty="0"/>
          </a:p>
        </p:txBody>
      </p:sp>
      <p:pic>
        <p:nvPicPr>
          <p:cNvPr id="5" name="Picture 4" descr="Inheritance.gif"/>
          <p:cNvPicPr>
            <a:picLocks noChangeAspect="1"/>
          </p:cNvPicPr>
          <p:nvPr/>
        </p:nvPicPr>
        <p:blipFill>
          <a:blip r:embed="rId2" cstate="print"/>
          <a:stretch>
            <a:fillRect/>
          </a:stretch>
        </p:blipFill>
        <p:spPr>
          <a:xfrm>
            <a:off x="323528" y="3789040"/>
            <a:ext cx="4695825" cy="2481089"/>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6"/>
          <p:cNvSpPr>
            <a:spLocks noGrp="1" noChangeArrowheads="1"/>
          </p:cNvSpPr>
          <p:nvPr>
            <p:ph type="title"/>
          </p:nvPr>
        </p:nvSpPr>
        <p:spPr>
          <a:noFill/>
          <a:ln/>
        </p:spPr>
        <p:txBody>
          <a:bodyPr/>
          <a:lstStyle/>
          <a:p>
            <a:r>
              <a:rPr lang="en-US" dirty="0"/>
              <a:t>Polymorphism</a:t>
            </a:r>
          </a:p>
        </p:txBody>
      </p:sp>
      <p:sp>
        <p:nvSpPr>
          <p:cNvPr id="116743" name="Rectangle 7"/>
          <p:cNvSpPr>
            <a:spLocks noGrp="1" noChangeArrowheads="1"/>
          </p:cNvSpPr>
          <p:nvPr>
            <p:ph type="body" idx="1"/>
          </p:nvPr>
        </p:nvSpPr>
        <p:spPr>
          <a:xfrm>
            <a:off x="251520" y="548680"/>
            <a:ext cx="8474043" cy="4946904"/>
          </a:xfrm>
          <a:noFill/>
          <a:ln/>
        </p:spPr>
        <p:txBody>
          <a:bodyPr/>
          <a:lstStyle/>
          <a:p>
            <a:r>
              <a:rPr lang="en-US" dirty="0"/>
              <a:t>Polymorphism means that you can have multiple classes that can be used interchangeably, even though each class implements the same properties or methods in different ways</a:t>
            </a:r>
            <a:r>
              <a:rPr lang="en-US" dirty="0" smtClean="0"/>
              <a:t>.</a:t>
            </a:r>
          </a:p>
          <a:p>
            <a:r>
              <a:rPr lang="en-US" dirty="0" smtClean="0"/>
              <a:t>Polymorphism </a:t>
            </a:r>
            <a:r>
              <a:rPr lang="en-US" dirty="0"/>
              <a:t>Allows a Reference Variable to Call the Correct Method</a:t>
            </a:r>
          </a:p>
          <a:p>
            <a:r>
              <a:rPr lang="en-US" dirty="0"/>
              <a:t>Virtual Methods Enable Polymorphism in the Common Type System</a:t>
            </a:r>
          </a:p>
          <a:p>
            <a:pPr lvl="1"/>
            <a:r>
              <a:rPr lang="en-US" dirty="0"/>
              <a:t>Use the virtual keyword in the base class</a:t>
            </a:r>
          </a:p>
          <a:p>
            <a:pPr lvl="1"/>
            <a:r>
              <a:rPr lang="en-US" dirty="0"/>
              <a:t>Use the override keyword in the derived class</a:t>
            </a:r>
          </a:p>
          <a:p>
            <a:r>
              <a:rPr lang="en-US" dirty="0"/>
              <a:t>Sealed </a:t>
            </a:r>
            <a:r>
              <a:rPr lang="en-US" dirty="0" smtClean="0"/>
              <a:t>Methods</a:t>
            </a:r>
          </a:p>
          <a:p>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11</a:t>
            </a:fld>
            <a:endParaRPr lang="en-US" dirty="0"/>
          </a:p>
        </p:txBody>
      </p:sp>
      <p:pic>
        <p:nvPicPr>
          <p:cNvPr id="5" name="Picture 4" descr="Polymorphism.png"/>
          <p:cNvPicPr>
            <a:picLocks noChangeAspect="1"/>
          </p:cNvPicPr>
          <p:nvPr/>
        </p:nvPicPr>
        <p:blipFill>
          <a:blip r:embed="rId2" cstate="print"/>
          <a:stretch>
            <a:fillRect/>
          </a:stretch>
        </p:blipFill>
        <p:spPr>
          <a:xfrm>
            <a:off x="539552" y="2996952"/>
            <a:ext cx="2248095" cy="242337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algn="l" eaLnBrk="1" hangingPunct="1"/>
            <a:r>
              <a:rPr lang="en-US" sz="3600" dirty="0" smtClean="0"/>
              <a:t>C# Language Basics </a:t>
            </a:r>
            <a:r>
              <a:rPr lang="en-US" sz="3600" dirty="0" smtClean="0">
                <a:sym typeface="Wingdings" pitchFamily="2" charset="2"/>
              </a:rPr>
              <a:t></a:t>
            </a:r>
            <a:endParaRPr lang="en-US" sz="3600" dirty="0" smtClean="0"/>
          </a:p>
        </p:txBody>
      </p:sp>
      <p:sp>
        <p:nvSpPr>
          <p:cNvPr id="18435" name="Rectangle 9"/>
          <p:cNvSpPr txBox="1">
            <a:spLocks noChangeArrowheads="1"/>
          </p:cNvSpPr>
          <p:nvPr/>
        </p:nvSpPr>
        <p:spPr bwMode="auto">
          <a:xfrm>
            <a:off x="179512" y="980728"/>
            <a:ext cx="8229600" cy="4495800"/>
          </a:xfrm>
          <a:prstGeom prst="rect">
            <a:avLst/>
          </a:prstGeom>
          <a:noFill/>
          <a:ln w="9525">
            <a:noFill/>
            <a:miter lim="800000"/>
            <a:headEnd/>
            <a:tailEnd/>
          </a:ln>
        </p:spPr>
        <p:txBody>
          <a:bodyPr/>
          <a:lstStyle/>
          <a:p>
            <a:pPr marL="514350" indent="-514350">
              <a:spcBef>
                <a:spcPct val="20000"/>
              </a:spcBef>
              <a:buClr>
                <a:schemeClr val="accent2"/>
              </a:buClr>
            </a:pPr>
            <a:r>
              <a:rPr lang="en-US" dirty="0"/>
              <a:t>	C# was developed at Microsoft. It is an object-oriented programming language and provides excellent features such as strong type checking, array bounds checking and automatic garbage collection</a:t>
            </a:r>
            <a:endParaRPr lang="en-US" b="0" dirty="0">
              <a:latin typeface="Arial" charset="0"/>
            </a:endParaRPr>
          </a:p>
          <a:p>
            <a:pPr marL="514350" indent="-514350">
              <a:spcBef>
                <a:spcPct val="20000"/>
              </a:spcBef>
              <a:buClr>
                <a:schemeClr val="accent2"/>
              </a:buClr>
            </a:pPr>
            <a:r>
              <a:rPr lang="en-US" sz="2000" b="1" dirty="0">
                <a:latin typeface="Calibri"/>
                <a:cs typeface="Calibri"/>
              </a:rPr>
              <a:t>C# Language Basics</a:t>
            </a:r>
          </a:p>
          <a:p>
            <a:pPr marL="914400" lvl="1" indent="-514350">
              <a:spcBef>
                <a:spcPct val="20000"/>
              </a:spcBef>
              <a:buClr>
                <a:schemeClr val="accent2"/>
              </a:buClr>
              <a:buSzPct val="55000"/>
              <a:buFont typeface="Arial" charset="0"/>
              <a:buAutoNum type="alphaUcPeriod"/>
            </a:pPr>
            <a:r>
              <a:rPr lang="en-US" sz="2000" b="1" dirty="0">
                <a:latin typeface="Calibri"/>
                <a:cs typeface="Calibri"/>
              </a:rPr>
              <a:t>Data Types</a:t>
            </a:r>
          </a:p>
          <a:p>
            <a:pPr marL="914400" lvl="1" indent="-514350">
              <a:spcBef>
                <a:spcPct val="20000"/>
              </a:spcBef>
              <a:buClr>
                <a:schemeClr val="accent2"/>
              </a:buClr>
              <a:buSzPct val="55000"/>
              <a:buFont typeface="Arial" charset="0"/>
              <a:buAutoNum type="alphaUcPeriod"/>
            </a:pPr>
            <a:r>
              <a:rPr lang="en-US" sz="2000" b="1" dirty="0">
                <a:latin typeface="Calibri"/>
                <a:cs typeface="Calibri"/>
              </a:rPr>
              <a:t>Program Structure</a:t>
            </a:r>
          </a:p>
          <a:p>
            <a:pPr marL="914400" lvl="1" indent="-514350">
              <a:spcBef>
                <a:spcPct val="20000"/>
              </a:spcBef>
              <a:buClr>
                <a:schemeClr val="accent2"/>
              </a:buClr>
              <a:buSzPct val="55000"/>
              <a:buFont typeface="Arial" charset="0"/>
              <a:buAutoNum type="alphaUcPeriod"/>
            </a:pPr>
            <a:r>
              <a:rPr lang="en-US" sz="2000" b="1" dirty="0">
                <a:latin typeface="Calibri"/>
                <a:cs typeface="Calibri"/>
              </a:rPr>
              <a:t>Variables, Constants, Operators</a:t>
            </a:r>
          </a:p>
          <a:p>
            <a:pPr marL="914400" lvl="1" indent="-514350">
              <a:spcBef>
                <a:spcPct val="20000"/>
              </a:spcBef>
              <a:buClr>
                <a:schemeClr val="accent2"/>
              </a:buClr>
              <a:buSzPct val="55000"/>
              <a:buFont typeface="Arial" charset="0"/>
              <a:buAutoNum type="alphaUcPeriod"/>
            </a:pPr>
            <a:r>
              <a:rPr lang="en-US" sz="2000" b="1" dirty="0">
                <a:latin typeface="Calibri"/>
                <a:cs typeface="Calibri"/>
              </a:rPr>
              <a:t>Flow Control in C#</a:t>
            </a:r>
          </a:p>
        </p:txBody>
      </p:sp>
      <p:sp>
        <p:nvSpPr>
          <p:cNvPr id="4" name="Slide Number Placeholder 3"/>
          <p:cNvSpPr>
            <a:spLocks noGrp="1"/>
          </p:cNvSpPr>
          <p:nvPr>
            <p:ph type="sldNum" sz="quarter" idx="12"/>
          </p:nvPr>
        </p:nvSpPr>
        <p:spPr/>
        <p:txBody>
          <a:bodyPr/>
          <a:lstStyle/>
          <a:p>
            <a:fld id="{E3F9CDB7-52C7-407A-9D61-3D60DE0C9C88}" type="slidenum">
              <a:rPr lang="en-US" smtClean="0"/>
              <a:pPr/>
              <a:t>12</a:t>
            </a:fld>
            <a:endParaRPr lang="en-US" dirty="0"/>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algn="l" eaLnBrk="1" hangingPunct="1"/>
            <a:r>
              <a:rPr lang="en-US" sz="3600" dirty="0" smtClean="0"/>
              <a:t>Getting Started: Hello World</a:t>
            </a:r>
          </a:p>
        </p:txBody>
      </p:sp>
      <p:sp>
        <p:nvSpPr>
          <p:cNvPr id="19459" name="Text Box 3"/>
          <p:cNvSpPr txBox="1">
            <a:spLocks noChangeArrowheads="1"/>
          </p:cNvSpPr>
          <p:nvPr/>
        </p:nvSpPr>
        <p:spPr bwMode="auto">
          <a:xfrm>
            <a:off x="395536" y="1340768"/>
            <a:ext cx="7848600" cy="2482850"/>
          </a:xfrm>
          <a:prstGeom prst="rect">
            <a:avLst/>
          </a:prstGeom>
          <a:solidFill>
            <a:schemeClr val="accent1"/>
          </a:solidFill>
          <a:ln w="12700">
            <a:solidFill>
              <a:schemeClr val="tx1"/>
            </a:solidFill>
            <a:miter lim="800000"/>
            <a:headEnd type="none" w="sm" len="sm"/>
            <a:tailEnd type="none" w="sm" len="sm"/>
          </a:ln>
        </p:spPr>
        <p:txBody>
          <a:bodyPr lIns="182880" tIns="137160" rIns="182880" bIns="137160">
            <a:spAutoFit/>
          </a:bodyPr>
          <a:lstStyle/>
          <a:p>
            <a:pPr>
              <a:lnSpc>
                <a:spcPct val="90000"/>
              </a:lnSpc>
            </a:pPr>
            <a:r>
              <a:rPr lang="en-US" dirty="0"/>
              <a:t>using System;</a:t>
            </a:r>
          </a:p>
          <a:p>
            <a:pPr>
              <a:lnSpc>
                <a:spcPct val="90000"/>
              </a:lnSpc>
            </a:pPr>
            <a:endParaRPr lang="en-US" dirty="0"/>
          </a:p>
          <a:p>
            <a:pPr>
              <a:lnSpc>
                <a:spcPct val="90000"/>
              </a:lnSpc>
            </a:pPr>
            <a:r>
              <a:rPr lang="en-US" dirty="0"/>
              <a:t>class Hello {</a:t>
            </a:r>
          </a:p>
          <a:p>
            <a:pPr>
              <a:lnSpc>
                <a:spcPct val="90000"/>
              </a:lnSpc>
            </a:pPr>
            <a:r>
              <a:rPr lang="en-US" dirty="0"/>
              <a:t>   static void Main( ) {</a:t>
            </a:r>
          </a:p>
          <a:p>
            <a:pPr>
              <a:lnSpc>
                <a:spcPct val="90000"/>
              </a:lnSpc>
            </a:pPr>
            <a:r>
              <a:rPr lang="en-US" dirty="0"/>
              <a:t>      </a:t>
            </a:r>
            <a:r>
              <a:rPr lang="en-US" dirty="0" err="1"/>
              <a:t>Console.WriteLine</a:t>
            </a:r>
            <a:r>
              <a:rPr lang="en-US" dirty="0"/>
              <a:t>("Hello world");</a:t>
            </a:r>
          </a:p>
          <a:p>
            <a:pPr>
              <a:lnSpc>
                <a:spcPct val="90000"/>
              </a:lnSpc>
            </a:pPr>
            <a:r>
              <a:rPr lang="en-US" dirty="0"/>
              <a:t>	</a:t>
            </a:r>
            <a:r>
              <a:rPr lang="en-US" dirty="0" err="1"/>
              <a:t>Console.ReadLine</a:t>
            </a:r>
            <a:r>
              <a:rPr lang="en-US" dirty="0"/>
              <a:t>();  // Hit enter to finish</a:t>
            </a:r>
          </a:p>
          <a:p>
            <a:pPr>
              <a:lnSpc>
                <a:spcPct val="90000"/>
              </a:lnSpc>
            </a:pPr>
            <a:r>
              <a:rPr lang="en-US" dirty="0"/>
              <a:t>   }</a:t>
            </a:r>
          </a:p>
          <a:p>
            <a:pPr>
              <a:lnSpc>
                <a:spcPct val="90000"/>
              </a:lnSpc>
            </a:pPr>
            <a:r>
              <a:rPr lang="en-US" dirty="0"/>
              <a:t>}</a:t>
            </a:r>
          </a:p>
        </p:txBody>
      </p:sp>
      <p:sp>
        <p:nvSpPr>
          <p:cNvPr id="4" name="Slide Number Placeholder 3"/>
          <p:cNvSpPr>
            <a:spLocks noGrp="1"/>
          </p:cNvSpPr>
          <p:nvPr>
            <p:ph type="sldNum" sz="quarter" idx="12"/>
          </p:nvPr>
        </p:nvSpPr>
        <p:spPr/>
        <p:txBody>
          <a:bodyPr/>
          <a:lstStyle/>
          <a:p>
            <a:fld id="{E3F9CDB7-52C7-407A-9D61-3D60DE0C9C88}" type="slidenum">
              <a:rPr lang="en-US" smtClean="0"/>
              <a:pPr/>
              <a:t>13</a:t>
            </a:fld>
            <a:endParaRPr lang="en-US" dirty="0"/>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sz="3200" dirty="0" smtClean="0"/>
              <a:t>Data Types</a:t>
            </a:r>
            <a:r>
              <a:rPr lang="en-US" dirty="0" smtClean="0"/>
              <a:t>  </a:t>
            </a:r>
            <a:r>
              <a:rPr lang="en-US" sz="3200" dirty="0" smtClean="0"/>
              <a:t>Overview</a:t>
            </a:r>
          </a:p>
        </p:txBody>
      </p:sp>
      <p:sp>
        <p:nvSpPr>
          <p:cNvPr id="20483" name="Rectangle 7"/>
          <p:cNvSpPr>
            <a:spLocks noGrp="1" noChangeArrowheads="1"/>
          </p:cNvSpPr>
          <p:nvPr>
            <p:ph type="body" idx="1"/>
          </p:nvPr>
        </p:nvSpPr>
        <p:spPr/>
        <p:txBody>
          <a:bodyPr/>
          <a:lstStyle/>
          <a:p>
            <a:pPr eaLnBrk="1" hangingPunct="1"/>
            <a:r>
              <a:rPr lang="en-US" dirty="0" smtClean="0"/>
              <a:t>A C# program is a collection of types</a:t>
            </a:r>
          </a:p>
          <a:p>
            <a:pPr lvl="1" eaLnBrk="1" hangingPunct="1"/>
            <a:r>
              <a:rPr lang="en-US" dirty="0" smtClean="0"/>
              <a:t>Classes, structs, </a:t>
            </a:r>
            <a:r>
              <a:rPr lang="en-US" dirty="0" err="1" smtClean="0"/>
              <a:t>enums</a:t>
            </a:r>
            <a:r>
              <a:rPr lang="en-US" dirty="0" smtClean="0"/>
              <a:t>, interfaces, delegates</a:t>
            </a:r>
          </a:p>
          <a:p>
            <a:pPr eaLnBrk="1" hangingPunct="1"/>
            <a:r>
              <a:rPr lang="en-US" dirty="0" smtClean="0"/>
              <a:t>C# provides a set of predefined types</a:t>
            </a:r>
          </a:p>
          <a:p>
            <a:pPr lvl="1" eaLnBrk="1" hangingPunct="1"/>
            <a:r>
              <a:rPr lang="en-US" dirty="0" smtClean="0"/>
              <a:t>E.g. </a:t>
            </a:r>
            <a:r>
              <a:rPr lang="en-US" dirty="0" smtClean="0">
                <a:latin typeface="Lucida Console" pitchFamily="49" charset="0"/>
              </a:rPr>
              <a:t>int</a:t>
            </a:r>
            <a:r>
              <a:rPr lang="en-US" dirty="0" smtClean="0"/>
              <a:t>, </a:t>
            </a:r>
            <a:r>
              <a:rPr lang="en-US" dirty="0" smtClean="0">
                <a:latin typeface="Lucida Console" pitchFamily="49" charset="0"/>
              </a:rPr>
              <a:t>byte</a:t>
            </a:r>
            <a:r>
              <a:rPr lang="en-US" dirty="0" smtClean="0"/>
              <a:t>, </a:t>
            </a:r>
            <a:r>
              <a:rPr lang="en-US" dirty="0" smtClean="0">
                <a:latin typeface="Lucida Console" pitchFamily="49" charset="0"/>
              </a:rPr>
              <a:t>char</a:t>
            </a:r>
            <a:r>
              <a:rPr lang="en-US" dirty="0" smtClean="0"/>
              <a:t>, </a:t>
            </a:r>
            <a:r>
              <a:rPr lang="en-US" dirty="0" smtClean="0">
                <a:latin typeface="Lucida Console" pitchFamily="49" charset="0"/>
              </a:rPr>
              <a:t>string</a:t>
            </a:r>
            <a:r>
              <a:rPr lang="en-US" dirty="0" smtClean="0"/>
              <a:t>, </a:t>
            </a:r>
            <a:r>
              <a:rPr lang="en-US" dirty="0" smtClean="0">
                <a:latin typeface="Lucida Console" pitchFamily="49" charset="0"/>
              </a:rPr>
              <a:t>object</a:t>
            </a:r>
            <a:r>
              <a:rPr lang="en-US" dirty="0" smtClean="0"/>
              <a:t>, …</a:t>
            </a:r>
            <a:endParaRPr lang="en-US" dirty="0" smtClean="0">
              <a:latin typeface="Lucida Console" pitchFamily="49" charset="0"/>
            </a:endParaRPr>
          </a:p>
          <a:p>
            <a:pPr eaLnBrk="1" hangingPunct="1"/>
            <a:r>
              <a:rPr lang="en-US" dirty="0" smtClean="0"/>
              <a:t>You can create your own types</a:t>
            </a:r>
          </a:p>
          <a:p>
            <a:pPr eaLnBrk="1" hangingPunct="1"/>
            <a:r>
              <a:rPr lang="en-US" dirty="0" smtClean="0"/>
              <a:t>All data and code is defined within </a:t>
            </a:r>
            <a:br>
              <a:rPr lang="en-US" dirty="0" smtClean="0"/>
            </a:br>
            <a:r>
              <a:rPr lang="en-US" dirty="0" smtClean="0"/>
              <a:t>a type</a:t>
            </a:r>
          </a:p>
          <a:p>
            <a:pPr lvl="1" eaLnBrk="1" hangingPunct="1"/>
            <a:r>
              <a:rPr lang="en-US" dirty="0" smtClean="0"/>
              <a:t>No global variables, no global functions</a:t>
            </a:r>
          </a:p>
          <a:p>
            <a:pPr>
              <a:lnSpc>
                <a:spcPct val="90000"/>
              </a:lnSpc>
            </a:pPr>
            <a:r>
              <a:rPr lang="en-US" dirty="0"/>
              <a:t>Types can be instantiated…</a:t>
            </a:r>
          </a:p>
          <a:p>
            <a:pPr lvl="1">
              <a:lnSpc>
                <a:spcPct val="90000"/>
              </a:lnSpc>
            </a:pPr>
            <a:r>
              <a:rPr lang="en-US" dirty="0"/>
              <a:t>…and then used: call methods, </a:t>
            </a:r>
            <a:br>
              <a:rPr lang="en-US" dirty="0"/>
            </a:br>
            <a:r>
              <a:rPr lang="en-US" dirty="0"/>
              <a:t>get and set properties, etc.</a:t>
            </a:r>
          </a:p>
          <a:p>
            <a:pPr>
              <a:lnSpc>
                <a:spcPct val="90000"/>
              </a:lnSpc>
            </a:pPr>
            <a:r>
              <a:rPr lang="en-US" dirty="0" smtClean="0"/>
              <a:t>There </a:t>
            </a:r>
            <a:r>
              <a:rPr lang="en-US" dirty="0"/>
              <a:t>are two categories of types:</a:t>
            </a:r>
            <a:br>
              <a:rPr lang="en-US" dirty="0"/>
            </a:br>
            <a:r>
              <a:rPr lang="en-US" dirty="0"/>
              <a:t>value and reference</a:t>
            </a:r>
          </a:p>
          <a:p>
            <a:pPr>
              <a:lnSpc>
                <a:spcPct val="90000"/>
              </a:lnSpc>
            </a:pPr>
            <a:r>
              <a:rPr lang="en-US" dirty="0" smtClean="0"/>
              <a:t>Types are arranged in a hierarchy</a:t>
            </a:r>
          </a:p>
          <a:p>
            <a:pPr lvl="1" eaLnBrk="1" hangingPunct="1"/>
            <a:endParaRPr lang="en-US" dirty="0" smtClean="0"/>
          </a:p>
        </p:txBody>
      </p:sp>
      <p:sp>
        <p:nvSpPr>
          <p:cNvPr id="4" name="Slide Number Placeholder 3"/>
          <p:cNvSpPr>
            <a:spLocks noGrp="1"/>
          </p:cNvSpPr>
          <p:nvPr>
            <p:ph type="sldNum" sz="quarter" idx="12"/>
          </p:nvPr>
        </p:nvSpPr>
        <p:spPr/>
        <p:txBody>
          <a:bodyPr/>
          <a:lstStyle/>
          <a:p>
            <a:fld id="{E3F9CDB7-52C7-407A-9D61-3D60DE0C9C88}" type="slidenum">
              <a:rPr lang="en-US" smtClean="0"/>
              <a:pPr/>
              <a:t>14</a:t>
            </a:fld>
            <a:endParaRPr lang="en-US" dirty="0"/>
          </a:p>
        </p:txBody>
      </p:sp>
    </p:spTree>
  </p:cSld>
  <p:clrMapOvr>
    <a:masterClrMapping/>
  </p:clrMapOvr>
  <p:transition spd="med">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dirty="0" smtClean="0"/>
              <a:t> </a:t>
            </a:r>
            <a:r>
              <a:rPr lang="en-US" sz="3200" dirty="0" smtClean="0"/>
              <a:t>Data Types</a:t>
            </a:r>
            <a:r>
              <a:rPr lang="en-US" dirty="0" smtClean="0"/>
              <a:t> </a:t>
            </a:r>
            <a:r>
              <a:rPr lang="en-US" sz="3200" dirty="0" smtClean="0"/>
              <a:t>Overview - </a:t>
            </a:r>
            <a:r>
              <a:rPr lang="en-US" sz="3200" dirty="0" err="1" smtClean="0"/>
              <a:t>Cntd</a:t>
            </a:r>
            <a:endParaRPr lang="en-US" sz="3200" dirty="0" smtClean="0"/>
          </a:p>
        </p:txBody>
      </p:sp>
      <p:sp>
        <p:nvSpPr>
          <p:cNvPr id="21507" name="Rectangle 7"/>
          <p:cNvSpPr>
            <a:spLocks noGrp="1" noChangeArrowheads="1"/>
          </p:cNvSpPr>
          <p:nvPr>
            <p:ph type="body" idx="1"/>
          </p:nvPr>
        </p:nvSpPr>
        <p:spPr/>
        <p:txBody>
          <a:bodyPr/>
          <a:lstStyle/>
          <a:p>
            <a:pPr eaLnBrk="1" hangingPunct="1"/>
            <a:r>
              <a:rPr lang="en-US" dirty="0" smtClean="0"/>
              <a:t>Types contain:</a:t>
            </a:r>
          </a:p>
          <a:p>
            <a:pPr lvl="1" eaLnBrk="1" hangingPunct="1"/>
            <a:r>
              <a:rPr lang="en-US" dirty="0" smtClean="0"/>
              <a:t>Data members</a:t>
            </a:r>
          </a:p>
          <a:p>
            <a:pPr lvl="2" eaLnBrk="1" hangingPunct="1"/>
            <a:r>
              <a:rPr lang="en-US" dirty="0" smtClean="0"/>
              <a:t>Fields, constants, arrays</a:t>
            </a:r>
          </a:p>
          <a:p>
            <a:pPr lvl="2" eaLnBrk="1" hangingPunct="1"/>
            <a:r>
              <a:rPr lang="en-US" dirty="0" smtClean="0"/>
              <a:t>Events</a:t>
            </a:r>
          </a:p>
          <a:p>
            <a:pPr lvl="1" eaLnBrk="1" hangingPunct="1"/>
            <a:r>
              <a:rPr lang="en-US" dirty="0" smtClean="0"/>
              <a:t>Function members </a:t>
            </a:r>
          </a:p>
          <a:p>
            <a:pPr lvl="2" eaLnBrk="1" hangingPunct="1"/>
            <a:r>
              <a:rPr lang="en-US" dirty="0" smtClean="0"/>
              <a:t>Methods, operators, constructors, destructors</a:t>
            </a:r>
          </a:p>
          <a:p>
            <a:pPr lvl="2" eaLnBrk="1" hangingPunct="1"/>
            <a:r>
              <a:rPr lang="en-US" dirty="0" smtClean="0"/>
              <a:t>Properties, indexers</a:t>
            </a:r>
          </a:p>
          <a:p>
            <a:pPr lvl="1" eaLnBrk="1" hangingPunct="1"/>
            <a:r>
              <a:rPr lang="en-US" dirty="0" smtClean="0"/>
              <a:t>Other types</a:t>
            </a:r>
          </a:p>
          <a:p>
            <a:pPr lvl="2" eaLnBrk="1" hangingPunct="1"/>
            <a:r>
              <a:rPr lang="en-US" dirty="0" smtClean="0"/>
              <a:t>Classes, structs, </a:t>
            </a:r>
            <a:r>
              <a:rPr lang="en-US" dirty="0" err="1" smtClean="0"/>
              <a:t>enums</a:t>
            </a:r>
            <a:r>
              <a:rPr lang="en-US" dirty="0" smtClean="0"/>
              <a:t>, interfaces, delegates</a:t>
            </a:r>
          </a:p>
          <a:p>
            <a:pPr lvl="2" eaLnBrk="1" hangingPunct="1"/>
            <a:endParaRPr lang="en-US" dirty="0"/>
          </a:p>
          <a:p>
            <a:pPr>
              <a:lnSpc>
                <a:spcPct val="90000"/>
              </a:lnSpc>
            </a:pPr>
            <a:r>
              <a:rPr lang="en-US" dirty="0"/>
              <a:t>Can convert from one type to another</a:t>
            </a:r>
          </a:p>
          <a:p>
            <a:pPr lvl="1">
              <a:lnSpc>
                <a:spcPct val="90000"/>
              </a:lnSpc>
            </a:pPr>
            <a:r>
              <a:rPr lang="en-US" dirty="0"/>
              <a:t>Implicitly and explicitly</a:t>
            </a:r>
          </a:p>
          <a:p>
            <a:pPr>
              <a:lnSpc>
                <a:spcPct val="90000"/>
              </a:lnSpc>
            </a:pPr>
            <a:r>
              <a:rPr lang="en-US" dirty="0"/>
              <a:t>Types are organized</a:t>
            </a:r>
          </a:p>
          <a:p>
            <a:pPr lvl="1">
              <a:lnSpc>
                <a:spcPct val="90000"/>
              </a:lnSpc>
            </a:pPr>
            <a:r>
              <a:rPr lang="en-US" dirty="0"/>
              <a:t>Namespaces, files, assemblies</a:t>
            </a:r>
            <a:endParaRPr lang="en-US" dirty="0" smtClean="0"/>
          </a:p>
        </p:txBody>
      </p:sp>
      <p:sp>
        <p:nvSpPr>
          <p:cNvPr id="4" name="Slide Number Placeholder 3"/>
          <p:cNvSpPr>
            <a:spLocks noGrp="1"/>
          </p:cNvSpPr>
          <p:nvPr>
            <p:ph type="sldNum" sz="quarter" idx="12"/>
          </p:nvPr>
        </p:nvSpPr>
        <p:spPr/>
        <p:txBody>
          <a:bodyPr/>
          <a:lstStyle/>
          <a:p>
            <a:fld id="{E3F9CDB7-52C7-407A-9D61-3D60DE0C9C88}" type="slidenum">
              <a:rPr lang="en-US" smtClean="0"/>
              <a:pPr/>
              <a:t>15</a:t>
            </a:fld>
            <a:endParaRPr lang="en-US" dirty="0"/>
          </a:p>
        </p:txBody>
      </p:sp>
    </p:spTree>
  </p:cSld>
  <p:clrMapOvr>
    <a:masterClrMapping/>
  </p:clrMapOvr>
  <p:transition spd="med">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r>
              <a:rPr lang="en-US" dirty="0"/>
              <a:t>Common Type System Architecture</a:t>
            </a:r>
          </a:p>
        </p:txBody>
      </p:sp>
      <p:pic>
        <p:nvPicPr>
          <p:cNvPr id="102403" name="Picture 3" descr="Common Type System"/>
          <p:cNvPicPr>
            <a:picLocks noGrp="1" noChangeAspect="1" noChangeArrowheads="1"/>
          </p:cNvPicPr>
          <p:nvPr>
            <p:ph idx="1"/>
          </p:nvPr>
        </p:nvPicPr>
        <p:blipFill>
          <a:blip r:embed="rId2" cstate="print"/>
          <a:srcRect/>
          <a:stretch>
            <a:fillRect/>
          </a:stretch>
        </p:blipFill>
        <p:spPr>
          <a:xfrm>
            <a:off x="539552" y="1124744"/>
            <a:ext cx="7350125" cy="4078287"/>
          </a:xfrm>
          <a:noFill/>
          <a:ln/>
        </p:spPr>
      </p:pic>
      <p:sp>
        <p:nvSpPr>
          <p:cNvPr id="4" name="Slide Number Placeholder 3"/>
          <p:cNvSpPr>
            <a:spLocks noGrp="1"/>
          </p:cNvSpPr>
          <p:nvPr>
            <p:ph type="sldNum" sz="quarter" idx="12"/>
          </p:nvPr>
        </p:nvSpPr>
        <p:spPr/>
        <p:txBody>
          <a:bodyPr/>
          <a:lstStyle/>
          <a:p>
            <a:fld id="{E3F9CDB7-52C7-407A-9D61-3D60DE0C9C88}"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2" name="Rectangle 8"/>
          <p:cNvSpPr>
            <a:spLocks noGrp="1" noChangeArrowheads="1"/>
          </p:cNvSpPr>
          <p:nvPr>
            <p:ph type="title"/>
          </p:nvPr>
        </p:nvSpPr>
        <p:spPr>
          <a:noFill/>
          <a:ln/>
        </p:spPr>
        <p:txBody>
          <a:bodyPr/>
          <a:lstStyle/>
          <a:p>
            <a:r>
              <a:rPr lang="en-US"/>
              <a:t>Value Types vs. Reference Types</a:t>
            </a:r>
          </a:p>
        </p:txBody>
      </p:sp>
      <p:sp>
        <p:nvSpPr>
          <p:cNvPr id="103433" name="Rectangle 9"/>
          <p:cNvSpPr>
            <a:spLocks noGrp="1" noChangeArrowheads="1"/>
          </p:cNvSpPr>
          <p:nvPr>
            <p:ph type="body" idx="1"/>
          </p:nvPr>
        </p:nvSpPr>
        <p:spPr>
          <a:noFill/>
          <a:ln/>
        </p:spPr>
        <p:txBody>
          <a:bodyPr/>
          <a:lstStyle/>
          <a:p>
            <a:r>
              <a:rPr lang="en-US" dirty="0"/>
              <a:t>Value Types Are Primitive or User-Defined Structures</a:t>
            </a:r>
          </a:p>
          <a:p>
            <a:pPr lvl="1"/>
            <a:r>
              <a:rPr lang="en-US" dirty="0"/>
              <a:t>Allocated on stack</a:t>
            </a:r>
          </a:p>
          <a:p>
            <a:pPr lvl="1"/>
            <a:r>
              <a:rPr lang="en-US" dirty="0"/>
              <a:t>Assigned as copies</a:t>
            </a:r>
          </a:p>
          <a:p>
            <a:pPr lvl="1"/>
            <a:r>
              <a:rPr lang="en-US" dirty="0"/>
              <a:t>Default behavior is pass by value</a:t>
            </a:r>
          </a:p>
          <a:p>
            <a:r>
              <a:rPr lang="en-US" dirty="0"/>
              <a:t>Reference Types Are Objects That Are:</a:t>
            </a:r>
          </a:p>
          <a:p>
            <a:pPr lvl="1"/>
            <a:r>
              <a:rPr lang="en-US" dirty="0"/>
              <a:t>Allocated on heap using the new keyword</a:t>
            </a:r>
          </a:p>
          <a:p>
            <a:pPr lvl="1"/>
            <a:r>
              <a:rPr lang="en-US" dirty="0"/>
              <a:t>Assigned as references</a:t>
            </a:r>
          </a:p>
          <a:p>
            <a:pPr lvl="1"/>
            <a:r>
              <a:rPr lang="en-US" dirty="0"/>
              <a:t>Passed by reference</a:t>
            </a:r>
          </a:p>
        </p:txBody>
      </p:sp>
      <p:sp>
        <p:nvSpPr>
          <p:cNvPr id="4" name="Slide Number Placeholder 3"/>
          <p:cNvSpPr>
            <a:spLocks noGrp="1"/>
          </p:cNvSpPr>
          <p:nvPr>
            <p:ph type="sldNum" sz="quarter" idx="12"/>
          </p:nvPr>
        </p:nvSpPr>
        <p:spPr/>
        <p:txBody>
          <a:bodyPr/>
          <a:lstStyle/>
          <a:p>
            <a:fld id="{E3F9CDB7-52C7-407A-9D61-3D60DE0C9C88}" type="slidenum">
              <a:rPr lang="en-US" smtClean="0"/>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51520" y="116632"/>
            <a:ext cx="8153400" cy="396875"/>
          </a:xfrm>
          <a:noFill/>
          <a:ln/>
        </p:spPr>
        <p:txBody>
          <a:bodyPr>
            <a:spAutoFit/>
          </a:bodyPr>
          <a:lstStyle/>
          <a:p>
            <a:r>
              <a:rPr lang="en-US" dirty="0"/>
              <a:t>Boxing</a:t>
            </a:r>
          </a:p>
        </p:txBody>
      </p:sp>
      <p:sp>
        <p:nvSpPr>
          <p:cNvPr id="74755" name="Rectangle 3"/>
          <p:cNvSpPr>
            <a:spLocks noGrp="1" noChangeArrowheads="1"/>
          </p:cNvSpPr>
          <p:nvPr>
            <p:ph type="body" idx="1"/>
          </p:nvPr>
        </p:nvSpPr>
        <p:spPr>
          <a:noFill/>
          <a:ln/>
        </p:spPr>
        <p:txBody>
          <a:bodyPr/>
          <a:lstStyle/>
          <a:p>
            <a:r>
              <a:rPr lang="en-US"/>
              <a:t>Boxing Occurs to Convert a Value Type to a </a:t>
            </a:r>
            <a:br>
              <a:rPr lang="en-US"/>
            </a:br>
            <a:r>
              <a:rPr lang="en-US"/>
              <a:t>Reference Type</a:t>
            </a:r>
          </a:p>
          <a:p>
            <a:pPr lvl="1"/>
            <a:r>
              <a:rPr lang="en-US"/>
              <a:t>Instance of System.Object is allocated on heap</a:t>
            </a:r>
          </a:p>
          <a:p>
            <a:pPr lvl="1"/>
            <a:r>
              <a:rPr lang="en-US"/>
              <a:t>Value type is copied to new object</a:t>
            </a:r>
          </a:p>
          <a:p>
            <a:pPr lvl="2">
              <a:buFontTx/>
              <a:buNone/>
            </a:pPr>
            <a:r>
              <a:rPr lang="en-IN">
                <a:latin typeface="Courier New" pitchFamily="49" charset="0"/>
              </a:rPr>
              <a:t>int x = 5; //Value type</a:t>
            </a:r>
          </a:p>
          <a:p>
            <a:pPr lvl="2">
              <a:buFontTx/>
              <a:buNone/>
            </a:pPr>
            <a:r>
              <a:rPr lang="en-IN">
                <a:latin typeface="Courier New" pitchFamily="49" charset="0"/>
              </a:rPr>
              <a:t>Object o = x; //Boxed</a:t>
            </a:r>
          </a:p>
          <a:p>
            <a:pPr lvl="2">
              <a:buFontTx/>
              <a:buNone/>
            </a:pPr>
            <a:r>
              <a:rPr lang="en-IN">
                <a:latin typeface="Courier New" pitchFamily="49" charset="0"/>
              </a:rPr>
              <a:t>Console.WriteLine("The answer is : {0} ", x);//Boxed</a:t>
            </a:r>
            <a:endParaRPr lang="en-US"/>
          </a:p>
          <a:p>
            <a:r>
              <a:rPr lang="en-US"/>
              <a:t>Unboxing Occurs to Retrieve Value Type from Object</a:t>
            </a:r>
          </a:p>
          <a:p>
            <a:pPr lvl="1">
              <a:buFontTx/>
              <a:buNone/>
            </a:pPr>
            <a:r>
              <a:rPr lang="es-ES" sz="1600">
                <a:latin typeface="Courier New" pitchFamily="49" charset="0"/>
              </a:rPr>
              <a:t>int y = (int) o; //unbox</a:t>
            </a:r>
            <a:endParaRPr lang="en-US" sz="1600">
              <a:latin typeface="Courier New" pitchFamily="49" charset="0"/>
            </a:endParaRPr>
          </a:p>
          <a:p>
            <a:r>
              <a:rPr lang="en-US"/>
              <a:t>Boxing Can Be Expensive If Inside Loops</a:t>
            </a:r>
          </a:p>
        </p:txBody>
      </p:sp>
      <p:sp>
        <p:nvSpPr>
          <p:cNvPr id="4" name="Slide Number Placeholder 3"/>
          <p:cNvSpPr>
            <a:spLocks noGrp="1"/>
          </p:cNvSpPr>
          <p:nvPr>
            <p:ph type="sldNum" sz="quarter" idx="12"/>
          </p:nvPr>
        </p:nvSpPr>
        <p:spPr/>
        <p:txBody>
          <a:bodyPr/>
          <a:lstStyle/>
          <a:p>
            <a:fld id="{E3F9CDB7-52C7-407A-9D61-3D60DE0C9C88}" type="slidenum">
              <a:rPr lang="en-US" smtClean="0"/>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415ee662-1067-47ac-8d5f-8eebef93546b">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Expressions and Operators in Visual C#</a:t>
            </a:r>
            <a:endParaRPr lang="en-GB" dirty="0"/>
          </a:p>
        </p:txBody>
      </p:sp>
      <p:sp>
        <p:nvSpPr>
          <p:cNvPr id="4" name="Content Placeholder 2"/>
          <p:cNvSpPr>
            <a:spLocks noGrp="1"/>
          </p:cNvSpPr>
          <p:nvPr/>
        </p:nvSpPr>
        <p:spPr bwMode="auto">
          <a:xfrm>
            <a:off x="683568" y="1138529"/>
            <a:ext cx="8119156" cy="38026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t>Example expressions:</a:t>
            </a:r>
          </a:p>
          <a:p>
            <a:r>
              <a:rPr lang="en-GB" b="0" dirty="0" smtClean="0"/>
              <a:t>+ operator</a:t>
            </a:r>
          </a:p>
          <a:p>
            <a:endParaRPr lang="en-GB" b="0" dirty="0"/>
          </a:p>
          <a:p>
            <a:endParaRPr lang="en-GB" b="0" dirty="0" smtClean="0"/>
          </a:p>
          <a:p>
            <a:r>
              <a:rPr lang="en-GB" b="0" dirty="0" smtClean="0"/>
              <a:t>/ operator</a:t>
            </a:r>
          </a:p>
          <a:p>
            <a:endParaRPr lang="en-GB" b="0" dirty="0" smtClean="0"/>
          </a:p>
          <a:p>
            <a:endParaRPr lang="en-GB" b="0" dirty="0"/>
          </a:p>
          <a:p>
            <a:r>
              <a:rPr lang="en-GB" b="0" dirty="0" smtClean="0"/>
              <a:t>+ and – operators</a:t>
            </a:r>
          </a:p>
          <a:p>
            <a:endParaRPr lang="en-GB" b="0" dirty="0" smtClean="0"/>
          </a:p>
          <a:p>
            <a:endParaRPr lang="en-GB" b="0" dirty="0"/>
          </a:p>
          <a:p>
            <a:r>
              <a:rPr lang="en-GB" b="0" dirty="0" smtClean="0"/>
              <a:t>+ operator (string concatenation)</a:t>
            </a:r>
          </a:p>
          <a:p>
            <a:pPr marL="0" indent="0">
              <a:buNone/>
            </a:pPr>
            <a:endParaRPr lang="en-GB" b="0" dirty="0" smtClean="0"/>
          </a:p>
          <a:p>
            <a:pPr marL="0" indent="0">
              <a:buNone/>
            </a:pPr>
            <a:endParaRPr lang="en-GB" b="0" dirty="0"/>
          </a:p>
          <a:p>
            <a:pPr marL="0" indent="0">
              <a:buNone/>
            </a:pPr>
            <a:endParaRPr lang="en-GB" b="0" dirty="0" smtClean="0"/>
          </a:p>
        </p:txBody>
      </p:sp>
      <p:sp>
        <p:nvSpPr>
          <p:cNvPr id="5" name="TextBox 3"/>
          <p:cNvSpPr txBox="1"/>
          <p:nvPr/>
        </p:nvSpPr>
        <p:spPr>
          <a:xfrm>
            <a:off x="728883" y="176352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+ 1</a:t>
            </a:r>
          </a:p>
        </p:txBody>
      </p:sp>
      <p:sp>
        <p:nvSpPr>
          <p:cNvPr id="6" name="TextBox 3"/>
          <p:cNvSpPr txBox="1"/>
          <p:nvPr/>
        </p:nvSpPr>
        <p:spPr>
          <a:xfrm>
            <a:off x="752947" y="262762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5 / 2</a:t>
            </a:r>
          </a:p>
        </p:txBody>
      </p:sp>
      <p:sp>
        <p:nvSpPr>
          <p:cNvPr id="7" name="TextBox 3"/>
          <p:cNvSpPr txBox="1"/>
          <p:nvPr/>
        </p:nvSpPr>
        <p:spPr>
          <a:xfrm>
            <a:off x="755576" y="349171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b - 2</a:t>
            </a:r>
          </a:p>
        </p:txBody>
      </p:sp>
      <p:sp>
        <p:nvSpPr>
          <p:cNvPr id="8" name="TextBox 3"/>
          <p:cNvSpPr txBox="1"/>
          <p:nvPr/>
        </p:nvSpPr>
        <p:spPr>
          <a:xfrm>
            <a:off x="785033" y="428380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"ApplicationName: " + appName.ToString()</a:t>
            </a:r>
          </a:p>
        </p:txBody>
      </p:sp>
      <p:sp>
        <p:nvSpPr>
          <p:cNvPr id="9" name="Slide Number Placeholder 8"/>
          <p:cNvSpPr>
            <a:spLocks noGrp="1"/>
          </p:cNvSpPr>
          <p:nvPr>
            <p:ph type="sldNum" sz="quarter" idx="12"/>
          </p:nvPr>
        </p:nvSpPr>
        <p:spPr/>
        <p:txBody>
          <a:bodyPr/>
          <a:lstStyle/>
          <a:p>
            <a:fld id="{E3F9CDB7-52C7-407A-9D61-3D60DE0C9C88}" type="slidenum">
              <a:rPr lang="en-US" smtClean="0"/>
              <a:pPr/>
              <a:t>19</a:t>
            </a:fld>
            <a:endParaRPr lang="en-US" dirty="0"/>
          </a:p>
        </p:txBody>
      </p:sp>
    </p:spTree>
    <p:extLst>
      <p:ext uri="{BB962C8B-B14F-4D97-AF65-F5344CB8AC3E}">
        <p14:creationId xmlns:p14="http://schemas.microsoft.com/office/powerpoint/2010/main" val="984579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History and </a:t>
            </a:r>
            <a:r>
              <a:rPr lang="en-US" smtClean="0"/>
              <a:t>Evolution of C</a:t>
            </a:r>
            <a:r>
              <a:rPr lang="en-US" dirty="0" smtClean="0"/>
              <a:t>#</a:t>
            </a:r>
          </a:p>
          <a:p>
            <a:r>
              <a:rPr lang="en-US" dirty="0" smtClean="0"/>
              <a:t>C# Strengths</a:t>
            </a:r>
          </a:p>
          <a:p>
            <a:r>
              <a:rPr lang="en-US" dirty="0" smtClean="0"/>
              <a:t>Object Oriented Programming in C#</a:t>
            </a:r>
          </a:p>
          <a:p>
            <a:r>
              <a:rPr lang="en-US" dirty="0"/>
              <a:t> </a:t>
            </a:r>
            <a:r>
              <a:rPr lang="en-US" dirty="0" smtClean="0"/>
              <a:t>C# Programming Basics(</a:t>
            </a:r>
            <a:r>
              <a:rPr lang="en-US" dirty="0" err="1" smtClean="0"/>
              <a:t>DataTypes,Variables,Expressions,Operators,TypeCasting</a:t>
            </a:r>
            <a:r>
              <a:rPr lang="en-US" dirty="0" smtClean="0"/>
              <a:t>)</a:t>
            </a:r>
          </a:p>
          <a:p>
            <a:r>
              <a:rPr lang="en-US" dirty="0"/>
              <a:t> </a:t>
            </a:r>
            <a:r>
              <a:rPr lang="en-US" dirty="0" smtClean="0"/>
              <a:t>String class</a:t>
            </a:r>
          </a:p>
          <a:p>
            <a:r>
              <a:rPr lang="en-US" dirty="0" smtClean="0"/>
              <a:t>Loops and Conditional Statements</a:t>
            </a:r>
          </a:p>
          <a:p>
            <a:r>
              <a:rPr lang="en-US" dirty="0" smtClean="0"/>
              <a:t>Arrays, Struts</a:t>
            </a:r>
          </a:p>
          <a:p>
            <a:r>
              <a:rPr lang="en-US" dirty="0" smtClean="0"/>
              <a:t>Methods(Optional, Named parameters)</a:t>
            </a:r>
          </a:p>
          <a:p>
            <a:r>
              <a:rPr lang="en-US" dirty="0" smtClean="0"/>
              <a:t>Interfaces</a:t>
            </a:r>
          </a:p>
          <a:p>
            <a:r>
              <a:rPr lang="en-US" dirty="0" smtClean="0"/>
              <a:t>Properties, Indexes</a:t>
            </a:r>
          </a:p>
          <a:p>
            <a:r>
              <a:rPr lang="en-US" dirty="0" smtClean="0"/>
              <a:t>Exception Handling</a:t>
            </a:r>
          </a:p>
          <a:p>
            <a:r>
              <a:rPr lang="en-US" dirty="0" smtClean="0"/>
              <a:t>Static Types(Classes, Methods, Properties)</a:t>
            </a:r>
          </a:p>
          <a:p>
            <a:r>
              <a:rPr lang="en-US" dirty="0" smtClean="0"/>
              <a:t>Delegates and Events</a:t>
            </a:r>
          </a:p>
          <a:p>
            <a:r>
              <a:rPr lang="en-US" dirty="0" smtClean="0"/>
              <a:t>Using Statements</a:t>
            </a:r>
          </a:p>
          <a:p>
            <a:r>
              <a:rPr lang="en-US" dirty="0" smtClean="0"/>
              <a:t>Useful links</a:t>
            </a:r>
          </a:p>
          <a:p>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81902a19-ad78-42a4-8cd4-ab911e762ed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Declaring and Assigning Variables</a:t>
            </a:r>
            <a:endParaRPr lang="en-GB" dirty="0"/>
          </a:p>
        </p:txBody>
      </p:sp>
      <p:sp>
        <p:nvSpPr>
          <p:cNvPr id="4" name="Content Placeholder 2"/>
          <p:cNvSpPr>
            <a:spLocks noGrp="1"/>
          </p:cNvSpPr>
          <p:nvPr/>
        </p:nvSpPr>
        <p:spPr bwMode="auto">
          <a:xfrm>
            <a:off x="701316" y="836712"/>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Declaring variables:</a:t>
            </a:r>
          </a:p>
          <a:p>
            <a:endParaRPr lang="en-GB" b="0" dirty="0"/>
          </a:p>
          <a:p>
            <a:endParaRPr lang="en-GB" b="0" dirty="0" smtClean="0"/>
          </a:p>
          <a:p>
            <a:endParaRPr lang="en-GB" b="0" dirty="0" smtClean="0"/>
          </a:p>
          <a:p>
            <a:endParaRPr lang="en-GB" b="0" dirty="0"/>
          </a:p>
          <a:p>
            <a:endParaRPr lang="en-GB" b="0" dirty="0" smtClean="0"/>
          </a:p>
          <a:p>
            <a:r>
              <a:rPr lang="en-GB" b="0" dirty="0" smtClean="0"/>
              <a:t>Assigning variables:</a:t>
            </a:r>
          </a:p>
          <a:p>
            <a:pPr marL="0" indent="0">
              <a:buNone/>
            </a:pPr>
            <a:endParaRPr lang="en-GB" b="0" dirty="0" smtClean="0"/>
          </a:p>
          <a:p>
            <a:endParaRPr lang="en-GB" b="0" dirty="0"/>
          </a:p>
          <a:p>
            <a:endParaRPr lang="en-GB" b="0" dirty="0" smtClean="0"/>
          </a:p>
          <a:p>
            <a:endParaRPr lang="en-GB" b="0" dirty="0"/>
          </a:p>
          <a:p>
            <a:endParaRPr lang="en-GB" b="0" dirty="0" smtClean="0"/>
          </a:p>
          <a:p>
            <a:r>
              <a:rPr lang="en-GB" b="0" dirty="0" smtClean="0"/>
              <a:t>Implicitly typed variables:</a:t>
            </a:r>
          </a:p>
          <a:p>
            <a:pPr marL="0" indent="0">
              <a:buNone/>
            </a:pPr>
            <a:endParaRPr lang="en-GB" b="0" dirty="0" smtClean="0"/>
          </a:p>
          <a:p>
            <a:endParaRPr lang="en-GB" b="0" dirty="0" smtClean="0"/>
          </a:p>
          <a:p>
            <a:endParaRPr lang="en-GB" b="0" dirty="0"/>
          </a:p>
          <a:p>
            <a:endParaRPr lang="en-GB" b="0" dirty="0" smtClean="0"/>
          </a:p>
          <a:p>
            <a:r>
              <a:rPr lang="en-GB" b="0" dirty="0" smtClean="0"/>
              <a:t>Instantiating object variables by using the </a:t>
            </a:r>
            <a:r>
              <a:rPr lang="en-GB" dirty="0" smtClean="0"/>
              <a:t>new</a:t>
            </a:r>
            <a:r>
              <a:rPr lang="en-GB" b="0" dirty="0" smtClean="0"/>
              <a:t> operator</a:t>
            </a:r>
          </a:p>
        </p:txBody>
      </p:sp>
      <p:sp>
        <p:nvSpPr>
          <p:cNvPr id="5" name="TextBox 3"/>
          <p:cNvSpPr txBox="1"/>
          <p:nvPr/>
        </p:nvSpPr>
        <p:spPr>
          <a:xfrm>
            <a:off x="728883" y="120801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price;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OR    </a:t>
            </a:r>
          </a:p>
          <a:p>
            <a:r>
              <a:rPr lang="en-GB" b="0" dirty="0" smtClean="0">
                <a:latin typeface="Lucida Sans Unicode" pitchFamily="34" charset="0"/>
                <a:cs typeface="Lucida Sans Unicode" pitchFamily="34" charset="0"/>
              </a:rPr>
              <a:t>int price, tax;</a:t>
            </a:r>
            <a:endParaRPr lang="en-GB" b="0" dirty="0">
              <a:latin typeface="Lucida Sans Unicode" pitchFamily="34" charset="0"/>
              <a:cs typeface="Lucida Sans Unicode" pitchFamily="34" charset="0"/>
            </a:endParaRPr>
          </a:p>
        </p:txBody>
      </p:sp>
      <p:sp>
        <p:nvSpPr>
          <p:cNvPr id="6" name="TextBox 3"/>
          <p:cNvSpPr txBox="1"/>
          <p:nvPr/>
        </p:nvSpPr>
        <p:spPr>
          <a:xfrm>
            <a:off x="752947" y="2924944"/>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price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10;</a:t>
            </a:r>
          </a:p>
          <a:p>
            <a:r>
              <a:rPr lang="en-GB" b="0" dirty="0" smtClean="0">
                <a:latin typeface="Lucida Sans Unicode" pitchFamily="34" charset="0"/>
                <a:cs typeface="Lucida Sans Unicode" pitchFamily="34" charset="0"/>
              </a:rPr>
              <a:t>// OR</a:t>
            </a:r>
          </a:p>
          <a:p>
            <a:r>
              <a:rPr lang="en-GB" b="0" dirty="0">
                <a:latin typeface="Lucida Sans Unicode" pitchFamily="34" charset="0"/>
                <a:cs typeface="Lucida Sans Unicode" pitchFamily="34" charset="0"/>
              </a:rPr>
              <a:t>int </a:t>
            </a:r>
            <a:r>
              <a:rPr lang="en-GB" b="0" dirty="0" smtClean="0">
                <a:latin typeface="Lucida Sans Unicode" pitchFamily="34" charset="0"/>
                <a:cs typeface="Lucida Sans Unicode" pitchFamily="34" charset="0"/>
              </a:rPr>
              <a:t>price = </a:t>
            </a:r>
            <a:r>
              <a:rPr lang="en-GB" b="0" dirty="0">
                <a:latin typeface="Lucida Sans Unicode" pitchFamily="34" charset="0"/>
                <a:cs typeface="Lucida Sans Unicode" pitchFamily="34" charset="0"/>
              </a:rPr>
              <a:t>10;</a:t>
            </a:r>
          </a:p>
        </p:txBody>
      </p:sp>
      <p:sp>
        <p:nvSpPr>
          <p:cNvPr id="7" name="TextBox 3"/>
          <p:cNvSpPr txBox="1"/>
          <p:nvPr/>
        </p:nvSpPr>
        <p:spPr>
          <a:xfrm>
            <a:off x="777011" y="450912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a:t>
            </a:r>
            <a:r>
              <a:rPr lang="en-GB" b="0" dirty="0" smtClean="0">
                <a:latin typeface="Lucida Sans Unicode" pitchFamily="34" charset="0"/>
                <a:cs typeface="Lucida Sans Unicode" pitchFamily="34" charset="0"/>
              </a:rPr>
              <a:t>price = </a:t>
            </a:r>
            <a:r>
              <a:rPr lang="en-GB" b="0" dirty="0">
                <a:latin typeface="Lucida Sans Unicode" pitchFamily="34" charset="0"/>
                <a:cs typeface="Lucida Sans Unicode" pitchFamily="34" charset="0"/>
              </a:rPr>
              <a:t>20;</a:t>
            </a:r>
          </a:p>
        </p:txBody>
      </p:sp>
      <p:sp>
        <p:nvSpPr>
          <p:cNvPr id="8" name="TextBox 3"/>
          <p:cNvSpPr txBox="1"/>
          <p:nvPr/>
        </p:nvSpPr>
        <p:spPr>
          <a:xfrm>
            <a:off x="785033" y="579597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ServiceConfiguration config = new ServiceConfiguration();</a:t>
            </a:r>
            <a:endParaRPr lang="en-GB" b="0" dirty="0">
              <a:latin typeface="Lucida Sans Unicode" pitchFamily="34" charset="0"/>
              <a:cs typeface="Lucida Sans Unicode" pitchFamily="34" charset="0"/>
            </a:endParaRPr>
          </a:p>
        </p:txBody>
      </p:sp>
      <p:sp>
        <p:nvSpPr>
          <p:cNvPr id="9" name="Slide Number Placeholder 8"/>
          <p:cNvSpPr>
            <a:spLocks noGrp="1"/>
          </p:cNvSpPr>
          <p:nvPr>
            <p:ph type="sldNum" sz="quarter" idx="12"/>
          </p:nvPr>
        </p:nvSpPr>
        <p:spPr/>
        <p:txBody>
          <a:bodyPr/>
          <a:lstStyle/>
          <a:p>
            <a:fld id="{E3F9CDB7-52C7-407A-9D61-3D60DE0C9C88}" type="slidenum">
              <a:rPr lang="en-US" smtClean="0"/>
              <a:pPr/>
              <a:t>20</a:t>
            </a:fld>
            <a:endParaRPr lang="en-US" dirty="0"/>
          </a:p>
        </p:txBody>
      </p:sp>
    </p:spTree>
    <p:extLst>
      <p:ext uri="{BB962C8B-B14F-4D97-AF65-F5344CB8AC3E}">
        <p14:creationId xmlns:p14="http://schemas.microsoft.com/office/powerpoint/2010/main" val="2996323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4076cb7-3891-42ed-986e-48d9e386dc32">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Accessing Type Members</a:t>
            </a:r>
            <a:endParaRPr lang="en-GB" dirty="0"/>
          </a:p>
        </p:txBody>
      </p:sp>
      <p:sp>
        <p:nvSpPr>
          <p:cNvPr id="4" name="Content Placeholder 2"/>
          <p:cNvSpPr>
            <a:spLocks noGrp="1"/>
          </p:cNvSpPr>
          <p:nvPr/>
        </p:nvSpPr>
        <p:spPr bwMode="auto">
          <a:xfrm>
            <a:off x="512422" y="97790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endParaRPr lang="en-GB" b="0" dirty="0" smtClean="0"/>
          </a:p>
        </p:txBody>
      </p:sp>
      <p:sp>
        <p:nvSpPr>
          <p:cNvPr id="5" name="TextBox 3"/>
          <p:cNvSpPr txBox="1"/>
          <p:nvPr/>
        </p:nvSpPr>
        <p:spPr>
          <a:xfrm>
            <a:off x="632538" y="2445411"/>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config = new ServiceConfiguration</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LoadConfiguration method.</a:t>
            </a:r>
          </a:p>
          <a:p>
            <a:r>
              <a:rPr lang="en-GB" b="0" dirty="0">
                <a:latin typeface="Lucida Sans Unicode" pitchFamily="34" charset="0"/>
                <a:cs typeface="Lucida Sans Unicode" pitchFamily="34" charset="0"/>
              </a:rPr>
              <a:t>config.LoadConfiguration</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value from the ApplicationName property.</a:t>
            </a:r>
          </a:p>
          <a:p>
            <a:r>
              <a:rPr lang="en-GB" b="0" dirty="0">
                <a:latin typeface="Lucida Sans Unicode" pitchFamily="34" charset="0"/>
                <a:cs typeface="Lucida Sans Unicode" pitchFamily="34" charset="0"/>
              </a:rPr>
              <a:t>var applicationName = config.ApplicationName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Set the .DatabaseServerName property.</a:t>
            </a:r>
          </a:p>
          <a:p>
            <a:r>
              <a:rPr lang="en-GB" b="0" dirty="0">
                <a:latin typeface="Lucida Sans Unicode" pitchFamily="34" charset="0"/>
                <a:cs typeface="Lucida Sans Unicode" pitchFamily="34" charset="0"/>
              </a:rPr>
              <a:t>config.DatabaseServerName = "78.45.81.23</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SaveConfiguration method.</a:t>
            </a:r>
          </a:p>
          <a:p>
            <a:r>
              <a:rPr lang="en-GB" b="0" dirty="0">
                <a:latin typeface="Lucida Sans Unicode" pitchFamily="34" charset="0"/>
                <a:cs typeface="Lucida Sans Unicode" pitchFamily="34" charset="0"/>
              </a:rPr>
              <a:t>config.SaveConfiguration();</a:t>
            </a:r>
          </a:p>
        </p:txBody>
      </p:sp>
      <p:sp>
        <p:nvSpPr>
          <p:cNvPr id="6" name="Content Placeholder 2"/>
          <p:cNvSpPr>
            <a:spLocks noGrp="1"/>
          </p:cNvSpPr>
          <p:nvPr/>
        </p:nvSpPr>
        <p:spPr bwMode="auto">
          <a:xfrm>
            <a:off x="611560" y="908720"/>
            <a:ext cx="8119156" cy="24510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Invoke instance members</a:t>
            </a:r>
          </a:p>
          <a:p>
            <a:endParaRPr lang="en-GB" b="0" dirty="0"/>
          </a:p>
          <a:p>
            <a:r>
              <a:rPr lang="en-GB" b="0" dirty="0" smtClean="0"/>
              <a:t>Example:</a:t>
            </a:r>
          </a:p>
        </p:txBody>
      </p:sp>
      <p:sp>
        <p:nvSpPr>
          <p:cNvPr id="7" name="TextBox 3"/>
          <p:cNvSpPr txBox="1"/>
          <p:nvPr/>
        </p:nvSpPr>
        <p:spPr>
          <a:xfrm>
            <a:off x="632538" y="1466479"/>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&lt;instanceName&gt;.&lt;memberName&gt;</a:t>
            </a:r>
            <a:endParaRPr lang="en-GB" b="0" dirty="0">
              <a:latin typeface="Lucida Sans Unicode" pitchFamily="34" charset="0"/>
              <a:cs typeface="Lucida Sans Unicode" pitchFamily="34" charset="0"/>
            </a:endParaRPr>
          </a:p>
        </p:txBody>
      </p:sp>
      <p:sp>
        <p:nvSpPr>
          <p:cNvPr id="8" name="Slide Number Placeholder 7"/>
          <p:cNvSpPr>
            <a:spLocks noGrp="1"/>
          </p:cNvSpPr>
          <p:nvPr>
            <p:ph type="sldNum" sz="quarter" idx="12"/>
          </p:nvPr>
        </p:nvSpPr>
        <p:spPr/>
        <p:txBody>
          <a:bodyPr/>
          <a:lstStyle/>
          <a:p>
            <a:fld id="{E3F9CDB7-52C7-407A-9D61-3D60DE0C9C88}" type="slidenum">
              <a:rPr lang="en-US" smtClean="0"/>
              <a:pPr/>
              <a:t>21</a:t>
            </a:fld>
            <a:endParaRPr lang="en-US" dirty="0"/>
          </a:p>
        </p:txBody>
      </p:sp>
    </p:spTree>
    <p:extLst>
      <p:ext uri="{BB962C8B-B14F-4D97-AF65-F5344CB8AC3E}">
        <p14:creationId xmlns:p14="http://schemas.microsoft.com/office/powerpoint/2010/main" val="1947091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0480044-a5a9-4cff-afbf-8f8ce4e63c0b">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Casting Between Data Types</a:t>
            </a:r>
            <a:endParaRPr lang="en-GB" dirty="0"/>
          </a:p>
        </p:txBody>
      </p:sp>
      <p:sp>
        <p:nvSpPr>
          <p:cNvPr id="4" name="Content Placeholder 2"/>
          <p:cNvSpPr>
            <a:spLocks noGrp="1"/>
          </p:cNvSpPr>
          <p:nvPr/>
        </p:nvSpPr>
        <p:spPr bwMode="auto">
          <a:xfrm>
            <a:off x="467544" y="836712"/>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Implicit conversion:</a:t>
            </a:r>
          </a:p>
          <a:p>
            <a:endParaRPr lang="en-GB" b="0" dirty="0"/>
          </a:p>
          <a:p>
            <a:endParaRPr lang="en-GB" b="0" dirty="0" smtClean="0"/>
          </a:p>
          <a:p>
            <a:endParaRPr lang="en-GB" b="0" dirty="0" smtClean="0"/>
          </a:p>
          <a:p>
            <a:endParaRPr lang="en-GB" b="0" dirty="0"/>
          </a:p>
          <a:p>
            <a:r>
              <a:rPr lang="en-GB" b="0" dirty="0" smtClean="0"/>
              <a:t>Explicit conversion:</a:t>
            </a:r>
          </a:p>
          <a:p>
            <a:pPr marL="0" indent="0">
              <a:buNone/>
            </a:pPr>
            <a:endParaRPr lang="en-GB" b="0" dirty="0" smtClean="0"/>
          </a:p>
          <a:p>
            <a:endParaRPr lang="en-GB" dirty="0" smtClean="0"/>
          </a:p>
          <a:p>
            <a:endParaRPr lang="en-GB" dirty="0"/>
          </a:p>
          <a:p>
            <a:r>
              <a:rPr lang="en-GB" dirty="0" smtClean="0"/>
              <a:t>as</a:t>
            </a:r>
            <a:r>
              <a:rPr lang="en-GB" b="0" dirty="0" smtClean="0"/>
              <a:t> operator conversion:</a:t>
            </a:r>
          </a:p>
          <a:p>
            <a:endParaRPr lang="en-GB" b="0" dirty="0"/>
          </a:p>
          <a:p>
            <a:endParaRPr lang="en-GB" b="0" dirty="0" smtClean="0"/>
          </a:p>
          <a:p>
            <a:endParaRPr lang="en-GB" b="0" dirty="0"/>
          </a:p>
          <a:p>
            <a:endParaRPr lang="en-GB" dirty="0" smtClean="0"/>
          </a:p>
          <a:p>
            <a:endParaRPr lang="en-GB" dirty="0"/>
          </a:p>
          <a:p>
            <a:endParaRPr lang="en-GB" dirty="0" smtClean="0"/>
          </a:p>
          <a:p>
            <a:r>
              <a:rPr lang="en-GB" dirty="0" smtClean="0"/>
              <a:t>System.Convert </a:t>
            </a:r>
            <a:r>
              <a:rPr lang="en-GB" b="0" dirty="0" smtClean="0"/>
              <a:t>conversion</a:t>
            </a:r>
            <a:r>
              <a:rPr lang="en-GB" b="0" dirty="0"/>
              <a:t>:</a:t>
            </a:r>
          </a:p>
          <a:p>
            <a:endParaRPr lang="en-GB" b="0" dirty="0" smtClean="0"/>
          </a:p>
          <a:p>
            <a:pPr marL="0" indent="0">
              <a:buNone/>
            </a:pPr>
            <a:endParaRPr lang="en-GB" b="0" dirty="0" smtClean="0"/>
          </a:p>
        </p:txBody>
      </p:sp>
      <p:sp>
        <p:nvSpPr>
          <p:cNvPr id="5" name="TextBox 3"/>
          <p:cNvSpPr txBox="1"/>
          <p:nvPr/>
        </p:nvSpPr>
        <p:spPr>
          <a:xfrm>
            <a:off x="680379" y="1166133"/>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int a = 4;</a:t>
            </a:r>
          </a:p>
          <a:p>
            <a:r>
              <a:rPr lang="en-GB" b="0" dirty="0">
                <a:latin typeface="Lucida Sans Unicode" pitchFamily="34" charset="0"/>
                <a:cs typeface="Lucida Sans Unicode" pitchFamily="34" charset="0"/>
              </a:rPr>
              <a:t>long </a:t>
            </a:r>
            <a:r>
              <a:rPr lang="en-GB" b="0" dirty="0" smtClean="0">
                <a:latin typeface="Lucida Sans Unicode" pitchFamily="34" charset="0"/>
                <a:cs typeface="Lucida Sans Unicode" pitchFamily="34" charset="0"/>
              </a:rPr>
              <a:t>b = 5;</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b = a; </a:t>
            </a:r>
          </a:p>
        </p:txBody>
      </p:sp>
      <p:sp>
        <p:nvSpPr>
          <p:cNvPr id="6" name="TextBox 3"/>
          <p:cNvSpPr txBox="1"/>
          <p:nvPr/>
        </p:nvSpPr>
        <p:spPr>
          <a:xfrm>
            <a:off x="704443" y="2593519"/>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a = (int) b;</a:t>
            </a:r>
          </a:p>
        </p:txBody>
      </p:sp>
      <p:sp>
        <p:nvSpPr>
          <p:cNvPr id="7" name="TextBox 3"/>
          <p:cNvSpPr txBox="1"/>
          <p:nvPr/>
        </p:nvSpPr>
        <p:spPr>
          <a:xfrm>
            <a:off x="728507" y="3601631"/>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a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b </a:t>
            </a:r>
            <a:r>
              <a:rPr lang="en-GB" b="0" dirty="0">
                <a:latin typeface="Lucida Sans Unicode" pitchFamily="34" charset="0"/>
                <a:cs typeface="Lucida Sans Unicode" pitchFamily="34" charset="0"/>
              </a:rPr>
              <a:t>as </a:t>
            </a:r>
            <a:r>
              <a:rPr lang="en-GB" b="0" dirty="0" smtClean="0">
                <a:latin typeface="Lucida Sans Unicode" pitchFamily="34" charset="0"/>
                <a:cs typeface="Lucida Sans Unicode" pitchFamily="34" charset="0"/>
              </a:rPr>
              <a:t>int;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if (a </a:t>
            </a:r>
            <a:r>
              <a:rPr lang="en-GB" b="0" dirty="0">
                <a:latin typeface="Lucida Sans Unicode" pitchFamily="34" charset="0"/>
                <a:cs typeface="Lucida Sans Unicode" pitchFamily="34" charset="0"/>
              </a:rPr>
              <a:t>!= null)</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Cast successful.</a:t>
            </a:r>
          </a:p>
          <a:p>
            <a:r>
              <a:rPr lang="en-GB" b="0" dirty="0">
                <a:latin typeface="Lucida Sans Unicode" pitchFamily="34" charset="0"/>
                <a:cs typeface="Lucida Sans Unicode" pitchFamily="34" charset="0"/>
              </a:rPr>
              <a:t>}</a:t>
            </a:r>
          </a:p>
        </p:txBody>
      </p:sp>
      <p:sp>
        <p:nvSpPr>
          <p:cNvPr id="8" name="TextBox 3"/>
          <p:cNvSpPr txBox="1"/>
          <p:nvPr/>
        </p:nvSpPr>
        <p:spPr>
          <a:xfrm>
            <a:off x="736529" y="5511007"/>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possibleInt = "1234";</a:t>
            </a:r>
          </a:p>
          <a:p>
            <a:r>
              <a:rPr lang="en-GB" b="0" dirty="0">
                <a:latin typeface="Lucida Sans Unicode" pitchFamily="34" charset="0"/>
                <a:cs typeface="Lucida Sans Unicode" pitchFamily="34" charset="0"/>
              </a:rPr>
              <a:t>int count = Convert.ToInt32(possibleInt);</a:t>
            </a:r>
          </a:p>
        </p:txBody>
      </p:sp>
      <p:sp>
        <p:nvSpPr>
          <p:cNvPr id="9" name="Slide Number Placeholder 8"/>
          <p:cNvSpPr>
            <a:spLocks noGrp="1"/>
          </p:cNvSpPr>
          <p:nvPr>
            <p:ph type="sldNum" sz="quarter" idx="12"/>
          </p:nvPr>
        </p:nvSpPr>
        <p:spPr/>
        <p:txBody>
          <a:bodyPr/>
          <a:lstStyle/>
          <a:p>
            <a:fld id="{E3F9CDB7-52C7-407A-9D61-3D60DE0C9C88}" type="slidenum">
              <a:rPr lang="en-US" smtClean="0"/>
              <a:pPr/>
              <a:t>22</a:t>
            </a:fld>
            <a:endParaRPr lang="en-US" dirty="0"/>
          </a:p>
        </p:txBody>
      </p:sp>
    </p:spTree>
    <p:extLst>
      <p:ext uri="{BB962C8B-B14F-4D97-AF65-F5344CB8AC3E}">
        <p14:creationId xmlns:p14="http://schemas.microsoft.com/office/powerpoint/2010/main" val="2419008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78c12f44-d59e-4e30-aad8-7b6542d109a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Manipulating Strings</a:t>
            </a:r>
            <a:endParaRPr lang="en-GB" dirty="0"/>
          </a:p>
        </p:txBody>
      </p:sp>
      <p:sp>
        <p:nvSpPr>
          <p:cNvPr id="4" name="Content Placeholder 2"/>
          <p:cNvSpPr>
            <a:spLocks noGrp="1"/>
          </p:cNvSpPr>
          <p:nvPr/>
        </p:nvSpPr>
        <p:spPr bwMode="auto">
          <a:xfrm>
            <a:off x="773324" y="1021317"/>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Concatenating strings</a:t>
            </a:r>
          </a:p>
          <a:p>
            <a:endParaRPr lang="en-GB" b="0" dirty="0"/>
          </a:p>
          <a:p>
            <a:endParaRPr lang="en-GB" b="0" dirty="0" smtClean="0"/>
          </a:p>
          <a:p>
            <a:endParaRPr lang="en-GB" b="0" dirty="0" smtClean="0"/>
          </a:p>
          <a:p>
            <a:endParaRPr lang="en-GB" b="0" dirty="0" smtClean="0"/>
          </a:p>
          <a:p>
            <a:endParaRPr lang="en-GB" b="0" dirty="0"/>
          </a:p>
          <a:p>
            <a:endParaRPr lang="en-GB" b="0" dirty="0" smtClean="0"/>
          </a:p>
          <a:p>
            <a:endParaRPr lang="en-GB" b="0" dirty="0"/>
          </a:p>
          <a:p>
            <a:r>
              <a:rPr lang="en-GB" b="0" dirty="0" smtClean="0"/>
              <a:t>Validating strings</a:t>
            </a:r>
          </a:p>
        </p:txBody>
      </p:sp>
      <p:sp>
        <p:nvSpPr>
          <p:cNvPr id="5" name="TextBox 3"/>
          <p:cNvSpPr txBox="1"/>
          <p:nvPr/>
        </p:nvSpPr>
        <p:spPr>
          <a:xfrm>
            <a:off x="728883" y="1340768"/>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StringBuilder </a:t>
            </a:r>
            <a:r>
              <a:rPr lang="en-GB" b="0" dirty="0">
                <a:latin typeface="Lucida Sans Unicode" pitchFamily="34" charset="0"/>
                <a:cs typeface="Lucida Sans Unicode" pitchFamily="34" charset="0"/>
              </a:rPr>
              <a:t>address = new StringBuilder();</a:t>
            </a:r>
          </a:p>
          <a:p>
            <a:r>
              <a:rPr lang="en-GB" b="0" dirty="0" smtClean="0">
                <a:latin typeface="Lucida Sans Unicode" pitchFamily="34" charset="0"/>
                <a:cs typeface="Lucida Sans Unicode" pitchFamily="34" charset="0"/>
              </a:rPr>
              <a:t>address.Append</a:t>
            </a:r>
            <a:r>
              <a:rPr lang="en-GB" b="0" dirty="0">
                <a:latin typeface="Lucida Sans Unicode" pitchFamily="34" charset="0"/>
                <a:cs typeface="Lucida Sans Unicode" pitchFamily="34" charset="0"/>
              </a:rPr>
              <a:t>("23");</a:t>
            </a:r>
          </a:p>
          <a:p>
            <a:r>
              <a:rPr lang="en-GB" b="0" dirty="0">
                <a:latin typeface="Lucida Sans Unicode" pitchFamily="34" charset="0"/>
                <a:cs typeface="Lucida Sans Unicode" pitchFamily="34" charset="0"/>
              </a:rPr>
              <a:t>address.Append(", </a:t>
            </a:r>
            <a:r>
              <a:rPr lang="en-GB" b="0" dirty="0" smtClean="0">
                <a:latin typeface="Lucida Sans Unicode" pitchFamily="34" charset="0"/>
                <a:cs typeface="Lucida Sans Unicode" pitchFamily="34" charset="0"/>
              </a:rPr>
              <a:t>Main Street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address.Append(", </a:t>
            </a:r>
            <a:r>
              <a:rPr lang="en-GB" b="0" dirty="0" smtClean="0">
                <a:latin typeface="Lucida Sans Unicode" pitchFamily="34" charset="0"/>
                <a:cs typeface="Lucida Sans Unicode" pitchFamily="34" charset="0"/>
              </a:rPr>
              <a:t>Buffalo");</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string </a:t>
            </a:r>
            <a:r>
              <a:rPr lang="en-GB" b="0" dirty="0">
                <a:latin typeface="Lucida Sans Unicode" pitchFamily="34" charset="0"/>
                <a:cs typeface="Lucida Sans Unicode" pitchFamily="34" charset="0"/>
              </a:rPr>
              <a:t>concatenatedAddress = address.ToString();</a:t>
            </a:r>
          </a:p>
        </p:txBody>
      </p:sp>
      <p:sp>
        <p:nvSpPr>
          <p:cNvPr id="6" name="TextBox 3"/>
          <p:cNvSpPr txBox="1"/>
          <p:nvPr/>
        </p:nvSpPr>
        <p:spPr>
          <a:xfrm>
            <a:off x="777011" y="3501008"/>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textToTest = "hell0 w0rld";</a:t>
            </a:r>
          </a:p>
          <a:p>
            <a:r>
              <a:rPr lang="en-GB" b="0" dirty="0">
                <a:latin typeface="Lucida Sans Unicode" pitchFamily="34" charset="0"/>
                <a:cs typeface="Lucida Sans Unicode" pitchFamily="34" charset="0"/>
              </a:rPr>
              <a:t>var regularExpression = "\\d";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result = Regex.IsMatch(textToTest, regularExpression, RegexOptions.None);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if (result)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Text matched expression.</a:t>
            </a:r>
          </a:p>
          <a:p>
            <a:r>
              <a:rPr lang="en-GB" b="0" dirty="0">
                <a:latin typeface="Lucida Sans Unicode" pitchFamily="34" charset="0"/>
                <a:cs typeface="Lucida Sans Unicode" pitchFamily="34" charset="0"/>
              </a:rPr>
              <a:t>}</a:t>
            </a:r>
          </a:p>
        </p:txBody>
      </p:sp>
      <p:sp>
        <p:nvSpPr>
          <p:cNvPr id="7" name="Slide Number Placeholder 6"/>
          <p:cNvSpPr>
            <a:spLocks noGrp="1"/>
          </p:cNvSpPr>
          <p:nvPr>
            <p:ph type="sldNum" sz="quarter" idx="12"/>
          </p:nvPr>
        </p:nvSpPr>
        <p:spPr/>
        <p:txBody>
          <a:bodyPr/>
          <a:lstStyle/>
          <a:p>
            <a:fld id="{E3F9CDB7-52C7-407A-9D61-3D60DE0C9C88}" type="slidenum">
              <a:rPr lang="en-US" smtClean="0"/>
              <a:pPr/>
              <a:t>23</a:t>
            </a:fld>
            <a:endParaRPr lang="en-US" dirty="0"/>
          </a:p>
        </p:txBody>
      </p:sp>
    </p:spTree>
    <p:extLst>
      <p:ext uri="{BB962C8B-B14F-4D97-AF65-F5344CB8AC3E}">
        <p14:creationId xmlns:p14="http://schemas.microsoft.com/office/powerpoint/2010/main" val="608371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e5fb51a2-14a4-46ee-b0be-f4a0e325c38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Implementing Conditional Logic</a:t>
            </a:r>
            <a:endParaRPr lang="en-GB" dirty="0"/>
          </a:p>
        </p:txBody>
      </p:sp>
      <p:sp>
        <p:nvSpPr>
          <p:cNvPr id="4" name="Content Placeholder 2"/>
          <p:cNvSpPr>
            <a:spLocks noGrp="1"/>
          </p:cNvSpPr>
          <p:nvPr/>
        </p:nvSpPr>
        <p:spPr bwMode="auto">
          <a:xfrm>
            <a:off x="683568" y="1124744"/>
            <a:ext cx="8119156" cy="2139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if</a:t>
            </a:r>
            <a:r>
              <a:rPr lang="en-GB" b="0" dirty="0" smtClean="0"/>
              <a:t> statements</a:t>
            </a:r>
          </a:p>
          <a:p>
            <a:endParaRPr lang="en-GB" b="0" dirty="0"/>
          </a:p>
          <a:p>
            <a:endParaRPr lang="en-GB" b="0" dirty="0" smtClean="0"/>
          </a:p>
          <a:p>
            <a:endParaRPr lang="en-GB" dirty="0" smtClean="0"/>
          </a:p>
          <a:p>
            <a:endParaRPr lang="en-GB" dirty="0"/>
          </a:p>
          <a:p>
            <a:endParaRPr lang="en-GB" dirty="0" smtClean="0"/>
          </a:p>
          <a:p>
            <a:r>
              <a:rPr lang="en-GB" dirty="0" smtClean="0"/>
              <a:t>select</a:t>
            </a:r>
            <a:r>
              <a:rPr lang="en-GB" b="0" dirty="0" smtClean="0"/>
              <a:t> statements</a:t>
            </a:r>
          </a:p>
        </p:txBody>
      </p:sp>
      <p:sp>
        <p:nvSpPr>
          <p:cNvPr id="5" name="TextBox 3"/>
          <p:cNvSpPr txBox="1"/>
          <p:nvPr/>
        </p:nvSpPr>
        <p:spPr>
          <a:xfrm>
            <a:off x="728883" y="143509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 (response == "connection_failed ")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else </a:t>
            </a:r>
            <a:r>
              <a:rPr lang="en-GB" b="0" dirty="0">
                <a:latin typeface="Lucida Sans Unicode" pitchFamily="34" charset="0"/>
                <a:cs typeface="Lucida Sans Unicode" pitchFamily="34" charset="0"/>
              </a:rPr>
              <a:t>if (response == " </a:t>
            </a:r>
            <a:r>
              <a:rPr lang="en-GB" b="0" dirty="0" smtClean="0">
                <a:latin typeface="Lucida Sans Unicode" pitchFamily="34" charset="0"/>
                <a:cs typeface="Lucida Sans Unicode" pitchFamily="34" charset="0"/>
              </a:rPr>
              <a:t>connection_error</a:t>
            </a:r>
            <a:r>
              <a:rPr lang="en-GB" b="0" dirty="0">
                <a:latin typeface="Lucida Sans Unicode" pitchFamily="34" charset="0"/>
                <a:cs typeface="Lucida Sans Unicode" pitchFamily="34" charset="0"/>
              </a:rPr>
              <a:t> ") { }</a:t>
            </a:r>
          </a:p>
          <a:p>
            <a:r>
              <a:rPr lang="en-GB" b="0" dirty="0" smtClean="0">
                <a:latin typeface="Lucida Sans Unicode" pitchFamily="34" charset="0"/>
                <a:cs typeface="Lucida Sans Unicode" pitchFamily="34" charset="0"/>
              </a:rPr>
              <a:t>else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3"/>
          <p:cNvSpPr txBox="1"/>
          <p:nvPr/>
        </p:nvSpPr>
        <p:spPr>
          <a:xfrm>
            <a:off x="740898" y="3048000"/>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switch (response)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"connection_failed":</a:t>
            </a:r>
          </a:p>
          <a:p>
            <a:r>
              <a:rPr lang="en-GB" b="0" dirty="0" smtClean="0">
                <a:latin typeface="Lucida Sans Unicode" pitchFamily="34" charset="0"/>
                <a:cs typeface="Lucida Sans Unicode" pitchFamily="34" charset="0"/>
              </a:rPr>
              <a:t>      break</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"connection_success</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break;</a:t>
            </a:r>
          </a:p>
          <a:p>
            <a:r>
              <a:rPr lang="en-GB" b="0" dirty="0">
                <a:latin typeface="Lucida Sans Unicode" pitchFamily="34" charset="0"/>
                <a:cs typeface="Lucida Sans Unicode" pitchFamily="34" charset="0"/>
              </a:rPr>
              <a:t>   case "connection_error</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break;</a:t>
            </a:r>
          </a:p>
          <a:p>
            <a:r>
              <a:rPr lang="en-GB" b="0" dirty="0">
                <a:latin typeface="Lucida Sans Unicode" pitchFamily="34" charset="0"/>
                <a:cs typeface="Lucida Sans Unicode" pitchFamily="34" charset="0"/>
              </a:rPr>
              <a:t>   default: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break;</a:t>
            </a: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
        <p:nvSpPr>
          <p:cNvPr id="7" name="Slide Number Placeholder 6"/>
          <p:cNvSpPr>
            <a:spLocks noGrp="1"/>
          </p:cNvSpPr>
          <p:nvPr>
            <p:ph type="sldNum" sz="quarter" idx="12"/>
          </p:nvPr>
        </p:nvSpPr>
        <p:spPr/>
        <p:txBody>
          <a:bodyPr/>
          <a:lstStyle/>
          <a:p>
            <a:fld id="{E3F9CDB7-52C7-407A-9D61-3D60DE0C9C88}" type="slidenum">
              <a:rPr lang="en-US" smtClean="0"/>
              <a:pPr/>
              <a:t>24</a:t>
            </a:fld>
            <a:endParaRPr lang="en-US" dirty="0"/>
          </a:p>
        </p:txBody>
      </p:sp>
    </p:spTree>
    <p:extLst>
      <p:ext uri="{BB962C8B-B14F-4D97-AF65-F5344CB8AC3E}">
        <p14:creationId xmlns:p14="http://schemas.microsoft.com/office/powerpoint/2010/main" val="2113618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5e349b5f-d7be-424d-a90d-851cb2098347">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Implementing Iteration Logic</a:t>
            </a:r>
            <a:endParaRPr lang="en-GB" dirty="0"/>
          </a:p>
        </p:txBody>
      </p:sp>
      <p:sp>
        <p:nvSpPr>
          <p:cNvPr id="4" name="Content Placeholder 2"/>
          <p:cNvSpPr>
            <a:spLocks noGrp="1"/>
          </p:cNvSpPr>
          <p:nvPr/>
        </p:nvSpPr>
        <p:spPr bwMode="auto">
          <a:xfrm>
            <a:off x="323528" y="620688"/>
            <a:ext cx="8119156" cy="2139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f</a:t>
            </a:r>
            <a:r>
              <a:rPr lang="en-GB" dirty="0" smtClean="0"/>
              <a:t>or </a:t>
            </a:r>
            <a:r>
              <a:rPr lang="en-GB" b="0" dirty="0" smtClean="0"/>
              <a:t>loop</a:t>
            </a:r>
          </a:p>
          <a:p>
            <a:endParaRPr lang="en-GB" b="0" dirty="0"/>
          </a:p>
          <a:p>
            <a:endParaRPr lang="en-GB" dirty="0" smtClean="0"/>
          </a:p>
          <a:p>
            <a:r>
              <a:rPr lang="en-GB" dirty="0" smtClean="0"/>
              <a:t>foreach </a:t>
            </a:r>
            <a:r>
              <a:rPr lang="en-GB" b="0" dirty="0" smtClean="0"/>
              <a:t>loop</a:t>
            </a:r>
          </a:p>
          <a:p>
            <a:endParaRPr lang="en-GB" b="0" dirty="0"/>
          </a:p>
          <a:p>
            <a:endParaRPr lang="en-GB" dirty="0" smtClean="0"/>
          </a:p>
          <a:p>
            <a:endParaRPr lang="en-GB" dirty="0" smtClean="0"/>
          </a:p>
          <a:p>
            <a:r>
              <a:rPr lang="en-GB" dirty="0" smtClean="0"/>
              <a:t>while</a:t>
            </a:r>
            <a:r>
              <a:rPr lang="en-GB" b="0" dirty="0" smtClean="0"/>
              <a:t> loop</a:t>
            </a:r>
          </a:p>
          <a:p>
            <a:endParaRPr lang="en-GB" b="0" dirty="0"/>
          </a:p>
          <a:p>
            <a:endParaRPr lang="en-GB" b="0" dirty="0" smtClean="0"/>
          </a:p>
          <a:p>
            <a:endParaRPr lang="en-GB" b="0" dirty="0"/>
          </a:p>
          <a:p>
            <a:endParaRPr lang="en-GB" dirty="0" smtClean="0"/>
          </a:p>
          <a:p>
            <a:endParaRPr lang="en-GB" dirty="0" smtClean="0"/>
          </a:p>
          <a:p>
            <a:endParaRPr lang="en-GB" dirty="0"/>
          </a:p>
          <a:p>
            <a:endParaRPr lang="en-GB" dirty="0" smtClean="0"/>
          </a:p>
          <a:p>
            <a:r>
              <a:rPr lang="en-GB" dirty="0" smtClean="0"/>
              <a:t>do</a:t>
            </a:r>
            <a:r>
              <a:rPr lang="en-GB" b="0" dirty="0" smtClean="0"/>
              <a:t> loop</a:t>
            </a:r>
          </a:p>
          <a:p>
            <a:endParaRPr lang="en-GB" b="0" dirty="0" smtClean="0"/>
          </a:p>
        </p:txBody>
      </p:sp>
      <p:sp>
        <p:nvSpPr>
          <p:cNvPr id="5" name="TextBox 3"/>
          <p:cNvSpPr txBox="1"/>
          <p:nvPr/>
        </p:nvSpPr>
        <p:spPr>
          <a:xfrm>
            <a:off x="539989" y="98072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for (int i = 0 ; i &lt; 10; i</a:t>
            </a:r>
            <a:r>
              <a:rPr lang="nn-NO" b="0" dirty="0" smtClean="0">
                <a:latin typeface="Lucida Sans Unicode" pitchFamily="34" charset="0"/>
                <a:cs typeface="Lucida Sans Unicode" pitchFamily="34" charset="0"/>
              </a:rPr>
              <a:t>++) { ... } </a:t>
            </a:r>
            <a:endParaRPr lang="nn-NO" b="0" dirty="0">
              <a:latin typeface="Lucida Sans Unicode" pitchFamily="34" charset="0"/>
              <a:cs typeface="Lucida Sans Unicode" pitchFamily="34" charset="0"/>
            </a:endParaRPr>
          </a:p>
        </p:txBody>
      </p:sp>
      <p:sp>
        <p:nvSpPr>
          <p:cNvPr id="6" name="TextBox 3"/>
          <p:cNvSpPr txBox="1"/>
          <p:nvPr/>
        </p:nvSpPr>
        <p:spPr>
          <a:xfrm>
            <a:off x="552004" y="174993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names = new string[10];</a:t>
            </a:r>
          </a:p>
          <a:p>
            <a:r>
              <a:rPr lang="en-GB" b="0" dirty="0" smtClean="0">
                <a:latin typeface="Lucida Sans Unicode" pitchFamily="34" charset="0"/>
                <a:cs typeface="Lucida Sans Unicode" pitchFamily="34" charset="0"/>
              </a:rPr>
              <a:t>foreach </a:t>
            </a:r>
            <a:r>
              <a:rPr lang="en-GB" b="0" dirty="0">
                <a:latin typeface="Lucida Sans Unicode" pitchFamily="34" charset="0"/>
                <a:cs typeface="Lucida Sans Unicode" pitchFamily="34" charset="0"/>
              </a:rPr>
              <a:t>(string name in names) </a:t>
            </a:r>
            <a:r>
              <a:rPr lang="en-GB"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p:txBody>
      </p:sp>
      <p:sp>
        <p:nvSpPr>
          <p:cNvPr id="7" name="TextBox 3"/>
          <p:cNvSpPr txBox="1"/>
          <p:nvPr/>
        </p:nvSpPr>
        <p:spPr>
          <a:xfrm>
            <a:off x="573106" y="2836094"/>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a:t>
            </a:r>
            <a:r>
              <a:rPr lang="en-GB" b="0" dirty="0" smtClean="0">
                <a:latin typeface="Lucida Sans Unicode" pitchFamily="34" charset="0"/>
                <a:cs typeface="Lucida Sans Unicode" pitchFamily="34" charset="0"/>
              </a:rPr>
              <a:t>dataToEnter = CheckIfUserWantsToEnterData();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while </a:t>
            </a:r>
            <a:r>
              <a:rPr lang="en-GB" b="0" dirty="0" smtClean="0">
                <a:latin typeface="Lucida Sans Unicode" pitchFamily="34" charset="0"/>
                <a:cs typeface="Lucida Sans Unicode" pitchFamily="34" charset="0"/>
              </a:rPr>
              <a:t>(dataToEnter)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dataToEnter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CheckIfUserHasMoreData();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p:txBody>
      </p:sp>
      <p:sp>
        <p:nvSpPr>
          <p:cNvPr id="8" name="TextBox 3"/>
          <p:cNvSpPr txBox="1"/>
          <p:nvPr/>
        </p:nvSpPr>
        <p:spPr>
          <a:xfrm>
            <a:off x="573106" y="5022468"/>
            <a:ext cx="7793502" cy="116955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400" b="0" dirty="0" smtClean="0">
                <a:latin typeface="Lucida Sans Unicode" pitchFamily="34" charset="0"/>
                <a:cs typeface="Lucida Sans Unicode" pitchFamily="34" charset="0"/>
              </a:rPr>
              <a:t>do </a:t>
            </a:r>
            <a:endParaRPr lang="en-GB" sz="1400" b="0" dirty="0">
              <a:latin typeface="Lucida Sans Unicode" pitchFamily="34" charset="0"/>
              <a:cs typeface="Lucida Sans Unicode" pitchFamily="34" charset="0"/>
            </a:endParaRPr>
          </a:p>
          <a:p>
            <a:r>
              <a:rPr lang="en-GB" sz="1400" b="0" dirty="0" smtClean="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 </a:t>
            </a:r>
            <a:r>
              <a:rPr lang="en-GB" sz="1400" b="0" dirty="0" smtClean="0">
                <a:latin typeface="Lucida Sans Unicode" pitchFamily="34" charset="0"/>
                <a:cs typeface="Lucida Sans Unicode" pitchFamily="34" charset="0"/>
              </a:rPr>
              <a:t>   ...</a:t>
            </a:r>
            <a:endParaRPr lang="en-GB" sz="1400" b="0" dirty="0">
              <a:latin typeface="Lucida Sans Unicode" pitchFamily="34" charset="0"/>
              <a:cs typeface="Lucida Sans Unicode" pitchFamily="34" charset="0"/>
            </a:endParaRPr>
          </a:p>
          <a:p>
            <a:r>
              <a:rPr lang="en-GB" sz="1400" b="0" dirty="0">
                <a:latin typeface="Lucida Sans Unicode" pitchFamily="34" charset="0"/>
                <a:cs typeface="Lucida Sans Unicode" pitchFamily="34" charset="0"/>
              </a:rPr>
              <a:t>    </a:t>
            </a:r>
            <a:r>
              <a:rPr lang="en-GB" sz="1400" b="0" dirty="0" smtClean="0">
                <a:latin typeface="Lucida Sans Unicode" pitchFamily="34" charset="0"/>
                <a:cs typeface="Lucida Sans Unicode" pitchFamily="34" charset="0"/>
              </a:rPr>
              <a:t>moreDataToEnter </a:t>
            </a:r>
            <a:r>
              <a:rPr lang="en-GB" sz="1400" b="0" dirty="0">
                <a:latin typeface="Lucida Sans Unicode" pitchFamily="34" charset="0"/>
                <a:cs typeface="Lucida Sans Unicode" pitchFamily="34" charset="0"/>
              </a:rPr>
              <a:t>= </a:t>
            </a:r>
            <a:r>
              <a:rPr lang="en-GB" sz="1400" b="0" dirty="0" smtClean="0">
                <a:latin typeface="Lucida Sans Unicode" pitchFamily="34" charset="0"/>
                <a:cs typeface="Lucida Sans Unicode" pitchFamily="34" charset="0"/>
              </a:rPr>
              <a:t>CheckIfUserHasMoreData();</a:t>
            </a:r>
            <a:endParaRPr lang="en-GB" sz="1400" b="0" dirty="0">
              <a:latin typeface="Lucida Sans Unicode" pitchFamily="34" charset="0"/>
              <a:cs typeface="Lucida Sans Unicode" pitchFamily="34" charset="0"/>
            </a:endParaRPr>
          </a:p>
          <a:p>
            <a:r>
              <a:rPr lang="en-GB" sz="1400" b="0" dirty="0">
                <a:latin typeface="Lucida Sans Unicode" pitchFamily="34" charset="0"/>
                <a:cs typeface="Lucida Sans Unicode" pitchFamily="34" charset="0"/>
              </a:rPr>
              <a:t>} while </a:t>
            </a:r>
            <a:r>
              <a:rPr lang="en-GB" sz="1400" b="0" dirty="0" smtClean="0">
                <a:latin typeface="Lucida Sans Unicode" pitchFamily="34" charset="0"/>
                <a:cs typeface="Lucida Sans Unicode" pitchFamily="34" charset="0"/>
              </a:rPr>
              <a:t>(moreDataToEnter);</a:t>
            </a:r>
            <a:endParaRPr lang="en-GB" sz="1400" b="0" dirty="0">
              <a:latin typeface="Lucida Sans Unicode" pitchFamily="34" charset="0"/>
              <a:cs typeface="Lucida Sans Unicode" pitchFamily="34" charset="0"/>
            </a:endParaRPr>
          </a:p>
        </p:txBody>
      </p:sp>
      <p:sp>
        <p:nvSpPr>
          <p:cNvPr id="9" name="Slide Number Placeholder 8"/>
          <p:cNvSpPr>
            <a:spLocks noGrp="1"/>
          </p:cNvSpPr>
          <p:nvPr>
            <p:ph type="sldNum" sz="quarter" idx="12"/>
          </p:nvPr>
        </p:nvSpPr>
        <p:spPr/>
        <p:txBody>
          <a:bodyPr/>
          <a:lstStyle/>
          <a:p>
            <a:fld id="{E3F9CDB7-52C7-407A-9D61-3D60DE0C9C88}" type="slidenum">
              <a:rPr lang="en-US" smtClean="0"/>
              <a:pPr/>
              <a:t>25</a:t>
            </a:fld>
            <a:endParaRPr lang="en-US" dirty="0"/>
          </a:p>
        </p:txBody>
      </p:sp>
    </p:spTree>
    <p:extLst>
      <p:ext uri="{BB962C8B-B14F-4D97-AF65-F5344CB8AC3E}">
        <p14:creationId xmlns:p14="http://schemas.microsoft.com/office/powerpoint/2010/main" val="3140028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ef5f1b76-d01e-46c4-8965-e6abf547c8d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Creating and Using Arrays</a:t>
            </a:r>
            <a:endParaRPr lang="en-GB" dirty="0"/>
          </a:p>
        </p:txBody>
      </p:sp>
      <p:sp>
        <p:nvSpPr>
          <p:cNvPr id="4" name="Content Placeholder 2"/>
          <p:cNvSpPr>
            <a:spLocks noGrp="1"/>
          </p:cNvSpPr>
          <p:nvPr/>
        </p:nvSpPr>
        <p:spPr bwMode="auto">
          <a:xfrm>
            <a:off x="512422" y="1124744"/>
            <a:ext cx="8119156" cy="2139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 supports:</a:t>
            </a:r>
          </a:p>
          <a:p>
            <a:pPr lvl="1"/>
            <a:r>
              <a:rPr lang="en-GB" b="0" dirty="0" smtClean="0"/>
              <a:t>Single-dimensional arrays</a:t>
            </a:r>
          </a:p>
          <a:p>
            <a:pPr lvl="1"/>
            <a:r>
              <a:rPr lang="en-GB" b="0" dirty="0" smtClean="0"/>
              <a:t>Multidimensional</a:t>
            </a:r>
          </a:p>
          <a:p>
            <a:pPr lvl="1"/>
            <a:r>
              <a:rPr lang="en-GB" b="0" dirty="0" smtClean="0"/>
              <a:t>Jagged </a:t>
            </a:r>
          </a:p>
          <a:p>
            <a:pPr lvl="1"/>
            <a:endParaRPr lang="en-GB" b="0" dirty="0" smtClean="0"/>
          </a:p>
          <a:p>
            <a:r>
              <a:rPr lang="en-GB" b="0" dirty="0" smtClean="0"/>
              <a:t>Creating an array:</a:t>
            </a:r>
          </a:p>
          <a:p>
            <a:endParaRPr lang="en-GB" b="0" dirty="0"/>
          </a:p>
          <a:p>
            <a:endParaRPr lang="en-GB" b="0" dirty="0" smtClean="0"/>
          </a:p>
          <a:p>
            <a:r>
              <a:rPr lang="en-GB" b="0" dirty="0" smtClean="0"/>
              <a:t>Accessing data in an array:</a:t>
            </a:r>
          </a:p>
          <a:p>
            <a:pPr lvl="1"/>
            <a:endParaRPr lang="en-GB" b="0" dirty="0" smtClean="0"/>
          </a:p>
          <a:p>
            <a:pPr lvl="1"/>
            <a:endParaRPr lang="en-GB" b="0" dirty="0"/>
          </a:p>
          <a:p>
            <a:pPr lvl="1"/>
            <a:r>
              <a:rPr lang="en-GB" b="0" dirty="0" smtClean="0"/>
              <a:t>By index</a:t>
            </a:r>
          </a:p>
          <a:p>
            <a:pPr marL="288925" lvl="1" indent="0">
              <a:buNone/>
            </a:pPr>
            <a:endParaRPr lang="en-GB" b="0" dirty="0" smtClean="0"/>
          </a:p>
          <a:p>
            <a:pPr lvl="1"/>
            <a:r>
              <a:rPr lang="en-GB" b="0" dirty="0" smtClean="0"/>
              <a:t>In a loop</a:t>
            </a:r>
          </a:p>
          <a:p>
            <a:endParaRPr lang="en-GB" sz="1400" b="0" dirty="0"/>
          </a:p>
          <a:p>
            <a:endParaRPr lang="en-GB" b="0" dirty="0" smtClean="0"/>
          </a:p>
        </p:txBody>
      </p:sp>
      <p:sp>
        <p:nvSpPr>
          <p:cNvPr id="5" name="TextBox 3"/>
          <p:cNvSpPr txBox="1"/>
          <p:nvPr/>
        </p:nvSpPr>
        <p:spPr>
          <a:xfrm>
            <a:off x="728883" y="28436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arrayName = new int[10];</a:t>
            </a:r>
          </a:p>
        </p:txBody>
      </p:sp>
      <p:sp>
        <p:nvSpPr>
          <p:cNvPr id="6" name="TextBox 3"/>
          <p:cNvSpPr txBox="1"/>
          <p:nvPr/>
        </p:nvSpPr>
        <p:spPr>
          <a:xfrm>
            <a:off x="740898" y="363573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t>
            </a:r>
            <a:r>
              <a:rPr lang="nn-NO" b="0" dirty="0" smtClean="0">
                <a:latin typeface="Lucida Sans Unicode" pitchFamily="34" charset="0"/>
                <a:cs typeface="Lucida Sans Unicode" pitchFamily="34" charset="0"/>
              </a:rPr>
              <a:t>result = arrayName[2</a:t>
            </a:r>
            <a:r>
              <a:rPr lang="nn-NO" b="0" dirty="0">
                <a:latin typeface="Lucida Sans Unicode" pitchFamily="34" charset="0"/>
                <a:cs typeface="Lucida Sans Unicode" pitchFamily="34" charset="0"/>
              </a:rPr>
              <a:t>];</a:t>
            </a:r>
          </a:p>
        </p:txBody>
      </p:sp>
      <p:sp>
        <p:nvSpPr>
          <p:cNvPr id="7" name="TextBox 3"/>
          <p:cNvSpPr txBox="1"/>
          <p:nvPr/>
        </p:nvSpPr>
        <p:spPr>
          <a:xfrm>
            <a:off x="827584" y="5036983"/>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for </a:t>
            </a:r>
            <a:r>
              <a:rPr lang="en-GB" b="0" dirty="0">
                <a:latin typeface="Lucida Sans Unicode" pitchFamily="34" charset="0"/>
                <a:cs typeface="Lucida Sans Unicode" pitchFamily="34" charset="0"/>
              </a:rPr>
              <a:t>(int i = 0; i &lt; </a:t>
            </a:r>
            <a:r>
              <a:rPr lang="nn-NO" b="0" dirty="0" smtClean="0">
                <a:latin typeface="Lucida Sans Unicode" pitchFamily="34" charset="0"/>
                <a:cs typeface="Lucida Sans Unicode" pitchFamily="34" charset="0"/>
              </a:rPr>
              <a:t>arrayName</a:t>
            </a:r>
            <a:r>
              <a:rPr lang="en-GB" b="0" dirty="0" smtClean="0">
                <a:latin typeface="Lucida Sans Unicode" pitchFamily="34" charset="0"/>
                <a:cs typeface="Lucida Sans Unicode" pitchFamily="34" charset="0"/>
              </a:rPr>
              <a:t>.Length</a:t>
            </a:r>
            <a:r>
              <a:rPr lang="en-GB" b="0" dirty="0">
                <a:latin typeface="Lucida Sans Unicode" pitchFamily="34" charset="0"/>
                <a:cs typeface="Lucida Sans Unicode" pitchFamily="34" charset="0"/>
              </a:rPr>
              <a:t>; i++)</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int </a:t>
            </a:r>
            <a:r>
              <a:rPr lang="en-GB" b="0" dirty="0" smtClean="0">
                <a:latin typeface="Lucida Sans Unicode" pitchFamily="34" charset="0"/>
                <a:cs typeface="Lucida Sans Unicode" pitchFamily="34" charset="0"/>
              </a:rPr>
              <a:t>result = </a:t>
            </a:r>
            <a:r>
              <a:rPr lang="nn-NO" b="0" dirty="0" smtClean="0">
                <a:latin typeface="Lucida Sans Unicode" pitchFamily="34" charset="0"/>
                <a:cs typeface="Lucida Sans Unicode" pitchFamily="34" charset="0"/>
              </a:rPr>
              <a:t>arrayName</a:t>
            </a:r>
            <a:r>
              <a:rPr lang="en-GB" b="0" dirty="0" smtClean="0">
                <a:latin typeface="Lucida Sans Unicode" pitchFamily="34" charset="0"/>
                <a:cs typeface="Lucida Sans Unicode" pitchFamily="34" charset="0"/>
              </a:rPr>
              <a:t>[i</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a:t>
            </a:r>
            <a:endParaRPr lang="nn-NO" b="0" dirty="0">
              <a:latin typeface="Lucida Sans Unicode" pitchFamily="34" charset="0"/>
              <a:cs typeface="Lucida Sans Unicode" pitchFamily="34" charset="0"/>
            </a:endParaRPr>
          </a:p>
        </p:txBody>
      </p:sp>
      <p:sp>
        <p:nvSpPr>
          <p:cNvPr id="8" name="Slide Number Placeholder 7"/>
          <p:cNvSpPr>
            <a:spLocks noGrp="1"/>
          </p:cNvSpPr>
          <p:nvPr>
            <p:ph type="sldNum" sz="quarter" idx="12"/>
          </p:nvPr>
        </p:nvSpPr>
        <p:spPr/>
        <p:txBody>
          <a:bodyPr/>
          <a:lstStyle/>
          <a:p>
            <a:fld id="{E3F9CDB7-52C7-407A-9D61-3D60DE0C9C88}" type="slidenum">
              <a:rPr lang="en-US" smtClean="0"/>
              <a:pPr/>
              <a:t>26</a:t>
            </a:fld>
            <a:endParaRPr lang="en-US" dirty="0"/>
          </a:p>
        </p:txBody>
      </p:sp>
    </p:spTree>
    <p:extLst>
      <p:ext uri="{BB962C8B-B14F-4D97-AF65-F5344CB8AC3E}">
        <p14:creationId xmlns:p14="http://schemas.microsoft.com/office/powerpoint/2010/main" val="2589909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p:txBody>
          <a:bodyPr/>
          <a:lstStyle/>
          <a:p>
            <a:pPr eaLnBrk="1" hangingPunct="1"/>
            <a:r>
              <a:rPr lang="en-US" dirty="0" smtClean="0"/>
              <a:t>DataTypes   </a:t>
            </a:r>
            <a:r>
              <a:rPr lang="en-US" dirty="0" smtClean="0">
                <a:sym typeface="Wingdings" pitchFamily="2" charset="2"/>
              </a:rPr>
              <a:t> </a:t>
            </a:r>
            <a:r>
              <a:rPr lang="en-US" sz="3200" dirty="0" smtClean="0"/>
              <a:t>Structs</a:t>
            </a:r>
          </a:p>
        </p:txBody>
      </p:sp>
      <p:sp>
        <p:nvSpPr>
          <p:cNvPr id="56323" name="Rectangle 7"/>
          <p:cNvSpPr>
            <a:spLocks noGrp="1" noChangeArrowheads="1"/>
          </p:cNvSpPr>
          <p:nvPr>
            <p:ph type="body" idx="1"/>
          </p:nvPr>
        </p:nvSpPr>
        <p:spPr/>
        <p:txBody>
          <a:bodyPr/>
          <a:lstStyle/>
          <a:p>
            <a:pPr eaLnBrk="1" hangingPunct="1">
              <a:lnSpc>
                <a:spcPct val="90000"/>
              </a:lnSpc>
            </a:pPr>
            <a:r>
              <a:rPr lang="en-US" sz="2400" dirty="0" smtClean="0"/>
              <a:t>Similar to classes, but</a:t>
            </a:r>
          </a:p>
          <a:p>
            <a:pPr lvl="1" eaLnBrk="1" hangingPunct="1">
              <a:lnSpc>
                <a:spcPct val="90000"/>
              </a:lnSpc>
            </a:pPr>
            <a:r>
              <a:rPr lang="en-US" sz="2000" dirty="0" smtClean="0"/>
              <a:t>User-defined value type</a:t>
            </a:r>
          </a:p>
          <a:p>
            <a:pPr lvl="1" eaLnBrk="1" hangingPunct="1">
              <a:lnSpc>
                <a:spcPct val="90000"/>
              </a:lnSpc>
            </a:pPr>
            <a:r>
              <a:rPr lang="en-US" sz="2000" dirty="0" smtClean="0"/>
              <a:t>Always inherits from object</a:t>
            </a:r>
          </a:p>
          <a:p>
            <a:pPr eaLnBrk="1" hangingPunct="1">
              <a:lnSpc>
                <a:spcPct val="90000"/>
              </a:lnSpc>
            </a:pPr>
            <a:r>
              <a:rPr lang="en-US" sz="2400" dirty="0" smtClean="0"/>
              <a:t>Ideal for lightweight objects</a:t>
            </a:r>
          </a:p>
          <a:p>
            <a:pPr lvl="1" eaLnBrk="1" hangingPunct="1">
              <a:lnSpc>
                <a:spcPct val="90000"/>
              </a:lnSpc>
            </a:pPr>
            <a:r>
              <a:rPr lang="en-US" sz="2000" dirty="0" smtClean="0">
                <a:latin typeface="Lucida Console" pitchFamily="49" charset="0"/>
              </a:rPr>
              <a:t>int</a:t>
            </a:r>
            <a:r>
              <a:rPr lang="en-US" sz="2000" dirty="0" smtClean="0"/>
              <a:t>, </a:t>
            </a:r>
            <a:r>
              <a:rPr lang="en-US" sz="2000" dirty="0" smtClean="0">
                <a:latin typeface="Lucida Console" pitchFamily="49" charset="0"/>
              </a:rPr>
              <a:t>float</a:t>
            </a:r>
            <a:r>
              <a:rPr lang="en-US" sz="2000" dirty="0" smtClean="0"/>
              <a:t>, </a:t>
            </a:r>
            <a:r>
              <a:rPr lang="en-US" sz="2000" dirty="0" smtClean="0">
                <a:latin typeface="Lucida Console" pitchFamily="49" charset="0"/>
              </a:rPr>
              <a:t>double</a:t>
            </a:r>
            <a:r>
              <a:rPr lang="en-US" sz="2000" dirty="0" smtClean="0"/>
              <a:t>, etc., are all structs</a:t>
            </a:r>
          </a:p>
          <a:p>
            <a:pPr lvl="1" eaLnBrk="1" hangingPunct="1">
              <a:lnSpc>
                <a:spcPct val="90000"/>
              </a:lnSpc>
            </a:pPr>
            <a:r>
              <a:rPr lang="en-US" sz="2000" dirty="0" smtClean="0"/>
              <a:t>User-defined “primitive” types</a:t>
            </a:r>
          </a:p>
          <a:p>
            <a:pPr lvl="2" eaLnBrk="1" hangingPunct="1">
              <a:lnSpc>
                <a:spcPct val="90000"/>
              </a:lnSpc>
            </a:pPr>
            <a:r>
              <a:rPr lang="en-US" sz="1800" dirty="0" smtClean="0"/>
              <a:t>Complex, point, rectangle, color, rational</a:t>
            </a:r>
          </a:p>
          <a:p>
            <a:pPr eaLnBrk="1" hangingPunct="1">
              <a:lnSpc>
                <a:spcPct val="90000"/>
              </a:lnSpc>
            </a:pPr>
            <a:r>
              <a:rPr lang="en-US" sz="2400" dirty="0" smtClean="0"/>
              <a:t>Multiple interface inheritance</a:t>
            </a:r>
          </a:p>
          <a:p>
            <a:pPr eaLnBrk="1" hangingPunct="1">
              <a:lnSpc>
                <a:spcPct val="90000"/>
              </a:lnSpc>
            </a:pPr>
            <a:r>
              <a:rPr lang="en-US" sz="2400" dirty="0" smtClean="0"/>
              <a:t>Same members as class</a:t>
            </a:r>
          </a:p>
          <a:p>
            <a:pPr eaLnBrk="1" hangingPunct="1">
              <a:lnSpc>
                <a:spcPct val="90000"/>
              </a:lnSpc>
            </a:pPr>
            <a:r>
              <a:rPr lang="en-US" sz="2400" dirty="0" smtClean="0"/>
              <a:t>Member access</a:t>
            </a:r>
          </a:p>
          <a:p>
            <a:pPr lvl="1" eaLnBrk="1" hangingPunct="1">
              <a:lnSpc>
                <a:spcPct val="90000"/>
              </a:lnSpc>
            </a:pPr>
            <a:r>
              <a:rPr lang="en-US" sz="2000" dirty="0" smtClean="0">
                <a:latin typeface="Lucida Console" pitchFamily="49" charset="0"/>
              </a:rPr>
              <a:t>public</a:t>
            </a:r>
            <a:r>
              <a:rPr lang="en-US" sz="2000" dirty="0" smtClean="0"/>
              <a:t>, </a:t>
            </a:r>
            <a:r>
              <a:rPr lang="en-US" sz="2000" dirty="0" smtClean="0">
                <a:latin typeface="Lucida Console" pitchFamily="49" charset="0"/>
              </a:rPr>
              <a:t>internal</a:t>
            </a:r>
            <a:r>
              <a:rPr lang="en-US" sz="2000" dirty="0" smtClean="0"/>
              <a:t>, </a:t>
            </a:r>
            <a:r>
              <a:rPr lang="en-US" sz="2000" dirty="0" smtClean="0">
                <a:latin typeface="Lucida Console" pitchFamily="49" charset="0"/>
              </a:rPr>
              <a:t>private</a:t>
            </a:r>
          </a:p>
          <a:p>
            <a:pPr eaLnBrk="1" hangingPunct="1">
              <a:lnSpc>
                <a:spcPct val="90000"/>
              </a:lnSpc>
            </a:pPr>
            <a:r>
              <a:rPr lang="en-US" sz="2400" dirty="0" smtClean="0"/>
              <a:t>Instantiated with </a:t>
            </a:r>
            <a:r>
              <a:rPr lang="en-US" sz="2400" dirty="0" smtClean="0">
                <a:latin typeface="Lucida Console" pitchFamily="49" charset="0"/>
              </a:rPr>
              <a:t>new</a:t>
            </a:r>
            <a:r>
              <a:rPr lang="en-US" sz="2400" dirty="0" smtClean="0"/>
              <a:t> operator</a:t>
            </a:r>
          </a:p>
          <a:p>
            <a:pPr marL="542925" indent="-542925">
              <a:lnSpc>
                <a:spcPct val="90000"/>
              </a:lnSpc>
              <a:buSzPct val="75000"/>
              <a:buFont typeface="Wingdings" pitchFamily="2" charset="2"/>
              <a:buChar char="·"/>
              <a:tabLst>
                <a:tab pos="857250" algn="l"/>
                <a:tab pos="1028700" algn="l"/>
              </a:tabLst>
              <a:defRPr/>
            </a:pPr>
            <a:r>
              <a:rPr lang="en-US" sz="2400" dirty="0" smtClean="0"/>
              <a:t>Examples</a:t>
            </a:r>
            <a:r>
              <a:rPr lang="en-US" sz="2400" dirty="0"/>
              <a:t>:</a:t>
            </a:r>
          </a:p>
          <a:p>
            <a:pPr marL="657225" lvl="1">
              <a:lnSpc>
                <a:spcPct val="90000"/>
              </a:lnSpc>
              <a:buSzPct val="75000"/>
              <a:buFont typeface="Wingdings" pitchFamily="2" charset="2"/>
              <a:buChar char="-"/>
              <a:tabLst>
                <a:tab pos="857250" algn="l"/>
                <a:tab pos="1028700" algn="l"/>
              </a:tabLst>
              <a:defRPr/>
            </a:pPr>
            <a:r>
              <a:rPr lang="en-US" dirty="0"/>
              <a:t> Point, Complex</a:t>
            </a:r>
          </a:p>
          <a:p>
            <a:pPr marL="657225" lvl="1">
              <a:lnSpc>
                <a:spcPct val="90000"/>
              </a:lnSpc>
              <a:buSzPct val="75000"/>
              <a:buFont typeface="Wingdings" pitchFamily="2" charset="2"/>
              <a:buChar char="-"/>
              <a:tabLst>
                <a:tab pos="857250" algn="l"/>
                <a:tab pos="1028700" algn="l"/>
              </a:tabLst>
              <a:defRPr/>
            </a:pPr>
            <a:r>
              <a:rPr lang="en-US" dirty="0"/>
              <a:t> Internally int, float, double, etc. are all implemented 	as </a:t>
            </a:r>
            <a:r>
              <a:rPr lang="en-US" dirty="0" smtClean="0"/>
              <a:t>structs</a:t>
            </a:r>
            <a:endParaRPr lang="en-US" dirty="0"/>
          </a:p>
          <a:p>
            <a:pPr eaLnBrk="1" hangingPunct="1">
              <a:lnSpc>
                <a:spcPct val="90000"/>
              </a:lnSpc>
            </a:pPr>
            <a:endParaRPr lang="en-US" sz="2400" dirty="0" smtClean="0"/>
          </a:p>
        </p:txBody>
      </p:sp>
      <p:sp>
        <p:nvSpPr>
          <p:cNvPr id="4" name="Slide Number Placeholder 3"/>
          <p:cNvSpPr>
            <a:spLocks noGrp="1"/>
          </p:cNvSpPr>
          <p:nvPr>
            <p:ph type="sldNum" sz="quarter" idx="12"/>
          </p:nvPr>
        </p:nvSpPr>
        <p:spPr/>
        <p:txBody>
          <a:bodyPr/>
          <a:lstStyle/>
          <a:p>
            <a:fld id="{E3F9CDB7-52C7-407A-9D61-3D60DE0C9C88}" type="slidenum">
              <a:rPr lang="en-US" smtClean="0"/>
              <a:pPr/>
              <a:t>27</a:t>
            </a:fld>
            <a:endParaRPr lang="en-US" dirty="0"/>
          </a:p>
        </p:txBody>
      </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62c8e546-4854-494f-b627-df00409e020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Referencing Namespaces</a:t>
            </a:r>
            <a:endParaRPr lang="en-GB" dirty="0"/>
          </a:p>
        </p:txBody>
      </p:sp>
      <p:sp>
        <p:nvSpPr>
          <p:cNvPr id="4" name="Content Placeholder 2"/>
          <p:cNvSpPr>
            <a:spLocks noGrp="1"/>
          </p:cNvSpPr>
          <p:nvPr/>
        </p:nvSpPr>
        <p:spPr bwMode="auto">
          <a:xfrm>
            <a:off x="512422" y="1246729"/>
            <a:ext cx="8119156" cy="4198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Use </a:t>
            </a:r>
            <a:r>
              <a:rPr lang="en-GB" b="0" dirty="0"/>
              <a:t>namespaces to organize classes into a logically related </a:t>
            </a:r>
            <a:r>
              <a:rPr lang="en-GB" b="0" dirty="0" smtClean="0"/>
              <a:t>hierarchy</a:t>
            </a:r>
          </a:p>
          <a:p>
            <a:r>
              <a:rPr lang="en-GB" b="0" dirty="0" smtClean="0"/>
              <a:t>.NET Class Library includes:</a:t>
            </a:r>
          </a:p>
          <a:p>
            <a:pPr lvl="1"/>
            <a:r>
              <a:rPr lang="en-GB" dirty="0" smtClean="0"/>
              <a:t>System.Windows</a:t>
            </a:r>
          </a:p>
          <a:p>
            <a:pPr lvl="1"/>
            <a:r>
              <a:rPr lang="en-GB" dirty="0" smtClean="0"/>
              <a:t>System.IO</a:t>
            </a:r>
            <a:r>
              <a:rPr lang="en-GB" dirty="0"/>
              <a:t>	</a:t>
            </a:r>
          </a:p>
          <a:p>
            <a:pPr lvl="1"/>
            <a:r>
              <a:rPr lang="en-GB" dirty="0"/>
              <a:t>System.Data	</a:t>
            </a:r>
          </a:p>
          <a:p>
            <a:pPr lvl="1"/>
            <a:r>
              <a:rPr lang="en-GB" dirty="0"/>
              <a:t>System.Web</a:t>
            </a:r>
            <a:r>
              <a:rPr lang="en-GB" b="0" dirty="0"/>
              <a:t>	</a:t>
            </a:r>
            <a:endParaRPr lang="en-GB" b="0" dirty="0" smtClean="0"/>
          </a:p>
          <a:p>
            <a:endParaRPr lang="en-GB" b="0" dirty="0" smtClean="0"/>
          </a:p>
          <a:p>
            <a:r>
              <a:rPr lang="en-GB" b="0" dirty="0" smtClean="0"/>
              <a:t>Define your own namespaces:</a:t>
            </a:r>
          </a:p>
        </p:txBody>
      </p:sp>
      <p:sp>
        <p:nvSpPr>
          <p:cNvPr id="5" name="TextBox 3"/>
          <p:cNvSpPr txBox="1"/>
          <p:nvPr/>
        </p:nvSpPr>
        <p:spPr>
          <a:xfrm>
            <a:off x="762000" y="3557915"/>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namespace FourthCoffee.Console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class Program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28</a:t>
            </a:fld>
            <a:endParaRPr lang="en-US" dirty="0"/>
          </a:p>
        </p:txBody>
      </p:sp>
    </p:spTree>
    <p:extLst>
      <p:ext uri="{BB962C8B-B14F-4D97-AF65-F5344CB8AC3E}">
        <p14:creationId xmlns:p14="http://schemas.microsoft.com/office/powerpoint/2010/main" val="3179265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a Method?</a:t>
            </a:r>
            <a:endParaRPr lang="en-GB" dirty="0"/>
          </a:p>
        </p:txBody>
      </p:sp>
      <p:sp>
        <p:nvSpPr>
          <p:cNvPr id="4" name="Content Placeholder 2"/>
          <p:cNvSpPr>
            <a:spLocks noGrp="1"/>
          </p:cNvSpPr>
          <p:nvPr/>
        </p:nvSpPr>
        <p:spPr bwMode="auto">
          <a:xfrm>
            <a:off x="458788" y="1021215"/>
            <a:ext cx="8119156" cy="22637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smtClean="0">
                <a:latin typeface="Verdana" pitchFamily="34" charset="0"/>
                <a:ea typeface="+mn-ea"/>
                <a:cs typeface="Arial" charset="0"/>
              </a:rPr>
              <a:t>Methods encapsulate operations that </a:t>
            </a:r>
            <a:r>
              <a:rPr lang="en-GB" sz="1800" dirty="0">
                <a:latin typeface="Verdana" pitchFamily="34" charset="0"/>
                <a:ea typeface="+mn-ea"/>
                <a:cs typeface="Arial" charset="0"/>
              </a:rPr>
              <a:t>protect </a:t>
            </a:r>
            <a:r>
              <a:rPr lang="en-GB" sz="1800" dirty="0" smtClean="0">
                <a:latin typeface="Verdana" pitchFamily="34" charset="0"/>
                <a:ea typeface="+mn-ea"/>
                <a:cs typeface="Arial" charset="0"/>
              </a:rPr>
              <a:t>data</a:t>
            </a:r>
          </a:p>
          <a:p>
            <a:endParaRPr lang="en-US" sz="1800" dirty="0" smtClean="0">
              <a:latin typeface="Verdana" pitchFamily="34" charset="0"/>
              <a:ea typeface="+mn-ea"/>
              <a:cs typeface="Arial" charset="0"/>
            </a:endParaRPr>
          </a:p>
          <a:p>
            <a:r>
              <a:rPr lang="en-US" sz="1800" dirty="0" smtClean="0">
                <a:latin typeface="Verdana" pitchFamily="34" charset="0"/>
                <a:ea typeface="+mn-ea"/>
                <a:cs typeface="Arial" charset="0"/>
              </a:rPr>
              <a:t>.NET Framework applications contain a </a:t>
            </a:r>
            <a:r>
              <a:rPr lang="en-US" sz="1800" b="1" dirty="0" smtClean="0">
                <a:latin typeface="Verdana" pitchFamily="34" charset="0"/>
                <a:ea typeface="+mn-ea"/>
                <a:cs typeface="Arial" charset="0"/>
              </a:rPr>
              <a:t>Main</a:t>
            </a:r>
            <a:r>
              <a:rPr lang="en-US" sz="1800" dirty="0" smtClean="0">
                <a:latin typeface="Verdana" pitchFamily="34" charset="0"/>
                <a:ea typeface="+mn-ea"/>
                <a:cs typeface="Arial" charset="0"/>
              </a:rPr>
              <a:t> entry point method</a:t>
            </a:r>
          </a:p>
          <a:p>
            <a:endParaRPr lang="en-US" sz="1800" dirty="0" smtClean="0">
              <a:latin typeface="Verdana" pitchFamily="34" charset="0"/>
              <a:ea typeface="+mn-ea"/>
              <a:cs typeface="Arial" charset="0"/>
            </a:endParaRPr>
          </a:p>
          <a:p>
            <a:r>
              <a:rPr lang="en-US" sz="1800" dirty="0" smtClean="0">
                <a:latin typeface="Verdana" pitchFamily="34" charset="0"/>
                <a:ea typeface="+mn-ea"/>
                <a:cs typeface="Arial" charset="0"/>
              </a:rPr>
              <a:t>The .NET Framework provides many methods in the base class library</a:t>
            </a:r>
            <a:endParaRPr lang="en-US" sz="1800" dirty="0">
              <a:latin typeface="Verdana" pitchFamily="34" charset="0"/>
              <a:ea typeface="+mn-ea"/>
              <a:cs typeface="Arial" charset="0"/>
            </a:endParaRPr>
          </a:p>
        </p:txBody>
      </p:sp>
      <p:sp>
        <p:nvSpPr>
          <p:cNvPr id="5" name="Slide Number Placeholder 4"/>
          <p:cNvSpPr>
            <a:spLocks noGrp="1"/>
          </p:cNvSpPr>
          <p:nvPr>
            <p:ph type="sldNum" sz="quarter" idx="12"/>
          </p:nvPr>
        </p:nvSpPr>
        <p:spPr/>
        <p:txBody>
          <a:bodyPr/>
          <a:lstStyle/>
          <a:p>
            <a:fld id="{E3F9CDB7-52C7-407A-9D61-3D60DE0C9C88}" type="slidenum">
              <a:rPr lang="en-US" smtClean="0"/>
              <a:pPr/>
              <a:t>29</a:t>
            </a:fld>
            <a:endParaRPr lang="en-US" dirty="0"/>
          </a:p>
        </p:txBody>
      </p:sp>
    </p:spTree>
    <p:extLst>
      <p:ext uri="{BB962C8B-B14F-4D97-AF65-F5344CB8AC3E}">
        <p14:creationId xmlns:p14="http://schemas.microsoft.com/office/powerpoint/2010/main" val="2386826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January 1999, Anders Hejlsberg formed a team to build a new language at the time called Cool, which </a:t>
            </a:r>
            <a:r>
              <a:rPr lang="en-US" dirty="0" smtClean="0"/>
              <a:t>stood </a:t>
            </a:r>
            <a:r>
              <a:rPr lang="en-US" dirty="0"/>
              <a:t>for "C-like Object Oriented Language</a:t>
            </a:r>
            <a:r>
              <a:rPr lang="en-US" dirty="0" smtClean="0"/>
              <a:t>".</a:t>
            </a:r>
          </a:p>
          <a:p>
            <a:r>
              <a:rPr lang="en-US" dirty="0"/>
              <a:t>By the time the .NET project was publicly announced at the July 2000 Professional Developers Conference, the language had been renamed C#, and the class libraries </a:t>
            </a:r>
            <a:r>
              <a:rPr lang="en-US" dirty="0" smtClean="0"/>
              <a:t>and</a:t>
            </a:r>
            <a:r>
              <a:rPr lang="en-US" dirty="0"/>
              <a:t> ASP.NET runtime had been ported to C</a:t>
            </a:r>
            <a:r>
              <a:rPr lang="en-US" dirty="0" smtClean="0"/>
              <a:t>#.</a:t>
            </a:r>
          </a:p>
          <a:p>
            <a:r>
              <a:rPr lang="en-US" dirty="0">
                <a:hlinkClick r:id="rId2"/>
              </a:rPr>
              <a:t>http://</a:t>
            </a:r>
            <a:r>
              <a:rPr lang="en-US" dirty="0" smtClean="0">
                <a:hlinkClick r:id="rId2"/>
              </a:rPr>
              <a:t>aboutcsharpprogramming.blogspot.com/2012/09/history-of-c-programming.html</a:t>
            </a:r>
            <a:endParaRPr lang="en-US" dirty="0" smtClean="0"/>
          </a:p>
          <a:p>
            <a:endParaRPr lang="en-US" dirty="0"/>
          </a:p>
        </p:txBody>
      </p:sp>
      <p:sp>
        <p:nvSpPr>
          <p:cNvPr id="3" name="Title 2"/>
          <p:cNvSpPr>
            <a:spLocks noGrp="1"/>
          </p:cNvSpPr>
          <p:nvPr>
            <p:ph type="title"/>
          </p:nvPr>
        </p:nvSpPr>
        <p:spPr/>
        <p:txBody>
          <a:bodyPr/>
          <a:lstStyle/>
          <a:p>
            <a:r>
              <a:rPr lang="en-US" dirty="0" smtClean="0"/>
              <a:t>History</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Creating Methods</a:t>
            </a:r>
            <a:endParaRPr lang="en-GB" dirty="0"/>
          </a:p>
        </p:txBody>
      </p:sp>
      <p:sp>
        <p:nvSpPr>
          <p:cNvPr id="4" name="Content Placeholder 2"/>
          <p:cNvSpPr>
            <a:spLocks noGrp="1"/>
          </p:cNvSpPr>
          <p:nvPr/>
        </p:nvSpPr>
        <p:spPr bwMode="auto">
          <a:xfrm>
            <a:off x="458788" y="1021215"/>
            <a:ext cx="8119156" cy="2712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smtClean="0">
                <a:latin typeface="Verdana" pitchFamily="34" charset="0"/>
                <a:ea typeface="+mn-ea"/>
                <a:cs typeface="Arial" charset="0"/>
              </a:rPr>
              <a:t>Methods comprise two elements:</a:t>
            </a:r>
          </a:p>
          <a:p>
            <a:pPr lvl="1"/>
            <a:r>
              <a:rPr lang="en-GB" sz="1800" dirty="0" smtClean="0">
                <a:latin typeface="Verdana" pitchFamily="34" charset="0"/>
                <a:ea typeface="+mn-ea"/>
                <a:cs typeface="Arial" charset="0"/>
              </a:rPr>
              <a:t>Method specification (return type, name, parameters)</a:t>
            </a:r>
          </a:p>
          <a:p>
            <a:pPr lvl="1"/>
            <a:r>
              <a:rPr lang="en-GB" sz="1800" dirty="0" smtClean="0">
                <a:latin typeface="Verdana" pitchFamily="34" charset="0"/>
                <a:ea typeface="+mn-ea"/>
                <a:cs typeface="Arial" charset="0"/>
              </a:rPr>
              <a:t>Method body </a:t>
            </a:r>
          </a:p>
          <a:p>
            <a:pPr lvl="1"/>
            <a:endParaRPr lang="en-US" sz="1800" dirty="0" smtClean="0">
              <a:latin typeface="Verdana" pitchFamily="34" charset="0"/>
              <a:ea typeface="+mn-ea"/>
              <a:cs typeface="Arial" charset="0"/>
            </a:endParaRPr>
          </a:p>
          <a:p>
            <a:r>
              <a:rPr lang="en-US" sz="1800" dirty="0" smtClean="0">
                <a:latin typeface="Verdana" pitchFamily="34" charset="0"/>
                <a:ea typeface="+mn-ea"/>
                <a:cs typeface="Arial" charset="0"/>
              </a:rPr>
              <a:t>Use the </a:t>
            </a:r>
            <a:r>
              <a:rPr lang="en-US" sz="2000" b="1" dirty="0" smtClean="0">
                <a:latin typeface="Verdana" pitchFamily="34" charset="0"/>
                <a:ea typeface="+mn-ea"/>
                <a:cs typeface="Arial" charset="0"/>
              </a:rPr>
              <a:t>ref</a:t>
            </a:r>
            <a:r>
              <a:rPr lang="en-US" sz="2000" dirty="0" smtClean="0">
                <a:latin typeface="Verdana" pitchFamily="34" charset="0"/>
                <a:ea typeface="+mn-ea"/>
                <a:cs typeface="Arial" charset="0"/>
              </a:rPr>
              <a:t> </a:t>
            </a:r>
            <a:r>
              <a:rPr lang="en-US" sz="1800" dirty="0" smtClean="0">
                <a:latin typeface="Verdana" pitchFamily="34" charset="0"/>
                <a:ea typeface="+mn-ea"/>
                <a:cs typeface="Arial" charset="0"/>
              </a:rPr>
              <a:t>keyword to pass parameter references</a:t>
            </a:r>
          </a:p>
          <a:p>
            <a:pPr marL="0" indent="0">
              <a:buNone/>
            </a:pPr>
            <a:endParaRPr lang="en-US" dirty="0" smtClean="0"/>
          </a:p>
        </p:txBody>
      </p:sp>
      <p:sp>
        <p:nvSpPr>
          <p:cNvPr id="5" name="TextBox 4"/>
          <p:cNvSpPr txBox="1"/>
          <p:nvPr/>
        </p:nvSpPr>
        <p:spPr>
          <a:xfrm>
            <a:off x="609600" y="3092767"/>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StartService(int upTime, bool shutdownAutomatically)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Perform some processing here.</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30</a:t>
            </a:fld>
            <a:endParaRPr lang="en-US" dirty="0"/>
          </a:p>
        </p:txBody>
      </p:sp>
    </p:spTree>
    <p:extLst>
      <p:ext uri="{BB962C8B-B14F-4D97-AF65-F5344CB8AC3E}">
        <p14:creationId xmlns:p14="http://schemas.microsoft.com/office/powerpoint/2010/main" val="1038478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Invoking Methods</a:t>
            </a:r>
            <a:endParaRPr lang="en-GB"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1800" dirty="0">
                <a:latin typeface="Verdana" pitchFamily="34" charset="0"/>
                <a:ea typeface="+mn-ea"/>
                <a:cs typeface="Arial" charset="0"/>
              </a:rPr>
              <a:t>To call a </a:t>
            </a:r>
            <a:r>
              <a:rPr lang="en-GB" sz="1800" dirty="0" smtClean="0">
                <a:latin typeface="Verdana" pitchFamily="34" charset="0"/>
                <a:ea typeface="+mn-ea"/>
                <a:cs typeface="Arial" charset="0"/>
              </a:rPr>
              <a:t>method specify:</a:t>
            </a:r>
          </a:p>
          <a:p>
            <a:pPr lvl="1"/>
            <a:r>
              <a:rPr lang="en-GB" sz="1800" dirty="0" smtClean="0">
                <a:latin typeface="Verdana" pitchFamily="34" charset="0"/>
                <a:ea typeface="+mn-ea"/>
                <a:cs typeface="Arial" charset="0"/>
              </a:rPr>
              <a:t>Method name</a:t>
            </a:r>
          </a:p>
          <a:p>
            <a:pPr lvl="1"/>
            <a:r>
              <a:rPr lang="en-GB" sz="1800" dirty="0" smtClean="0">
                <a:latin typeface="Verdana" pitchFamily="34" charset="0"/>
                <a:ea typeface="+mn-ea"/>
                <a:cs typeface="Arial" charset="0"/>
              </a:rPr>
              <a:t>Any </a:t>
            </a:r>
            <a:r>
              <a:rPr lang="en-GB" sz="1800" dirty="0">
                <a:latin typeface="Verdana" pitchFamily="34" charset="0"/>
                <a:ea typeface="+mn-ea"/>
                <a:cs typeface="Arial" charset="0"/>
              </a:rPr>
              <a:t>arguments </a:t>
            </a:r>
            <a:r>
              <a:rPr lang="en-GB" sz="1800" dirty="0" smtClean="0">
                <a:latin typeface="Verdana" pitchFamily="34" charset="0"/>
                <a:ea typeface="+mn-ea"/>
                <a:cs typeface="Arial" charset="0"/>
              </a:rPr>
              <a:t>to satisfy parameters </a:t>
            </a:r>
            <a:endParaRPr lang="en-US" sz="1800" dirty="0" smtClean="0">
              <a:latin typeface="Verdana" pitchFamily="34" charset="0"/>
              <a:ea typeface="+mn-ea"/>
              <a:cs typeface="Arial" charset="0"/>
            </a:endParaRPr>
          </a:p>
          <a:p>
            <a:pPr marL="0" indent="0">
              <a:buNone/>
            </a:pPr>
            <a:endParaRPr lang="en-US" dirty="0" smtClean="0"/>
          </a:p>
        </p:txBody>
      </p:sp>
      <p:sp>
        <p:nvSpPr>
          <p:cNvPr id="5" name="TextBox 4"/>
          <p:cNvSpPr txBox="1"/>
          <p:nvPr/>
        </p:nvSpPr>
        <p:spPr>
          <a:xfrm>
            <a:off x="609600" y="2564904"/>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upTime = 2000;</a:t>
            </a:r>
          </a:p>
          <a:p>
            <a:r>
              <a:rPr lang="en-GB" b="0" dirty="0">
                <a:latin typeface="Lucida Sans Unicode" pitchFamily="34" charset="0"/>
                <a:cs typeface="Lucida Sans Unicode" pitchFamily="34" charset="0"/>
              </a:rPr>
              <a:t>var shutdownAutomatically = true;</a:t>
            </a:r>
          </a:p>
          <a:p>
            <a:r>
              <a:rPr lang="en-GB" b="0" dirty="0">
                <a:latin typeface="Lucida Sans Unicode" pitchFamily="34" charset="0"/>
                <a:cs typeface="Lucida Sans Unicode" pitchFamily="34" charset="0"/>
              </a:rPr>
              <a:t>StartService(upTime, shutdownAutomatically);        </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StartService method.</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StartService(int upTime, bool shutdownAutomatically)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Perform some processing here.</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31</a:t>
            </a:fld>
            <a:endParaRPr lang="en-US" dirty="0"/>
          </a:p>
        </p:txBody>
      </p:sp>
    </p:spTree>
    <p:extLst>
      <p:ext uri="{BB962C8B-B14F-4D97-AF65-F5344CB8AC3E}">
        <p14:creationId xmlns:p14="http://schemas.microsoft.com/office/powerpoint/2010/main" val="3924010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Creating Overloaded Methods</a:t>
            </a:r>
            <a:endParaRPr lang="en-GB" dirty="0"/>
          </a:p>
        </p:txBody>
      </p:sp>
      <p:sp>
        <p:nvSpPr>
          <p:cNvPr id="4" name="Content Placeholder 2"/>
          <p:cNvSpPr>
            <a:spLocks noGrp="1"/>
          </p:cNvSpPr>
          <p:nvPr/>
        </p:nvSpPr>
        <p:spPr bwMode="auto">
          <a:xfrm>
            <a:off x="458788" y="836713"/>
            <a:ext cx="8119156" cy="11521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smtClean="0">
                <a:latin typeface="Verdana" pitchFamily="34" charset="0"/>
                <a:ea typeface="+mn-ea"/>
                <a:cs typeface="Arial" charset="0"/>
              </a:rPr>
              <a:t>Overloaded methods share the same method name</a:t>
            </a:r>
          </a:p>
          <a:p>
            <a:r>
              <a:rPr lang="en-GB" sz="1800" dirty="0" smtClean="0">
                <a:latin typeface="Verdana" pitchFamily="34" charset="0"/>
                <a:ea typeface="+mn-ea"/>
                <a:cs typeface="Arial" charset="0"/>
              </a:rPr>
              <a:t>Overloaded methods have a unique signature</a:t>
            </a:r>
            <a:endParaRPr lang="en-US" sz="1800" dirty="0" smtClean="0">
              <a:latin typeface="Verdana" pitchFamily="34" charset="0"/>
              <a:ea typeface="+mn-ea"/>
              <a:cs typeface="Arial" charset="0"/>
            </a:endParaRPr>
          </a:p>
        </p:txBody>
      </p:sp>
      <p:sp>
        <p:nvSpPr>
          <p:cNvPr id="5" name="TextBox 4"/>
          <p:cNvSpPr txBox="1"/>
          <p:nvPr/>
        </p:nvSpPr>
        <p:spPr>
          <a:xfrm>
            <a:off x="539552" y="1844824"/>
            <a:ext cx="7793502" cy="397031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StopService()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StopService(string serviceName)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StopService(int serviceId)</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32</a:t>
            </a:fld>
            <a:endParaRPr lang="en-US" dirty="0"/>
          </a:p>
        </p:txBody>
      </p:sp>
    </p:spTree>
    <p:extLst>
      <p:ext uri="{BB962C8B-B14F-4D97-AF65-F5344CB8AC3E}">
        <p14:creationId xmlns:p14="http://schemas.microsoft.com/office/powerpoint/2010/main" val="4136593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Creating Methods that Use Optional Parameters</a:t>
            </a:r>
            <a:endParaRPr lang="en-GB" dirty="0"/>
          </a:p>
        </p:txBody>
      </p:sp>
      <p:sp>
        <p:nvSpPr>
          <p:cNvPr id="4" name="Content Placeholder 2"/>
          <p:cNvSpPr>
            <a:spLocks noGrp="1"/>
          </p:cNvSpPr>
          <p:nvPr/>
        </p:nvSpPr>
        <p:spPr bwMode="auto">
          <a:xfrm>
            <a:off x="458788" y="836712"/>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smtClean="0">
                <a:latin typeface="Verdana" pitchFamily="34" charset="0"/>
                <a:ea typeface="+mn-ea"/>
                <a:cs typeface="Arial" charset="0"/>
              </a:rPr>
              <a:t>Define all mandatory parameters first</a:t>
            </a:r>
          </a:p>
          <a:p>
            <a:endParaRPr lang="en-GB" dirty="0"/>
          </a:p>
          <a:p>
            <a:endParaRPr lang="en-GB" dirty="0" smtClean="0"/>
          </a:p>
          <a:p>
            <a:endParaRPr lang="en-GB" dirty="0"/>
          </a:p>
          <a:p>
            <a:endParaRPr lang="en-GB" dirty="0" smtClean="0"/>
          </a:p>
          <a:p>
            <a:endParaRPr lang="en-GB" sz="1100" dirty="0"/>
          </a:p>
          <a:p>
            <a:r>
              <a:rPr lang="en-GB" sz="1800" dirty="0" smtClean="0">
                <a:latin typeface="Verdana" pitchFamily="34" charset="0"/>
                <a:ea typeface="+mn-ea"/>
                <a:cs typeface="Arial" charset="0"/>
              </a:rPr>
              <a:t>Satisfy parameters in sequence</a:t>
            </a:r>
          </a:p>
          <a:p>
            <a:pPr marL="0" indent="0">
              <a:buNone/>
            </a:pPr>
            <a:endParaRPr lang="en-US" dirty="0" smtClean="0"/>
          </a:p>
        </p:txBody>
      </p:sp>
      <p:sp>
        <p:nvSpPr>
          <p:cNvPr id="5" name="TextBox 4"/>
          <p:cNvSpPr txBox="1"/>
          <p:nvPr/>
        </p:nvSpPr>
        <p:spPr>
          <a:xfrm>
            <a:off x="664698" y="1415697"/>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StopService</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bool </a:t>
            </a:r>
            <a:r>
              <a:rPr lang="en-GB" b="0" dirty="0">
                <a:latin typeface="Lucida Sans Unicode" pitchFamily="34" charset="0"/>
                <a:cs typeface="Lucida Sans Unicode" pitchFamily="34" charset="0"/>
              </a:rPr>
              <a:t>forceStop,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string </a:t>
            </a:r>
            <a:r>
              <a:rPr lang="en-GB" b="0" dirty="0">
                <a:latin typeface="Lucida Sans Unicode" pitchFamily="34" charset="0"/>
                <a:cs typeface="Lucida Sans Unicode" pitchFamily="34" charset="0"/>
              </a:rPr>
              <a:t>serviceName = null,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int </a:t>
            </a:r>
            <a:r>
              <a:rPr lang="en-GB" b="0" dirty="0">
                <a:latin typeface="Lucida Sans Unicode" pitchFamily="34" charset="0"/>
                <a:cs typeface="Lucida Sans Unicode" pitchFamily="34" charset="0"/>
              </a:rPr>
              <a:t>serviceId =1)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539552" y="3825622"/>
            <a:ext cx="7793502" cy="212365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600" b="0" dirty="0">
                <a:latin typeface="Lucida Sans Unicode" pitchFamily="34" charset="0"/>
                <a:cs typeface="Lucida Sans Unicode" pitchFamily="34" charset="0"/>
              </a:rPr>
              <a:t>var forceStop = true;</a:t>
            </a:r>
          </a:p>
          <a:p>
            <a:r>
              <a:rPr lang="en-GB" sz="1600" b="0" dirty="0">
                <a:latin typeface="Lucida Sans Unicode" pitchFamily="34" charset="0"/>
                <a:cs typeface="Lucida Sans Unicode" pitchFamily="34" charset="0"/>
              </a:rPr>
              <a:t>StopService(forceStop</a:t>
            </a:r>
            <a:r>
              <a:rPr lang="en-GB" sz="1600" b="0" dirty="0" smtClean="0">
                <a:latin typeface="Lucida Sans Unicode" pitchFamily="34" charset="0"/>
                <a:cs typeface="Lucida Sans Unicode" pitchFamily="34" charset="0"/>
              </a:rPr>
              <a:t>);</a:t>
            </a:r>
          </a:p>
          <a:p>
            <a:endParaRPr lang="en-GB" sz="1600" b="0" dirty="0" smtClean="0">
              <a:latin typeface="Lucida Sans Unicode" pitchFamily="34" charset="0"/>
              <a:cs typeface="Lucida Sans Unicode" pitchFamily="34" charset="0"/>
            </a:endParaRPr>
          </a:p>
          <a:p>
            <a:r>
              <a:rPr lang="en-GB" sz="1600" b="0" dirty="0" smtClean="0">
                <a:latin typeface="Lucida Sans Unicode" pitchFamily="34" charset="0"/>
                <a:cs typeface="Lucida Sans Unicode" pitchFamily="34" charset="0"/>
              </a:rPr>
              <a:t>// OR</a:t>
            </a:r>
          </a:p>
          <a:p>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var forceStop = true;</a:t>
            </a:r>
          </a:p>
          <a:p>
            <a:r>
              <a:rPr lang="en-GB" sz="1600" b="0" dirty="0">
                <a:latin typeface="Lucida Sans Unicode" pitchFamily="34" charset="0"/>
                <a:cs typeface="Lucida Sans Unicode" pitchFamily="34" charset="0"/>
              </a:rPr>
              <a:t>var serviceName = "</a:t>
            </a:r>
            <a:r>
              <a:rPr lang="en-GB" sz="1600" b="0" dirty="0" smtClean="0">
                <a:latin typeface="Lucida Sans Unicode" pitchFamily="34" charset="0"/>
                <a:cs typeface="Lucida Sans Unicode" pitchFamily="34" charset="0"/>
              </a:rPr>
              <a:t>FourthCoffee.SalesService</a:t>
            </a:r>
            <a:r>
              <a:rPr lang="en-GB" sz="1600" b="0" dirty="0">
                <a:latin typeface="Lucida Sans Unicode" pitchFamily="34" charset="0"/>
                <a:cs typeface="Lucida Sans Unicode" pitchFamily="34" charset="0"/>
              </a:rPr>
              <a:t>";</a:t>
            </a:r>
          </a:p>
          <a:p>
            <a:r>
              <a:rPr lang="en-GB" sz="1600" b="0" dirty="0">
                <a:latin typeface="Lucida Sans Unicode" pitchFamily="34" charset="0"/>
                <a:cs typeface="Lucida Sans Unicode" pitchFamily="34" charset="0"/>
              </a:rPr>
              <a:t>StopService(forceStop, serviceName);</a:t>
            </a:r>
            <a:endParaRPr lang="en-GB" sz="1600" b="0" dirty="0" smtClean="0">
              <a:latin typeface="Lucida Sans Unicode" pitchFamily="34" charset="0"/>
              <a:cs typeface="Lucida Sans Unicode" pitchFamily="34" charset="0"/>
            </a:endParaRPr>
          </a:p>
        </p:txBody>
      </p:sp>
      <p:sp>
        <p:nvSpPr>
          <p:cNvPr id="7" name="Slide Number Placeholder 6"/>
          <p:cNvSpPr>
            <a:spLocks noGrp="1"/>
          </p:cNvSpPr>
          <p:nvPr>
            <p:ph type="sldNum" sz="quarter" idx="12"/>
          </p:nvPr>
        </p:nvSpPr>
        <p:spPr/>
        <p:txBody>
          <a:bodyPr/>
          <a:lstStyle/>
          <a:p>
            <a:fld id="{E3F9CDB7-52C7-407A-9D61-3D60DE0C9C88}" type="slidenum">
              <a:rPr lang="en-US" smtClean="0"/>
              <a:pPr/>
              <a:t>33</a:t>
            </a:fld>
            <a:endParaRPr lang="en-US" dirty="0"/>
          </a:p>
        </p:txBody>
      </p:sp>
    </p:spTree>
    <p:extLst>
      <p:ext uri="{BB962C8B-B14F-4D97-AF65-F5344CB8AC3E}">
        <p14:creationId xmlns:p14="http://schemas.microsoft.com/office/powerpoint/2010/main" val="2881728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Calling a Method by Using Named Arguments</a:t>
            </a:r>
            <a:endParaRPr lang="en-GB"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smtClean="0">
                <a:latin typeface="Verdana" pitchFamily="34" charset="0"/>
                <a:ea typeface="+mn-ea"/>
                <a:cs typeface="Arial" charset="0"/>
              </a:rPr>
              <a:t>Specify </a:t>
            </a:r>
            <a:r>
              <a:rPr lang="en-GB" sz="1800" dirty="0">
                <a:latin typeface="Verdana" pitchFamily="34" charset="0"/>
                <a:ea typeface="+mn-ea"/>
                <a:cs typeface="Arial" charset="0"/>
              </a:rPr>
              <a:t>parameters by </a:t>
            </a:r>
            <a:r>
              <a:rPr lang="en-GB" sz="1800" dirty="0" smtClean="0">
                <a:latin typeface="Verdana" pitchFamily="34" charset="0"/>
                <a:ea typeface="+mn-ea"/>
                <a:cs typeface="Arial" charset="0"/>
              </a:rPr>
              <a:t>name</a:t>
            </a:r>
          </a:p>
          <a:p>
            <a:r>
              <a:rPr lang="en-GB" sz="1800" dirty="0" smtClean="0">
                <a:latin typeface="Verdana" pitchFamily="34" charset="0"/>
                <a:ea typeface="+mn-ea"/>
                <a:cs typeface="Arial" charset="0"/>
              </a:rPr>
              <a:t>Supply </a:t>
            </a:r>
            <a:r>
              <a:rPr lang="en-GB" sz="1800" dirty="0">
                <a:latin typeface="Verdana" pitchFamily="34" charset="0"/>
                <a:ea typeface="+mn-ea"/>
                <a:cs typeface="Arial" charset="0"/>
              </a:rPr>
              <a:t>arguments in a sequence that differs from </a:t>
            </a:r>
            <a:r>
              <a:rPr lang="en-GB" sz="1800" dirty="0" smtClean="0">
                <a:latin typeface="Verdana" pitchFamily="34" charset="0"/>
                <a:ea typeface="+mn-ea"/>
                <a:cs typeface="Arial" charset="0"/>
              </a:rPr>
              <a:t>the method’s signature</a:t>
            </a:r>
          </a:p>
          <a:p>
            <a:r>
              <a:rPr lang="en-GB" sz="1800" dirty="0" smtClean="0">
                <a:latin typeface="Verdana" pitchFamily="34" charset="0"/>
                <a:ea typeface="+mn-ea"/>
                <a:cs typeface="Arial" charset="0"/>
              </a:rPr>
              <a:t>Supply </a:t>
            </a:r>
            <a:r>
              <a:rPr lang="en-GB" sz="1800" dirty="0">
                <a:latin typeface="Verdana" pitchFamily="34" charset="0"/>
                <a:ea typeface="+mn-ea"/>
                <a:cs typeface="Arial" charset="0"/>
              </a:rPr>
              <a:t>the parameter name and corresponding value separated by a colon</a:t>
            </a:r>
            <a:endParaRPr lang="en-US" sz="1800" dirty="0" smtClean="0">
              <a:latin typeface="Verdana" pitchFamily="34" charset="0"/>
              <a:ea typeface="+mn-ea"/>
              <a:cs typeface="Arial" charset="0"/>
            </a:endParaRPr>
          </a:p>
        </p:txBody>
      </p:sp>
      <p:sp>
        <p:nvSpPr>
          <p:cNvPr id="5" name="TextBox 4"/>
          <p:cNvSpPr txBox="1"/>
          <p:nvPr/>
        </p:nvSpPr>
        <p:spPr>
          <a:xfrm>
            <a:off x="664698" y="346107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StopService(true, serviceName: "</a:t>
            </a:r>
            <a:r>
              <a:rPr lang="en-GB" b="0" dirty="0" smtClean="0">
                <a:latin typeface="Lucida Sans Unicode" pitchFamily="34" charset="0"/>
                <a:cs typeface="Lucida Sans Unicode" pitchFamily="34" charset="0"/>
              </a:rPr>
              <a:t>FourthCoffee.SalesService</a:t>
            </a:r>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34</a:t>
            </a:fld>
            <a:endParaRPr lang="en-US" dirty="0"/>
          </a:p>
        </p:txBody>
      </p:sp>
    </p:spTree>
    <p:extLst>
      <p:ext uri="{BB962C8B-B14F-4D97-AF65-F5344CB8AC3E}">
        <p14:creationId xmlns:p14="http://schemas.microsoft.com/office/powerpoint/2010/main" val="2626604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Creating Methods that Use Output Parameters</a:t>
            </a:r>
            <a:endParaRPr lang="en-GB"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smtClean="0">
                <a:latin typeface="Verdana" pitchFamily="34" charset="0"/>
                <a:ea typeface="+mn-ea"/>
                <a:cs typeface="Arial" charset="0"/>
              </a:rPr>
              <a:t>Use the </a:t>
            </a:r>
            <a:r>
              <a:rPr lang="en-GB" sz="1800" b="1" dirty="0" smtClean="0">
                <a:latin typeface="Verdana" pitchFamily="34" charset="0"/>
                <a:ea typeface="+mn-ea"/>
                <a:cs typeface="Arial" charset="0"/>
              </a:rPr>
              <a:t>out</a:t>
            </a:r>
            <a:r>
              <a:rPr lang="en-GB" sz="1800" dirty="0" smtClean="0">
                <a:latin typeface="Verdana" pitchFamily="34" charset="0"/>
                <a:ea typeface="+mn-ea"/>
                <a:cs typeface="Arial" charset="0"/>
              </a:rPr>
              <a:t> keyword to define an output parameter</a:t>
            </a:r>
          </a:p>
          <a:p>
            <a:endParaRPr lang="en-GB" b="1" dirty="0"/>
          </a:p>
          <a:p>
            <a:endParaRPr lang="en-GB" b="1" dirty="0" smtClean="0"/>
          </a:p>
          <a:p>
            <a:endParaRPr lang="en-GB" b="1" dirty="0"/>
          </a:p>
          <a:p>
            <a:endParaRPr lang="en-GB" sz="1800" dirty="0" smtClean="0">
              <a:latin typeface="Verdana" pitchFamily="34" charset="0"/>
              <a:ea typeface="+mn-ea"/>
              <a:cs typeface="Arial" charset="0"/>
            </a:endParaRPr>
          </a:p>
          <a:p>
            <a:r>
              <a:rPr lang="en-GB" sz="1800" dirty="0" smtClean="0">
                <a:latin typeface="Verdana" pitchFamily="34" charset="0"/>
                <a:ea typeface="+mn-ea"/>
                <a:cs typeface="Arial" charset="0"/>
              </a:rPr>
              <a:t>Provide </a:t>
            </a:r>
            <a:r>
              <a:rPr lang="en-GB" sz="1800" dirty="0">
                <a:latin typeface="Verdana" pitchFamily="34" charset="0"/>
                <a:ea typeface="+mn-ea"/>
                <a:cs typeface="Arial" charset="0"/>
              </a:rPr>
              <a:t>a variable for the corresponding argument when you call the method</a:t>
            </a:r>
            <a:endParaRPr lang="en-US" sz="1800" dirty="0" smtClean="0">
              <a:latin typeface="Verdana" pitchFamily="34" charset="0"/>
              <a:ea typeface="+mn-ea"/>
              <a:cs typeface="Arial" charset="0"/>
            </a:endParaRPr>
          </a:p>
        </p:txBody>
      </p:sp>
      <p:sp>
        <p:nvSpPr>
          <p:cNvPr id="5" name="TextBox 4"/>
          <p:cNvSpPr txBox="1"/>
          <p:nvPr/>
        </p:nvSpPr>
        <p:spPr>
          <a:xfrm>
            <a:off x="664698" y="1484784"/>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IsServiceOnline(string serviceName, out string statusMessage)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685800" y="4149080"/>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statusMessage = string.Empty;</a:t>
            </a:r>
          </a:p>
          <a:p>
            <a:r>
              <a:rPr lang="en-GB" b="0" dirty="0">
                <a:latin typeface="Lucida Sans Unicode" pitchFamily="34" charset="0"/>
                <a:cs typeface="Lucida Sans Unicode" pitchFamily="34" charset="0"/>
              </a:rPr>
              <a:t>var isServiceOnline = IsServiceOnline</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FourthCoffee.SalesService",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out </a:t>
            </a:r>
            <a:r>
              <a:rPr lang="en-GB" b="0" dirty="0">
                <a:latin typeface="Lucida Sans Unicode" pitchFamily="34" charset="0"/>
                <a:cs typeface="Lucida Sans Unicode" pitchFamily="34" charset="0"/>
              </a:rPr>
              <a:t>statusMessage);</a:t>
            </a:r>
            <a:endParaRPr lang="en-US" b="0" dirty="0" smtClean="0">
              <a:latin typeface="Lucida Sans Unicode" pitchFamily="34" charset="0"/>
              <a:cs typeface="Lucida Sans Unicode" pitchFamily="34" charset="0"/>
            </a:endParaRPr>
          </a:p>
        </p:txBody>
      </p:sp>
      <p:sp>
        <p:nvSpPr>
          <p:cNvPr id="7" name="Slide Number Placeholder 6"/>
          <p:cNvSpPr>
            <a:spLocks noGrp="1"/>
          </p:cNvSpPr>
          <p:nvPr>
            <p:ph type="sldNum" sz="quarter" idx="12"/>
          </p:nvPr>
        </p:nvSpPr>
        <p:spPr/>
        <p:txBody>
          <a:bodyPr/>
          <a:lstStyle/>
          <a:p>
            <a:fld id="{E3F9CDB7-52C7-407A-9D61-3D60DE0C9C88}" type="slidenum">
              <a:rPr lang="en-US" smtClean="0"/>
              <a:pPr/>
              <a:t>35</a:t>
            </a:fld>
            <a:endParaRPr lang="en-US" dirty="0"/>
          </a:p>
        </p:txBody>
      </p:sp>
    </p:spTree>
    <p:extLst>
      <p:ext uri="{BB962C8B-B14F-4D97-AF65-F5344CB8AC3E}">
        <p14:creationId xmlns:p14="http://schemas.microsoft.com/office/powerpoint/2010/main" val="717411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79512" y="116632"/>
            <a:ext cx="8153400" cy="396875"/>
          </a:xfrm>
          <a:noFill/>
          <a:ln/>
        </p:spPr>
        <p:txBody>
          <a:bodyPr/>
          <a:lstStyle/>
          <a:p>
            <a:r>
              <a:rPr lang="en-US" dirty="0"/>
              <a:t>Interfaces</a:t>
            </a:r>
          </a:p>
        </p:txBody>
      </p:sp>
      <p:sp>
        <p:nvSpPr>
          <p:cNvPr id="111619" name="Rectangle 3"/>
          <p:cNvSpPr>
            <a:spLocks noGrp="1" noChangeArrowheads="1"/>
          </p:cNvSpPr>
          <p:nvPr>
            <p:ph type="body" idx="1"/>
          </p:nvPr>
        </p:nvSpPr>
        <p:spPr>
          <a:noFill/>
          <a:ln/>
        </p:spPr>
        <p:txBody>
          <a:bodyPr/>
          <a:lstStyle/>
          <a:p>
            <a:r>
              <a:rPr lang="en-US"/>
              <a:t>An Interface Is a Contractual Description of Methods and Properties</a:t>
            </a:r>
          </a:p>
          <a:p>
            <a:r>
              <a:rPr lang="en-US"/>
              <a:t>An Interface Has No Implementation</a:t>
            </a:r>
          </a:p>
          <a:p>
            <a:r>
              <a:rPr lang="en-US"/>
              <a:t>Use Casting in Client Code to Use an Interface</a:t>
            </a:r>
          </a:p>
          <a:p>
            <a:pPr lvl="1">
              <a:buFontTx/>
              <a:buNone/>
            </a:pPr>
            <a:r>
              <a:rPr lang="en-US" sz="1600">
                <a:latin typeface="Courier New" pitchFamily="49" charset="0"/>
              </a:rPr>
              <a:t>interface ICDPlayer</a:t>
            </a:r>
          </a:p>
          <a:p>
            <a:pPr lvl="1">
              <a:buFontTx/>
              <a:buNone/>
            </a:pPr>
            <a:r>
              <a:rPr lang="en-US" sz="1600">
                <a:latin typeface="Courier New" pitchFamily="49" charset="0"/>
              </a:rPr>
              <a:t>{</a:t>
            </a:r>
          </a:p>
          <a:p>
            <a:pPr lvl="1">
              <a:buFontTx/>
              <a:buNone/>
            </a:pPr>
            <a:r>
              <a:rPr lang="en-US" sz="1600">
                <a:latin typeface="Courier New" pitchFamily="49" charset="0"/>
              </a:rPr>
              <a:t>   void Play(short playTrackNum);</a:t>
            </a:r>
          </a:p>
          <a:p>
            <a:pPr lvl="1">
              <a:buFontTx/>
              <a:buNone/>
            </a:pPr>
            <a:r>
              <a:rPr lang="en-US" sz="1600">
                <a:latin typeface="Courier New" pitchFamily="49" charset="0"/>
              </a:rPr>
              <a:t>   void Pause();</a:t>
            </a:r>
          </a:p>
          <a:p>
            <a:pPr lvl="1">
              <a:buFontTx/>
              <a:buNone/>
            </a:pPr>
            <a:r>
              <a:rPr lang="en-US" sz="1600">
                <a:latin typeface="Courier New" pitchFamily="49" charset="0"/>
              </a:rPr>
              <a:t>   void Skip(short numTracks);</a:t>
            </a:r>
          </a:p>
          <a:p>
            <a:pPr lvl="1">
              <a:buFontTx/>
              <a:buNone/>
            </a:pPr>
            <a:r>
              <a:rPr lang="en-US" sz="1600">
                <a:latin typeface="Courier New" pitchFamily="49" charset="0"/>
              </a:rPr>
              <a:t>   short CurrentTrack</a:t>
            </a:r>
          </a:p>
          <a:p>
            <a:pPr lvl="1">
              <a:buFontTx/>
              <a:buNone/>
            </a:pPr>
            <a:r>
              <a:rPr lang="en-US" sz="1600">
                <a:latin typeface="Courier New" pitchFamily="49" charset="0"/>
              </a:rPr>
              <a:t>   {</a:t>
            </a:r>
          </a:p>
          <a:p>
            <a:pPr lvl="1">
              <a:buFontTx/>
              <a:buNone/>
            </a:pPr>
            <a:r>
              <a:rPr lang="en-US" sz="1600">
                <a:latin typeface="Courier New" pitchFamily="49" charset="0"/>
              </a:rPr>
              <a:t>      get;</a:t>
            </a:r>
          </a:p>
          <a:p>
            <a:pPr lvl="1">
              <a:buFontTx/>
              <a:buNone/>
            </a:pPr>
            <a:r>
              <a:rPr lang="en-US" sz="1600">
                <a:latin typeface="Courier New" pitchFamily="49" charset="0"/>
              </a:rPr>
              <a:t>      set;</a:t>
            </a:r>
          </a:p>
          <a:p>
            <a:pPr lvl="1">
              <a:buFontTx/>
              <a:buNone/>
            </a:pPr>
            <a:r>
              <a:rPr lang="en-US" sz="1600">
                <a:latin typeface="Courier New" pitchFamily="49" charset="0"/>
              </a:rPr>
              <a:t>   }</a:t>
            </a:r>
          </a:p>
          <a:p>
            <a:pPr lvl="1">
              <a:buFontTx/>
              <a:buNone/>
            </a:pPr>
            <a:r>
              <a:rPr lang="en-US" sz="1600">
                <a:latin typeface="Courier New" pitchFamily="49" charset="0"/>
              </a:rPr>
              <a:t>}</a:t>
            </a:r>
          </a:p>
        </p:txBody>
      </p:sp>
      <p:sp>
        <p:nvSpPr>
          <p:cNvPr id="4" name="Slide Number Placeholder 3"/>
          <p:cNvSpPr>
            <a:spLocks noGrp="1"/>
          </p:cNvSpPr>
          <p:nvPr>
            <p:ph type="sldNum" sz="quarter" idx="12"/>
          </p:nvPr>
        </p:nvSpPr>
        <p:spPr/>
        <p:txBody>
          <a:bodyPr/>
          <a:lstStyle/>
          <a:p>
            <a:fld id="{E3F9CDB7-52C7-407A-9D61-3D60DE0C9C88}" type="slidenum">
              <a:rPr lang="en-US" smtClean="0"/>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Exceptions</a:t>
            </a:r>
            <a:endParaRPr lang="en-GB" dirty="0"/>
          </a:p>
        </p:txBody>
      </p:sp>
      <p:sp>
        <p:nvSpPr>
          <p:cNvPr id="3" name="Text Placeholder 2"/>
          <p:cNvSpPr>
            <a:spLocks noGrp="1"/>
          </p:cNvSpPr>
          <p:nvPr>
            <p:ph type="body" idx="1"/>
          </p:nvPr>
        </p:nvSpPr>
        <p:spPr/>
        <p:txBody>
          <a:bodyPr/>
          <a:lstStyle/>
          <a:p>
            <a:r>
              <a:rPr lang="en-GB" dirty="0" smtClean="0"/>
              <a:t>What Is an Exception?
Handling Exception by Using a Try/Catch Block
Using a Finally Block
Throwing Exceptions</a:t>
            </a:r>
            <a:endParaRPr lang="en-GB" dirty="0"/>
          </a:p>
        </p:txBody>
      </p:sp>
    </p:spTree>
    <p:extLst>
      <p:ext uri="{BB962C8B-B14F-4D97-AF65-F5344CB8AC3E}">
        <p14:creationId xmlns:p14="http://schemas.microsoft.com/office/powerpoint/2010/main" val="2815080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an Exception?</a:t>
            </a:r>
            <a:endParaRPr lang="en-GB" dirty="0"/>
          </a:p>
        </p:txBody>
      </p:sp>
      <p:sp>
        <p:nvSpPr>
          <p:cNvPr id="4" name="Content Placeholder 2"/>
          <p:cNvSpPr>
            <a:spLocks noGrp="1"/>
          </p:cNvSpPr>
          <p:nvPr/>
        </p:nvSpPr>
        <p:spPr bwMode="auto">
          <a:xfrm>
            <a:off x="458788" y="1021215"/>
            <a:ext cx="8119156" cy="4998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000" dirty="0">
                <a:latin typeface="Calibri"/>
                <a:ea typeface="+mn-ea"/>
                <a:cs typeface="Calibri"/>
              </a:rPr>
              <a:t>An exception is an indication of an error or exceptional </a:t>
            </a:r>
            <a:r>
              <a:rPr lang="en-GB" sz="2000" dirty="0" smtClean="0">
                <a:latin typeface="Calibri"/>
                <a:ea typeface="+mn-ea"/>
                <a:cs typeface="Calibri"/>
              </a:rPr>
              <a:t>condition</a:t>
            </a:r>
          </a:p>
          <a:p>
            <a:r>
              <a:rPr lang="en-GB" sz="2000" dirty="0" smtClean="0">
                <a:latin typeface="Calibri"/>
                <a:ea typeface="+mn-ea"/>
                <a:cs typeface="Calibri"/>
              </a:rPr>
              <a:t>The .NET Framework provides many exception classes:</a:t>
            </a:r>
          </a:p>
          <a:p>
            <a:pPr lvl="1"/>
            <a:r>
              <a:rPr lang="en-GB" sz="2000" b="1" dirty="0">
                <a:latin typeface="Calibri"/>
                <a:ea typeface="+mn-ea"/>
                <a:cs typeface="Calibri"/>
              </a:rPr>
              <a:t>Exception	</a:t>
            </a:r>
            <a:endParaRPr lang="en-GB" sz="2000" b="1" dirty="0" smtClean="0">
              <a:latin typeface="Calibri"/>
              <a:ea typeface="+mn-ea"/>
              <a:cs typeface="Calibri"/>
            </a:endParaRPr>
          </a:p>
          <a:p>
            <a:pPr lvl="1"/>
            <a:r>
              <a:rPr lang="en-GB" sz="2000" b="1" dirty="0">
                <a:latin typeface="Calibri"/>
                <a:ea typeface="+mn-ea"/>
                <a:cs typeface="Calibri"/>
              </a:rPr>
              <a:t>SystemException	</a:t>
            </a:r>
            <a:endParaRPr lang="en-GB" sz="2000" b="1" dirty="0" smtClean="0">
              <a:latin typeface="Calibri"/>
              <a:ea typeface="+mn-ea"/>
              <a:cs typeface="Calibri"/>
            </a:endParaRPr>
          </a:p>
          <a:p>
            <a:pPr lvl="1"/>
            <a:r>
              <a:rPr lang="en-GB" sz="2000" b="1" dirty="0">
                <a:latin typeface="Calibri"/>
                <a:ea typeface="+mn-ea"/>
                <a:cs typeface="Calibri"/>
              </a:rPr>
              <a:t>ApplicationException	</a:t>
            </a:r>
            <a:endParaRPr lang="en-GB" sz="2000" b="1" dirty="0" smtClean="0">
              <a:latin typeface="Calibri"/>
              <a:ea typeface="+mn-ea"/>
              <a:cs typeface="Calibri"/>
            </a:endParaRPr>
          </a:p>
          <a:p>
            <a:pPr lvl="1"/>
            <a:r>
              <a:rPr lang="en-GB" sz="2000" b="1" dirty="0">
                <a:latin typeface="Calibri"/>
                <a:ea typeface="+mn-ea"/>
                <a:cs typeface="Calibri"/>
              </a:rPr>
              <a:t>NullReferenceException	</a:t>
            </a:r>
            <a:endParaRPr lang="en-GB" sz="2000" b="1" dirty="0" smtClean="0">
              <a:latin typeface="Calibri"/>
              <a:ea typeface="+mn-ea"/>
              <a:cs typeface="Calibri"/>
            </a:endParaRPr>
          </a:p>
          <a:p>
            <a:pPr lvl="1"/>
            <a:r>
              <a:rPr lang="en-GB" sz="2000" b="1" dirty="0">
                <a:latin typeface="Calibri"/>
                <a:ea typeface="+mn-ea"/>
                <a:cs typeface="Calibri"/>
              </a:rPr>
              <a:t>FileNotFoundException	</a:t>
            </a:r>
            <a:endParaRPr lang="en-GB" sz="2000" b="1" dirty="0" smtClean="0">
              <a:latin typeface="Calibri"/>
              <a:ea typeface="+mn-ea"/>
              <a:cs typeface="Calibri"/>
            </a:endParaRPr>
          </a:p>
          <a:p>
            <a:pPr lvl="1"/>
            <a:r>
              <a:rPr lang="en-GB" sz="2000" b="1" dirty="0">
                <a:latin typeface="Calibri"/>
                <a:ea typeface="+mn-ea"/>
                <a:cs typeface="Calibri"/>
              </a:rPr>
              <a:t>SerializationException	</a:t>
            </a:r>
            <a:endParaRPr lang="en-US" sz="2000" b="1" dirty="0" smtClean="0">
              <a:latin typeface="Calibri"/>
              <a:ea typeface="+mn-ea"/>
              <a:cs typeface="Calibri"/>
            </a:endParaRPr>
          </a:p>
        </p:txBody>
      </p:sp>
      <p:sp>
        <p:nvSpPr>
          <p:cNvPr id="5" name="Slide Number Placeholder 4"/>
          <p:cNvSpPr>
            <a:spLocks noGrp="1"/>
          </p:cNvSpPr>
          <p:nvPr>
            <p:ph type="sldNum" sz="quarter" idx="12"/>
          </p:nvPr>
        </p:nvSpPr>
        <p:spPr/>
        <p:txBody>
          <a:bodyPr/>
          <a:lstStyle/>
          <a:p>
            <a:fld id="{E3F9CDB7-52C7-407A-9D61-3D60DE0C9C88}" type="slidenum">
              <a:rPr lang="en-US" smtClean="0"/>
              <a:pPr/>
              <a:t>38</a:t>
            </a:fld>
            <a:endParaRPr lang="en-US" dirty="0"/>
          </a:p>
        </p:txBody>
      </p:sp>
    </p:spTree>
    <p:extLst>
      <p:ext uri="{BB962C8B-B14F-4D97-AF65-F5344CB8AC3E}">
        <p14:creationId xmlns:p14="http://schemas.microsoft.com/office/powerpoint/2010/main" val="1701139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Handling Exception by Using a Try/Catch Block</a:t>
            </a:r>
            <a:endParaRPr lang="en-GB" dirty="0"/>
          </a:p>
        </p:txBody>
      </p:sp>
      <p:sp>
        <p:nvSpPr>
          <p:cNvPr id="4" name="Content Placeholder 2"/>
          <p:cNvSpPr>
            <a:spLocks noGrp="1"/>
          </p:cNvSpPr>
          <p:nvPr/>
        </p:nvSpPr>
        <p:spPr bwMode="auto">
          <a:xfrm>
            <a:off x="467544" y="692696"/>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000" dirty="0" smtClean="0">
                <a:latin typeface="Calibri"/>
                <a:ea typeface="+mn-ea"/>
                <a:cs typeface="Calibri"/>
              </a:rPr>
              <a:t>Use try/catch blocks to handle exceptions</a:t>
            </a:r>
          </a:p>
          <a:p>
            <a:r>
              <a:rPr lang="en-GB" sz="2000" dirty="0" smtClean="0">
                <a:latin typeface="Calibri"/>
                <a:ea typeface="+mn-ea"/>
                <a:cs typeface="Calibri"/>
              </a:rPr>
              <a:t>Use one or more catch blocks to catch different types of exceptions</a:t>
            </a:r>
          </a:p>
        </p:txBody>
      </p:sp>
      <p:sp>
        <p:nvSpPr>
          <p:cNvPr id="5" name="TextBox 5"/>
          <p:cNvSpPr txBox="1"/>
          <p:nvPr/>
        </p:nvSpPr>
        <p:spPr>
          <a:xfrm>
            <a:off x="685800" y="1988840"/>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NullReferenceException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a:t>
            </a:r>
            <a:r>
              <a:rPr lang="en-GB" b="0" dirty="0" smtClean="0">
                <a:latin typeface="Lucida Sans Unicode" pitchFamily="34" charset="0"/>
                <a:cs typeface="Lucida Sans Unicode" pitchFamily="34" charset="0"/>
              </a:rPr>
              <a:t>other exceptions</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39</a:t>
            </a:fld>
            <a:endParaRPr lang="en-US" dirty="0"/>
          </a:p>
        </p:txBody>
      </p:sp>
    </p:spTree>
    <p:extLst>
      <p:ext uri="{BB962C8B-B14F-4D97-AF65-F5344CB8AC3E}">
        <p14:creationId xmlns:p14="http://schemas.microsoft.com/office/powerpoint/2010/main" val="3874361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4</a:t>
            </a:fld>
            <a:endParaRPr lang="en-US" dirty="0"/>
          </a:p>
        </p:txBody>
      </p:sp>
      <p:pic>
        <p:nvPicPr>
          <p:cNvPr id="2050" name="Picture 2"/>
          <p:cNvPicPr>
            <a:picLocks noChangeAspect="1" noChangeArrowheads="1"/>
          </p:cNvPicPr>
          <p:nvPr/>
        </p:nvPicPr>
        <p:blipFill>
          <a:blip r:embed="rId2" cstate="print"/>
          <a:stretch>
            <a:fillRect/>
          </a:stretch>
        </p:blipFill>
        <p:spPr bwMode="auto">
          <a:xfrm>
            <a:off x="0" y="0"/>
            <a:ext cx="9144000" cy="61653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a Finally Block</a:t>
            </a:r>
            <a:endParaRPr lang="en-GB"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000" dirty="0" smtClean="0">
                <a:latin typeface="Calibri"/>
                <a:ea typeface="+mn-ea"/>
                <a:cs typeface="Calibri"/>
              </a:rPr>
              <a:t>Use a finally block to run code whether or not an exception has occurred</a:t>
            </a:r>
          </a:p>
        </p:txBody>
      </p:sp>
      <p:sp>
        <p:nvSpPr>
          <p:cNvPr id="5" name="TextBox 4"/>
          <p:cNvSpPr txBox="1"/>
          <p:nvPr/>
        </p:nvSpPr>
        <p:spPr>
          <a:xfrm>
            <a:off x="685800" y="1628800"/>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NullReferenceException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other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finally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Code that always runs.</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Slide Number Placeholder 5"/>
          <p:cNvSpPr>
            <a:spLocks noGrp="1"/>
          </p:cNvSpPr>
          <p:nvPr>
            <p:ph type="sldNum" sz="quarter" idx="12"/>
          </p:nvPr>
        </p:nvSpPr>
        <p:spPr/>
        <p:txBody>
          <a:bodyPr/>
          <a:lstStyle/>
          <a:p>
            <a:fld id="{E3F9CDB7-52C7-407A-9D61-3D60DE0C9C88}" type="slidenum">
              <a:rPr lang="en-US" smtClean="0"/>
              <a:pPr/>
              <a:t>40</a:t>
            </a:fld>
            <a:endParaRPr lang="en-US" dirty="0"/>
          </a:p>
        </p:txBody>
      </p:sp>
    </p:spTree>
    <p:extLst>
      <p:ext uri="{BB962C8B-B14F-4D97-AF65-F5344CB8AC3E}">
        <p14:creationId xmlns:p14="http://schemas.microsoft.com/office/powerpoint/2010/main" val="2359749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Throwing Exceptions</a:t>
            </a:r>
            <a:endParaRPr lang="en-GB" dirty="0"/>
          </a:p>
        </p:txBody>
      </p:sp>
      <p:sp>
        <p:nvSpPr>
          <p:cNvPr id="4" name="Content Placeholder 2"/>
          <p:cNvSpPr>
            <a:spLocks noGrp="1"/>
          </p:cNvSpPr>
          <p:nvPr/>
        </p:nvSpPr>
        <p:spPr bwMode="auto">
          <a:xfrm>
            <a:off x="323528" y="692696"/>
            <a:ext cx="8119156"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000" dirty="0" smtClean="0">
                <a:latin typeface="Calibri"/>
                <a:ea typeface="+mn-ea"/>
                <a:cs typeface="Calibri"/>
              </a:rPr>
              <a:t>Use the </a:t>
            </a:r>
            <a:r>
              <a:rPr lang="en-GB" sz="2000" b="1" dirty="0" smtClean="0">
                <a:latin typeface="Calibri"/>
                <a:ea typeface="+mn-ea"/>
                <a:cs typeface="Calibri"/>
              </a:rPr>
              <a:t>throw</a:t>
            </a:r>
            <a:r>
              <a:rPr lang="en-GB" sz="2000" dirty="0" smtClean="0">
                <a:latin typeface="Calibri"/>
                <a:ea typeface="+mn-ea"/>
                <a:cs typeface="Calibri"/>
              </a:rPr>
              <a:t> keyword to throw a new exception</a:t>
            </a:r>
          </a:p>
          <a:p>
            <a:endParaRPr lang="en-GB" dirty="0" smtClean="0"/>
          </a:p>
          <a:p>
            <a:endParaRPr lang="en-GB" dirty="0"/>
          </a:p>
          <a:p>
            <a:endParaRPr lang="en-GB" sz="2000" dirty="0" smtClean="0">
              <a:latin typeface="Calibri"/>
              <a:ea typeface="+mn-ea"/>
              <a:cs typeface="Calibri"/>
            </a:endParaRPr>
          </a:p>
          <a:p>
            <a:r>
              <a:rPr lang="en-GB" sz="2000" dirty="0" smtClean="0">
                <a:latin typeface="Calibri"/>
                <a:ea typeface="+mn-ea"/>
                <a:cs typeface="Calibri"/>
              </a:rPr>
              <a:t>Use </a:t>
            </a:r>
            <a:r>
              <a:rPr lang="en-GB" sz="2000" dirty="0">
                <a:latin typeface="Calibri"/>
                <a:ea typeface="+mn-ea"/>
                <a:cs typeface="Calibri"/>
              </a:rPr>
              <a:t>the </a:t>
            </a:r>
            <a:r>
              <a:rPr lang="en-GB" sz="2000" b="1" dirty="0">
                <a:latin typeface="Calibri"/>
                <a:ea typeface="+mn-ea"/>
                <a:cs typeface="Calibri"/>
              </a:rPr>
              <a:t>throw</a:t>
            </a:r>
            <a:r>
              <a:rPr lang="en-GB" sz="2000" dirty="0">
                <a:latin typeface="Calibri"/>
                <a:ea typeface="+mn-ea"/>
                <a:cs typeface="Calibri"/>
              </a:rPr>
              <a:t> keyword to </a:t>
            </a:r>
            <a:r>
              <a:rPr lang="en-GB" sz="2000" dirty="0" smtClean="0">
                <a:latin typeface="Calibri"/>
                <a:ea typeface="+mn-ea"/>
                <a:cs typeface="Calibri"/>
              </a:rPr>
              <a:t>rethrow an existing exception</a:t>
            </a:r>
            <a:endParaRPr lang="en-GB" sz="2000" dirty="0">
              <a:latin typeface="Calibri"/>
              <a:ea typeface="+mn-ea"/>
              <a:cs typeface="Calibri"/>
            </a:endParaRPr>
          </a:p>
        </p:txBody>
      </p:sp>
      <p:sp>
        <p:nvSpPr>
          <p:cNvPr id="5" name="TextBox 4"/>
          <p:cNvSpPr txBox="1"/>
          <p:nvPr/>
        </p:nvSpPr>
        <p:spPr>
          <a:xfrm>
            <a:off x="550540" y="3145243"/>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throw;</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588637" y="1240189"/>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ex =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new </a:t>
            </a:r>
            <a:r>
              <a:rPr lang="en-GB" b="0" dirty="0">
                <a:latin typeface="Lucida Sans Unicode" pitchFamily="34" charset="0"/>
                <a:cs typeface="Lucida Sans Unicode" pitchFamily="34" charset="0"/>
              </a:rPr>
              <a:t>NullReferenceException("The 'Name' parameter is null.");</a:t>
            </a:r>
          </a:p>
          <a:p>
            <a:r>
              <a:rPr lang="en-GB" b="0" dirty="0">
                <a:latin typeface="Lucida Sans Unicode" pitchFamily="34" charset="0"/>
                <a:cs typeface="Lucida Sans Unicode" pitchFamily="34" charset="0"/>
              </a:rPr>
              <a:t>throw ex;</a:t>
            </a:r>
            <a:endParaRPr lang="en-US" b="0" dirty="0" smtClean="0">
              <a:latin typeface="Lucida Sans Unicode" pitchFamily="34" charset="0"/>
              <a:cs typeface="Lucida Sans Unicode" pitchFamily="34" charset="0"/>
            </a:endParaRPr>
          </a:p>
        </p:txBody>
      </p:sp>
      <p:sp>
        <p:nvSpPr>
          <p:cNvPr id="7" name="Slide Number Placeholder 6"/>
          <p:cNvSpPr>
            <a:spLocks noGrp="1"/>
          </p:cNvSpPr>
          <p:nvPr>
            <p:ph type="sldNum" sz="quarter" idx="12"/>
          </p:nvPr>
        </p:nvSpPr>
        <p:spPr/>
        <p:txBody>
          <a:bodyPr/>
          <a:lstStyle/>
          <a:p>
            <a:fld id="{E3F9CDB7-52C7-407A-9D61-3D60DE0C9C88}" type="slidenum">
              <a:rPr lang="en-US" smtClean="0"/>
              <a:pPr/>
              <a:t>41</a:t>
            </a:fld>
            <a:endParaRPr lang="en-US" dirty="0"/>
          </a:p>
        </p:txBody>
      </p:sp>
    </p:spTree>
    <p:extLst>
      <p:ext uri="{BB962C8B-B14F-4D97-AF65-F5344CB8AC3E}">
        <p14:creationId xmlns:p14="http://schemas.microsoft.com/office/powerpoint/2010/main" val="1951765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a:xfrm>
            <a:off x="0" y="116632"/>
            <a:ext cx="8229600" cy="396875"/>
          </a:xfrm>
        </p:spPr>
        <p:txBody>
          <a:bodyPr/>
          <a:lstStyle/>
          <a:p>
            <a:pPr eaLnBrk="1" hangingPunct="1"/>
            <a:r>
              <a:rPr lang="en-US" dirty="0" smtClean="0"/>
              <a:t>Creating and Using Static Fields</a:t>
            </a:r>
          </a:p>
        </p:txBody>
      </p:sp>
      <p:sp>
        <p:nvSpPr>
          <p:cNvPr id="3" name="AutoShape 26"/>
          <p:cNvSpPr>
            <a:spLocks noChangeArrowheads="1"/>
          </p:cNvSpPr>
          <p:nvPr/>
        </p:nvSpPr>
        <p:spPr bwMode="auto">
          <a:xfrm>
            <a:off x="393700" y="1124744"/>
            <a:ext cx="8313738" cy="414337"/>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defRPr/>
            </a:pPr>
            <a:endParaRPr lang="en-US" sz="1600">
              <a:cs typeface="Arial" charset="0"/>
            </a:endParaRPr>
          </a:p>
        </p:txBody>
      </p:sp>
      <p:sp>
        <p:nvSpPr>
          <p:cNvPr id="11268" name="Rectangle 3"/>
          <p:cNvSpPr>
            <a:spLocks noChangeArrowheads="1"/>
          </p:cNvSpPr>
          <p:nvPr/>
        </p:nvSpPr>
        <p:spPr bwMode="auto">
          <a:xfrm>
            <a:off x="425450" y="1161256"/>
            <a:ext cx="8293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40000"/>
              </a:spcBef>
              <a:buClr>
                <a:srgbClr val="8DACD0"/>
              </a:buClr>
              <a:buSzPct val="70000"/>
            </a:pPr>
            <a:r>
              <a:rPr lang="en-US" b="0"/>
              <a:t>Instance fields contain data pertinent to a specific instance of a type</a:t>
            </a:r>
            <a:endParaRPr lang="en-US" b="0">
              <a:latin typeface="Arial Narrow" pitchFamily="34" charset="0"/>
            </a:endParaRPr>
          </a:p>
        </p:txBody>
      </p:sp>
      <p:sp>
        <p:nvSpPr>
          <p:cNvPr id="9" name="AutoShape 26"/>
          <p:cNvSpPr>
            <a:spLocks noChangeArrowheads="1"/>
          </p:cNvSpPr>
          <p:nvPr/>
        </p:nvSpPr>
        <p:spPr bwMode="auto">
          <a:xfrm>
            <a:off x="396875" y="1847056"/>
            <a:ext cx="8315325" cy="4127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defRPr/>
            </a:pPr>
            <a:endParaRPr lang="en-US" sz="1600">
              <a:cs typeface="Arial" charset="0"/>
            </a:endParaRPr>
          </a:p>
        </p:txBody>
      </p:sp>
      <p:sp>
        <p:nvSpPr>
          <p:cNvPr id="11270" name="Rectangle 9"/>
          <p:cNvSpPr>
            <a:spLocks noChangeArrowheads="1"/>
          </p:cNvSpPr>
          <p:nvPr/>
        </p:nvSpPr>
        <p:spPr bwMode="auto">
          <a:xfrm>
            <a:off x="428625" y="1875631"/>
            <a:ext cx="8293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40000"/>
              </a:spcBef>
              <a:buClr>
                <a:srgbClr val="8DACD0"/>
              </a:buClr>
              <a:buSzPct val="70000"/>
            </a:pPr>
            <a:r>
              <a:rPr lang="en-US" b="0"/>
              <a:t>Static fields contain data pertinent to the type itself</a:t>
            </a:r>
            <a:endParaRPr lang="en-US" b="0">
              <a:latin typeface="Arial Narrow" pitchFamily="34" charset="0"/>
            </a:endParaRPr>
          </a:p>
        </p:txBody>
      </p:sp>
      <p:sp>
        <p:nvSpPr>
          <p:cNvPr id="11" name="AutoShape 3"/>
          <p:cNvSpPr>
            <a:spLocks noChangeArrowheads="1"/>
          </p:cNvSpPr>
          <p:nvPr/>
        </p:nvSpPr>
        <p:spPr bwMode="auto">
          <a:xfrm>
            <a:off x="546100" y="2623344"/>
            <a:ext cx="7975600" cy="13065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a:latin typeface="Lucida Sans Typewriter" pitchFamily="49" charset="0"/>
                <a:cs typeface="Arial" charset="0"/>
              </a:rPr>
              <a:t>class Sales</a:t>
            </a:r>
            <a:endParaRPr lang="en-GB" sz="1600" b="0">
              <a:latin typeface="Lucida Sans Typewriter" pitchFamily="49" charset="0"/>
              <a:cs typeface="Arial" charset="0"/>
            </a:endParaRPr>
          </a:p>
          <a:p>
            <a:pPr>
              <a:defRPr/>
            </a:pPr>
            <a:r>
              <a:rPr lang="en-US" sz="1600" b="0">
                <a:latin typeface="Lucida Sans Typewriter" pitchFamily="49" charset="0"/>
                <a:cs typeface="Arial" charset="0"/>
              </a:rPr>
              <a:t>{</a:t>
            </a:r>
            <a:endParaRPr lang="en-GB" sz="1600" b="0">
              <a:latin typeface="Lucida Sans Typewriter" pitchFamily="49" charset="0"/>
              <a:cs typeface="Arial" charset="0"/>
            </a:endParaRPr>
          </a:p>
          <a:p>
            <a:pPr>
              <a:defRPr/>
            </a:pPr>
            <a:r>
              <a:rPr lang="en-US" sz="1600" b="0">
                <a:latin typeface="Lucida Sans Typewriter" pitchFamily="49" charset="0"/>
                <a:cs typeface="Arial" charset="0"/>
              </a:rPr>
              <a:t>    public static double salesTaxPercentage = 20;</a:t>
            </a:r>
            <a:endParaRPr lang="en-GB" sz="1600" b="0">
              <a:latin typeface="Lucida Sans Typewriter" pitchFamily="49" charset="0"/>
              <a:cs typeface="Arial" charset="0"/>
            </a:endParaRPr>
          </a:p>
          <a:p>
            <a:pPr>
              <a:defRPr/>
            </a:pPr>
            <a:r>
              <a:rPr lang="en-US" sz="1600" b="0">
                <a:latin typeface="Lucida Sans Typewriter" pitchFamily="49" charset="0"/>
                <a:cs typeface="Arial" charset="0"/>
              </a:rPr>
              <a:t>}</a:t>
            </a:r>
          </a:p>
        </p:txBody>
      </p:sp>
      <p:sp>
        <p:nvSpPr>
          <p:cNvPr id="14" name="AutoShape 26"/>
          <p:cNvSpPr>
            <a:spLocks noChangeArrowheads="1"/>
          </p:cNvSpPr>
          <p:nvPr/>
        </p:nvSpPr>
        <p:spPr bwMode="auto">
          <a:xfrm>
            <a:off x="436563" y="4377531"/>
            <a:ext cx="8313737" cy="74136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defRPr/>
            </a:pPr>
            <a:endParaRPr lang="en-GB" sz="1600">
              <a:cs typeface="Arial" charset="0"/>
            </a:endParaRPr>
          </a:p>
          <a:p>
            <a:pPr marL="231775" indent="-231775">
              <a:lnSpc>
                <a:spcPct val="90000"/>
              </a:lnSpc>
              <a:spcBef>
                <a:spcPct val="40000"/>
              </a:spcBef>
              <a:buSzPct val="80000"/>
              <a:defRPr/>
            </a:pPr>
            <a:endParaRPr lang="en-GB" sz="1600">
              <a:cs typeface="Arial" charset="0"/>
            </a:endParaRPr>
          </a:p>
        </p:txBody>
      </p:sp>
      <p:sp>
        <p:nvSpPr>
          <p:cNvPr id="11273" name="Rectangle 14"/>
          <p:cNvSpPr>
            <a:spLocks noChangeArrowheads="1"/>
          </p:cNvSpPr>
          <p:nvPr/>
        </p:nvSpPr>
        <p:spPr bwMode="auto">
          <a:xfrm>
            <a:off x="468313" y="4468019"/>
            <a:ext cx="82931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40000"/>
              </a:spcBef>
              <a:buClr>
                <a:srgbClr val="8DACD0"/>
              </a:buClr>
              <a:buSzPct val="70000"/>
            </a:pPr>
            <a:r>
              <a:rPr lang="en-US" b="0"/>
              <a:t>To access a static field, you use the name of the class, followed by a period, followed by the name of the field</a:t>
            </a:r>
            <a:endParaRPr lang="en-US" b="0">
              <a:latin typeface="Arial Narrow" pitchFamily="34" charset="0"/>
            </a:endParaRPr>
          </a:p>
        </p:txBody>
      </p:sp>
      <p:sp>
        <p:nvSpPr>
          <p:cNvPr id="18" name="AutoShape 3"/>
          <p:cNvSpPr>
            <a:spLocks noChangeArrowheads="1"/>
          </p:cNvSpPr>
          <p:nvPr/>
        </p:nvSpPr>
        <p:spPr bwMode="auto">
          <a:xfrm>
            <a:off x="574675" y="5498306"/>
            <a:ext cx="7975600" cy="4778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endParaRPr lang="en-US" sz="1600" b="0">
              <a:latin typeface="Lucida Sans Typewriter" pitchFamily="49" charset="0"/>
              <a:cs typeface="Arial" charset="0"/>
            </a:endParaRPr>
          </a:p>
        </p:txBody>
      </p:sp>
      <p:sp>
        <p:nvSpPr>
          <p:cNvPr id="11275" name="Rectangle 18"/>
          <p:cNvSpPr>
            <a:spLocks noChangeArrowheads="1"/>
          </p:cNvSpPr>
          <p:nvPr/>
        </p:nvSpPr>
        <p:spPr bwMode="auto">
          <a:xfrm>
            <a:off x="615950" y="5572919"/>
            <a:ext cx="7985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0">
                <a:latin typeface="Lucida Sans Typewriter" pitchFamily="49" charset="0"/>
              </a:rPr>
              <a:t>Sales.salesTaxPercentage = 32;</a:t>
            </a:r>
            <a:endParaRPr lang="en-GB" sz="1600" b="0">
              <a:latin typeface="Lucida Sans Typewriter"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title"/>
          </p:nvPr>
        </p:nvSpPr>
        <p:spPr/>
        <p:txBody>
          <a:bodyPr/>
          <a:lstStyle/>
          <a:p>
            <a:pPr eaLnBrk="1" hangingPunct="1"/>
            <a:r>
              <a:rPr lang="en-US" dirty="0" smtClean="0"/>
              <a:t>DataTypes  </a:t>
            </a:r>
            <a:r>
              <a:rPr lang="en-US" dirty="0" smtClean="0">
                <a:sym typeface="Wingdings" pitchFamily="2" charset="2"/>
              </a:rPr>
              <a:t> </a:t>
            </a:r>
            <a:r>
              <a:rPr lang="en-US" sz="3200" dirty="0" smtClean="0"/>
              <a:t>Delegates</a:t>
            </a:r>
          </a:p>
        </p:txBody>
      </p:sp>
      <p:sp>
        <p:nvSpPr>
          <p:cNvPr id="59395" name="Rectangle 8"/>
          <p:cNvSpPr>
            <a:spLocks noGrp="1" noChangeArrowheads="1"/>
          </p:cNvSpPr>
          <p:nvPr>
            <p:ph type="body" idx="1"/>
          </p:nvPr>
        </p:nvSpPr>
        <p:spPr/>
        <p:txBody>
          <a:bodyPr/>
          <a:lstStyle/>
          <a:p>
            <a:pPr eaLnBrk="1" hangingPunct="1"/>
            <a:r>
              <a:rPr lang="en-US" dirty="0" smtClean="0"/>
              <a:t>A delegate is a reference type that defines a method signature</a:t>
            </a:r>
          </a:p>
          <a:p>
            <a:pPr eaLnBrk="1" hangingPunct="1"/>
            <a:r>
              <a:rPr lang="en-US" dirty="0" smtClean="0"/>
              <a:t>When instantiated, a delegate holds one or more methods</a:t>
            </a:r>
          </a:p>
          <a:p>
            <a:pPr lvl="1" eaLnBrk="1" hangingPunct="1"/>
            <a:r>
              <a:rPr lang="en-US" dirty="0" smtClean="0"/>
              <a:t>Essentially an object-oriented function pointer</a:t>
            </a:r>
          </a:p>
          <a:p>
            <a:pPr eaLnBrk="1" hangingPunct="1"/>
            <a:r>
              <a:rPr lang="en-US" dirty="0" smtClean="0"/>
              <a:t>Foundation for framework events</a:t>
            </a:r>
          </a:p>
        </p:txBody>
      </p:sp>
      <p:sp>
        <p:nvSpPr>
          <p:cNvPr id="4" name="Slide Number Placeholder 3"/>
          <p:cNvSpPr>
            <a:spLocks noGrp="1"/>
          </p:cNvSpPr>
          <p:nvPr>
            <p:ph type="sldNum" sz="quarter" idx="12"/>
          </p:nvPr>
        </p:nvSpPr>
        <p:spPr/>
        <p:txBody>
          <a:bodyPr/>
          <a:lstStyle/>
          <a:p>
            <a:fld id="{E3F9CDB7-52C7-407A-9D61-3D60DE0C9C88}" type="slidenum">
              <a:rPr lang="en-US" smtClean="0"/>
              <a:pPr/>
              <a:t>43</a:t>
            </a:fld>
            <a:endParaRPr lang="en-US" dirty="0"/>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9512" y="188640"/>
            <a:ext cx="8229600" cy="515112"/>
          </a:xfrm>
        </p:spPr>
        <p:txBody>
          <a:bodyPr/>
          <a:lstStyle/>
          <a:p>
            <a:pPr eaLnBrk="1" hangingPunct="1"/>
            <a:r>
              <a:rPr lang="en-GB" dirty="0" smtClean="0"/>
              <a:t>Defining a Delegate</a:t>
            </a:r>
          </a:p>
        </p:txBody>
      </p:sp>
      <p:sp>
        <p:nvSpPr>
          <p:cNvPr id="4" name="AutoShape 4"/>
          <p:cNvSpPr>
            <a:spLocks noChangeArrowheads="1"/>
          </p:cNvSpPr>
          <p:nvPr/>
        </p:nvSpPr>
        <p:spPr bwMode="auto">
          <a:xfrm>
            <a:off x="179512" y="643979"/>
            <a:ext cx="8759825" cy="5521325"/>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10" name="AutoShape 4"/>
          <p:cNvSpPr>
            <a:spLocks noChangeArrowheads="1"/>
          </p:cNvSpPr>
          <p:nvPr/>
        </p:nvSpPr>
        <p:spPr bwMode="auto">
          <a:xfrm>
            <a:off x="245446" y="1049485"/>
            <a:ext cx="8551863"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dirty="0"/>
              <a:t>Define a delegate by using the </a:t>
            </a:r>
            <a:r>
              <a:rPr lang="en-US" sz="1600" dirty="0"/>
              <a:t>delegate</a:t>
            </a:r>
            <a:r>
              <a:rPr lang="en-US" sz="1600" b="0" dirty="0"/>
              <a:t> keyword</a:t>
            </a:r>
          </a:p>
        </p:txBody>
      </p:sp>
      <p:sp>
        <p:nvSpPr>
          <p:cNvPr id="6" name="AutoShape 3"/>
          <p:cNvSpPr>
            <a:spLocks noChangeArrowheads="1"/>
          </p:cNvSpPr>
          <p:nvPr/>
        </p:nvSpPr>
        <p:spPr bwMode="auto">
          <a:xfrm>
            <a:off x="2609234" y="1628923"/>
            <a:ext cx="6072187" cy="3762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smtClean="0">
                <a:latin typeface="Lucida Sans Typewriter" pitchFamily="49" charset="0"/>
              </a:rPr>
              <a:t>public delegate </a:t>
            </a:r>
            <a:r>
              <a:rPr lang="en-US" sz="1400" b="0" dirty="0" err="1" smtClean="0">
                <a:latin typeface="Lucida Sans Typewriter" pitchFamily="49" charset="0"/>
              </a:rPr>
              <a:t>bool</a:t>
            </a:r>
            <a:r>
              <a:rPr lang="en-US" sz="1400" b="0" dirty="0" smtClean="0">
                <a:latin typeface="Lucida Sans Typewriter" pitchFamily="49" charset="0"/>
              </a:rPr>
              <a:t> </a:t>
            </a:r>
            <a:r>
              <a:rPr lang="en-US" sz="1400" b="0" dirty="0" err="1" smtClean="0">
                <a:latin typeface="Lucida Sans Typewriter" pitchFamily="49" charset="0"/>
              </a:rPr>
              <a:t>isValidDelegate</a:t>
            </a:r>
            <a:r>
              <a:rPr lang="en-US" sz="1400" b="0" dirty="0" smtClean="0">
                <a:latin typeface="Lucida Sans Typewriter" pitchFamily="49" charset="0"/>
              </a:rPr>
              <a:t>();</a:t>
            </a:r>
          </a:p>
        </p:txBody>
      </p:sp>
      <p:sp>
        <p:nvSpPr>
          <p:cNvPr id="12" name="AutoShape 4"/>
          <p:cNvSpPr>
            <a:spLocks noChangeArrowheads="1"/>
          </p:cNvSpPr>
          <p:nvPr/>
        </p:nvSpPr>
        <p:spPr bwMode="auto">
          <a:xfrm>
            <a:off x="247034" y="2167085"/>
            <a:ext cx="8551862"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Create an instance of the delegate</a:t>
            </a:r>
          </a:p>
        </p:txBody>
      </p:sp>
      <p:sp>
        <p:nvSpPr>
          <p:cNvPr id="13" name="AutoShape 3"/>
          <p:cNvSpPr>
            <a:spLocks noChangeArrowheads="1"/>
          </p:cNvSpPr>
          <p:nvPr/>
        </p:nvSpPr>
        <p:spPr bwMode="auto">
          <a:xfrm>
            <a:off x="2610821" y="2746523"/>
            <a:ext cx="6072188" cy="3762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smtClean="0">
                <a:latin typeface="Lucida Sans Typewriter" pitchFamily="49" charset="0"/>
              </a:rPr>
              <a:t>public </a:t>
            </a:r>
            <a:r>
              <a:rPr lang="en-US" sz="1400" b="0" dirty="0" err="1" smtClean="0">
                <a:latin typeface="Lucida Sans Typewriter" pitchFamily="49" charset="0"/>
              </a:rPr>
              <a:t>isValidDelegate</a:t>
            </a:r>
            <a:r>
              <a:rPr lang="en-US" sz="1400" b="0" dirty="0" smtClean="0">
                <a:latin typeface="Lucida Sans Typewriter" pitchFamily="49" charset="0"/>
              </a:rPr>
              <a:t> </a:t>
            </a:r>
            <a:r>
              <a:rPr lang="en-US" sz="1400" b="0" dirty="0" err="1" smtClean="0">
                <a:latin typeface="Lucida Sans Typewriter" pitchFamily="49" charset="0"/>
              </a:rPr>
              <a:t>isValid</a:t>
            </a:r>
            <a:r>
              <a:rPr lang="en-US" sz="1400" b="0" dirty="0" smtClean="0">
                <a:latin typeface="Lucida Sans Typewriter" pitchFamily="49" charset="0"/>
              </a:rPr>
              <a:t> = null;</a:t>
            </a:r>
          </a:p>
        </p:txBody>
      </p:sp>
      <p:sp>
        <p:nvSpPr>
          <p:cNvPr id="14" name="AutoShape 4"/>
          <p:cNvSpPr>
            <a:spLocks noChangeArrowheads="1"/>
          </p:cNvSpPr>
          <p:nvPr/>
        </p:nvSpPr>
        <p:spPr bwMode="auto">
          <a:xfrm>
            <a:off x="247034" y="3281510"/>
            <a:ext cx="8551862"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Add method references to the delegate by using the </a:t>
            </a:r>
            <a:r>
              <a:rPr lang="en-US" sz="1600"/>
              <a:t>+=</a:t>
            </a:r>
            <a:r>
              <a:rPr lang="en-US" sz="1600" b="0"/>
              <a:t> operator</a:t>
            </a:r>
          </a:p>
        </p:txBody>
      </p:sp>
      <p:sp>
        <p:nvSpPr>
          <p:cNvPr id="15" name="AutoShape 3"/>
          <p:cNvSpPr>
            <a:spLocks noChangeArrowheads="1"/>
          </p:cNvSpPr>
          <p:nvPr/>
        </p:nvSpPr>
        <p:spPr bwMode="auto">
          <a:xfrm>
            <a:off x="2610821" y="3860948"/>
            <a:ext cx="6072188"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err="1" smtClean="0">
                <a:latin typeface="Lucida Sans Typewriter" pitchFamily="49" charset="0"/>
              </a:rPr>
              <a:t>isValid</a:t>
            </a:r>
            <a:r>
              <a:rPr lang="en-US" sz="1400" b="0" dirty="0" smtClean="0">
                <a:latin typeface="Lucida Sans Typewriter" pitchFamily="49" charset="0"/>
              </a:rPr>
              <a:t> += </a:t>
            </a:r>
            <a:r>
              <a:rPr lang="en-US" sz="1400" b="0" dirty="0" err="1" smtClean="0">
                <a:latin typeface="Lucida Sans Typewriter" pitchFamily="49" charset="0"/>
              </a:rPr>
              <a:t>CheckStateValid</a:t>
            </a:r>
            <a:r>
              <a:rPr lang="en-US" sz="1400" b="0" dirty="0" smtClean="0">
                <a:latin typeface="Lucida Sans Typewriter" pitchFamily="49" charset="0"/>
              </a:rPr>
              <a:t>;</a:t>
            </a:r>
          </a:p>
          <a:p>
            <a:pPr defTabSz="457200">
              <a:lnSpc>
                <a:spcPct val="90000"/>
              </a:lnSpc>
              <a:tabLst>
                <a:tab pos="457200" algn="l"/>
              </a:tabLst>
              <a:defRPr/>
            </a:pPr>
            <a:r>
              <a:rPr lang="en-US" sz="1400" b="0" dirty="0" err="1" smtClean="0">
                <a:latin typeface="Lucida Sans Typewriter" pitchFamily="49" charset="0"/>
              </a:rPr>
              <a:t>isValid</a:t>
            </a:r>
            <a:r>
              <a:rPr lang="en-US" sz="1400" b="0" dirty="0" smtClean="0">
                <a:latin typeface="Lucida Sans Typewriter" pitchFamily="49" charset="0"/>
              </a:rPr>
              <a:t> += new </a:t>
            </a:r>
            <a:r>
              <a:rPr lang="en-US" sz="1400" b="0" dirty="0" err="1" smtClean="0">
                <a:latin typeface="Lucida Sans Typewriter" pitchFamily="49" charset="0"/>
              </a:rPr>
              <a:t>isValidDelegate</a:t>
            </a:r>
            <a:r>
              <a:rPr lang="en-US" sz="1400" b="0" dirty="0" smtClean="0">
                <a:latin typeface="Lucida Sans Typewriter" pitchFamily="49" charset="0"/>
              </a:rPr>
              <a:t>(</a:t>
            </a:r>
            <a:r>
              <a:rPr lang="en-US" sz="1400" b="0" dirty="0" err="1" smtClean="0">
                <a:latin typeface="Lucida Sans Typewriter" pitchFamily="49" charset="0"/>
              </a:rPr>
              <a:t>CheckControl</a:t>
            </a:r>
            <a:r>
              <a:rPr lang="en-US" sz="1400" b="0" dirty="0" smtClean="0">
                <a:latin typeface="Lucida Sans Typewriter" pitchFamily="49" charset="0"/>
              </a:rPr>
              <a:t>); </a:t>
            </a:r>
          </a:p>
        </p:txBody>
      </p:sp>
      <p:sp>
        <p:nvSpPr>
          <p:cNvPr id="16" name="AutoShape 4"/>
          <p:cNvSpPr>
            <a:spLocks noChangeArrowheads="1"/>
          </p:cNvSpPr>
          <p:nvPr/>
        </p:nvSpPr>
        <p:spPr bwMode="auto">
          <a:xfrm>
            <a:off x="232746" y="4584848"/>
            <a:ext cx="8551863" cy="8302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Remove method references from the delegate by using the </a:t>
            </a:r>
            <a:r>
              <a:rPr lang="en-US" sz="1600"/>
              <a:t>-=</a:t>
            </a:r>
            <a:r>
              <a:rPr lang="en-US" sz="1600" b="0"/>
              <a:t> operator</a:t>
            </a:r>
          </a:p>
        </p:txBody>
      </p:sp>
      <p:sp>
        <p:nvSpPr>
          <p:cNvPr id="17" name="AutoShape 3"/>
          <p:cNvSpPr>
            <a:spLocks noChangeArrowheads="1"/>
          </p:cNvSpPr>
          <p:nvPr/>
        </p:nvSpPr>
        <p:spPr bwMode="auto">
          <a:xfrm>
            <a:off x="2596534" y="5162698"/>
            <a:ext cx="6072187" cy="377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err="1" smtClean="0">
                <a:latin typeface="Lucida Sans Typewriter" pitchFamily="49" charset="0"/>
              </a:rPr>
              <a:t>isValid</a:t>
            </a:r>
            <a:r>
              <a:rPr lang="en-US" sz="1400" b="0" dirty="0" smtClean="0">
                <a:latin typeface="Lucida Sans Typewriter" pitchFamily="49" charset="0"/>
              </a:rPr>
              <a:t> -= </a:t>
            </a:r>
            <a:r>
              <a:rPr lang="en-US" sz="1400" b="0" dirty="0" err="1" smtClean="0">
                <a:latin typeface="Lucida Sans Typewriter" pitchFamily="49" charset="0"/>
              </a:rPr>
              <a:t>CheckStateValid</a:t>
            </a:r>
            <a:r>
              <a:rPr lang="en-US" sz="1400" b="0" dirty="0" smtClean="0">
                <a:latin typeface="Lucida Sans Typewriter" pitchFamily="49" charset="0"/>
              </a:rPr>
              <a:t>;</a:t>
            </a:r>
          </a:p>
        </p:txBody>
      </p:sp>
      <p:sp>
        <p:nvSpPr>
          <p:cNvPr id="20" name="Slide Number Placeholder 19"/>
          <p:cNvSpPr>
            <a:spLocks noGrp="1"/>
          </p:cNvSpPr>
          <p:nvPr>
            <p:ph type="sldNum" sz="quarter" idx="12"/>
          </p:nvPr>
        </p:nvSpPr>
        <p:spPr/>
        <p:txBody>
          <a:bodyPr/>
          <a:lstStyle/>
          <a:p>
            <a:fld id="{E3F9CDB7-52C7-407A-9D61-3D60DE0C9C88}" type="slidenum">
              <a:rPr lang="en-US" smtClean="0"/>
              <a:pPr/>
              <a:t>44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6" grpId="0" animBg="1"/>
      <p:bldP spid="12" grpId="0" animBg="1"/>
      <p:bldP spid="13" grpId="0" animBg="1"/>
      <p:bldP spid="14" grpId="0" animBg="1"/>
      <p:bldP spid="15" grpId="0" animBg="1"/>
      <p:bldP spid="16"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51520" y="116632"/>
            <a:ext cx="8229600" cy="515112"/>
          </a:xfrm>
        </p:spPr>
        <p:txBody>
          <a:bodyPr/>
          <a:lstStyle/>
          <a:p>
            <a:pPr eaLnBrk="1" hangingPunct="1"/>
            <a:r>
              <a:rPr lang="en-GB" dirty="0" smtClean="0"/>
              <a:t>Invoking a Delegate</a:t>
            </a:r>
          </a:p>
        </p:txBody>
      </p:sp>
      <p:sp>
        <p:nvSpPr>
          <p:cNvPr id="8195" name="AutoShape 4"/>
          <p:cNvSpPr>
            <a:spLocks noChangeArrowheads="1"/>
          </p:cNvSpPr>
          <p:nvPr/>
        </p:nvSpPr>
        <p:spPr bwMode="auto">
          <a:xfrm>
            <a:off x="185738" y="1066254"/>
            <a:ext cx="8723312" cy="5099050"/>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8196" name="AutoShape 4"/>
          <p:cNvSpPr>
            <a:spLocks noChangeArrowheads="1"/>
          </p:cNvSpPr>
          <p:nvPr/>
        </p:nvSpPr>
        <p:spPr bwMode="auto">
          <a:xfrm>
            <a:off x="392113" y="2044700"/>
            <a:ext cx="8335962" cy="1816348"/>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Invoke a delegate synchronously by using method-like syntax</a:t>
            </a:r>
          </a:p>
          <a:p>
            <a:pPr marL="174625" eaLnBrk="0" hangingPunct="0">
              <a:lnSpc>
                <a:spcPct val="150000"/>
              </a:lnSpc>
              <a:buClr>
                <a:schemeClr val="hlink"/>
              </a:buClr>
              <a:buSzPct val="90000"/>
            </a:pPr>
            <a:endParaRPr lang="en-US" sz="1600" b="0"/>
          </a:p>
        </p:txBody>
      </p:sp>
      <p:sp>
        <p:nvSpPr>
          <p:cNvPr id="6" name="AutoShape 3"/>
          <p:cNvSpPr>
            <a:spLocks noChangeArrowheads="1"/>
          </p:cNvSpPr>
          <p:nvPr/>
        </p:nvSpPr>
        <p:spPr bwMode="auto">
          <a:xfrm>
            <a:off x="2755900" y="2624138"/>
            <a:ext cx="5919788" cy="998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smtClean="0">
                <a:latin typeface="Lucida Sans Typewriter" pitchFamily="49" charset="0"/>
              </a:rPr>
              <a:t>if (</a:t>
            </a:r>
            <a:r>
              <a:rPr lang="en-US" sz="1400" b="0" dirty="0" err="1" smtClean="0">
                <a:latin typeface="Lucida Sans Typewriter" pitchFamily="49" charset="0"/>
              </a:rPr>
              <a:t>isValid</a:t>
            </a:r>
            <a:r>
              <a:rPr lang="en-US" sz="1400" b="0" dirty="0" smtClean="0">
                <a:latin typeface="Lucida Sans Typewriter" pitchFamily="49" charset="0"/>
              </a:rPr>
              <a:t> != null)</a:t>
            </a:r>
          </a:p>
          <a:p>
            <a:pPr defTabSz="457200">
              <a:lnSpc>
                <a:spcPct val="90000"/>
              </a:lnSpc>
              <a:tabLst>
                <a:tab pos="457200" algn="l"/>
              </a:tabLst>
              <a:defRPr/>
            </a:pPr>
            <a:r>
              <a:rPr lang="en-US" sz="1400" b="0" dirty="0" smtClean="0">
                <a:latin typeface="Lucida Sans Typewriter" pitchFamily="49" charset="0"/>
              </a:rPr>
              <a:t>{</a:t>
            </a:r>
          </a:p>
          <a:p>
            <a:pPr defTabSz="457200">
              <a:lnSpc>
                <a:spcPct val="90000"/>
              </a:lnSpc>
              <a:tabLst>
                <a:tab pos="457200" algn="l"/>
              </a:tabLst>
              <a:defRPr/>
            </a:pPr>
            <a:r>
              <a:rPr lang="en-US" sz="1400" b="0" dirty="0" smtClean="0">
                <a:latin typeface="Lucida Sans Typewriter" pitchFamily="49" charset="0"/>
              </a:rPr>
              <a:t>    </a:t>
            </a:r>
            <a:r>
              <a:rPr lang="en-US" sz="1400" b="0" dirty="0" err="1" smtClean="0">
                <a:latin typeface="Lucida Sans Typewriter" pitchFamily="49" charset="0"/>
              </a:rPr>
              <a:t>isValid</a:t>
            </a:r>
            <a:r>
              <a:rPr lang="en-US" sz="1400" b="0" dirty="0" smtClean="0">
                <a:latin typeface="Lucida Sans Typewriter" pitchFamily="49" charset="0"/>
              </a:rPr>
              <a:t>();</a:t>
            </a:r>
          </a:p>
          <a:p>
            <a:pPr defTabSz="457200">
              <a:lnSpc>
                <a:spcPct val="90000"/>
              </a:lnSpc>
              <a:tabLst>
                <a:tab pos="457200" algn="l"/>
              </a:tabLst>
              <a:defRPr/>
            </a:pPr>
            <a:r>
              <a:rPr lang="en-US" sz="1400" b="0" dirty="0" smtClean="0">
                <a:latin typeface="Lucida Sans Typewriter" pitchFamily="49" charset="0"/>
              </a:rPr>
              <a:t>}</a:t>
            </a:r>
          </a:p>
        </p:txBody>
      </p:sp>
      <p:sp>
        <p:nvSpPr>
          <p:cNvPr id="8198" name="AutoShape 4"/>
          <p:cNvSpPr>
            <a:spLocks noChangeArrowheads="1"/>
          </p:cNvSpPr>
          <p:nvPr/>
        </p:nvSpPr>
        <p:spPr bwMode="auto">
          <a:xfrm>
            <a:off x="404813" y="1228874"/>
            <a:ext cx="8334375" cy="6159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nchor="ctr" anchorCtr="1"/>
          <a:lstStyle/>
          <a:p>
            <a:pPr marL="1588" eaLnBrk="0" hangingPunct="0">
              <a:lnSpc>
                <a:spcPct val="105000"/>
              </a:lnSpc>
              <a:buClr>
                <a:schemeClr val="hlink"/>
              </a:buClr>
              <a:buSzPct val="90000"/>
            </a:pPr>
            <a:r>
              <a:rPr lang="en-US" sz="1600" b="0"/>
              <a:t>Always check a delegate is not </a:t>
            </a:r>
            <a:r>
              <a:rPr lang="en-US" sz="1600"/>
              <a:t>null</a:t>
            </a:r>
            <a:r>
              <a:rPr lang="en-US" sz="1600" b="0"/>
              <a:t> before invoking it!</a:t>
            </a:r>
          </a:p>
        </p:txBody>
      </p:sp>
      <p:sp>
        <p:nvSpPr>
          <p:cNvPr id="8199" name="AutoShape 4"/>
          <p:cNvSpPr>
            <a:spLocks noChangeArrowheads="1"/>
          </p:cNvSpPr>
          <p:nvPr/>
        </p:nvSpPr>
        <p:spPr bwMode="auto">
          <a:xfrm>
            <a:off x="404813" y="3990974"/>
            <a:ext cx="8334375" cy="1814289"/>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a:t>Invoke a delegate asynchronously by using the </a:t>
            </a:r>
            <a:r>
              <a:rPr lang="en-US" sz="1600"/>
              <a:t>BeginInvoke</a:t>
            </a:r>
            <a:r>
              <a:rPr lang="en-US" sz="1600" b="0"/>
              <a:t> and </a:t>
            </a:r>
            <a:r>
              <a:rPr lang="en-US" sz="1600"/>
              <a:t>EndInvoke</a:t>
            </a:r>
            <a:r>
              <a:rPr lang="en-US" sz="1600" b="0"/>
              <a:t> methods</a:t>
            </a:r>
          </a:p>
          <a:p>
            <a:pPr marL="174625" eaLnBrk="0" hangingPunct="0">
              <a:lnSpc>
                <a:spcPct val="150000"/>
              </a:lnSpc>
              <a:buClr>
                <a:schemeClr val="hlink"/>
              </a:buClr>
              <a:buSzPct val="90000"/>
            </a:pPr>
            <a:endParaRPr lang="en-US" sz="1600" b="0"/>
          </a:p>
        </p:txBody>
      </p:sp>
      <p:sp>
        <p:nvSpPr>
          <p:cNvPr id="9" name="AutoShape 3"/>
          <p:cNvSpPr>
            <a:spLocks noChangeArrowheads="1"/>
          </p:cNvSpPr>
          <p:nvPr/>
        </p:nvSpPr>
        <p:spPr bwMode="auto">
          <a:xfrm>
            <a:off x="2767013" y="4570413"/>
            <a:ext cx="5919787" cy="998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defPPr>
              <a:defRPr lang="en-GB"/>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457200">
              <a:lnSpc>
                <a:spcPct val="90000"/>
              </a:lnSpc>
              <a:tabLst>
                <a:tab pos="457200" algn="l"/>
              </a:tabLst>
              <a:defRPr/>
            </a:pPr>
            <a:r>
              <a:rPr lang="en-US" sz="1400" b="0" dirty="0" smtClean="0">
                <a:latin typeface="Lucida Sans Typewriter" pitchFamily="49" charset="0"/>
              </a:rPr>
              <a:t>if (</a:t>
            </a:r>
            <a:r>
              <a:rPr lang="en-US" sz="1400" b="0" dirty="0" err="1" smtClean="0">
                <a:latin typeface="Lucida Sans Typewriter" pitchFamily="49" charset="0"/>
              </a:rPr>
              <a:t>isValid</a:t>
            </a:r>
            <a:r>
              <a:rPr lang="en-US" sz="1400" b="0" dirty="0" smtClean="0">
                <a:latin typeface="Lucida Sans Typewriter" pitchFamily="49" charset="0"/>
              </a:rPr>
              <a:t> != null)</a:t>
            </a:r>
          </a:p>
          <a:p>
            <a:pPr defTabSz="457200">
              <a:lnSpc>
                <a:spcPct val="90000"/>
              </a:lnSpc>
              <a:tabLst>
                <a:tab pos="457200" algn="l"/>
              </a:tabLst>
              <a:defRPr/>
            </a:pPr>
            <a:r>
              <a:rPr lang="en-US" sz="1400" b="0" dirty="0" smtClean="0">
                <a:latin typeface="Lucida Sans Typewriter" pitchFamily="49" charset="0"/>
              </a:rPr>
              <a:t>{</a:t>
            </a:r>
          </a:p>
          <a:p>
            <a:pPr defTabSz="457200">
              <a:lnSpc>
                <a:spcPct val="90000"/>
              </a:lnSpc>
              <a:tabLst>
                <a:tab pos="457200" algn="l"/>
              </a:tabLst>
              <a:defRPr/>
            </a:pPr>
            <a:r>
              <a:rPr lang="en-US" sz="1400" b="0" dirty="0" smtClean="0">
                <a:latin typeface="Lucida Sans Typewriter" pitchFamily="49" charset="0"/>
              </a:rPr>
              <a:t>    </a:t>
            </a:r>
            <a:r>
              <a:rPr lang="en-US" sz="1400" b="0" dirty="0" err="1" smtClean="0">
                <a:latin typeface="Lucida Sans Typewriter" pitchFamily="49" charset="0"/>
              </a:rPr>
              <a:t>isValid.BeginInvoke</a:t>
            </a:r>
            <a:r>
              <a:rPr lang="en-US" sz="1400" b="0" dirty="0" smtClean="0">
                <a:latin typeface="Lucida Sans Typewriter" pitchFamily="49" charset="0"/>
              </a:rPr>
              <a:t>();</a:t>
            </a:r>
          </a:p>
          <a:p>
            <a:pPr defTabSz="457200">
              <a:lnSpc>
                <a:spcPct val="90000"/>
              </a:lnSpc>
              <a:tabLst>
                <a:tab pos="457200" algn="l"/>
              </a:tabLst>
              <a:defRPr/>
            </a:pPr>
            <a:r>
              <a:rPr lang="en-US" sz="1400" b="0" dirty="0" smtClean="0">
                <a:latin typeface="Lucida Sans Typewriter" pitchFamily="49" charset="0"/>
              </a:rPr>
              <a:t>}</a:t>
            </a:r>
          </a:p>
        </p:txBody>
      </p:sp>
      <p:sp>
        <p:nvSpPr>
          <p:cNvPr id="10" name="Slide Number Placeholder 9"/>
          <p:cNvSpPr>
            <a:spLocks noGrp="1"/>
          </p:cNvSpPr>
          <p:nvPr>
            <p:ph type="sldNum" sz="quarter" idx="12"/>
          </p:nvPr>
        </p:nvSpPr>
        <p:spPr/>
        <p:txBody>
          <a:bodyPr/>
          <a:lstStyle/>
          <a:p>
            <a:fld id="{E3F9CDB7-52C7-407A-9D61-3D60DE0C9C88}"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4"/>
          <p:cNvSpPr>
            <a:spLocks noChangeArrowheads="1"/>
          </p:cNvSpPr>
          <p:nvPr/>
        </p:nvSpPr>
        <p:spPr bwMode="auto">
          <a:xfrm>
            <a:off x="195263" y="764704"/>
            <a:ext cx="8759825" cy="5521325"/>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25" name="AutoShape 4"/>
          <p:cNvSpPr>
            <a:spLocks noChangeArrowheads="1"/>
          </p:cNvSpPr>
          <p:nvPr/>
        </p:nvSpPr>
        <p:spPr bwMode="auto">
          <a:xfrm>
            <a:off x="300038" y="1987401"/>
            <a:ext cx="8551862"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220000"/>
              </a:lnSpc>
              <a:buClr>
                <a:schemeClr val="hlink"/>
              </a:buClr>
              <a:buSzPct val="90000"/>
            </a:pPr>
            <a:r>
              <a:rPr lang="en-US" sz="1600" b="0" dirty="0"/>
              <a:t>Events are based on delegates</a:t>
            </a:r>
            <a:endParaRPr lang="en-GB" sz="1600" b="0" dirty="0"/>
          </a:p>
        </p:txBody>
      </p:sp>
      <p:sp>
        <p:nvSpPr>
          <p:cNvPr id="2" name="AutoShape 4"/>
          <p:cNvSpPr>
            <a:spLocks noChangeArrowheads="1"/>
          </p:cNvSpPr>
          <p:nvPr/>
        </p:nvSpPr>
        <p:spPr bwMode="auto">
          <a:xfrm>
            <a:off x="301625" y="3012926"/>
            <a:ext cx="8551863"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dirty="0"/>
              <a:t>Unlike an instance of a delegate, an event can be raised (invoked) only by the containing class or a derivative of it</a:t>
            </a:r>
            <a:endParaRPr lang="en-GB" sz="1600" b="0" dirty="0"/>
          </a:p>
        </p:txBody>
      </p:sp>
      <p:sp>
        <p:nvSpPr>
          <p:cNvPr id="3" name="AutoShape 4"/>
          <p:cNvSpPr>
            <a:spLocks noChangeArrowheads="1"/>
          </p:cNvSpPr>
          <p:nvPr/>
        </p:nvSpPr>
        <p:spPr bwMode="auto">
          <a:xfrm>
            <a:off x="303213" y="4014639"/>
            <a:ext cx="8551862" cy="8302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dirty="0"/>
              <a:t>Consuming classes can subscribe to the event, adding references to methods that need to run when an event is raised</a:t>
            </a:r>
            <a:endParaRPr lang="en-GB" sz="1600" b="0" dirty="0"/>
          </a:p>
        </p:txBody>
      </p:sp>
      <p:sp>
        <p:nvSpPr>
          <p:cNvPr id="4" name="AutoShape 4"/>
          <p:cNvSpPr>
            <a:spLocks noChangeArrowheads="1"/>
          </p:cNvSpPr>
          <p:nvPr/>
        </p:nvSpPr>
        <p:spPr bwMode="auto">
          <a:xfrm>
            <a:off x="304800" y="5095726"/>
            <a:ext cx="8551863" cy="8302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dirty="0"/>
              <a:t>Events are used extensively in the .NET Framework; nearly all Windows Presentation Foundation (WPF) controls use them</a:t>
            </a:r>
            <a:endParaRPr lang="en-GB" sz="1600" b="0" dirty="0"/>
          </a:p>
        </p:txBody>
      </p:sp>
      <p:sp>
        <p:nvSpPr>
          <p:cNvPr id="5" name="AutoShape 4"/>
          <p:cNvSpPr>
            <a:spLocks noChangeArrowheads="1"/>
          </p:cNvSpPr>
          <p:nvPr/>
        </p:nvSpPr>
        <p:spPr bwMode="auto">
          <a:xfrm>
            <a:off x="304800" y="1000547"/>
            <a:ext cx="8551863" cy="8302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bIns="0"/>
          <a:lstStyle/>
          <a:p>
            <a:pPr marL="174625" eaLnBrk="0" hangingPunct="0">
              <a:lnSpc>
                <a:spcPct val="150000"/>
              </a:lnSpc>
              <a:buClr>
                <a:schemeClr val="hlink"/>
              </a:buClr>
              <a:buSzPct val="90000"/>
            </a:pPr>
            <a:r>
              <a:rPr lang="en-US" sz="1600" b="0" dirty="0"/>
              <a:t>An event provides a mechanism for informing consuming applications of a change of state or other occurrence in a type</a:t>
            </a:r>
            <a:endParaRPr lang="en-GB" sz="1600" b="0" dirty="0"/>
          </a:p>
        </p:txBody>
      </p:sp>
      <p:sp>
        <p:nvSpPr>
          <p:cNvPr id="15362" name="Rectangle 2"/>
          <p:cNvSpPr>
            <a:spLocks noGrp="1" noChangeArrowheads="1"/>
          </p:cNvSpPr>
          <p:nvPr>
            <p:ph type="title"/>
          </p:nvPr>
        </p:nvSpPr>
        <p:spPr/>
        <p:txBody>
          <a:bodyPr/>
          <a:lstStyle/>
          <a:p>
            <a:pPr eaLnBrk="1" hangingPunct="1"/>
            <a:r>
              <a:rPr lang="en-GB" smtClean="0"/>
              <a:t>What Is an Event?</a:t>
            </a:r>
          </a:p>
        </p:txBody>
      </p:sp>
      <p:sp>
        <p:nvSpPr>
          <p:cNvPr id="9" name="Slide Number Placeholder 8"/>
          <p:cNvSpPr>
            <a:spLocks noGrp="1"/>
          </p:cNvSpPr>
          <p:nvPr>
            <p:ph type="sldNum" sz="quarter" idx="12"/>
          </p:nvPr>
        </p:nvSpPr>
        <p:spPr/>
        <p:txBody>
          <a:bodyPr/>
          <a:lstStyle/>
          <a:p>
            <a:fld id="{E3F9CDB7-52C7-407A-9D61-3D60DE0C9C88}"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10704" y="692696"/>
            <a:ext cx="7751763" cy="4386263"/>
          </a:xfrm>
        </p:spPr>
        <p:txBody>
          <a:bodyPr/>
          <a:lstStyle/>
          <a:p>
            <a:pPr eaLnBrk="1" hangingPunct="1"/>
            <a:endParaRPr lang="en-US" smtClean="0"/>
          </a:p>
        </p:txBody>
      </p:sp>
      <p:sp>
        <p:nvSpPr>
          <p:cNvPr id="16386" name="Title 1"/>
          <p:cNvSpPr>
            <a:spLocks noGrp="1"/>
          </p:cNvSpPr>
          <p:nvPr>
            <p:ph type="title"/>
          </p:nvPr>
        </p:nvSpPr>
        <p:spPr>
          <a:xfrm>
            <a:off x="323528" y="188640"/>
            <a:ext cx="7773987" cy="462384"/>
          </a:xfrm>
        </p:spPr>
        <p:txBody>
          <a:bodyPr>
            <a:normAutofit/>
          </a:bodyPr>
          <a:lstStyle/>
          <a:p>
            <a:pPr eaLnBrk="1" hangingPunct="1"/>
            <a:r>
              <a:rPr lang="en-GB" dirty="0" smtClean="0"/>
              <a:t>Defining an Event</a:t>
            </a:r>
          </a:p>
        </p:txBody>
      </p:sp>
      <p:sp>
        <p:nvSpPr>
          <p:cNvPr id="4" name="AutoShape 4"/>
          <p:cNvSpPr>
            <a:spLocks noChangeArrowheads="1"/>
          </p:cNvSpPr>
          <p:nvPr/>
        </p:nvSpPr>
        <p:spPr bwMode="auto">
          <a:xfrm>
            <a:off x="107504" y="744215"/>
            <a:ext cx="8723313" cy="5467350"/>
          </a:xfrm>
          <a:prstGeom prst="roundRect">
            <a:avLst>
              <a:gd name="adj" fmla="val 4167"/>
            </a:avLst>
          </a:prstGeom>
          <a:solidFill>
            <a:srgbClr val="BBCDE3"/>
          </a:solidFill>
          <a:ln w="9525" algn="ctr">
            <a:solidFill>
              <a:srgbClr val="333333"/>
            </a:solidFill>
            <a:round/>
            <a:headEnd/>
            <a:tailEnd/>
          </a:ln>
        </p:spPr>
        <p:txBody>
          <a:bodyPr/>
          <a:lstStyle/>
          <a:p>
            <a:pPr marL="109538" eaLnBrk="0" hangingPunct="0"/>
            <a:endParaRPr lang="da-DK" sz="2200">
              <a:latin typeface="Arial Narrow" pitchFamily="34" charset="0"/>
            </a:endParaRPr>
          </a:p>
        </p:txBody>
      </p:sp>
      <p:sp>
        <p:nvSpPr>
          <p:cNvPr id="5" name="AutoShape 3"/>
          <p:cNvSpPr>
            <a:spLocks noChangeArrowheads="1"/>
          </p:cNvSpPr>
          <p:nvPr/>
        </p:nvSpPr>
        <p:spPr bwMode="auto">
          <a:xfrm>
            <a:off x="842517" y="2034134"/>
            <a:ext cx="7200900" cy="9223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pPr>
            <a:r>
              <a:rPr lang="en-US" sz="1400" b="0">
                <a:latin typeface="Lucida Sans Typewriter" pitchFamily="49" charset="0"/>
              </a:rPr>
              <a:t>public delegate void MyEventDelegate(object sender, EventArgs e);</a:t>
            </a:r>
          </a:p>
          <a:p>
            <a:pPr defTabSz="457200">
              <a:lnSpc>
                <a:spcPct val="90000"/>
              </a:lnSpc>
              <a:tabLst>
                <a:tab pos="457200" algn="l"/>
              </a:tabLst>
            </a:pPr>
            <a:endParaRPr lang="en-US" sz="1400" b="0">
              <a:latin typeface="Lucida Sans Typewriter" pitchFamily="49" charset="0"/>
            </a:endParaRPr>
          </a:p>
          <a:p>
            <a:pPr defTabSz="457200">
              <a:lnSpc>
                <a:spcPct val="90000"/>
              </a:lnSpc>
              <a:tabLst>
                <a:tab pos="457200" algn="l"/>
              </a:tabLst>
            </a:pPr>
            <a:endParaRPr lang="en-US" sz="1400" b="0">
              <a:latin typeface="Lucida Sans Typewriter" pitchFamily="49" charset="0"/>
            </a:endParaRPr>
          </a:p>
          <a:p>
            <a:pPr defTabSz="457200">
              <a:lnSpc>
                <a:spcPct val="90000"/>
              </a:lnSpc>
              <a:tabLst>
                <a:tab pos="457200" algn="l"/>
              </a:tabLst>
            </a:pPr>
            <a:r>
              <a:rPr lang="en-US" sz="1400" b="0">
                <a:latin typeface="Lucida Sans Typewriter" pitchFamily="49" charset="0"/>
              </a:rPr>
              <a:t>public event MyEventDelegate MyEvent = null;</a:t>
            </a:r>
          </a:p>
        </p:txBody>
      </p:sp>
      <p:sp>
        <p:nvSpPr>
          <p:cNvPr id="14" name="AutoShape 4"/>
          <p:cNvSpPr>
            <a:spLocks noChangeArrowheads="1"/>
          </p:cNvSpPr>
          <p:nvPr/>
        </p:nvSpPr>
        <p:spPr bwMode="auto">
          <a:xfrm>
            <a:off x="3034854" y="3832771"/>
            <a:ext cx="2598738" cy="84772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pPr>
            <a:r>
              <a:rPr lang="en-US" sz="1600" b="0"/>
              <a:t>Specify the delegate type</a:t>
            </a:r>
            <a:endParaRPr lang="en-US" sz="1600"/>
          </a:p>
        </p:txBody>
      </p:sp>
      <p:pic>
        <p:nvPicPr>
          <p:cNvPr id="15" name="Picture 14" descr="arrow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155638">
            <a:off x="2876898" y="3322390"/>
            <a:ext cx="14144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4"/>
          <p:cNvSpPr>
            <a:spLocks noChangeArrowheads="1"/>
          </p:cNvSpPr>
          <p:nvPr/>
        </p:nvSpPr>
        <p:spPr bwMode="auto">
          <a:xfrm>
            <a:off x="737742" y="3824834"/>
            <a:ext cx="1976437" cy="855662"/>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pPr>
            <a:r>
              <a:rPr lang="en-US" sz="1600" b="0"/>
              <a:t>Use the </a:t>
            </a:r>
            <a:r>
              <a:rPr lang="en-US" sz="1600"/>
              <a:t>event </a:t>
            </a:r>
            <a:r>
              <a:rPr lang="en-US" sz="1600" b="0"/>
              <a:t>keyword</a:t>
            </a:r>
            <a:endParaRPr lang="en-US" sz="1600"/>
          </a:p>
        </p:txBody>
      </p:sp>
      <p:pic>
        <p:nvPicPr>
          <p:cNvPr id="17" name="Picture 16" descr="arrow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85281">
            <a:off x="812355" y="3332708"/>
            <a:ext cx="1363662"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4"/>
          <p:cNvSpPr>
            <a:spLocks noChangeArrowheads="1"/>
          </p:cNvSpPr>
          <p:nvPr/>
        </p:nvSpPr>
        <p:spPr bwMode="auto">
          <a:xfrm>
            <a:off x="6036817" y="3826421"/>
            <a:ext cx="2598737" cy="84772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pPr>
            <a:r>
              <a:rPr lang="en-US" sz="1600" b="0"/>
              <a:t>Specify a name for the event</a:t>
            </a:r>
            <a:endParaRPr lang="en-US" sz="1600"/>
          </a:p>
        </p:txBody>
      </p:sp>
      <p:pic>
        <p:nvPicPr>
          <p:cNvPr id="25" name="Picture 24" descr="arrow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872892">
            <a:off x="4344542" y="3321596"/>
            <a:ext cx="214153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4"/>
          <p:cNvSpPr>
            <a:spLocks noChangeArrowheads="1"/>
          </p:cNvSpPr>
          <p:nvPr/>
        </p:nvSpPr>
        <p:spPr bwMode="auto">
          <a:xfrm>
            <a:off x="305942" y="765721"/>
            <a:ext cx="8334375" cy="849313"/>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pPr>
            <a:r>
              <a:rPr lang="en-US" sz="1600" b="0"/>
              <a:t>Define a delegate on which the event is based; the delegate should be at least as visible as the event</a:t>
            </a:r>
            <a:endParaRPr lang="en-US" sz="1600"/>
          </a:p>
        </p:txBody>
      </p:sp>
      <p:pic>
        <p:nvPicPr>
          <p:cNvPr id="27" name="Picture 26" descr="arrow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3992" y="1200696"/>
            <a:ext cx="331787"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4"/>
          <p:cNvSpPr>
            <a:spLocks noChangeArrowheads="1"/>
          </p:cNvSpPr>
          <p:nvPr/>
        </p:nvSpPr>
        <p:spPr bwMode="auto">
          <a:xfrm>
            <a:off x="2204592" y="5124996"/>
            <a:ext cx="4868862" cy="53340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eaLnBrk="0" hangingPunct="0">
              <a:lnSpc>
                <a:spcPct val="165000"/>
              </a:lnSpc>
              <a:buClr>
                <a:srgbClr val="DC0081"/>
              </a:buClr>
            </a:pPr>
            <a:r>
              <a:rPr lang="en-US" sz="1600" b="0"/>
              <a:t>You can define an event in an interface</a:t>
            </a:r>
            <a:endParaRPr lang="en-US" sz="1600"/>
          </a:p>
        </p:txBody>
      </p:sp>
      <p:pic>
        <p:nvPicPr>
          <p:cNvPr id="16401" name="Picture 4" descr="C:\temp\MSL_PNG_Object_Library\LightBul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3242" y="4885284"/>
            <a:ext cx="6064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27"/>
          <p:cNvSpPr>
            <a:spLocks noGrp="1"/>
          </p:cNvSpPr>
          <p:nvPr>
            <p:ph type="sldNum" sz="quarter" idx="12"/>
          </p:nvPr>
        </p:nvSpPr>
        <p:spPr/>
        <p:txBody>
          <a:bodyPr/>
          <a:lstStyle/>
          <a:p>
            <a:fld id="{E3F9CDB7-52C7-407A-9D61-3D60DE0C9C88}" type="slidenum">
              <a:rPr lang="en-US" smtClean="0"/>
              <a:pPr/>
              <a:t>47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6" grpId="0" animBg="1"/>
      <p:bldP spid="24" grpId="0" animBg="1"/>
      <p:bldP spid="26" grpId="0" animBg="1"/>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title"/>
          </p:nvPr>
        </p:nvSpPr>
        <p:spPr/>
        <p:txBody>
          <a:bodyPr/>
          <a:lstStyle/>
          <a:p>
            <a:pPr eaLnBrk="1" hangingPunct="1"/>
            <a:r>
              <a:rPr lang="en-US" dirty="0" smtClean="0"/>
              <a:t>Statements </a:t>
            </a:r>
            <a:r>
              <a:rPr lang="en-US" dirty="0" smtClean="0">
                <a:sym typeface="Wingdings" pitchFamily="2" charset="2"/>
              </a:rPr>
              <a:t> </a:t>
            </a:r>
            <a:r>
              <a:rPr lang="en-US" sz="3200" dirty="0" smtClean="0">
                <a:latin typeface="Lucida Console" pitchFamily="49" charset="0"/>
              </a:rPr>
              <a:t>using</a:t>
            </a:r>
            <a:r>
              <a:rPr lang="en-US" sz="3200" dirty="0" smtClean="0"/>
              <a:t> Statement</a:t>
            </a:r>
          </a:p>
        </p:txBody>
      </p:sp>
      <p:sp>
        <p:nvSpPr>
          <p:cNvPr id="106499" name="Rectangle 5"/>
          <p:cNvSpPr>
            <a:spLocks noGrp="1" noChangeArrowheads="1"/>
          </p:cNvSpPr>
          <p:nvPr>
            <p:ph type="body" idx="1"/>
          </p:nvPr>
        </p:nvSpPr>
        <p:spPr/>
        <p:txBody>
          <a:bodyPr/>
          <a:lstStyle/>
          <a:p>
            <a:pPr eaLnBrk="1" hangingPunct="1"/>
            <a:r>
              <a:rPr lang="en-US" dirty="0" smtClean="0"/>
              <a:t>C# uses </a:t>
            </a:r>
            <a:r>
              <a:rPr lang="en-US" b="1" dirty="0" smtClean="0"/>
              <a:t>automatic memory management </a:t>
            </a:r>
            <a:r>
              <a:rPr lang="en-US" dirty="0" smtClean="0"/>
              <a:t>(garbage collection)</a:t>
            </a:r>
          </a:p>
          <a:p>
            <a:pPr lvl="1" eaLnBrk="1" hangingPunct="1"/>
            <a:r>
              <a:rPr lang="en-US" dirty="0" smtClean="0"/>
              <a:t>Eliminates most memory management problems for managed code.</a:t>
            </a:r>
          </a:p>
          <a:p>
            <a:pPr lvl="1" eaLnBrk="1" hangingPunct="1"/>
            <a:endParaRPr lang="en-US" dirty="0"/>
          </a:p>
          <a:p>
            <a:pPr lvl="1" eaLnBrk="1" hangingPunct="1"/>
            <a:r>
              <a:rPr lang="en-US" dirty="0" smtClean="0"/>
              <a:t>For unmanaged code we must explicitly do the memory de allocation.</a:t>
            </a:r>
          </a:p>
          <a:p>
            <a:pPr lvl="1" eaLnBrk="1" hangingPunct="1"/>
            <a:r>
              <a:rPr lang="en-US" dirty="0" smtClean="0"/>
              <a:t>This is done by invoking the Dispose() method.</a:t>
            </a:r>
          </a:p>
          <a:p>
            <a:endParaRPr lang="en-US" dirty="0" smtClean="0"/>
          </a:p>
          <a:p>
            <a:r>
              <a:rPr lang="en-US" dirty="0" smtClean="0"/>
              <a:t>These objects </a:t>
            </a:r>
            <a:r>
              <a:rPr lang="en-US" dirty="0"/>
              <a:t>that need to be cleaned up after </a:t>
            </a:r>
            <a:r>
              <a:rPr lang="en-US" dirty="0" smtClean="0"/>
              <a:t>usage should </a:t>
            </a:r>
            <a:r>
              <a:rPr lang="en-US" dirty="0"/>
              <a:t>implement the </a:t>
            </a:r>
            <a:r>
              <a:rPr lang="en-US" dirty="0" smtClean="0">
                <a:latin typeface="Lucida Console" pitchFamily="49" charset="0"/>
              </a:rPr>
              <a:t>System. IDisposable</a:t>
            </a:r>
            <a:r>
              <a:rPr lang="en-US" dirty="0" smtClean="0"/>
              <a:t> interface and the </a:t>
            </a:r>
            <a:r>
              <a:rPr lang="en-US" dirty="0"/>
              <a:t>method: </a:t>
            </a:r>
            <a:r>
              <a:rPr lang="en-US" dirty="0">
                <a:latin typeface="Lucida Console" pitchFamily="49" charset="0"/>
              </a:rPr>
              <a:t>Dispose</a:t>
            </a:r>
            <a:r>
              <a:rPr lang="en-US" dirty="0" smtClean="0">
                <a:latin typeface="Lucida Console" pitchFamily="49" charset="0"/>
              </a:rPr>
              <a:t>()</a:t>
            </a:r>
          </a:p>
          <a:p>
            <a:endParaRPr lang="en-US" dirty="0">
              <a:latin typeface="Lucida Console" pitchFamily="49" charset="0"/>
            </a:endParaRPr>
          </a:p>
          <a:p>
            <a:r>
              <a:rPr lang="en-US" dirty="0"/>
              <a:t>The </a:t>
            </a:r>
            <a:r>
              <a:rPr lang="en-US" dirty="0">
                <a:latin typeface="Lucida Console" pitchFamily="49" charset="0"/>
              </a:rPr>
              <a:t>using</a:t>
            </a:r>
            <a:r>
              <a:rPr lang="en-US" dirty="0"/>
              <a:t> statement allows you to create an </a:t>
            </a:r>
            <a:r>
              <a:rPr lang="en-US" dirty="0" smtClean="0"/>
              <a:t>instance, </a:t>
            </a:r>
            <a:r>
              <a:rPr lang="en-US" dirty="0"/>
              <a:t>use it, and then ensure that </a:t>
            </a:r>
            <a:r>
              <a:rPr lang="en-US" dirty="0">
                <a:latin typeface="Lucida Console" pitchFamily="49" charset="0"/>
              </a:rPr>
              <a:t>Dispose</a:t>
            </a:r>
            <a:r>
              <a:rPr lang="en-US" dirty="0"/>
              <a:t> is called when </a:t>
            </a:r>
            <a:r>
              <a:rPr lang="en-US" dirty="0" smtClean="0"/>
              <a:t>the operation is completed.</a:t>
            </a:r>
          </a:p>
          <a:p>
            <a:endParaRPr lang="en-US" dirty="0"/>
          </a:p>
          <a:p>
            <a:pPr lvl="1" eaLnBrk="1" hangingPunct="1"/>
            <a:endParaRPr lang="en-US" dirty="0" smtClean="0"/>
          </a:p>
        </p:txBody>
      </p:sp>
      <p:sp>
        <p:nvSpPr>
          <p:cNvPr id="4" name="Slide Number Placeholder 3"/>
          <p:cNvSpPr>
            <a:spLocks noGrp="1"/>
          </p:cNvSpPr>
          <p:nvPr>
            <p:ph type="sldNum" sz="quarter" idx="12"/>
          </p:nvPr>
        </p:nvSpPr>
        <p:spPr/>
        <p:txBody>
          <a:bodyPr/>
          <a:lstStyle/>
          <a:p>
            <a:fld id="{E3F9CDB7-52C7-407A-9D61-3D60DE0C9C88}" type="slidenum">
              <a:rPr lang="en-US" smtClean="0"/>
              <a:pPr/>
              <a:t>48</a:t>
            </a:fld>
            <a:endParaRPr lang="en-US" dirty="0"/>
          </a:p>
        </p:txBody>
      </p:sp>
    </p:spTree>
  </p:cSld>
  <p:clrMapOvr>
    <a:masterClrMapping/>
  </p:clrMapOvr>
  <p:transition spd="med">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title"/>
          </p:nvPr>
        </p:nvSpPr>
        <p:spPr/>
        <p:txBody>
          <a:bodyPr>
            <a:normAutofit/>
          </a:bodyPr>
          <a:lstStyle/>
          <a:p>
            <a:pPr eaLnBrk="1" hangingPunct="1"/>
            <a:r>
              <a:rPr lang="en-US" dirty="0" smtClean="0"/>
              <a:t>Statements </a:t>
            </a:r>
            <a:r>
              <a:rPr lang="en-US" dirty="0" smtClean="0">
                <a:sym typeface="Wingdings" pitchFamily="2" charset="2"/>
              </a:rPr>
              <a:t> </a:t>
            </a:r>
            <a:r>
              <a:rPr lang="en-US" sz="3200" dirty="0" smtClean="0">
                <a:latin typeface="Lucida Console" pitchFamily="49" charset="0"/>
              </a:rPr>
              <a:t>using</a:t>
            </a:r>
            <a:r>
              <a:rPr lang="en-US" sz="3200" dirty="0" smtClean="0"/>
              <a:t> Statement</a:t>
            </a:r>
          </a:p>
        </p:txBody>
      </p:sp>
      <p:sp>
        <p:nvSpPr>
          <p:cNvPr id="108547" name="Text Box 4"/>
          <p:cNvSpPr txBox="1">
            <a:spLocks noChangeArrowheads="1"/>
          </p:cNvSpPr>
          <p:nvPr/>
        </p:nvSpPr>
        <p:spPr bwMode="auto">
          <a:xfrm>
            <a:off x="323528" y="692696"/>
            <a:ext cx="7467600" cy="3638550"/>
          </a:xfrm>
          <a:prstGeom prst="rect">
            <a:avLst/>
          </a:prstGeom>
          <a:solidFill>
            <a:schemeClr val="accent1"/>
          </a:solidFill>
          <a:ln w="12700">
            <a:solidFill>
              <a:schemeClr val="tx1"/>
            </a:solidFill>
            <a:miter lim="800000"/>
            <a:headEnd type="none" w="sm" len="sm"/>
            <a:tailEnd type="none" w="sm" len="sm"/>
          </a:ln>
        </p:spPr>
        <p:txBody>
          <a:bodyPr lIns="182880" tIns="137160" rIns="182880" bIns="137160">
            <a:spAutoFit/>
          </a:bodyPr>
          <a:lstStyle/>
          <a:p>
            <a:r>
              <a:rPr lang="en-US" dirty="0"/>
              <a:t>public class </a:t>
            </a:r>
            <a:r>
              <a:rPr lang="en-US" dirty="0" err="1"/>
              <a:t>MyResource</a:t>
            </a:r>
            <a:r>
              <a:rPr lang="en-US" dirty="0"/>
              <a:t> : IDisposable {</a:t>
            </a:r>
          </a:p>
          <a:p>
            <a:r>
              <a:rPr lang="en-US" dirty="0"/>
              <a:t>  public void </a:t>
            </a:r>
            <a:r>
              <a:rPr lang="en-US" dirty="0" err="1"/>
              <a:t>MyResource</a:t>
            </a:r>
            <a:r>
              <a:rPr lang="en-US" dirty="0"/>
              <a:t>() {</a:t>
            </a:r>
          </a:p>
          <a:p>
            <a:r>
              <a:rPr lang="en-US" dirty="0"/>
              <a:t>    // Acquire </a:t>
            </a:r>
            <a:r>
              <a:rPr lang="en-US" dirty="0" err="1"/>
              <a:t>valuble</a:t>
            </a:r>
            <a:r>
              <a:rPr lang="en-US" dirty="0"/>
              <a:t> resource</a:t>
            </a:r>
          </a:p>
          <a:p>
            <a:r>
              <a:rPr lang="en-US" dirty="0"/>
              <a:t>  }</a:t>
            </a:r>
          </a:p>
          <a:p>
            <a:r>
              <a:rPr lang="en-US" dirty="0"/>
              <a:t>  public void Dispose() {</a:t>
            </a:r>
          </a:p>
          <a:p>
            <a:r>
              <a:rPr lang="en-US" dirty="0"/>
              <a:t>    // Release </a:t>
            </a:r>
            <a:r>
              <a:rPr lang="en-US" dirty="0" err="1"/>
              <a:t>valuble</a:t>
            </a:r>
            <a:r>
              <a:rPr lang="en-US" dirty="0"/>
              <a:t> resource</a:t>
            </a:r>
          </a:p>
          <a:p>
            <a:r>
              <a:rPr lang="en-US" dirty="0"/>
              <a:t>  }</a:t>
            </a:r>
          </a:p>
          <a:p>
            <a:r>
              <a:rPr lang="en-US" dirty="0"/>
              <a:t>  public void </a:t>
            </a:r>
            <a:r>
              <a:rPr lang="en-US" dirty="0" err="1"/>
              <a:t>DoSomething</a:t>
            </a:r>
            <a:r>
              <a:rPr lang="en-US" dirty="0"/>
              <a:t>() {</a:t>
            </a:r>
          </a:p>
          <a:p>
            <a:r>
              <a:rPr lang="en-US" dirty="0"/>
              <a:t>     ...</a:t>
            </a:r>
          </a:p>
          <a:p>
            <a:r>
              <a:rPr lang="en-US" dirty="0"/>
              <a:t>  }</a:t>
            </a:r>
          </a:p>
          <a:p>
            <a:r>
              <a:rPr lang="en-US" dirty="0"/>
              <a:t>}</a:t>
            </a:r>
          </a:p>
        </p:txBody>
      </p:sp>
      <p:sp>
        <p:nvSpPr>
          <p:cNvPr id="108548" name="Text Box 5"/>
          <p:cNvSpPr txBox="1">
            <a:spLocks noChangeArrowheads="1"/>
          </p:cNvSpPr>
          <p:nvPr/>
        </p:nvSpPr>
        <p:spPr bwMode="auto">
          <a:xfrm>
            <a:off x="323528" y="4437112"/>
            <a:ext cx="6934200" cy="1062038"/>
          </a:xfrm>
          <a:prstGeom prst="rect">
            <a:avLst/>
          </a:prstGeom>
          <a:solidFill>
            <a:schemeClr val="accent1"/>
          </a:solidFill>
          <a:ln w="12700">
            <a:solidFill>
              <a:schemeClr val="tx1"/>
            </a:solidFill>
            <a:miter lim="800000"/>
            <a:headEnd type="none" w="sm" len="sm"/>
            <a:tailEnd type="none" w="sm" len="sm"/>
          </a:ln>
        </p:spPr>
        <p:txBody>
          <a:bodyPr lIns="182880" tIns="137160" rIns="182880" bIns="137160">
            <a:spAutoFit/>
          </a:bodyPr>
          <a:lstStyle/>
          <a:p>
            <a:pPr>
              <a:lnSpc>
                <a:spcPct val="85000"/>
              </a:lnSpc>
            </a:pPr>
            <a:r>
              <a:rPr lang="en-US" dirty="0"/>
              <a:t>using (</a:t>
            </a:r>
            <a:r>
              <a:rPr lang="en-US" dirty="0" err="1"/>
              <a:t>MyResource</a:t>
            </a:r>
            <a:r>
              <a:rPr lang="en-US" dirty="0"/>
              <a:t> r = new </a:t>
            </a:r>
            <a:r>
              <a:rPr lang="en-US" dirty="0" err="1"/>
              <a:t>MyResource</a:t>
            </a:r>
            <a:r>
              <a:rPr lang="en-US" dirty="0"/>
              <a:t>()) {</a:t>
            </a:r>
          </a:p>
          <a:p>
            <a:pPr>
              <a:lnSpc>
                <a:spcPct val="85000"/>
              </a:lnSpc>
            </a:pPr>
            <a:r>
              <a:rPr lang="en-US" dirty="0"/>
              <a:t>  </a:t>
            </a:r>
            <a:r>
              <a:rPr lang="en-US" dirty="0" err="1"/>
              <a:t>r.DoSomething</a:t>
            </a:r>
            <a:r>
              <a:rPr lang="en-US" dirty="0"/>
              <a:t>();</a:t>
            </a:r>
          </a:p>
          <a:p>
            <a:pPr>
              <a:lnSpc>
                <a:spcPct val="85000"/>
              </a:lnSpc>
            </a:pPr>
            <a:r>
              <a:rPr lang="en-US" dirty="0"/>
              <a:t>}			// </a:t>
            </a:r>
            <a:r>
              <a:rPr lang="en-US" dirty="0" err="1"/>
              <a:t>r.Dispose</a:t>
            </a:r>
            <a:r>
              <a:rPr lang="en-US" dirty="0"/>
              <a:t>() is called</a:t>
            </a:r>
          </a:p>
        </p:txBody>
      </p:sp>
      <p:sp>
        <p:nvSpPr>
          <p:cNvPr id="5" name="Slide Number Placeholder 4"/>
          <p:cNvSpPr>
            <a:spLocks noGrp="1"/>
          </p:cNvSpPr>
          <p:nvPr>
            <p:ph type="sldNum" sz="quarter" idx="12"/>
          </p:nvPr>
        </p:nvSpPr>
        <p:spPr/>
        <p:txBody>
          <a:bodyPr/>
          <a:lstStyle/>
          <a:p>
            <a:fld id="{E3F9CDB7-52C7-407A-9D61-3D60DE0C9C88}" type="slidenum">
              <a:rPr lang="en-US" smtClean="0"/>
              <a:pPr/>
              <a:t>49</a:t>
            </a:fld>
            <a:endParaRPr lang="en-US" dirty="0"/>
          </a:p>
        </p:txBody>
      </p:sp>
    </p:spTree>
  </p:cSld>
  <p:clrMapOvr>
    <a:masterClrMapping/>
  </p:clrMapOvr>
  <p:transition spd="med">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title"/>
          </p:nvPr>
        </p:nvSpPr>
        <p:spPr/>
        <p:txBody>
          <a:bodyPr/>
          <a:lstStyle/>
          <a:p>
            <a:pPr algn="l" eaLnBrk="1" hangingPunct="1"/>
            <a:r>
              <a:rPr lang="en-US" sz="3200" dirty="0" smtClean="0"/>
              <a:t>Why C# </a:t>
            </a:r>
            <a:r>
              <a:rPr lang="en-US" sz="3200" dirty="0" smtClean="0">
                <a:sym typeface="Wingdings" pitchFamily="2" charset="2"/>
              </a:rPr>
              <a:t> Strength</a:t>
            </a:r>
            <a:endParaRPr lang="en-US" sz="3200" dirty="0" smtClean="0"/>
          </a:p>
        </p:txBody>
      </p:sp>
      <p:sp>
        <p:nvSpPr>
          <p:cNvPr id="16387" name="Rectangle 11"/>
          <p:cNvSpPr>
            <a:spLocks noGrp="1" noChangeArrowheads="1"/>
          </p:cNvSpPr>
          <p:nvPr>
            <p:ph type="body" idx="1"/>
          </p:nvPr>
        </p:nvSpPr>
        <p:spPr/>
        <p:txBody>
          <a:bodyPr/>
          <a:lstStyle/>
          <a:p>
            <a:r>
              <a:rPr lang="en-US" sz="2000" dirty="0" smtClean="0"/>
              <a:t>First </a:t>
            </a:r>
            <a:r>
              <a:rPr lang="en-US" dirty="0" smtClean="0"/>
              <a:t>object</a:t>
            </a:r>
            <a:r>
              <a:rPr lang="en-US" sz="2000" dirty="0" smtClean="0"/>
              <a:t>-oriented language built </a:t>
            </a:r>
          </a:p>
          <a:p>
            <a:pPr lvl="1"/>
            <a:r>
              <a:rPr lang="en-US" sz="2000" dirty="0" smtClean="0"/>
              <a:t>Builds on COM+ experience(Components)</a:t>
            </a:r>
          </a:p>
          <a:p>
            <a:pPr lvl="1"/>
            <a:r>
              <a:rPr lang="en-US" sz="2000" dirty="0" smtClean="0"/>
              <a:t>Native support for </a:t>
            </a:r>
          </a:p>
          <a:p>
            <a:pPr lvl="2"/>
            <a:r>
              <a:rPr lang="en-US" dirty="0" smtClean="0"/>
              <a:t>Namespaces</a:t>
            </a:r>
          </a:p>
          <a:p>
            <a:pPr lvl="2"/>
            <a:r>
              <a:rPr lang="en-US" dirty="0" smtClean="0"/>
              <a:t>Versioning</a:t>
            </a:r>
          </a:p>
          <a:p>
            <a:pPr lvl="2"/>
            <a:r>
              <a:rPr lang="en-US" dirty="0" smtClean="0"/>
              <a:t>Attribute-driven development</a:t>
            </a:r>
          </a:p>
          <a:p>
            <a:r>
              <a:rPr lang="en-US" sz="2000" dirty="0" smtClean="0"/>
              <a:t>Power of C with ease of Visual Basic</a:t>
            </a:r>
          </a:p>
          <a:p>
            <a:r>
              <a:rPr lang="en-US" sz="2000" dirty="0" smtClean="0"/>
              <a:t>Minimal learning curve for everybody</a:t>
            </a:r>
          </a:p>
          <a:p>
            <a:r>
              <a:rPr lang="en-US" sz="2000" dirty="0" smtClean="0"/>
              <a:t>Much cleaner and simpler than C++</a:t>
            </a:r>
          </a:p>
          <a:p>
            <a:r>
              <a:rPr lang="en-US" sz="2000" dirty="0" smtClean="0"/>
              <a:t>More structured than Visual Basic</a:t>
            </a:r>
          </a:p>
        </p:txBody>
      </p:sp>
      <p:sp>
        <p:nvSpPr>
          <p:cNvPr id="4" name="Slide Number Placeholder 3"/>
          <p:cNvSpPr>
            <a:spLocks noGrp="1"/>
          </p:cNvSpPr>
          <p:nvPr>
            <p:ph type="sldNum" sz="quarter" idx="12"/>
          </p:nvPr>
        </p:nvSpPr>
        <p:spPr/>
        <p:txBody>
          <a:bodyPr/>
          <a:lstStyle/>
          <a:p>
            <a:fld id="{E3F9CDB7-52C7-407A-9D61-3D60DE0C9C88}" type="slidenum">
              <a:rPr lang="en-US" smtClean="0"/>
              <a:pPr/>
              <a:t>5</a:t>
            </a:fld>
            <a:endParaRPr lang="en-US" dirty="0"/>
          </a:p>
        </p:txBody>
      </p:sp>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a:t>
            </a:r>
            <a:r>
              <a:rPr lang="en-US" dirty="0" smtClean="0">
                <a:hlinkClick r:id="rId2"/>
              </a:rPr>
              <a:t>msdn.microsoft.com/en-us/library/618ayhy6.aspx</a:t>
            </a:r>
            <a:endParaRPr lang="en-US" dirty="0" smtClean="0"/>
          </a:p>
          <a:p>
            <a:r>
              <a:rPr lang="en-US" dirty="0">
                <a:hlinkClick r:id="rId3"/>
              </a:rPr>
              <a:t>http://</a:t>
            </a:r>
            <a:r>
              <a:rPr lang="en-US" dirty="0" smtClean="0">
                <a:hlinkClick r:id="rId3"/>
              </a:rPr>
              <a:t>msdn.microsoft.com/en-us/library/67ef8sbd.aspx</a:t>
            </a:r>
            <a:endParaRPr lang="en-US" dirty="0" smtClean="0"/>
          </a:p>
          <a:p>
            <a:r>
              <a:rPr lang="en-US" dirty="0">
                <a:hlinkClick r:id="rId4"/>
              </a:rPr>
              <a:t>http://</a:t>
            </a:r>
            <a:r>
              <a:rPr lang="en-US" dirty="0" smtClean="0">
                <a:hlinkClick r:id="rId4"/>
              </a:rPr>
              <a:t>msdn.microsoft.com/en-us/library/aa288436%28v=vs.71%29.aspx</a:t>
            </a:r>
            <a:endParaRPr lang="en-US" dirty="0" smtClean="0"/>
          </a:p>
          <a:p>
            <a:r>
              <a:rPr lang="en-US" dirty="0">
                <a:hlinkClick r:id="rId5"/>
              </a:rPr>
              <a:t>http://</a:t>
            </a:r>
            <a:r>
              <a:rPr lang="en-US" dirty="0" smtClean="0">
                <a:hlinkClick r:id="rId5"/>
              </a:rPr>
              <a:t>msdn.microsoft.com/en-us/library/dd460654.aspx</a:t>
            </a:r>
            <a:endParaRPr lang="en-US" dirty="0" smtClean="0"/>
          </a:p>
          <a:p>
            <a:r>
              <a:rPr lang="en-US" dirty="0">
                <a:hlinkClick r:id="rId6"/>
              </a:rPr>
              <a:t>http://</a:t>
            </a:r>
            <a:r>
              <a:rPr lang="en-US" dirty="0" smtClean="0">
                <a:hlinkClick r:id="rId6"/>
              </a:rPr>
              <a:t>www.codeproject.com/Articles/219869/Object-Oriented-Programming-in-Csharp-NET</a:t>
            </a:r>
            <a:endParaRPr lang="en-US" dirty="0" smtClean="0"/>
          </a:p>
          <a:p>
            <a:endParaRPr lang="en-US" dirty="0"/>
          </a:p>
        </p:txBody>
      </p:sp>
      <p:sp>
        <p:nvSpPr>
          <p:cNvPr id="3" name="Title 2"/>
          <p:cNvSpPr>
            <a:spLocks noGrp="1"/>
          </p:cNvSpPr>
          <p:nvPr>
            <p:ph type="title"/>
          </p:nvPr>
        </p:nvSpPr>
        <p:spPr/>
        <p:txBody>
          <a:bodyPr/>
          <a:lstStyle/>
          <a:p>
            <a:r>
              <a:rPr lang="en-US" dirty="0" smtClean="0"/>
              <a:t>Useful links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50</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pPr algn="l" eaLnBrk="1" hangingPunct="1"/>
            <a:r>
              <a:rPr lang="en-US" sz="3200" dirty="0" smtClean="0"/>
              <a:t>Why C# </a:t>
            </a:r>
            <a:r>
              <a:rPr lang="en-US" sz="3200" dirty="0" smtClean="0">
                <a:sym typeface="Wingdings" pitchFamily="2" charset="2"/>
              </a:rPr>
              <a:t> Strength</a:t>
            </a:r>
            <a:endParaRPr lang="en-US" sz="3200" dirty="0" smtClean="0"/>
          </a:p>
        </p:txBody>
      </p:sp>
      <p:sp>
        <p:nvSpPr>
          <p:cNvPr id="17411" name="Rectangle 11"/>
          <p:cNvSpPr>
            <a:spLocks noGrp="1" noChangeArrowheads="1"/>
          </p:cNvSpPr>
          <p:nvPr>
            <p:ph type="body" idx="1"/>
          </p:nvPr>
        </p:nvSpPr>
        <p:spPr/>
        <p:txBody>
          <a:bodyPr/>
          <a:lstStyle/>
          <a:p>
            <a:pPr marL="542925" indent="-542925">
              <a:buSzPct val="75000"/>
              <a:buFont typeface="Wingdings" pitchFamily="2" charset="2"/>
              <a:buChar char="·"/>
            </a:pPr>
            <a:r>
              <a:rPr lang="en-US" sz="2000" dirty="0" smtClean="0"/>
              <a:t>Pure object orientation without compromising efficiency (Value types &amp; References)</a:t>
            </a:r>
          </a:p>
          <a:p>
            <a:pPr marL="542925" indent="-542925">
              <a:buSzPct val="75000"/>
              <a:buFont typeface="Wingdings" pitchFamily="2" charset="2"/>
              <a:buChar char="·"/>
            </a:pPr>
            <a:r>
              <a:rPr lang="en-US" sz="2000" dirty="0" smtClean="0"/>
              <a:t>Pseudo- compiled, Native execution</a:t>
            </a:r>
          </a:p>
          <a:p>
            <a:pPr marL="542925" indent="-542925">
              <a:buSzPct val="75000"/>
              <a:buFont typeface="Wingdings" pitchFamily="2" charset="2"/>
              <a:buChar char="·"/>
            </a:pPr>
            <a:r>
              <a:rPr lang="en-US" sz="2000" dirty="0" smtClean="0"/>
              <a:t>Cross language integration with Visual C++, Visual Basic, and other .NET enabled languages</a:t>
            </a:r>
          </a:p>
          <a:p>
            <a:pPr marL="542925" indent="-542925">
              <a:buSzPct val="75000"/>
              <a:buFont typeface="Wingdings" pitchFamily="2" charset="2"/>
              <a:buChar char="·"/>
            </a:pPr>
            <a:r>
              <a:rPr lang="en-US" sz="2000" dirty="0" smtClean="0"/>
              <a:t>Explicit support for unsafe code</a:t>
            </a:r>
          </a:p>
          <a:p>
            <a:pPr marL="542925" indent="-542925">
              <a:buSzPct val="75000"/>
              <a:buFont typeface="Wingdings" pitchFamily="2" charset="2"/>
              <a:buChar char="·"/>
            </a:pPr>
            <a:r>
              <a:rPr lang="en-US" sz="2000" dirty="0" smtClean="0"/>
              <a:t>Attributes - a very unique idea</a:t>
            </a:r>
          </a:p>
          <a:p>
            <a:pPr marL="542925" indent="-542925">
              <a:buSzPct val="75000"/>
              <a:buFont typeface="Wingdings" pitchFamily="2" charset="2"/>
              <a:buChar char="·"/>
            </a:pPr>
            <a:r>
              <a:rPr lang="en-US" sz="2000" dirty="0" smtClean="0"/>
              <a:t>Boxing/ Unboxing</a:t>
            </a:r>
          </a:p>
          <a:p>
            <a:pPr marL="542925" indent="-542925">
              <a:buSzPct val="75000"/>
              <a:buFont typeface="Wingdings" pitchFamily="2" charset="2"/>
              <a:buChar char="·"/>
            </a:pPr>
            <a:r>
              <a:rPr lang="en-US" sz="2000" dirty="0" smtClean="0"/>
              <a:t>Explicit interface member implementation</a:t>
            </a:r>
          </a:p>
          <a:p>
            <a:pPr marL="542925" indent="-542925">
              <a:buSzPct val="75000"/>
              <a:buFont typeface="Wingdings" pitchFamily="2" charset="2"/>
              <a:buChar char="·"/>
            </a:pPr>
            <a:r>
              <a:rPr lang="en-US" sz="2000" dirty="0" smtClean="0"/>
              <a:t>Can be embedded in ASP</a:t>
            </a:r>
          </a:p>
          <a:p>
            <a:pPr marL="542925" indent="-542925">
              <a:buSzPct val="75000"/>
              <a:buFont typeface="Wingdings" pitchFamily="2" charset="2"/>
              <a:buChar char="·"/>
            </a:pPr>
            <a:r>
              <a:rPr lang="en-US" sz="2000" dirty="0" smtClean="0"/>
              <a:t>Support for P/Invoke, COM</a:t>
            </a:r>
          </a:p>
          <a:p>
            <a:pPr marL="542925" indent="-542925"/>
            <a:endParaRPr lang="en-US" sz="2000" dirty="0" smtClean="0"/>
          </a:p>
        </p:txBody>
      </p:sp>
      <p:sp>
        <p:nvSpPr>
          <p:cNvPr id="4" name="Slide Number Placeholder 3"/>
          <p:cNvSpPr>
            <a:spLocks noGrp="1"/>
          </p:cNvSpPr>
          <p:nvPr>
            <p:ph type="sldNum" sz="quarter" idx="12"/>
          </p:nvPr>
        </p:nvSpPr>
        <p:spPr/>
        <p:txBody>
          <a:bodyPr/>
          <a:lstStyle/>
          <a:p>
            <a:fld id="{E3F9CDB7-52C7-407A-9D61-3D60DE0C9C88}" type="slidenum">
              <a:rPr lang="en-US" smtClean="0"/>
              <a:pPr/>
              <a:t>6</a:t>
            </a:fld>
            <a:endParaRPr lang="en-US"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Grp="1" noChangeArrowheads="1"/>
          </p:cNvSpPr>
          <p:nvPr>
            <p:ph type="title"/>
          </p:nvPr>
        </p:nvSpPr>
        <p:spPr>
          <a:noFill/>
          <a:ln/>
        </p:spPr>
        <p:txBody>
          <a:bodyPr/>
          <a:lstStyle/>
          <a:p>
            <a:r>
              <a:rPr lang="en-US" dirty="0"/>
              <a:t> Object-Oriented Characteristics</a:t>
            </a:r>
          </a:p>
        </p:txBody>
      </p:sp>
      <p:sp>
        <p:nvSpPr>
          <p:cNvPr id="112645" name="Rectangle 5"/>
          <p:cNvSpPr>
            <a:spLocks noGrp="1" noChangeArrowheads="1"/>
          </p:cNvSpPr>
          <p:nvPr>
            <p:ph type="body" idx="1"/>
          </p:nvPr>
        </p:nvSpPr>
        <p:spPr>
          <a:noFill/>
          <a:ln/>
        </p:spPr>
        <p:txBody>
          <a:bodyPr/>
          <a:lstStyle/>
          <a:p>
            <a:r>
              <a:rPr lang="en-US" dirty="0"/>
              <a:t>All managed languages in the .NET Framework, such as Visual Basic and C#, provide full support for </a:t>
            </a:r>
            <a:r>
              <a:rPr lang="en-US" dirty="0" smtClean="0"/>
              <a:t>below object-oriented programming concepts.</a:t>
            </a:r>
          </a:p>
          <a:p>
            <a:r>
              <a:rPr lang="en-US" dirty="0" smtClean="0"/>
              <a:t>Abstraction</a:t>
            </a:r>
            <a:endParaRPr lang="en-US" dirty="0"/>
          </a:p>
          <a:p>
            <a:r>
              <a:rPr lang="en-US" dirty="0"/>
              <a:t>Encapsulation</a:t>
            </a:r>
          </a:p>
          <a:p>
            <a:r>
              <a:rPr lang="en-US" dirty="0"/>
              <a:t>Inheritance</a:t>
            </a:r>
          </a:p>
          <a:p>
            <a:r>
              <a:rPr lang="en-US" dirty="0"/>
              <a:t>Polymorphism</a:t>
            </a:r>
          </a:p>
        </p:txBody>
      </p:sp>
      <p:sp>
        <p:nvSpPr>
          <p:cNvPr id="4" name="Slide Number Placeholder 3"/>
          <p:cNvSpPr>
            <a:spLocks noGrp="1"/>
          </p:cNvSpPr>
          <p:nvPr>
            <p:ph type="sldNum" sz="quarter" idx="12"/>
          </p:nvPr>
        </p:nvSpPr>
        <p:spPr/>
        <p:txBody>
          <a:bodyPr/>
          <a:lstStyle/>
          <a:p>
            <a:fld id="{E3F9CDB7-52C7-407A-9D61-3D60DE0C9C88}"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6"/>
          <p:cNvSpPr>
            <a:spLocks noGrp="1" noChangeArrowheads="1"/>
          </p:cNvSpPr>
          <p:nvPr>
            <p:ph type="title"/>
          </p:nvPr>
        </p:nvSpPr>
        <p:spPr>
          <a:noFill/>
          <a:ln/>
        </p:spPr>
        <p:txBody>
          <a:bodyPr/>
          <a:lstStyle/>
          <a:p>
            <a:r>
              <a:rPr lang="en-US" dirty="0"/>
              <a:t>Abstraction</a:t>
            </a:r>
          </a:p>
        </p:txBody>
      </p:sp>
      <p:sp>
        <p:nvSpPr>
          <p:cNvPr id="113671" name="Rectangle 7"/>
          <p:cNvSpPr>
            <a:spLocks noGrp="1" noChangeArrowheads="1"/>
          </p:cNvSpPr>
          <p:nvPr>
            <p:ph type="body" idx="1"/>
          </p:nvPr>
        </p:nvSpPr>
        <p:spPr>
          <a:noFill/>
          <a:ln/>
        </p:spPr>
        <p:txBody>
          <a:bodyPr/>
          <a:lstStyle/>
          <a:p>
            <a:r>
              <a:rPr lang="en-US" dirty="0"/>
              <a:t>Abstraction Works from the Specific to the </a:t>
            </a:r>
            <a:r>
              <a:rPr lang="en-US" dirty="0" smtClean="0"/>
              <a:t>General.</a:t>
            </a:r>
            <a:endParaRPr lang="en-US" dirty="0"/>
          </a:p>
          <a:p>
            <a:r>
              <a:rPr lang="en-US" dirty="0"/>
              <a:t>Grouping Elements Makes It Easier to Work with Complex Data </a:t>
            </a:r>
            <a:r>
              <a:rPr lang="en-US" dirty="0" smtClean="0"/>
              <a:t>Types.</a:t>
            </a:r>
            <a:endParaRPr lang="en-US" dirty="0"/>
          </a:p>
          <a:p>
            <a:r>
              <a:rPr lang="en-US" dirty="0"/>
              <a:t>Abstraction Is Supported Through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Rectangle 6"/>
          <p:cNvSpPr>
            <a:spLocks noGrp="1" noChangeArrowheads="1"/>
          </p:cNvSpPr>
          <p:nvPr>
            <p:ph type="title"/>
          </p:nvPr>
        </p:nvSpPr>
        <p:spPr>
          <a:noFill/>
          <a:ln/>
        </p:spPr>
        <p:txBody>
          <a:bodyPr/>
          <a:lstStyle/>
          <a:p>
            <a:r>
              <a:rPr lang="en-US" dirty="0"/>
              <a:t>Encapsulation</a:t>
            </a:r>
          </a:p>
        </p:txBody>
      </p:sp>
      <p:sp>
        <p:nvSpPr>
          <p:cNvPr id="114695" name="Rectangle 7"/>
          <p:cNvSpPr>
            <a:spLocks noGrp="1" noChangeArrowheads="1"/>
          </p:cNvSpPr>
          <p:nvPr>
            <p:ph type="body" idx="1"/>
          </p:nvPr>
        </p:nvSpPr>
        <p:spPr>
          <a:xfrm>
            <a:off x="323528" y="476672"/>
            <a:ext cx="8474043" cy="5760640"/>
          </a:xfrm>
          <a:noFill/>
          <a:ln/>
        </p:spPr>
        <p:txBody>
          <a:bodyPr/>
          <a:lstStyle/>
          <a:p>
            <a:r>
              <a:rPr lang="en-US" dirty="0"/>
              <a:t>Encapsulation means that a group of related properties, methods, and other members are treated as a single unit or object.</a:t>
            </a:r>
            <a:endParaRPr lang="en-US" dirty="0" smtClean="0"/>
          </a:p>
          <a:p>
            <a:r>
              <a:rPr lang="en-US" dirty="0" smtClean="0"/>
              <a:t>Encapsulation </a:t>
            </a:r>
            <a:r>
              <a:rPr lang="en-US" dirty="0"/>
              <a:t>Is the Process of Hiding Internal Details of a Class</a:t>
            </a:r>
          </a:p>
          <a:p>
            <a:r>
              <a:rPr lang="en-US" dirty="0"/>
              <a:t>Encapsulation Keywords</a:t>
            </a:r>
          </a:p>
          <a:p>
            <a:pPr lvl="1"/>
            <a:r>
              <a:rPr lang="en-US" dirty="0"/>
              <a:t>public</a:t>
            </a:r>
          </a:p>
          <a:p>
            <a:pPr lvl="1"/>
            <a:r>
              <a:rPr lang="en-US" dirty="0"/>
              <a:t>protected</a:t>
            </a:r>
          </a:p>
          <a:p>
            <a:pPr lvl="1"/>
            <a:r>
              <a:rPr lang="en-US" dirty="0"/>
              <a:t>internal</a:t>
            </a:r>
          </a:p>
          <a:p>
            <a:pPr lvl="1"/>
            <a:r>
              <a:rPr lang="en-US" dirty="0"/>
              <a:t>private</a:t>
            </a:r>
          </a:p>
          <a:p>
            <a:r>
              <a:rPr lang="en-US" dirty="0"/>
              <a:t>Type-Level Accessibility</a:t>
            </a:r>
          </a:p>
          <a:p>
            <a:r>
              <a:rPr lang="en-US" dirty="0"/>
              <a:t>Nested </a:t>
            </a:r>
            <a:r>
              <a:rPr lang="en-US" dirty="0" smtClean="0"/>
              <a:t>Classes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9</a:t>
            </a:fld>
            <a:endParaRPr lang="en-US" dirty="0"/>
          </a:p>
        </p:txBody>
      </p:sp>
      <p:pic>
        <p:nvPicPr>
          <p:cNvPr id="6" name="Picture 5" descr="Encapsulation.jpg"/>
          <p:cNvPicPr>
            <a:picLocks noChangeAspect="1"/>
          </p:cNvPicPr>
          <p:nvPr/>
        </p:nvPicPr>
        <p:blipFill>
          <a:blip r:embed="rId2" cstate="print"/>
          <a:stretch>
            <a:fillRect/>
          </a:stretch>
        </p:blipFill>
        <p:spPr>
          <a:xfrm>
            <a:off x="323528" y="3501008"/>
            <a:ext cx="6067425" cy="2720528"/>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5c76ede4b78d28a8369c79d53deda2de33c77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2">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688</TotalTime>
  <Words>2635</Words>
  <Application>Microsoft Office PowerPoint</Application>
  <PresentationFormat>On-screen Show (4:3)</PresentationFormat>
  <Paragraphs>678</Paragraphs>
  <Slides>50</Slides>
  <Notes>34</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50</vt:i4>
      </vt:variant>
    </vt:vector>
  </HeadingPairs>
  <TitlesOfParts>
    <vt:vector size="65" baseType="lpstr">
      <vt:lpstr>Arial</vt:lpstr>
      <vt:lpstr>Verdana</vt:lpstr>
      <vt:lpstr>Lucida Grande</vt:lpstr>
      <vt:lpstr>Lucida Sans Unicode</vt:lpstr>
      <vt:lpstr>Wingdings</vt:lpstr>
      <vt:lpstr>Lucida Sans Typewriter</vt:lpstr>
      <vt:lpstr>Arial Narrow</vt:lpstr>
      <vt:lpstr>Calibri</vt:lpstr>
      <vt:lpstr>Segoe UI Light</vt:lpstr>
      <vt:lpstr>Segoe UI</vt:lpstr>
      <vt:lpstr>Courier New</vt:lpstr>
      <vt:lpstr>Segoe Light</vt:lpstr>
      <vt:lpstr>Lucida Console</vt:lpstr>
      <vt:lpstr>Presentation1</vt:lpstr>
      <vt:lpstr>Theme2</vt:lpstr>
      <vt:lpstr>Module 2 : C# Basics</vt:lpstr>
      <vt:lpstr>Agenda</vt:lpstr>
      <vt:lpstr>History</vt:lpstr>
      <vt:lpstr>PowerPoint Presentation</vt:lpstr>
      <vt:lpstr>Why C#  Strength</vt:lpstr>
      <vt:lpstr>Why C#  Strength</vt:lpstr>
      <vt:lpstr> Object-Oriented Characteristics</vt:lpstr>
      <vt:lpstr>Abstraction</vt:lpstr>
      <vt:lpstr>Encapsulation</vt:lpstr>
      <vt:lpstr>Inheritance</vt:lpstr>
      <vt:lpstr>Polymorphism</vt:lpstr>
      <vt:lpstr>C# Language Basics </vt:lpstr>
      <vt:lpstr>Getting Started: Hello World</vt:lpstr>
      <vt:lpstr>Data Types  Overview</vt:lpstr>
      <vt:lpstr> Data Types Overview - Cntd</vt:lpstr>
      <vt:lpstr>Common Type System Architecture</vt:lpstr>
      <vt:lpstr>Value Types vs. Reference Types</vt:lpstr>
      <vt:lpstr>Boxing</vt:lpstr>
      <vt:lpstr>Expressions and Operators in Visual C#</vt:lpstr>
      <vt:lpstr>Declaring and Assigning Variables</vt:lpstr>
      <vt:lpstr>Accessing Type Members</vt:lpstr>
      <vt:lpstr>Casting Between Data Types</vt:lpstr>
      <vt:lpstr>Manipulating Strings</vt:lpstr>
      <vt:lpstr>Implementing Conditional Logic</vt:lpstr>
      <vt:lpstr>Implementing Iteration Logic</vt:lpstr>
      <vt:lpstr>Creating and Using Arrays</vt:lpstr>
      <vt:lpstr>DataTypes    Structs</vt:lpstr>
      <vt:lpstr>Referencing Namespaces</vt:lpstr>
      <vt:lpstr>What Is a Method?</vt:lpstr>
      <vt:lpstr>Creating Methods</vt:lpstr>
      <vt:lpstr>Invoking Methods</vt:lpstr>
      <vt:lpstr>Creating Overloaded Methods</vt:lpstr>
      <vt:lpstr>Creating Methods that Use Optional Parameters</vt:lpstr>
      <vt:lpstr>Calling a Method by Using Named Arguments</vt:lpstr>
      <vt:lpstr>Creating Methods that Use Output Parameters</vt:lpstr>
      <vt:lpstr>Interfaces</vt:lpstr>
      <vt:lpstr>Handling Exceptions</vt:lpstr>
      <vt:lpstr>What Is an Exception?</vt:lpstr>
      <vt:lpstr>Handling Exception by Using a Try/Catch Block</vt:lpstr>
      <vt:lpstr>Using a Finally Block</vt:lpstr>
      <vt:lpstr>Throwing Exceptions</vt:lpstr>
      <vt:lpstr>Creating and Using Static Fields</vt:lpstr>
      <vt:lpstr>DataTypes   Delegates</vt:lpstr>
      <vt:lpstr>Defining a Delegate</vt:lpstr>
      <vt:lpstr>Invoking a Delegate</vt:lpstr>
      <vt:lpstr>What Is an Event?</vt:lpstr>
      <vt:lpstr>Defining an Event</vt:lpstr>
      <vt:lpstr>Statements  using Statement</vt:lpstr>
      <vt:lpstr>Statements  using Statement</vt:lpstr>
      <vt:lpstr>Useful links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01</dc:title>
  <dc:creator>Richard Strange</dc:creator>
  <cp:lastModifiedBy>sharanth</cp:lastModifiedBy>
  <cp:revision>93</cp:revision>
  <dcterms:created xsi:type="dcterms:W3CDTF">2012-10-09T09:22:39Z</dcterms:created>
  <dcterms:modified xsi:type="dcterms:W3CDTF">2019-05-26T02:26:34Z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