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0"/>
  </p:notesMasterIdLst>
  <p:sldIdLst>
    <p:sldId id="274" r:id="rId2"/>
    <p:sldId id="322" r:id="rId3"/>
    <p:sldId id="275" r:id="rId4"/>
    <p:sldId id="319" r:id="rId5"/>
    <p:sldId id="320" r:id="rId6"/>
    <p:sldId id="321" r:id="rId7"/>
    <p:sldId id="287" r:id="rId8"/>
    <p:sldId id="288" r:id="rId9"/>
    <p:sldId id="289" r:id="rId10"/>
    <p:sldId id="290" r:id="rId11"/>
    <p:sldId id="291" r:id="rId12"/>
    <p:sldId id="292" r:id="rId13"/>
    <p:sldId id="293" r:id="rId14"/>
    <p:sldId id="294" r:id="rId15"/>
    <p:sldId id="306" r:id="rId16"/>
    <p:sldId id="309" r:id="rId17"/>
    <p:sldId id="286" r:id="rId18"/>
    <p:sldId id="313" r:id="rId19"/>
    <p:sldId id="314" r:id="rId20"/>
    <p:sldId id="317" r:id="rId21"/>
    <p:sldId id="318" r:id="rId22"/>
    <p:sldId id="256" r:id="rId23"/>
    <p:sldId id="323" r:id="rId24"/>
    <p:sldId id="276" r:id="rId25"/>
    <p:sldId id="273" r:id="rId26"/>
    <p:sldId id="277" r:id="rId27"/>
    <p:sldId id="279" r:id="rId28"/>
    <p:sldId id="283" r:id="rId29"/>
    <p:sldId id="280" r:id="rId30"/>
    <p:sldId id="261" r:id="rId31"/>
    <p:sldId id="281" r:id="rId32"/>
    <p:sldId id="282" r:id="rId33"/>
    <p:sldId id="266" r:id="rId34"/>
    <p:sldId id="267" r:id="rId35"/>
    <p:sldId id="268" r:id="rId36"/>
    <p:sldId id="257" r:id="rId37"/>
    <p:sldId id="258" r:id="rId38"/>
    <p:sldId id="259"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3951" autoAdjust="0"/>
  </p:normalViewPr>
  <p:slideViewPr>
    <p:cSldViewPr>
      <p:cViewPr varScale="1">
        <p:scale>
          <a:sx n="51" d="100"/>
          <a:sy n="51" d="100"/>
        </p:scale>
        <p:origin x="-1056" y="-102"/>
      </p:cViewPr>
      <p:guideLst>
        <p:guide orient="horz" pos="2160"/>
        <p:guide pos="2880"/>
      </p:guideLst>
    </p:cSldViewPr>
  </p:slideViewPr>
  <p:notesTextViewPr>
    <p:cViewPr>
      <p:scale>
        <a:sx n="1" d="1"/>
        <a:sy n="1" d="1"/>
      </p:scale>
      <p:origin x="0" y="0"/>
    </p:cViewPr>
  </p:notesTextViewPr>
  <p:sorterViewPr>
    <p:cViewPr>
      <p:scale>
        <a:sx n="66" d="100"/>
        <a:sy n="66" d="100"/>
      </p:scale>
      <p:origin x="0" y="486"/>
    </p:cViewPr>
  </p:sorterViewPr>
  <p:notesViewPr>
    <p:cSldViewPr>
      <p:cViewPr varScale="1">
        <p:scale>
          <a:sx n="56" d="100"/>
          <a:sy n="56" d="100"/>
        </p:scale>
        <p:origin x="-2838"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264FB20-4B4A-4294-911C-407A8267F8E1}" type="datetimeFigureOut">
              <a:rPr lang="en-US" smtClean="0"/>
              <a:pPr/>
              <a:t>5/26/2019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846F43A-03A4-4C95-B36F-4FDC0B5562E2}" type="slidenum">
              <a:rPr lang="en-US" smtClean="0"/>
              <a:pPr/>
              <a:t>‹#›</a:t>
            </a:fld>
            <a:endParaRPr lang="en-US"/>
          </a:p>
        </p:txBody>
      </p:sp>
    </p:spTree>
    <p:extLst>
      <p:ext uri="{BB962C8B-B14F-4D97-AF65-F5344CB8AC3E}">
        <p14:creationId xmlns:p14="http://schemas.microsoft.com/office/powerpoint/2010/main" val="67311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9601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xfrm>
            <a:off x="327992" y="2331440"/>
            <a:ext cx="6559826" cy="69861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mtClean="0">
                <a:latin typeface="Arial" pitchFamily="34" charset="0"/>
              </a:rPr>
              <a:t>Mention that there may be situations where you want to split a class definition across multiple source files (for example, multiple developers may work on the same file, or you may want to keep aspects of the class that you do not want to change in a different file).</a:t>
            </a:r>
          </a:p>
          <a:p>
            <a:pPr>
              <a:buFontTx/>
              <a:buChar char="•"/>
            </a:pPr>
            <a:r>
              <a:rPr lang="en-US" smtClean="0">
                <a:latin typeface="Arial" pitchFamily="34" charset="0"/>
              </a:rPr>
              <a:t>Some classes in the .NET Framework and Visual Studio projects use the partial concept (ASP.NET Web applications – control definitions – your custom code).</a:t>
            </a:r>
          </a:p>
          <a:p>
            <a:pPr>
              <a:buFontTx/>
              <a:buChar char="•"/>
            </a:pPr>
            <a:r>
              <a:rPr lang="en-US" smtClean="0">
                <a:latin typeface="Arial" pitchFamily="34" charset="0"/>
              </a:rPr>
              <a:t>Explain that there are some rules to using partial classes:</a:t>
            </a:r>
          </a:p>
          <a:p>
            <a:pPr lvl="1"/>
            <a:r>
              <a:rPr lang="en-US" smtClean="0">
                <a:latin typeface="Arial" pitchFamily="34" charset="0"/>
              </a:rPr>
              <a:t>Each part of the class must be available when your application is compiled.</a:t>
            </a:r>
          </a:p>
          <a:p>
            <a:pPr lvl="1"/>
            <a:r>
              <a:rPr lang="en-US" smtClean="0">
                <a:latin typeface="Arial" pitchFamily="34" charset="0"/>
              </a:rPr>
              <a:t>Each part of the class must be prefixed with the </a:t>
            </a:r>
            <a:r>
              <a:rPr lang="en-US" b="1" smtClean="0">
                <a:latin typeface="Arial" pitchFamily="34" charset="0"/>
              </a:rPr>
              <a:t>partial </a:t>
            </a:r>
            <a:r>
              <a:rPr lang="en-US" smtClean="0">
                <a:latin typeface="Arial" pitchFamily="34" charset="0"/>
              </a:rPr>
              <a:t>keyword.</a:t>
            </a:r>
          </a:p>
          <a:p>
            <a:pPr lvl="1"/>
            <a:r>
              <a:rPr lang="en-US" smtClean="0">
                <a:latin typeface="Arial" pitchFamily="34" charset="0"/>
              </a:rPr>
              <a:t>The partial type cannot be split over multiple assemblies. </a:t>
            </a:r>
          </a:p>
          <a:p>
            <a:pPr lvl="1"/>
            <a:r>
              <a:rPr lang="en-US" smtClean="0">
                <a:latin typeface="Arial" pitchFamily="34" charset="0"/>
              </a:rPr>
              <a:t>The </a:t>
            </a:r>
            <a:r>
              <a:rPr lang="en-US" b="1" smtClean="0">
                <a:latin typeface="Arial" pitchFamily="34" charset="0"/>
              </a:rPr>
              <a:t>partial</a:t>
            </a:r>
            <a:r>
              <a:rPr lang="en-US" smtClean="0">
                <a:latin typeface="Arial" pitchFamily="34" charset="0"/>
              </a:rPr>
              <a:t> keyword must prefix the </a:t>
            </a:r>
            <a:r>
              <a:rPr lang="en-US" b="1" smtClean="0">
                <a:latin typeface="Arial" pitchFamily="34" charset="0"/>
              </a:rPr>
              <a:t>class</a:t>
            </a:r>
            <a:r>
              <a:rPr lang="en-US" smtClean="0">
                <a:latin typeface="Arial" pitchFamily="34" charset="0"/>
              </a:rPr>
              <a:t> keyword.</a:t>
            </a:r>
          </a:p>
          <a:p>
            <a:pPr>
              <a:buFontTx/>
              <a:buChar char="•"/>
            </a:pPr>
            <a:r>
              <a:rPr lang="en-US" smtClean="0">
                <a:latin typeface="Arial" pitchFamily="34" charset="0"/>
              </a:rPr>
              <a:t>Mention that you can split a method definition by prefixing your method declaration with the </a:t>
            </a:r>
            <a:r>
              <a:rPr lang="en-US" b="1" smtClean="0">
                <a:latin typeface="Arial" pitchFamily="34" charset="0"/>
              </a:rPr>
              <a:t>partial</a:t>
            </a:r>
            <a:r>
              <a:rPr lang="en-US" smtClean="0">
                <a:latin typeface="Arial" pitchFamily="34" charset="0"/>
              </a:rPr>
              <a:t> keyword. Also mention that the implementation of a partial method is optional. If the method is not implemented, all calls to the method are removed by the compiler.</a:t>
            </a:r>
          </a:p>
          <a:p>
            <a:pPr>
              <a:buFontTx/>
              <a:buChar char="•"/>
            </a:pPr>
            <a:r>
              <a:rPr lang="en-US" smtClean="0">
                <a:latin typeface="Arial" pitchFamily="34" charset="0"/>
              </a:rPr>
              <a:t>Explain that there are some rules to using partial methods:</a:t>
            </a:r>
          </a:p>
          <a:p>
            <a:pPr lvl="1"/>
            <a:r>
              <a:rPr lang="en-US" smtClean="0">
                <a:latin typeface="Arial" pitchFamily="34" charset="0"/>
              </a:rPr>
              <a:t>All partial methods must be void and cannot return a value.</a:t>
            </a:r>
            <a:endParaRPr lang="en-GB" smtClean="0">
              <a:latin typeface="Arial" pitchFamily="34" charset="0"/>
            </a:endParaRPr>
          </a:p>
          <a:p>
            <a:pPr lvl="1"/>
            <a:r>
              <a:rPr lang="en-US" smtClean="0">
                <a:latin typeface="Arial" pitchFamily="34" charset="0"/>
              </a:rPr>
              <a:t>All partial methods are implicitly private.</a:t>
            </a:r>
            <a:endParaRPr lang="en-GB" smtClean="0">
              <a:latin typeface="Arial" pitchFamily="34" charset="0"/>
            </a:endParaRPr>
          </a:p>
          <a:p>
            <a:pPr lvl="1"/>
            <a:r>
              <a:rPr lang="en-US" smtClean="0">
                <a:latin typeface="Arial" pitchFamily="34" charset="0"/>
              </a:rPr>
              <a:t>All partial method declarations must be prefixed with the </a:t>
            </a:r>
            <a:r>
              <a:rPr lang="en-US" b="1" smtClean="0">
                <a:latin typeface="Arial" pitchFamily="34" charset="0"/>
              </a:rPr>
              <a:t>partial</a:t>
            </a:r>
            <a:r>
              <a:rPr lang="en-US" smtClean="0">
                <a:latin typeface="Arial" pitchFamily="34" charset="0"/>
              </a:rPr>
              <a:t> keyword.</a:t>
            </a:r>
            <a:endParaRPr lang="en-GB" smtClean="0">
              <a:latin typeface="Arial" pitchFamily="34" charset="0"/>
            </a:endParaRPr>
          </a:p>
          <a:p>
            <a:pPr lvl="1"/>
            <a:r>
              <a:rPr lang="en-US" smtClean="0">
                <a:latin typeface="Arial" pitchFamily="34" charset="0"/>
              </a:rPr>
              <a:t>Partial methods can have </a:t>
            </a:r>
            <a:r>
              <a:rPr lang="en-US" i="1" smtClean="0">
                <a:latin typeface="Arial" pitchFamily="34" charset="0"/>
              </a:rPr>
              <a:t>ref</a:t>
            </a:r>
            <a:r>
              <a:rPr lang="en-US" smtClean="0">
                <a:latin typeface="Arial" pitchFamily="34" charset="0"/>
              </a:rPr>
              <a:t> parameters but not </a:t>
            </a:r>
            <a:r>
              <a:rPr lang="en-US" i="1" smtClean="0">
                <a:latin typeface="Arial" pitchFamily="34" charset="0"/>
              </a:rPr>
              <a:t>out</a:t>
            </a:r>
            <a:r>
              <a:rPr lang="en-US" smtClean="0">
                <a:latin typeface="Arial" pitchFamily="34" charset="0"/>
              </a:rPr>
              <a:t> parameters. </a:t>
            </a:r>
            <a:r>
              <a:rPr lang="en-US" i="1" smtClean="0">
                <a:latin typeface="Arial" pitchFamily="34" charset="0"/>
              </a:rPr>
              <a:t>Ref</a:t>
            </a:r>
            <a:r>
              <a:rPr lang="en-US" smtClean="0">
                <a:latin typeface="Arial" pitchFamily="34" charset="0"/>
              </a:rPr>
              <a:t> parameters are covered in "Lesson 4: Comparing References to Values" later in this module.</a:t>
            </a:r>
            <a:endParaRPr lang="en-GB" smtClean="0">
              <a:latin typeface="Arial" pitchFamily="34" charset="0"/>
            </a:endParaRPr>
          </a:p>
          <a:p>
            <a:endParaRPr lang="en-US" smtClean="0">
              <a:latin typeface="Arial" pitchFamily="34" charset="0"/>
            </a:endParaRPr>
          </a:p>
          <a:p>
            <a:r>
              <a:rPr lang="en-US" b="1" smtClean="0">
                <a:latin typeface="Arial" pitchFamily="34" charset="0"/>
              </a:rPr>
              <a:t>Question:  </a:t>
            </a:r>
            <a:r>
              <a:rPr lang="en-US" smtClean="0">
                <a:latin typeface="Arial" pitchFamily="34" charset="0"/>
              </a:rPr>
              <a:t>What happens if you define a partial method, but do not provide an implementation of this method?</a:t>
            </a:r>
          </a:p>
          <a:p>
            <a:r>
              <a:rPr lang="en-US" b="1" smtClean="0">
                <a:latin typeface="Arial" pitchFamily="34" charset="0"/>
              </a:rPr>
              <a:t>Answer:  </a:t>
            </a:r>
            <a:r>
              <a:rPr lang="en-US" smtClean="0">
                <a:latin typeface="Arial" pitchFamily="34" charset="0"/>
              </a:rPr>
              <a:t>Your code will still compile and run, and you will be able to call the method. However, because the method contains no implementation, it will not do anything.</a:t>
            </a:r>
          </a:p>
          <a:p>
            <a:endParaRPr lang="en-US" smtClean="0">
              <a:latin typeface="Arial" pitchFamily="34" charset="0"/>
            </a:endParaRPr>
          </a:p>
          <a:p>
            <a:r>
              <a:rPr lang="en-US" b="1" smtClean="0">
                <a:latin typeface="Arial" pitchFamily="34" charset="0"/>
              </a:rPr>
              <a:t>Additional Reading</a:t>
            </a:r>
            <a:endParaRPr lang="en-GB" b="1" smtClean="0">
              <a:latin typeface="Arial" pitchFamily="34" charset="0"/>
            </a:endParaRPr>
          </a:p>
          <a:p>
            <a:r>
              <a:rPr lang="en-US" smtClean="0">
                <a:latin typeface="Arial" pitchFamily="34" charset="0"/>
              </a:rPr>
              <a:t>For more information about partial classes and methods, see the Partial Classes and Methods (C# Programming Guide) page at http://go.microsoft.com/fwlink/?LinkId=192927.</a:t>
            </a:r>
            <a:endParaRPr lang="en-GB" smtClean="0">
              <a:latin typeface="Arial" pitchFamily="34" charset="0"/>
            </a:endParaRPr>
          </a:p>
        </p:txBody>
      </p:sp>
      <p:sp>
        <p:nvSpPr>
          <p:cNvPr id="4506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70686" indent="-296417" eaLnBrk="0" hangingPunct="0">
              <a:defRPr b="1">
                <a:solidFill>
                  <a:schemeClr val="tx1"/>
                </a:solidFill>
                <a:latin typeface="Verdana" pitchFamily="34" charset="0"/>
                <a:cs typeface="Arial" pitchFamily="34" charset="0"/>
              </a:defRPr>
            </a:lvl2pPr>
            <a:lvl3pPr marL="1185671" indent="-237134" eaLnBrk="0" hangingPunct="0">
              <a:defRPr b="1">
                <a:solidFill>
                  <a:schemeClr val="tx1"/>
                </a:solidFill>
                <a:latin typeface="Verdana" pitchFamily="34" charset="0"/>
                <a:cs typeface="Arial" pitchFamily="34" charset="0"/>
              </a:defRPr>
            </a:lvl3pPr>
            <a:lvl4pPr marL="1659939" indent="-237134" eaLnBrk="0" hangingPunct="0">
              <a:defRPr b="1">
                <a:solidFill>
                  <a:schemeClr val="tx1"/>
                </a:solidFill>
                <a:latin typeface="Verdana" pitchFamily="34" charset="0"/>
                <a:cs typeface="Arial" pitchFamily="34" charset="0"/>
              </a:defRPr>
            </a:lvl4pPr>
            <a:lvl5pPr marL="2134208" indent="-237134" eaLnBrk="0" hangingPunct="0">
              <a:defRPr b="1">
                <a:solidFill>
                  <a:schemeClr val="tx1"/>
                </a:solidFill>
                <a:latin typeface="Verdana" pitchFamily="34" charset="0"/>
                <a:cs typeface="Arial" pitchFamily="34" charset="0"/>
              </a:defRPr>
            </a:lvl5pPr>
            <a:lvl6pPr marL="2608476" indent="-237134" eaLnBrk="0" fontAlgn="base" hangingPunct="0">
              <a:spcBef>
                <a:spcPct val="0"/>
              </a:spcBef>
              <a:spcAft>
                <a:spcPct val="0"/>
              </a:spcAft>
              <a:defRPr b="1">
                <a:solidFill>
                  <a:schemeClr val="tx1"/>
                </a:solidFill>
                <a:latin typeface="Verdana" pitchFamily="34" charset="0"/>
                <a:cs typeface="Arial" pitchFamily="34" charset="0"/>
              </a:defRPr>
            </a:lvl6pPr>
            <a:lvl7pPr marL="3082744" indent="-237134" eaLnBrk="0" fontAlgn="base" hangingPunct="0">
              <a:spcBef>
                <a:spcPct val="0"/>
              </a:spcBef>
              <a:spcAft>
                <a:spcPct val="0"/>
              </a:spcAft>
              <a:defRPr b="1">
                <a:solidFill>
                  <a:schemeClr val="tx1"/>
                </a:solidFill>
                <a:latin typeface="Verdana" pitchFamily="34" charset="0"/>
                <a:cs typeface="Arial" pitchFamily="34" charset="0"/>
              </a:defRPr>
            </a:lvl7pPr>
            <a:lvl8pPr marL="3557013" indent="-237134" eaLnBrk="0" fontAlgn="base" hangingPunct="0">
              <a:spcBef>
                <a:spcPct val="0"/>
              </a:spcBef>
              <a:spcAft>
                <a:spcPct val="0"/>
              </a:spcAft>
              <a:defRPr b="1">
                <a:solidFill>
                  <a:schemeClr val="tx1"/>
                </a:solidFill>
                <a:latin typeface="Verdana" pitchFamily="34" charset="0"/>
                <a:cs typeface="Arial" pitchFamily="34" charset="0"/>
              </a:defRPr>
            </a:lvl8pPr>
            <a:lvl9pPr marL="4031280" indent="-237134"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2B2B5B59-829A-411A-9763-5EE9918B2B07}" type="slidenum">
              <a:rPr lang="en-US" b="0" smtClean="0">
                <a:latin typeface="Arial" pitchFamily="34" charset="0"/>
              </a:rPr>
              <a:pPr eaLnBrk="1" hangingPunct="1"/>
              <a:t>24</a:t>
            </a:fld>
            <a:endParaRPr lang="en-US" b="0" smtClean="0">
              <a:latin typeface="Arial" pitchFamily="34" charset="0"/>
            </a:endParaRPr>
          </a:p>
        </p:txBody>
      </p:sp>
      <p:sp>
        <p:nvSpPr>
          <p:cNvPr id="7" name="Header Placeholder 3"/>
          <p:cNvSpPr>
            <a:spLocks noGrp="1"/>
          </p:cNvSpPr>
          <p:nvPr>
            <p:ph type="hdr" sz="quarter"/>
          </p:nvPr>
        </p:nvSpPr>
        <p:spPr/>
        <p:txBody>
          <a:bodyPr/>
          <a:lstStyle/>
          <a:p>
            <a:pPr>
              <a:defRPr/>
            </a:pPr>
            <a:r>
              <a:rPr lang="en-US" dirty="0"/>
              <a:t>Module </a:t>
            </a:r>
            <a:r>
              <a:rPr lang="en-US" dirty="0" smtClean="0"/>
              <a:t>6: Creating New Types</a:t>
            </a:r>
            <a:endParaRPr lang="en-US" dirty="0"/>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xfrm>
            <a:off x="327992" y="2331440"/>
            <a:ext cx="6559826" cy="69631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dirty="0" smtClean="0">
                <a:latin typeface="Arial" pitchFamily="34" charset="0"/>
              </a:rPr>
              <a:t>Mention that you cannot use a reference variable until you have assigned it a value, but at the point in your code at which you declare the variable, you may not know what to initialize it to. </a:t>
            </a:r>
          </a:p>
          <a:p>
            <a:pPr>
              <a:buFontTx/>
              <a:buChar char="•"/>
            </a:pPr>
            <a:r>
              <a:rPr lang="en-US" dirty="0" smtClean="0">
                <a:latin typeface="Arial" pitchFamily="34" charset="0"/>
              </a:rPr>
              <a:t>Explain that you can set a reference variable to null, but there is no corresponding null value for value types.</a:t>
            </a:r>
          </a:p>
          <a:p>
            <a:pPr>
              <a:buFontTx/>
              <a:buChar char="•"/>
            </a:pPr>
            <a:r>
              <a:rPr lang="en-US" dirty="0" smtClean="0">
                <a:latin typeface="Arial" pitchFamily="34" charset="0"/>
              </a:rPr>
              <a:t>Explain that you can declare a </a:t>
            </a:r>
            <a:r>
              <a:rPr lang="en-US" dirty="0" err="1" smtClean="0">
                <a:latin typeface="Arial" pitchFamily="34" charset="0"/>
              </a:rPr>
              <a:t>nullable</a:t>
            </a:r>
            <a:r>
              <a:rPr lang="en-US" dirty="0" smtClean="0">
                <a:latin typeface="Arial" pitchFamily="34" charset="0"/>
              </a:rPr>
              <a:t> value type, which enables you to assign a null value.</a:t>
            </a:r>
          </a:p>
          <a:p>
            <a:pPr>
              <a:buFontTx/>
              <a:buChar char="•"/>
            </a:pPr>
            <a:r>
              <a:rPr lang="en-US" dirty="0" smtClean="0">
                <a:latin typeface="Arial" pitchFamily="34" charset="0"/>
              </a:rPr>
              <a:t>Explain that you can use the </a:t>
            </a:r>
            <a:r>
              <a:rPr lang="en-US" b="1" dirty="0" smtClean="0">
                <a:latin typeface="Arial" pitchFamily="34" charset="0"/>
              </a:rPr>
              <a:t>&lt;type&gt;?</a:t>
            </a:r>
            <a:r>
              <a:rPr lang="en-US" dirty="0" smtClean="0">
                <a:latin typeface="Arial" pitchFamily="34" charset="0"/>
              </a:rPr>
              <a:t> syntax to declare a </a:t>
            </a:r>
            <a:r>
              <a:rPr lang="en-US" dirty="0" err="1" smtClean="0">
                <a:latin typeface="Arial" pitchFamily="34" charset="0"/>
              </a:rPr>
              <a:t>nullable</a:t>
            </a:r>
            <a:r>
              <a:rPr lang="en-US" dirty="0" smtClean="0">
                <a:latin typeface="Arial" pitchFamily="34" charset="0"/>
              </a:rPr>
              <a:t> type.</a:t>
            </a:r>
          </a:p>
          <a:p>
            <a:pPr>
              <a:buFontTx/>
              <a:buChar char="•"/>
            </a:pPr>
            <a:r>
              <a:rPr lang="en-US" dirty="0" smtClean="0">
                <a:latin typeface="Arial" pitchFamily="34" charset="0"/>
              </a:rPr>
              <a:t>Explain that </a:t>
            </a:r>
            <a:r>
              <a:rPr lang="en-US" dirty="0" err="1" smtClean="0">
                <a:latin typeface="Arial" pitchFamily="34" charset="0"/>
              </a:rPr>
              <a:t>nullable</a:t>
            </a:r>
            <a:r>
              <a:rPr lang="en-US" dirty="0" smtClean="0">
                <a:latin typeface="Arial" pitchFamily="34" charset="0"/>
              </a:rPr>
              <a:t> types expose two useful properties:</a:t>
            </a:r>
          </a:p>
          <a:p>
            <a:pPr lvl="1"/>
            <a:r>
              <a:rPr lang="en-US" dirty="0" smtClean="0">
                <a:latin typeface="Arial" pitchFamily="34" charset="0"/>
              </a:rPr>
              <a:t>The </a:t>
            </a:r>
            <a:r>
              <a:rPr lang="en-US" b="1" dirty="0" err="1" smtClean="0">
                <a:latin typeface="Arial" pitchFamily="34" charset="0"/>
              </a:rPr>
              <a:t>HasValue</a:t>
            </a:r>
            <a:r>
              <a:rPr lang="en-US" dirty="0" smtClean="0">
                <a:latin typeface="Arial" pitchFamily="34" charset="0"/>
              </a:rPr>
              <a:t> property to determine whether the </a:t>
            </a:r>
            <a:r>
              <a:rPr lang="en-US" dirty="0" err="1" smtClean="0">
                <a:latin typeface="Arial" pitchFamily="34" charset="0"/>
              </a:rPr>
              <a:t>nullable</a:t>
            </a:r>
            <a:r>
              <a:rPr lang="en-US" dirty="0" smtClean="0">
                <a:latin typeface="Arial" pitchFamily="34" charset="0"/>
              </a:rPr>
              <a:t> type has a value.</a:t>
            </a:r>
          </a:p>
          <a:p>
            <a:pPr lvl="1"/>
            <a:r>
              <a:rPr lang="en-US" dirty="0" smtClean="0">
                <a:latin typeface="Arial" pitchFamily="34" charset="0"/>
              </a:rPr>
              <a:t>The </a:t>
            </a:r>
            <a:r>
              <a:rPr lang="en-US" b="1" dirty="0" smtClean="0">
                <a:latin typeface="Arial" pitchFamily="34" charset="0"/>
              </a:rPr>
              <a:t>Value</a:t>
            </a:r>
            <a:r>
              <a:rPr lang="en-US" dirty="0" smtClean="0">
                <a:latin typeface="Arial" pitchFamily="34" charset="0"/>
              </a:rPr>
              <a:t> property to get the value.</a:t>
            </a:r>
          </a:p>
          <a:p>
            <a:endParaRPr lang="en-US" dirty="0" smtClean="0">
              <a:latin typeface="Arial" pitchFamily="34" charset="0"/>
            </a:endParaRPr>
          </a:p>
          <a:p>
            <a:r>
              <a:rPr lang="en-US" b="1" dirty="0" smtClean="0">
                <a:latin typeface="Arial" pitchFamily="34" charset="0"/>
              </a:rPr>
              <a:t>Question:  </a:t>
            </a:r>
            <a:r>
              <a:rPr lang="en-US" dirty="0" smtClean="0">
                <a:latin typeface="Arial" pitchFamily="34" charset="0"/>
              </a:rPr>
              <a:t>What is wrong with the following code?</a:t>
            </a:r>
            <a:endParaRPr lang="en-US" b="1" dirty="0" smtClean="0">
              <a:latin typeface="Arial" pitchFamily="34" charset="0"/>
            </a:endParaRPr>
          </a:p>
          <a:p>
            <a:pPr>
              <a:spcAft>
                <a:spcPct val="0"/>
              </a:spcAft>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amount = null;</a:t>
            </a:r>
            <a:endParaRPr lang="en-GB" dirty="0" smtClean="0">
              <a:latin typeface="Courier New" pitchFamily="49" charset="0"/>
              <a:cs typeface="Courier New" pitchFamily="49" charset="0"/>
            </a:endParaRPr>
          </a:p>
          <a:p>
            <a:pPr>
              <a:spcAft>
                <a:spcPct val="0"/>
              </a:spcAft>
            </a:pPr>
            <a:r>
              <a:rPr lang="en-US" dirty="0" smtClean="0">
                <a:latin typeface="Courier New" pitchFamily="49" charset="0"/>
                <a:cs typeface="Courier New" pitchFamily="49" charset="0"/>
              </a:rPr>
              <a:t>if (amount != null)</a:t>
            </a:r>
            <a:endParaRPr lang="en-GB" dirty="0" smtClean="0">
              <a:latin typeface="Courier New" pitchFamily="49" charset="0"/>
              <a:cs typeface="Courier New" pitchFamily="49" charset="0"/>
            </a:endParaRPr>
          </a:p>
          <a:p>
            <a:pPr>
              <a:spcAft>
                <a:spcPct val="0"/>
              </a:spcAft>
            </a:pPr>
            <a:r>
              <a:rPr lang="en-US" dirty="0" smtClean="0">
                <a:latin typeface="Courier New" pitchFamily="49" charset="0"/>
                <a:cs typeface="Courier New" pitchFamily="49" charset="0"/>
              </a:rPr>
              <a:t>{</a:t>
            </a:r>
            <a:endParaRPr lang="en-GB" dirty="0" smtClean="0">
              <a:latin typeface="Courier New" pitchFamily="49" charset="0"/>
              <a:cs typeface="Courier New" pitchFamily="49" charset="0"/>
            </a:endParaRPr>
          </a:p>
          <a:p>
            <a:pPr>
              <a:spcAft>
                <a:spcPct val="0"/>
              </a:spcAft>
            </a:pPr>
            <a:r>
              <a:rPr lang="en-US" dirty="0" smtClean="0">
                <a:latin typeface="Courier New" pitchFamily="49" charset="0"/>
                <a:cs typeface="Courier New" pitchFamily="49" charset="0"/>
              </a:rPr>
              <a:t>    ...</a:t>
            </a:r>
            <a:endParaRPr lang="en-GB" dirty="0" smtClean="0">
              <a:latin typeface="Courier New" pitchFamily="49" charset="0"/>
              <a:cs typeface="Courier New" pitchFamily="49" charset="0"/>
            </a:endParaRPr>
          </a:p>
          <a:p>
            <a:pPr>
              <a:spcAft>
                <a:spcPct val="0"/>
              </a:spcAft>
            </a:pPr>
            <a:r>
              <a:rPr lang="en-US" dirty="0" smtClean="0">
                <a:latin typeface="Courier New" pitchFamily="49" charset="0"/>
                <a:cs typeface="Courier New" pitchFamily="49" charset="0"/>
              </a:rPr>
              <a:t>}</a:t>
            </a:r>
            <a:endParaRPr lang="en-GB" dirty="0" smtClean="0">
              <a:latin typeface="Courier New" pitchFamily="49" charset="0"/>
              <a:cs typeface="Courier New" pitchFamily="49" charset="0"/>
            </a:endParaRPr>
          </a:p>
          <a:p>
            <a:endParaRPr lang="en-US" b="1" dirty="0" smtClean="0">
              <a:latin typeface="Arial" pitchFamily="34" charset="0"/>
            </a:endParaRPr>
          </a:p>
          <a:p>
            <a:r>
              <a:rPr lang="en-US" b="1" dirty="0" smtClean="0">
                <a:latin typeface="Arial" pitchFamily="34" charset="0"/>
              </a:rPr>
              <a:t>Answer:  </a:t>
            </a:r>
            <a:r>
              <a:rPr lang="en-US" dirty="0" smtClean="0">
                <a:latin typeface="Arial" pitchFamily="34" charset="0"/>
              </a:rPr>
              <a:t>The </a:t>
            </a:r>
            <a:r>
              <a:rPr lang="en-US" dirty="0" err="1" smtClean="0">
                <a:latin typeface="Arial" pitchFamily="34" charset="0"/>
              </a:rPr>
              <a:t>int</a:t>
            </a:r>
            <a:r>
              <a:rPr lang="en-US" dirty="0" smtClean="0">
                <a:latin typeface="Arial" pitchFamily="34" charset="0"/>
              </a:rPr>
              <a:t> variable amount has not been declared by using the </a:t>
            </a:r>
            <a:r>
              <a:rPr lang="en-US" dirty="0" err="1" smtClean="0">
                <a:latin typeface="Arial" pitchFamily="34" charset="0"/>
              </a:rPr>
              <a:t>nullable</a:t>
            </a:r>
            <a:r>
              <a:rPr lang="en-US" dirty="0" smtClean="0">
                <a:latin typeface="Arial" pitchFamily="34" charset="0"/>
              </a:rPr>
              <a:t> </a:t>
            </a:r>
            <a:r>
              <a:rPr lang="en-US" b="1" dirty="0" err="1" smtClean="0">
                <a:latin typeface="Arial" pitchFamily="34" charset="0"/>
              </a:rPr>
              <a:t>int</a:t>
            </a:r>
            <a:r>
              <a:rPr lang="en-US" dirty="0" smtClean="0">
                <a:latin typeface="Arial" pitchFamily="34" charset="0"/>
              </a:rPr>
              <a:t> type. The following code example illustrates this.</a:t>
            </a:r>
            <a:endParaRPr lang="en-US" i="1" dirty="0" smtClean="0">
              <a:latin typeface="Arial" pitchFamily="34" charset="0"/>
            </a:endParaRP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null; </a:t>
            </a:r>
          </a:p>
        </p:txBody>
      </p:sp>
      <p:sp>
        <p:nvSpPr>
          <p:cNvPr id="5427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70686" indent="-296417" eaLnBrk="0" hangingPunct="0">
              <a:defRPr b="1">
                <a:solidFill>
                  <a:schemeClr val="tx1"/>
                </a:solidFill>
                <a:latin typeface="Verdana" pitchFamily="34" charset="0"/>
                <a:cs typeface="Arial" pitchFamily="34" charset="0"/>
              </a:defRPr>
            </a:lvl2pPr>
            <a:lvl3pPr marL="1185671" indent="-237134" eaLnBrk="0" hangingPunct="0">
              <a:defRPr b="1">
                <a:solidFill>
                  <a:schemeClr val="tx1"/>
                </a:solidFill>
                <a:latin typeface="Verdana" pitchFamily="34" charset="0"/>
                <a:cs typeface="Arial" pitchFamily="34" charset="0"/>
              </a:defRPr>
            </a:lvl3pPr>
            <a:lvl4pPr marL="1659939" indent="-237134" eaLnBrk="0" hangingPunct="0">
              <a:defRPr b="1">
                <a:solidFill>
                  <a:schemeClr val="tx1"/>
                </a:solidFill>
                <a:latin typeface="Verdana" pitchFamily="34" charset="0"/>
                <a:cs typeface="Arial" pitchFamily="34" charset="0"/>
              </a:defRPr>
            </a:lvl4pPr>
            <a:lvl5pPr marL="2134208" indent="-237134" eaLnBrk="0" hangingPunct="0">
              <a:defRPr b="1">
                <a:solidFill>
                  <a:schemeClr val="tx1"/>
                </a:solidFill>
                <a:latin typeface="Verdana" pitchFamily="34" charset="0"/>
                <a:cs typeface="Arial" pitchFamily="34" charset="0"/>
              </a:defRPr>
            </a:lvl5pPr>
            <a:lvl6pPr marL="2608476" indent="-237134" eaLnBrk="0" fontAlgn="base" hangingPunct="0">
              <a:spcBef>
                <a:spcPct val="0"/>
              </a:spcBef>
              <a:spcAft>
                <a:spcPct val="0"/>
              </a:spcAft>
              <a:defRPr b="1">
                <a:solidFill>
                  <a:schemeClr val="tx1"/>
                </a:solidFill>
                <a:latin typeface="Verdana" pitchFamily="34" charset="0"/>
                <a:cs typeface="Arial" pitchFamily="34" charset="0"/>
              </a:defRPr>
            </a:lvl6pPr>
            <a:lvl7pPr marL="3082744" indent="-237134" eaLnBrk="0" fontAlgn="base" hangingPunct="0">
              <a:spcBef>
                <a:spcPct val="0"/>
              </a:spcBef>
              <a:spcAft>
                <a:spcPct val="0"/>
              </a:spcAft>
              <a:defRPr b="1">
                <a:solidFill>
                  <a:schemeClr val="tx1"/>
                </a:solidFill>
                <a:latin typeface="Verdana" pitchFamily="34" charset="0"/>
                <a:cs typeface="Arial" pitchFamily="34" charset="0"/>
              </a:defRPr>
            </a:lvl7pPr>
            <a:lvl8pPr marL="3557013" indent="-237134" eaLnBrk="0" fontAlgn="base" hangingPunct="0">
              <a:spcBef>
                <a:spcPct val="0"/>
              </a:spcBef>
              <a:spcAft>
                <a:spcPct val="0"/>
              </a:spcAft>
              <a:defRPr b="1">
                <a:solidFill>
                  <a:schemeClr val="tx1"/>
                </a:solidFill>
                <a:latin typeface="Verdana" pitchFamily="34" charset="0"/>
                <a:cs typeface="Arial" pitchFamily="34" charset="0"/>
              </a:defRPr>
            </a:lvl8pPr>
            <a:lvl9pPr marL="4031280" indent="-237134"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270F462A-1F70-42D9-8FE7-3F76D2581F83}" type="slidenum">
              <a:rPr lang="en-US" b="0" smtClean="0">
                <a:latin typeface="Arial" pitchFamily="34" charset="0"/>
              </a:rPr>
              <a:pPr eaLnBrk="1" hangingPunct="1"/>
              <a:t>26</a:t>
            </a:fld>
            <a:endParaRPr lang="en-US" b="0" smtClean="0">
              <a:latin typeface="Arial" pitchFamily="34" charset="0"/>
            </a:endParaRPr>
          </a:p>
        </p:txBody>
      </p:sp>
      <p:sp>
        <p:nvSpPr>
          <p:cNvPr id="7" name="Header Placeholder 3"/>
          <p:cNvSpPr>
            <a:spLocks noGrp="1"/>
          </p:cNvSpPr>
          <p:nvPr>
            <p:ph type="hdr" sz="quarter"/>
          </p:nvPr>
        </p:nvSpPr>
        <p:spPr/>
        <p:txBody>
          <a:bodyPr/>
          <a:lstStyle/>
          <a:p>
            <a:pPr>
              <a:defRPr/>
            </a:pPr>
            <a:r>
              <a:rPr lang="en-US" dirty="0"/>
              <a:t>Module </a:t>
            </a:r>
            <a:r>
              <a:rPr lang="en-US" dirty="0" smtClean="0"/>
              <a:t>6: Creating New Types</a:t>
            </a:r>
            <a:endParaRPr lang="en-US" dirty="0"/>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With C# 1.0 having a public getter meant that the matching setter needed to be public too. C# 2.0</a:t>
            </a:r>
            <a:r>
              <a:rPr lang="en-IN" baseline="0" dirty="0" smtClean="0"/>
              <a:t> allows properties with a private setter.</a:t>
            </a:r>
          </a:p>
          <a:p>
            <a:r>
              <a:rPr lang="en-IN" baseline="0" dirty="0" smtClean="0"/>
              <a:t>C# 3.0 cuts the fluff in creating properties with automatically implemented properties.</a:t>
            </a:r>
            <a:endParaRPr lang="en-IN" dirty="0" smtClean="0"/>
          </a:p>
          <a:p>
            <a:endParaRPr lang="en-US" dirty="0"/>
          </a:p>
        </p:txBody>
      </p:sp>
      <p:sp>
        <p:nvSpPr>
          <p:cNvPr id="4" name="Slide Number Placeholder 3"/>
          <p:cNvSpPr>
            <a:spLocks noGrp="1"/>
          </p:cNvSpPr>
          <p:nvPr>
            <p:ph type="sldNum" sz="quarter" idx="10"/>
          </p:nvPr>
        </p:nvSpPr>
        <p:spPr/>
        <p:txBody>
          <a:bodyPr/>
          <a:lstStyle/>
          <a:p>
            <a:fld id="{8846F43A-03A4-4C95-B36F-4FDC0B5562E2}"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r>
              <a:rPr lang="en-US" dirty="0" smtClean="0"/>
              <a:t>Simplified initialization for parameters</a:t>
            </a:r>
            <a:r>
              <a:rPr lang="en-US" baseline="0" dirty="0" smtClean="0"/>
              <a:t> as implicitly typed arrays can also be mentioned here –</a:t>
            </a:r>
          </a:p>
          <a:p>
            <a:r>
              <a:rPr lang="en-US" dirty="0" err="1" smtClean="0"/>
              <a:t>MyMethod</a:t>
            </a:r>
            <a:r>
              <a:rPr lang="en-US" dirty="0" smtClean="0"/>
              <a:t>(new string[] {“</a:t>
            </a:r>
            <a:r>
              <a:rPr lang="en-US" dirty="0" err="1" smtClean="0"/>
              <a:t>one”,”two”,”three</a:t>
            </a:r>
            <a:r>
              <a:rPr lang="en-US" dirty="0" smtClean="0"/>
              <a:t>”}); can be rewritten</a:t>
            </a:r>
            <a:r>
              <a:rPr lang="en-US" baseline="0" dirty="0" smtClean="0"/>
              <a:t> as</a:t>
            </a:r>
          </a:p>
          <a:p>
            <a:r>
              <a:rPr lang="en-US" dirty="0" err="1" smtClean="0"/>
              <a:t>MyMethod</a:t>
            </a:r>
            <a:r>
              <a:rPr lang="en-US" dirty="0" smtClean="0"/>
              <a:t>(new [] {“</a:t>
            </a:r>
            <a:r>
              <a:rPr lang="en-US" dirty="0" err="1" smtClean="0"/>
              <a:t>one”,”two”,”three</a:t>
            </a:r>
            <a:r>
              <a:rPr lang="en-US" dirty="0" smtClean="0"/>
              <a:t>”}); </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4419600" y="77788"/>
            <a:ext cx="2614613" cy="1960562"/>
          </a:xfrm>
          <a:ln/>
        </p:spPr>
      </p:sp>
      <p:sp>
        <p:nvSpPr>
          <p:cNvPr id="34819" name="Notes Placeholder 2"/>
          <p:cNvSpPr>
            <a:spLocks noGrp="1"/>
          </p:cNvSpPr>
          <p:nvPr>
            <p:ph type="body" idx="1"/>
          </p:nvPr>
        </p:nvSpPr>
        <p:spPr>
          <a:xfrm>
            <a:off x="327573" y="2321152"/>
            <a:ext cx="6560061" cy="700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latin typeface="Arial" pitchFamily="34" charset="0"/>
              </a:rPr>
              <a:t>This is an animated slide.</a:t>
            </a:r>
          </a:p>
          <a:p>
            <a:r>
              <a:rPr lang="en-GB" smtClean="0">
                <a:latin typeface="Arial" pitchFamily="34" charset="0"/>
              </a:rPr>
              <a:t>Explain that you add anonymous methods as handler methods for delegates. You cannot use an anonymous method without assigning it to a delegate, because it does not have a name and you will not be able to invoke the method.</a:t>
            </a:r>
          </a:p>
          <a:p>
            <a:r>
              <a:rPr lang="en-GB" smtClean="0">
                <a:latin typeface="Arial" pitchFamily="34" charset="0"/>
              </a:rPr>
              <a:t>[Click 1]: Explain how anonymous methods are defined by using the </a:t>
            </a:r>
            <a:r>
              <a:rPr lang="en-GB" b="1" smtClean="0">
                <a:latin typeface="Arial" pitchFamily="34" charset="0"/>
              </a:rPr>
              <a:t>delegate</a:t>
            </a:r>
            <a:r>
              <a:rPr lang="en-GB" smtClean="0">
                <a:latin typeface="Arial" pitchFamily="34" charset="0"/>
              </a:rPr>
              <a:t> keyword. Explain that this usage of the keyword differs from the previous usage (defining a delegate type) and this is an overload of the </a:t>
            </a:r>
            <a:r>
              <a:rPr lang="en-GB" b="1" smtClean="0">
                <a:latin typeface="Arial" pitchFamily="34" charset="0"/>
              </a:rPr>
              <a:t>delegate</a:t>
            </a:r>
            <a:r>
              <a:rPr lang="en-GB" smtClean="0">
                <a:latin typeface="Arial" pitchFamily="34" charset="0"/>
              </a:rPr>
              <a:t> keyword.</a:t>
            </a:r>
          </a:p>
          <a:p>
            <a:r>
              <a:rPr lang="en-GB" smtClean="0">
                <a:latin typeface="Arial" pitchFamily="34" charset="0"/>
              </a:rPr>
              <a:t>[Click 2]: Explain how to define parameters. Explain that defining parameters is optional. If parameters are defined, the method signature must match the delegate signature to which it is assigned; however, if the anonymous method does not specify parameters, the anonymous method can be assigned to any delegate, and the compiler will create randomly assigned parameters.</a:t>
            </a:r>
          </a:p>
          <a:p>
            <a:r>
              <a:rPr lang="en-GB" smtClean="0">
                <a:latin typeface="Arial" pitchFamily="34" charset="0"/>
              </a:rPr>
              <a:t>[Click 3]: Describe how to add the method body by using the normal syntax for a method.</a:t>
            </a:r>
          </a:p>
          <a:p>
            <a:r>
              <a:rPr lang="en-GB" smtClean="0">
                <a:latin typeface="Arial" pitchFamily="34" charset="0"/>
              </a:rPr>
              <a:t>[Click 4]: Highlight that an anonymous method returns like any other method, except the return type is inferred from the delegate to which it is assigned.</a:t>
            </a:r>
          </a:p>
          <a:p>
            <a:endParaRPr lang="en-GB" smtClean="0">
              <a:latin typeface="Arial" pitchFamily="34" charset="0"/>
            </a:endParaRPr>
          </a:p>
          <a:p>
            <a:pPr>
              <a:buFont typeface="+mj-lt"/>
              <a:buNone/>
            </a:pPr>
            <a:r>
              <a:rPr lang="en-GB" b="1" smtClean="0">
                <a:latin typeface="Arial" pitchFamily="34" charset="0"/>
              </a:rPr>
              <a:t>Question</a:t>
            </a:r>
            <a:r>
              <a:rPr lang="en-GB" smtClean="0">
                <a:latin typeface="Arial" pitchFamily="34" charset="0"/>
              </a:rPr>
              <a:t>:  If you specify parameters for an anonymous method, do you need to specify the types of those parameters? </a:t>
            </a:r>
          </a:p>
          <a:p>
            <a:pPr>
              <a:buFont typeface="+mj-lt"/>
              <a:buNone/>
            </a:pPr>
            <a:r>
              <a:rPr lang="en-GB" b="1" smtClean="0">
                <a:latin typeface="Arial" pitchFamily="34" charset="0"/>
              </a:rPr>
              <a:t>Answer</a:t>
            </a:r>
            <a:r>
              <a:rPr lang="en-GB" smtClean="0">
                <a:latin typeface="Arial" pitchFamily="34" charset="0"/>
              </a:rPr>
              <a:t>:  Yes. Anonymous methods infer the return type, but not the type of parameters. However, you can omit the parameter list if you do not need to access any of the parameter values in the method.</a:t>
            </a:r>
          </a:p>
          <a:p>
            <a:pPr>
              <a:buFont typeface="+mj-lt"/>
              <a:buNone/>
            </a:pPr>
            <a:endParaRPr lang="en-GB" smtClean="0">
              <a:latin typeface="Arial" pitchFamily="34" charset="0"/>
            </a:endParaRPr>
          </a:p>
          <a:p>
            <a:r>
              <a:rPr lang="en-US" b="1" smtClean="0">
                <a:latin typeface="Arial" pitchFamily="34" charset="0"/>
              </a:rPr>
              <a:t>Additional Reading </a:t>
            </a:r>
            <a:endParaRPr lang="en-GB" b="1" smtClean="0">
              <a:latin typeface="Arial" pitchFamily="34" charset="0"/>
            </a:endParaRPr>
          </a:p>
          <a:p>
            <a:r>
              <a:rPr lang="en-US" smtClean="0">
                <a:latin typeface="Arial" pitchFamily="34" charset="0"/>
              </a:rPr>
              <a:t>For more information about anonymous methods, see the Anonymous Methods (C# Programming Guide) page at http://go.microsoft.com/fwlink/?LinkId=192961.</a:t>
            </a:r>
            <a:endParaRPr lang="en-GB" smtClean="0">
              <a:latin typeface="Arial" pitchFamily="34" charset="0"/>
            </a:endParaRPr>
          </a:p>
        </p:txBody>
      </p:sp>
      <p:sp>
        <p:nvSpPr>
          <p:cNvPr id="3482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85372" indent="-302066" eaLnBrk="0" hangingPunct="0">
              <a:defRPr b="1">
                <a:solidFill>
                  <a:schemeClr val="tx1"/>
                </a:solidFill>
                <a:latin typeface="Verdana" pitchFamily="34" charset="0"/>
                <a:cs typeface="Arial" pitchFamily="34" charset="0"/>
              </a:defRPr>
            </a:lvl2pPr>
            <a:lvl3pPr marL="1208265" indent="-241653" eaLnBrk="0" hangingPunct="0">
              <a:defRPr b="1">
                <a:solidFill>
                  <a:schemeClr val="tx1"/>
                </a:solidFill>
                <a:latin typeface="Verdana" pitchFamily="34" charset="0"/>
                <a:cs typeface="Arial" pitchFamily="34" charset="0"/>
              </a:defRPr>
            </a:lvl3pPr>
            <a:lvl4pPr marL="1691571" indent="-241653" eaLnBrk="0" hangingPunct="0">
              <a:defRPr b="1">
                <a:solidFill>
                  <a:schemeClr val="tx1"/>
                </a:solidFill>
                <a:latin typeface="Verdana" pitchFamily="34" charset="0"/>
                <a:cs typeface="Arial" pitchFamily="34" charset="0"/>
              </a:defRPr>
            </a:lvl4pPr>
            <a:lvl5pPr marL="2174878" indent="-241653" eaLnBrk="0" hangingPunct="0">
              <a:defRPr b="1">
                <a:solidFill>
                  <a:schemeClr val="tx1"/>
                </a:solidFill>
                <a:latin typeface="Verdana" pitchFamily="34" charset="0"/>
                <a:cs typeface="Arial" pitchFamily="34" charset="0"/>
              </a:defRPr>
            </a:lvl5pPr>
            <a:lvl6pPr marL="2658184" indent="-241653" eaLnBrk="0" fontAlgn="base" hangingPunct="0">
              <a:spcBef>
                <a:spcPct val="0"/>
              </a:spcBef>
              <a:spcAft>
                <a:spcPct val="0"/>
              </a:spcAft>
              <a:defRPr b="1">
                <a:solidFill>
                  <a:schemeClr val="tx1"/>
                </a:solidFill>
                <a:latin typeface="Verdana" pitchFamily="34" charset="0"/>
                <a:cs typeface="Arial" pitchFamily="34" charset="0"/>
              </a:defRPr>
            </a:lvl6pPr>
            <a:lvl7pPr marL="3141490" indent="-241653" eaLnBrk="0" fontAlgn="base" hangingPunct="0">
              <a:spcBef>
                <a:spcPct val="0"/>
              </a:spcBef>
              <a:spcAft>
                <a:spcPct val="0"/>
              </a:spcAft>
              <a:defRPr b="1">
                <a:solidFill>
                  <a:schemeClr val="tx1"/>
                </a:solidFill>
                <a:latin typeface="Verdana" pitchFamily="34" charset="0"/>
                <a:cs typeface="Arial" pitchFamily="34" charset="0"/>
              </a:defRPr>
            </a:lvl7pPr>
            <a:lvl8pPr marL="3624796" indent="-241653" eaLnBrk="0" fontAlgn="base" hangingPunct="0">
              <a:spcBef>
                <a:spcPct val="0"/>
              </a:spcBef>
              <a:spcAft>
                <a:spcPct val="0"/>
              </a:spcAft>
              <a:defRPr b="1">
                <a:solidFill>
                  <a:schemeClr val="tx1"/>
                </a:solidFill>
                <a:latin typeface="Verdana" pitchFamily="34" charset="0"/>
                <a:cs typeface="Arial" pitchFamily="34" charset="0"/>
              </a:defRPr>
            </a:lvl8pPr>
            <a:lvl9pPr marL="4108102" indent="-241653"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1DD256AE-4788-4CB8-B487-6ACC5500AA24}" type="slidenum">
              <a:rPr lang="en-US" b="0" smtClean="0">
                <a:latin typeface="Arial" pitchFamily="34" charset="0"/>
              </a:rPr>
              <a:pPr eaLnBrk="1" hangingPunct="1"/>
              <a:t>32</a:t>
            </a:fld>
            <a:endParaRPr lang="en-US" b="0" smtClean="0">
              <a:latin typeface="Arial" pitchFamily="34" charset="0"/>
            </a:endParaRPr>
          </a:p>
        </p:txBody>
      </p:sp>
      <p:sp>
        <p:nvSpPr>
          <p:cNvPr id="8" name="Date Placeholder 4"/>
          <p:cNvSpPr>
            <a:spLocks noGrp="1"/>
          </p:cNvSpPr>
          <p:nvPr>
            <p:ph type="dt" sz="quarter" idx="1"/>
          </p:nvPr>
        </p:nvSpPr>
        <p:spPr/>
        <p:txBody>
          <a:bodyPr/>
          <a:lstStyle/>
          <a:p>
            <a:pPr>
              <a:defRPr/>
            </a:pPr>
            <a:r>
              <a:rPr lang="en-US" dirty="0" smtClean="0"/>
              <a:t>Course 10266A</a:t>
            </a:r>
            <a:endParaRPr lang="en-US" dirty="0"/>
          </a:p>
        </p:txBody>
      </p:sp>
      <p:sp>
        <p:nvSpPr>
          <p:cNvPr id="9" name="Header Placeholder 3"/>
          <p:cNvSpPr>
            <a:spLocks noGrp="1"/>
          </p:cNvSpPr>
          <p:nvPr>
            <p:ph type="hdr" sz="quarter"/>
          </p:nvPr>
        </p:nvSpPr>
        <p:spPr/>
        <p:txBody>
          <a:bodyPr/>
          <a:lstStyle/>
          <a:p>
            <a:pPr>
              <a:defRPr/>
            </a:pPr>
            <a:r>
              <a:rPr lang="en-US" dirty="0" smtClean="0"/>
              <a:t>Module 11: Decoupling Methods and Handling Events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r>
              <a:rPr lang="en-IN" sz="1200" kern="1200" dirty="0" smtClean="0">
                <a:solidFill>
                  <a:schemeClr val="tx1"/>
                </a:solidFill>
                <a:latin typeface="+mn-lt"/>
                <a:ea typeface="+mn-ea"/>
                <a:cs typeface="+mn-cs"/>
              </a:rPr>
              <a:t> Extension methods, like instance methods, provide a tidy way to chain functions.</a:t>
            </a:r>
          </a:p>
          <a:p>
            <a:r>
              <a:rPr lang="en-IN" sz="1200" kern="1200" dirty="0" smtClean="0">
                <a:solidFill>
                  <a:schemeClr val="tx1"/>
                </a:solidFill>
                <a:latin typeface="+mn-lt"/>
                <a:ea typeface="+mn-ea"/>
                <a:cs typeface="+mn-cs"/>
              </a:rPr>
              <a:t> Any compatible instance method will always take precedence over an extension method.</a:t>
            </a:r>
          </a:p>
          <a:p>
            <a:endParaRPr lang="en-US" smtClean="0"/>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3" descr="BoA_cover_flagscape_new.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sp>
        <p:nvSpPr>
          <p:cNvPr id="2" name="Title 1"/>
          <p:cNvSpPr>
            <a:spLocks noGrp="1"/>
          </p:cNvSpPr>
          <p:nvPr>
            <p:ph type="ctrTitle"/>
          </p:nvPr>
        </p:nvSpPr>
        <p:spPr>
          <a:xfrm>
            <a:off x="378514" y="1574952"/>
            <a:ext cx="5515184" cy="1214494"/>
          </a:xfrm>
        </p:spPr>
        <p:txBody>
          <a:bodyPr tIns="0" bIns="0" anchor="t" anchorCtr="0">
            <a:noAutofit/>
          </a:bodyPr>
          <a:lstStyle>
            <a:lvl1pPr algn="l">
              <a:defRPr sz="3600" b="0" cap="none">
                <a:solidFill>
                  <a:srgbClr val="FFFFFF"/>
                </a:solidFill>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78514" y="3017520"/>
            <a:ext cx="5515185" cy="412471"/>
          </a:xfrm>
          <a:prstGeom prst="rect">
            <a:avLst/>
          </a:prstGeom>
        </p:spPr>
        <p:txBody>
          <a:bodyPr tIns="0" bIns="0" anchor="t">
            <a:noAutofit/>
          </a:bodyPr>
          <a:lstStyle>
            <a:lvl1pPr marL="0" indent="0" algn="l">
              <a:buNone/>
              <a:defRPr sz="2000" b="0">
                <a:solidFill>
                  <a:srgbClr val="FFFFFF"/>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Content Placeholder 10"/>
          <p:cNvSpPr>
            <a:spLocks noGrp="1"/>
          </p:cNvSpPr>
          <p:nvPr>
            <p:ph sz="quarter" idx="10"/>
          </p:nvPr>
        </p:nvSpPr>
        <p:spPr>
          <a:xfrm>
            <a:off x="378514" y="3456432"/>
            <a:ext cx="5515185" cy="311150"/>
          </a:xfrm>
          <a:prstGeom prst="rect">
            <a:avLst/>
          </a:prstGeom>
        </p:spPr>
        <p:txBody>
          <a:bodyPr bIns="0"/>
          <a:lstStyle>
            <a:lvl1pPr marL="0" indent="0">
              <a:buNone/>
              <a:defRPr sz="1600" b="0">
                <a:solidFill>
                  <a:srgbClr val="FFFFFF"/>
                </a:solidFill>
                <a:latin typeface="Calibri"/>
                <a:cs typeface="Calibri"/>
              </a:defRPr>
            </a:lvl1pPr>
            <a:lvl2pPr marL="228600" indent="0">
              <a:buNone/>
              <a:defRPr sz="1400" b="0">
                <a:solidFill>
                  <a:schemeClr val="bg1"/>
                </a:solidFill>
              </a:defRPr>
            </a:lvl2pPr>
            <a:lvl3pPr marL="460375" indent="0">
              <a:buNone/>
              <a:defRPr sz="1400" b="0">
                <a:solidFill>
                  <a:schemeClr val="bg1"/>
                </a:solidFill>
              </a:defRPr>
            </a:lvl3pPr>
            <a:lvl4pPr marL="687388" indent="0">
              <a:buNone/>
              <a:defRPr sz="1400" b="0">
                <a:solidFill>
                  <a:schemeClr val="bg1"/>
                </a:solidFill>
              </a:defRPr>
            </a:lvl4pPr>
            <a:lvl5pPr marL="914400" indent="0">
              <a:buNone/>
              <a:defRPr sz="1400" b="0">
                <a:solidFill>
                  <a:schemeClr val="bg1"/>
                </a:solidFill>
              </a:defRPr>
            </a:lvl5pPr>
          </a:lstStyle>
          <a:p>
            <a:pPr lvl="0"/>
            <a:r>
              <a:rPr lang="en-US" smtClean="0"/>
              <a:t>Click to edit Master text styles</a:t>
            </a:r>
          </a:p>
        </p:txBody>
      </p:sp>
      <p:pic>
        <p:nvPicPr>
          <p:cNvPr id="7" name="Picture 6" descr="BofA_logo_w.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514" y="6217113"/>
            <a:ext cx="2511266" cy="338781"/>
          </a:xfrm>
          <a:prstGeom prst="rect">
            <a:avLst/>
          </a:prstGeom>
        </p:spPr>
      </p:pic>
    </p:spTree>
    <p:extLst>
      <p:ext uri="{BB962C8B-B14F-4D97-AF65-F5344CB8AC3E}">
        <p14:creationId xmlns:p14="http://schemas.microsoft.com/office/powerpoint/2010/main" val="2227456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endParaRPr lang="en-US"/>
          </a:p>
        </p:txBody>
      </p:sp>
      <p:sp>
        <p:nvSpPr>
          <p:cNvPr id="7" name="Footer Placeholder 6"/>
          <p:cNvSpPr>
            <a:spLocks noGrp="1"/>
          </p:cNvSpPr>
          <p:nvPr>
            <p:ph type="ftr" sz="quarter" idx="11"/>
          </p:nvPr>
        </p:nvSpPr>
        <p:spPr/>
        <p:txBody>
          <a:bodyPr/>
          <a:lstStyle/>
          <a:p>
            <a:pPr>
              <a:defRPr/>
            </a:pPr>
            <a:endParaRPr lang="en-US" dirty="0"/>
          </a:p>
        </p:txBody>
      </p:sp>
      <p:sp>
        <p:nvSpPr>
          <p:cNvPr id="8" name="Slide Number Placeholder 7"/>
          <p:cNvSpPr>
            <a:spLocks noGrp="1"/>
          </p:cNvSpPr>
          <p:nvPr>
            <p:ph type="sldNum" sz="quarter" idx="12"/>
          </p:nvPr>
        </p:nvSpPr>
        <p:spPr/>
        <p:txBody>
          <a:bodyPr/>
          <a:lstStyle/>
          <a:p>
            <a:fld id="{E3F9CDB7-52C7-407A-9D61-3D60DE0C9C88}"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47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209073" y="1179575"/>
            <a:ext cx="5603139" cy="4946587"/>
          </a:xfrm>
        </p:spPr>
        <p:txBody>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4" hasCustomPrompt="1"/>
          </p:nvPr>
        </p:nvSpPr>
        <p:spPr>
          <a:xfrm>
            <a:off x="329184" y="1179576"/>
            <a:ext cx="2650670" cy="4946587"/>
          </a:xfrm>
        </p:spPr>
        <p:txBody>
          <a:bodyPr/>
          <a:lstStyle>
            <a:lvl1pPr marL="0" indent="0">
              <a:buNone/>
              <a:defRPr sz="1600" b="1">
                <a:solidFill>
                  <a:schemeClr val="accent3"/>
                </a:solidFill>
              </a:defRPr>
            </a:lvl1pPr>
          </a:lstStyle>
          <a:p>
            <a:pPr lvl="0"/>
            <a:r>
              <a:rPr lang="en-US" dirty="0" smtClean="0"/>
              <a:t>Click to edit master style</a:t>
            </a:r>
            <a:endParaRPr lang="en-US" dirty="0"/>
          </a:p>
        </p:txBody>
      </p:sp>
      <p:sp>
        <p:nvSpPr>
          <p:cNvPr id="7" name="Date Placeholder 6"/>
          <p:cNvSpPr>
            <a:spLocks noGrp="1"/>
          </p:cNvSpPr>
          <p:nvPr>
            <p:ph type="dt" sz="half" idx="15"/>
          </p:nvPr>
        </p:nvSpPr>
        <p:spPr/>
        <p:txBody>
          <a:bodyPr/>
          <a:lstStyle/>
          <a:p>
            <a:endParaRPr lang="en-US"/>
          </a:p>
        </p:txBody>
      </p:sp>
      <p:sp>
        <p:nvSpPr>
          <p:cNvPr id="8" name="Footer Placeholder 7"/>
          <p:cNvSpPr>
            <a:spLocks noGrp="1"/>
          </p:cNvSpPr>
          <p:nvPr>
            <p:ph type="ftr" sz="quarter" idx="16"/>
          </p:nvPr>
        </p:nvSpPr>
        <p:spPr/>
        <p:txBody>
          <a:bodyPr/>
          <a:lstStyle/>
          <a:p>
            <a:pPr>
              <a:defRPr/>
            </a:pPr>
            <a:endParaRPr lang="en-US" dirty="0"/>
          </a:p>
        </p:txBody>
      </p:sp>
      <p:sp>
        <p:nvSpPr>
          <p:cNvPr id="9" name="Slide Number Placeholder 8"/>
          <p:cNvSpPr>
            <a:spLocks noGrp="1"/>
          </p:cNvSpPr>
          <p:nvPr>
            <p:ph type="sldNum" sz="quarter" idx="17"/>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473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325438" y="1179576"/>
            <a:ext cx="2657475" cy="4956175"/>
          </a:xfrm>
        </p:spPr>
        <p:txBody>
          <a:bodyPr/>
          <a:lstStyle>
            <a:lvl1pPr marL="0" indent="0">
              <a:buNone/>
              <a:defRPr sz="1600" b="1">
                <a:solidFill>
                  <a:schemeClr val="accent3"/>
                </a:solidFill>
              </a:defRPr>
            </a:lvl1pPr>
          </a:lstStyle>
          <a:p>
            <a:pPr lvl="0"/>
            <a:r>
              <a:rPr lang="en-US" dirty="0" smtClean="0"/>
              <a:t>Click to edit master style</a:t>
            </a:r>
            <a:endParaRPr lang="en-US" dirty="0"/>
          </a:p>
        </p:txBody>
      </p:sp>
      <p:sp>
        <p:nvSpPr>
          <p:cNvPr id="6" name="Picture Placeholder 5"/>
          <p:cNvSpPr>
            <a:spLocks noGrp="1"/>
          </p:cNvSpPr>
          <p:nvPr>
            <p:ph type="pic" sz="quarter" idx="15"/>
          </p:nvPr>
        </p:nvSpPr>
        <p:spPr>
          <a:xfrm>
            <a:off x="3205163" y="1179576"/>
            <a:ext cx="5601628" cy="4956174"/>
          </a:xfrm>
          <a:noFill/>
        </p:spPr>
        <p:txBody>
          <a:bodyPr/>
          <a:lstStyle>
            <a:lvl1pPr marL="0" indent="0">
              <a:buNone/>
              <a:defRPr sz="1600"/>
            </a:lvl1pPr>
          </a:lstStyle>
          <a:p>
            <a:r>
              <a:rPr lang="en-US" smtClean="0"/>
              <a:t>Click icon to add picture</a:t>
            </a:r>
            <a:endParaRPr lang="en-US" dirty="0"/>
          </a:p>
        </p:txBody>
      </p:sp>
      <p:sp>
        <p:nvSpPr>
          <p:cNvPr id="7" name="Date Placeholder 6"/>
          <p:cNvSpPr>
            <a:spLocks noGrp="1"/>
          </p:cNvSpPr>
          <p:nvPr>
            <p:ph type="dt" sz="half" idx="16"/>
          </p:nvPr>
        </p:nvSpPr>
        <p:spPr/>
        <p:txBody>
          <a:bodyPr/>
          <a:lstStyle/>
          <a:p>
            <a:endParaRPr lang="en-US"/>
          </a:p>
        </p:txBody>
      </p:sp>
      <p:sp>
        <p:nvSpPr>
          <p:cNvPr id="8" name="Footer Placeholder 7"/>
          <p:cNvSpPr>
            <a:spLocks noGrp="1"/>
          </p:cNvSpPr>
          <p:nvPr>
            <p:ph type="ftr" sz="quarter" idx="17"/>
          </p:nvPr>
        </p:nvSpPr>
        <p:spPr/>
        <p:txBody>
          <a:bodyPr/>
          <a:lstStyle/>
          <a:p>
            <a:pPr>
              <a:defRPr/>
            </a:pPr>
            <a:endParaRPr lang="en-US" dirty="0"/>
          </a:p>
        </p:txBody>
      </p:sp>
      <p:sp>
        <p:nvSpPr>
          <p:cNvPr id="9" name="Slide Number Placeholder 8"/>
          <p:cNvSpPr>
            <a:spLocks noGrp="1"/>
          </p:cNvSpPr>
          <p:nvPr>
            <p:ph type="sldNum" sz="quarter" idx="18"/>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62536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ack Page">
    <p:bg>
      <p:bgPr>
        <a:solidFill>
          <a:schemeClr val="tx2"/>
        </a:solidFill>
        <a:effectLst/>
      </p:bgPr>
    </p:bg>
    <p:spTree>
      <p:nvGrpSpPr>
        <p:cNvPr id="1" name=""/>
        <p:cNvGrpSpPr/>
        <p:nvPr/>
      </p:nvGrpSpPr>
      <p:grpSpPr>
        <a:xfrm>
          <a:off x="0" y="0"/>
          <a:ext cx="0" cy="0"/>
          <a:chOff x="0" y="0"/>
          <a:chExt cx="0" cy="0"/>
        </a:xfrm>
      </p:grpSpPr>
      <p:pic>
        <p:nvPicPr>
          <p:cNvPr id="3" name="Picture 2" descr="BoA_cover_flagscape_new.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pic>
        <p:nvPicPr>
          <p:cNvPr id="13" name="Picture 12" descr="BofA_logo_w.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8737" y="2864253"/>
            <a:ext cx="5235309" cy="706273"/>
          </a:xfrm>
          <a:prstGeom prst="rect">
            <a:avLst/>
          </a:prstGeom>
        </p:spPr>
      </p:pic>
    </p:spTree>
    <p:extLst>
      <p:ext uri="{BB962C8B-B14F-4D97-AF65-F5344CB8AC3E}">
        <p14:creationId xmlns:p14="http://schemas.microsoft.com/office/powerpoint/2010/main" val="190760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76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179576"/>
            <a:ext cx="8474043" cy="494690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E3F9CDB7-52C7-407A-9D61-3D60DE0C9C88}"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rt Slide with Denomin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6099"/>
            <a:ext cx="8476488" cy="458006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E3F9CDB7-52C7-407A-9D61-3D60DE0C9C88}" type="slidenum">
              <a:rPr lang="en-US" smtClean="0"/>
              <a:pPr/>
              <a:t>‹#›</a:t>
            </a:fld>
            <a:endParaRPr lang="en-US" dirty="0"/>
          </a:p>
        </p:txBody>
      </p:sp>
      <p:sp>
        <p:nvSpPr>
          <p:cNvPr id="10" name="Text Placeholder 13"/>
          <p:cNvSpPr>
            <a:spLocks noGrp="1"/>
          </p:cNvSpPr>
          <p:nvPr>
            <p:ph type="body" sz="quarter" idx="19" hasCustomPrompt="1"/>
          </p:nvPr>
        </p:nvSpPr>
        <p:spPr>
          <a:xfrm>
            <a:off x="332748" y="1179576"/>
            <a:ext cx="8476488" cy="365760"/>
          </a:xfrm>
        </p:spPr>
        <p:txBody>
          <a:bodyPr/>
          <a:lstStyle>
            <a:lvl1pPr marL="0" indent="0">
              <a:buNone/>
              <a:defRPr sz="1600" b="0">
                <a:solidFill>
                  <a:schemeClr val="accent3"/>
                </a:solidFill>
              </a:defRPr>
            </a:lvl1pPr>
          </a:lstStyle>
          <a:p>
            <a:pPr lvl="0"/>
            <a:r>
              <a:rPr lang="en-US" dirty="0" smtClean="0"/>
              <a:t>(enter value denomination)</a:t>
            </a:r>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4209074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Section Header - Red">
    <p:bg>
      <p:bgPr>
        <a:solidFill>
          <a:schemeClr val="tx2"/>
        </a:solidFill>
        <a:effectLst/>
      </p:bgPr>
    </p:bg>
    <p:spTree>
      <p:nvGrpSpPr>
        <p:cNvPr id="1" name=""/>
        <p:cNvGrpSpPr/>
        <p:nvPr/>
      </p:nvGrpSpPr>
      <p:grpSpPr>
        <a:xfrm>
          <a:off x="0" y="0"/>
          <a:ext cx="0" cy="0"/>
          <a:chOff x="0" y="0"/>
          <a:chExt cx="0" cy="0"/>
        </a:xfrm>
      </p:grpSpPr>
      <p:pic>
        <p:nvPicPr>
          <p:cNvPr id="3" name="Picture 2" descr="BoA_divider.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8" y="-6866"/>
            <a:ext cx="9151556" cy="6871732"/>
          </a:xfrm>
          <a:prstGeom prst="rect">
            <a:avLst/>
          </a:prstGeom>
        </p:spPr>
      </p:pic>
      <p:sp>
        <p:nvSpPr>
          <p:cNvPr id="2" name="Title 1"/>
          <p:cNvSpPr>
            <a:spLocks noGrp="1"/>
          </p:cNvSpPr>
          <p:nvPr>
            <p:ph type="title" hasCustomPrompt="1"/>
          </p:nvPr>
        </p:nvSpPr>
        <p:spPr>
          <a:xfrm>
            <a:off x="374914" y="2198953"/>
            <a:ext cx="5517885" cy="994228"/>
          </a:xfrm>
        </p:spPr>
        <p:txBody>
          <a:bodyPr vert="horz" lIns="91440" tIns="45720" rIns="91440" bIns="45720" rtlCol="0" anchor="t" anchorCtr="0">
            <a:noAutofit/>
          </a:bodyPr>
          <a:lstStyle>
            <a:lvl1pPr>
              <a:defRPr lang="en-US" sz="2800" cap="none" dirty="0">
                <a:solidFill>
                  <a:srgbClr val="FFFFFF"/>
                </a:solidFill>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54787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Section Header - with image">
    <p:bg>
      <p:bgPr>
        <a:solidFill>
          <a:schemeClr val="tx2"/>
        </a:solidFill>
        <a:effectLst/>
      </p:bgPr>
    </p:bg>
    <p:spTree>
      <p:nvGrpSpPr>
        <p:cNvPr id="1" name=""/>
        <p:cNvGrpSpPr/>
        <p:nvPr/>
      </p:nvGrpSpPr>
      <p:grpSpPr>
        <a:xfrm>
          <a:off x="0" y="0"/>
          <a:ext cx="0" cy="0"/>
          <a:chOff x="0" y="0"/>
          <a:chExt cx="0" cy="0"/>
        </a:xfrm>
      </p:grpSpPr>
      <p:pic>
        <p:nvPicPr>
          <p:cNvPr id="3" name="Picture 2" descr="Chicago_NIFB_082311_1027.jpg"/>
          <p:cNvPicPr>
            <a:picLocks noChangeAspect="1"/>
          </p:cNvPicPr>
          <p:nvPr/>
        </p:nvPicPr>
        <p:blipFill rotWithShape="1">
          <a:blip r:embed="rId2" cstate="print">
            <a:alphaModFix/>
            <a:extLst>
              <a:ext uri="{28A0092B-C50C-407E-A947-70E740481C1C}">
                <a14:useLocalDpi xmlns:a14="http://schemas.microsoft.com/office/drawing/2010/main"/>
              </a:ext>
            </a:extLst>
          </a:blip>
          <a:srcRect/>
          <a:stretch/>
        </p:blipFill>
        <p:spPr>
          <a:xfrm>
            <a:off x="3076915" y="0"/>
            <a:ext cx="6067086" cy="6858000"/>
          </a:xfrm>
          <a:prstGeom prst="rect">
            <a:avLst/>
          </a:prstGeom>
        </p:spPr>
      </p:pic>
      <p:pic>
        <p:nvPicPr>
          <p:cNvPr id="6" name="Picture 5" descr="BoA_image_divider.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5240614" cy="6876288"/>
          </a:xfrm>
          <a:prstGeom prst="rect">
            <a:avLst/>
          </a:prstGeom>
        </p:spPr>
      </p:pic>
      <p:sp>
        <p:nvSpPr>
          <p:cNvPr id="2" name="Title 1"/>
          <p:cNvSpPr>
            <a:spLocks noGrp="1"/>
          </p:cNvSpPr>
          <p:nvPr>
            <p:ph type="title" hasCustomPrompt="1"/>
          </p:nvPr>
        </p:nvSpPr>
        <p:spPr>
          <a:xfrm>
            <a:off x="374914" y="2198953"/>
            <a:ext cx="5517885" cy="994228"/>
          </a:xfrm>
        </p:spPr>
        <p:txBody>
          <a:bodyPr vert="horz" lIns="91440" tIns="45720" rIns="91440" bIns="45720" rtlCol="0" anchor="t" anchorCtr="0">
            <a:noAutofit/>
          </a:bodyPr>
          <a:lstStyle>
            <a:lvl1pPr>
              <a:defRPr lang="en-US" sz="2800" cap="none" dirty="0">
                <a:solidFill>
                  <a:srgbClr val="FFFFFF"/>
                </a:solidFill>
              </a:defRPr>
            </a:lvl1pPr>
          </a:lstStyle>
          <a:p>
            <a:pPr lvl="0"/>
            <a:r>
              <a:rPr lang="en-US" dirty="0" smtClean="0"/>
              <a:t>Click to edit master title style</a:t>
            </a:r>
            <a:endParaRPr lang="en-US" dirty="0"/>
          </a:p>
        </p:txBody>
      </p:sp>
      <p:sp>
        <p:nvSpPr>
          <p:cNvPr id="7" name="Text Box 6"/>
          <p:cNvSpPr txBox="1">
            <a:spLocks noChangeArrowheads="1"/>
          </p:cNvSpPr>
          <p:nvPr/>
        </p:nvSpPr>
        <p:spPr bwMode="auto">
          <a:xfrm>
            <a:off x="5074180" y="5223933"/>
            <a:ext cx="3925887" cy="1490133"/>
          </a:xfrm>
          <a:prstGeom prst="rect">
            <a:avLst/>
          </a:prstGeom>
          <a:solidFill>
            <a:schemeClr val="bg2">
              <a:alpha val="80000"/>
            </a:schemeClr>
          </a:solidFill>
          <a:ln w="9525">
            <a:noFill/>
            <a:miter lim="800000"/>
            <a:headEnd/>
            <a:tailEnd/>
          </a:ln>
        </p:spPr>
        <p:txBody>
          <a:bodyPr/>
          <a:lstStyle>
            <a:lvl1pPr algn="ctr" defTabSz="457200" eaLnBrk="0" hangingPunct="0">
              <a:defRPr sz="1200">
                <a:solidFill>
                  <a:schemeClr val="tx1"/>
                </a:solidFill>
                <a:latin typeface="Arial" charset="0"/>
                <a:ea typeface="Geneva" charset="0"/>
              </a:defRPr>
            </a:lvl1pPr>
            <a:lvl2pPr marL="742950" indent="-285750" algn="ctr" defTabSz="457200" eaLnBrk="0" hangingPunct="0">
              <a:defRPr sz="1200">
                <a:solidFill>
                  <a:schemeClr val="tx1"/>
                </a:solidFill>
                <a:latin typeface="Arial" charset="0"/>
                <a:ea typeface="Geneva" charset="0"/>
              </a:defRPr>
            </a:lvl2pPr>
            <a:lvl3pPr marL="1143000" indent="-228600" algn="ctr" defTabSz="457200" eaLnBrk="0" hangingPunct="0">
              <a:defRPr sz="1200">
                <a:solidFill>
                  <a:schemeClr val="tx1"/>
                </a:solidFill>
                <a:latin typeface="Arial" charset="0"/>
                <a:ea typeface="Geneva" charset="0"/>
              </a:defRPr>
            </a:lvl3pPr>
            <a:lvl4pPr marL="1600200" indent="-228600" algn="ctr" defTabSz="457200" eaLnBrk="0" hangingPunct="0">
              <a:defRPr sz="1200">
                <a:solidFill>
                  <a:schemeClr val="tx1"/>
                </a:solidFill>
                <a:latin typeface="Arial" charset="0"/>
                <a:ea typeface="Geneva" charset="0"/>
              </a:defRPr>
            </a:lvl4pPr>
            <a:lvl5pPr marL="2057400" indent="-228600" algn="ctr" defTabSz="457200" eaLnBrk="0" hangingPunct="0">
              <a:defRPr sz="1200">
                <a:solidFill>
                  <a:schemeClr val="tx1"/>
                </a:solidFill>
                <a:latin typeface="Arial" charset="0"/>
                <a:ea typeface="Geneva" charset="0"/>
              </a:defRPr>
            </a:lvl5pPr>
            <a:lvl6pPr marL="2514600" indent="-228600" algn="ctr" eaLnBrk="0" fontAlgn="base" hangingPunct="0">
              <a:spcBef>
                <a:spcPct val="0"/>
              </a:spcBef>
              <a:spcAft>
                <a:spcPct val="0"/>
              </a:spcAft>
              <a:defRPr sz="1200">
                <a:solidFill>
                  <a:schemeClr val="tx1"/>
                </a:solidFill>
                <a:latin typeface="Arial" charset="0"/>
                <a:ea typeface="Geneva" charset="0"/>
              </a:defRPr>
            </a:lvl6pPr>
            <a:lvl7pPr marL="2971800" indent="-228600" algn="ctr" eaLnBrk="0" fontAlgn="base" hangingPunct="0">
              <a:spcBef>
                <a:spcPct val="0"/>
              </a:spcBef>
              <a:spcAft>
                <a:spcPct val="0"/>
              </a:spcAft>
              <a:defRPr sz="1200">
                <a:solidFill>
                  <a:schemeClr val="tx1"/>
                </a:solidFill>
                <a:latin typeface="Arial" charset="0"/>
                <a:ea typeface="Geneva" charset="0"/>
              </a:defRPr>
            </a:lvl7pPr>
            <a:lvl8pPr marL="3429000" indent="-228600" algn="ctr" eaLnBrk="0" fontAlgn="base" hangingPunct="0">
              <a:spcBef>
                <a:spcPct val="0"/>
              </a:spcBef>
              <a:spcAft>
                <a:spcPct val="0"/>
              </a:spcAft>
              <a:defRPr sz="1200">
                <a:solidFill>
                  <a:schemeClr val="tx1"/>
                </a:solidFill>
                <a:latin typeface="Arial" charset="0"/>
                <a:ea typeface="Geneva" charset="0"/>
              </a:defRPr>
            </a:lvl8pPr>
            <a:lvl9pPr marL="3886200" indent="-228600" algn="ctr" eaLnBrk="0" fontAlgn="base" hangingPunct="0">
              <a:spcBef>
                <a:spcPct val="0"/>
              </a:spcBef>
              <a:spcAft>
                <a:spcPct val="0"/>
              </a:spcAft>
              <a:defRPr sz="1200">
                <a:solidFill>
                  <a:schemeClr val="tx1"/>
                </a:solidFill>
                <a:latin typeface="Arial" charset="0"/>
                <a:ea typeface="Geneva" charset="0"/>
              </a:defRPr>
            </a:lvl9pPr>
          </a:lstStyle>
          <a:p>
            <a:pPr algn="l" eaLnBrk="1" hangingPunct="1"/>
            <a:r>
              <a:rPr lang="en-US" sz="1000" b="1" dirty="0" smtClean="0">
                <a:solidFill>
                  <a:schemeClr val="accent4"/>
                </a:solidFill>
                <a:latin typeface="Calibri" charset="0"/>
                <a:ea typeface="Calibri"/>
                <a:cs typeface="Calibri"/>
              </a:rPr>
              <a:t>Changing </a:t>
            </a:r>
            <a:r>
              <a:rPr lang="en-US" sz="1000" b="1" dirty="0">
                <a:solidFill>
                  <a:schemeClr val="accent4"/>
                </a:solidFill>
                <a:latin typeface="Calibri" charset="0"/>
                <a:ea typeface="Calibri"/>
                <a:cs typeface="Calibri"/>
              </a:rPr>
              <a:t>a photo in the image area</a:t>
            </a:r>
          </a:p>
          <a:p>
            <a:pPr algn="l" eaLnBrk="1" hangingPunct="1"/>
            <a:r>
              <a:rPr lang="en-US" sz="1000" dirty="0">
                <a:solidFill>
                  <a:schemeClr val="accent4"/>
                </a:solidFill>
                <a:latin typeface="Calibri" charset="0"/>
                <a:ea typeface="Calibri"/>
                <a:cs typeface="Calibri"/>
              </a:rPr>
              <a:t>In your menu bar select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View</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Master</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Slide Master</a:t>
            </a:r>
            <a:r>
              <a:rPr lang="ja-JP" altLang="en-US" sz="1000" dirty="0">
                <a:solidFill>
                  <a:schemeClr val="accent4"/>
                </a:solidFill>
                <a:latin typeface="Calibri" charset="0"/>
                <a:ea typeface="Calibri"/>
                <a:cs typeface="Calibri"/>
              </a:rPr>
              <a:t>”</a:t>
            </a:r>
            <a:endParaRPr lang="en-US" sz="1000" dirty="0">
              <a:solidFill>
                <a:schemeClr val="accent4"/>
              </a:solidFill>
              <a:latin typeface="Calibri" charset="0"/>
              <a:ea typeface="Calibri"/>
              <a:cs typeface="Calibri"/>
            </a:endParaRPr>
          </a:p>
          <a:p>
            <a:pPr algn="l" eaLnBrk="1" hangingPunct="1"/>
            <a:r>
              <a:rPr lang="en-US" sz="1000" dirty="0">
                <a:solidFill>
                  <a:schemeClr val="accent4"/>
                </a:solidFill>
                <a:latin typeface="Calibri" charset="0"/>
                <a:ea typeface="Calibri"/>
                <a:cs typeface="Calibri"/>
              </a:rPr>
              <a:t>Go to the Title Slide Master you wish to change</a:t>
            </a:r>
          </a:p>
          <a:p>
            <a:pPr algn="l" eaLnBrk="1" hangingPunct="1"/>
            <a:r>
              <a:rPr lang="en-US" sz="1000" dirty="0">
                <a:solidFill>
                  <a:schemeClr val="accent4"/>
                </a:solidFill>
                <a:latin typeface="Calibri" charset="0"/>
                <a:ea typeface="Calibri"/>
                <a:cs typeface="Calibri"/>
              </a:rPr>
              <a:t>Select the image and delete </a:t>
            </a:r>
          </a:p>
          <a:p>
            <a:pPr algn="l" eaLnBrk="1" hangingPunct="1"/>
            <a:r>
              <a:rPr lang="en-US" sz="1000" dirty="0">
                <a:solidFill>
                  <a:schemeClr val="accent4"/>
                </a:solidFill>
                <a:latin typeface="Calibri" charset="0"/>
                <a:ea typeface="Calibri"/>
                <a:cs typeface="Calibri"/>
              </a:rPr>
              <a:t>Insert new image/photo on page and crop/resize to fit image area</a:t>
            </a:r>
          </a:p>
          <a:p>
            <a:pPr algn="l" eaLnBrk="1" hangingPunct="1"/>
            <a:r>
              <a:rPr lang="en-US" sz="1000" dirty="0">
                <a:solidFill>
                  <a:schemeClr val="accent4"/>
                </a:solidFill>
                <a:latin typeface="Calibri" charset="0"/>
                <a:ea typeface="Calibri"/>
                <a:cs typeface="Calibri"/>
              </a:rPr>
              <a:t>Once the new image placement is finalized, select </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Arrange</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Send to back</a:t>
            </a:r>
            <a:r>
              <a:rPr lang="ja-JP" altLang="en-US" sz="1000" dirty="0">
                <a:solidFill>
                  <a:schemeClr val="accent4"/>
                </a:solidFill>
                <a:latin typeface="Calibri"/>
                <a:ea typeface="Calibri"/>
                <a:cs typeface="Calibri"/>
              </a:rPr>
              <a:t>”</a:t>
            </a:r>
            <a:endParaRPr lang="en-US" sz="1000" dirty="0">
              <a:solidFill>
                <a:schemeClr val="accent4"/>
              </a:solidFill>
              <a:latin typeface="Calibri" charset="0"/>
              <a:ea typeface="Calibri"/>
              <a:cs typeface="Calibri"/>
            </a:endParaRPr>
          </a:p>
          <a:p>
            <a:pPr algn="l" eaLnBrk="1" hangingPunct="1"/>
            <a:endParaRPr lang="en-US" sz="900" b="1" dirty="0">
              <a:solidFill>
                <a:schemeClr val="accent4"/>
              </a:solidFill>
              <a:latin typeface="Calibri" charset="0"/>
              <a:ea typeface="Calibri"/>
              <a:cs typeface="Calibri"/>
            </a:endParaRPr>
          </a:p>
          <a:p>
            <a:pPr algn="l" eaLnBrk="1" hangingPunct="1"/>
            <a:r>
              <a:rPr lang="en-US" sz="1000" b="1" dirty="0">
                <a:solidFill>
                  <a:schemeClr val="accent4"/>
                </a:solidFill>
                <a:latin typeface="Calibri" charset="0"/>
                <a:ea typeface="Calibri"/>
                <a:cs typeface="Calibri"/>
              </a:rPr>
              <a:t>Delete these instructions before final use.</a:t>
            </a:r>
          </a:p>
        </p:txBody>
      </p:sp>
    </p:spTree>
    <p:extLst>
      <p:ext uri="{BB962C8B-B14F-4D97-AF65-F5344CB8AC3E}">
        <p14:creationId xmlns:p14="http://schemas.microsoft.com/office/powerpoint/2010/main" val="350451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608900"/>
            <a:ext cx="41148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608900"/>
            <a:ext cx="41148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4"/>
          </p:nvPr>
        </p:nvSpPr>
        <p:spPr/>
        <p:txBody>
          <a:bodyPr/>
          <a:lstStyle/>
          <a:p>
            <a:endParaRPr lang="en-US"/>
          </a:p>
        </p:txBody>
      </p:sp>
      <p:sp>
        <p:nvSpPr>
          <p:cNvPr id="9" name="Footer Placeholder 8"/>
          <p:cNvSpPr>
            <a:spLocks noGrp="1"/>
          </p:cNvSpPr>
          <p:nvPr>
            <p:ph type="ftr" sz="quarter" idx="15"/>
          </p:nvPr>
        </p:nvSpPr>
        <p:spPr/>
        <p:txBody>
          <a:bodyPr/>
          <a:lstStyle/>
          <a:p>
            <a:pPr>
              <a:defRPr/>
            </a:pPr>
            <a:endParaRPr lang="en-US" dirty="0"/>
          </a:p>
        </p:txBody>
      </p:sp>
      <p:sp>
        <p:nvSpPr>
          <p:cNvPr id="10" name="Slide Number Placeholder 9"/>
          <p:cNvSpPr>
            <a:spLocks noGrp="1"/>
          </p:cNvSpPr>
          <p:nvPr>
            <p:ph type="sldNum" sz="quarter" idx="16"/>
          </p:nvPr>
        </p:nvSpPr>
        <p:spPr/>
        <p:txBody>
          <a:bodyPr/>
          <a:lstStyle/>
          <a:p>
            <a:fld id="{E3F9CDB7-52C7-407A-9D61-3D60DE0C9C88}" type="slidenum">
              <a:rPr lang="en-US" smtClean="0"/>
              <a:pPr/>
              <a:t>‹#›</a:t>
            </a:fld>
            <a:endParaRPr lang="en-US" dirty="0"/>
          </a:p>
        </p:txBody>
      </p:sp>
      <p:sp>
        <p:nvSpPr>
          <p:cNvPr id="12" name="Text Placeholder 16"/>
          <p:cNvSpPr>
            <a:spLocks noGrp="1"/>
          </p:cNvSpPr>
          <p:nvPr>
            <p:ph type="body" sz="quarter" idx="17" hasCustomPrompt="1"/>
          </p:nvPr>
        </p:nvSpPr>
        <p:spPr>
          <a:xfrm>
            <a:off x="332748" y="1179576"/>
            <a:ext cx="4114800" cy="36576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sz="1600" b="1">
                <a:solidFill>
                  <a:srgbClr val="0073CF"/>
                </a:solidFill>
              </a:defRPr>
            </a:lvl1pPr>
          </a:lstStyle>
          <a:p>
            <a:pPr lvl="0"/>
            <a:r>
              <a:rPr lang="en-US" dirty="0" smtClean="0"/>
              <a:t>(enter value denomination)</a:t>
            </a:r>
            <a:endParaRPr lang="en-US" dirty="0"/>
          </a:p>
        </p:txBody>
      </p:sp>
      <p:sp>
        <p:nvSpPr>
          <p:cNvPr id="13" name="Text Placeholder 20"/>
          <p:cNvSpPr>
            <a:spLocks noGrp="1"/>
          </p:cNvSpPr>
          <p:nvPr>
            <p:ph type="body" sz="quarter" idx="19" hasCustomPrompt="1"/>
          </p:nvPr>
        </p:nvSpPr>
        <p:spPr>
          <a:xfrm>
            <a:off x="4691991" y="1179576"/>
            <a:ext cx="4114800" cy="365760"/>
          </a:xfrm>
        </p:spPr>
        <p:txBody>
          <a:bodyPr/>
          <a:lstStyle>
            <a:lvl1pPr marL="0" indent="0">
              <a:buNone/>
              <a:defRPr sz="1600" b="1">
                <a:solidFill>
                  <a:schemeClr val="accent3"/>
                </a:solidFill>
              </a:defRPr>
            </a:lvl1pPr>
          </a:lstStyle>
          <a:p>
            <a:pPr lvl="0"/>
            <a:r>
              <a:rPr lang="en-US" dirty="0" smtClean="0"/>
              <a:t>(enter value denomination)</a:t>
            </a:r>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2881206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1942"/>
            <a:ext cx="4114800" cy="2051951"/>
          </a:xfrm>
          <a:prstGeom prst="rect">
            <a:avLst/>
          </a:prstGeom>
        </p:spPr>
        <p:txBody>
          <a:bodyPr vert="horz" lIns="0" tIns="45720" rIns="0" bIns="4572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541942"/>
            <a:ext cx="4114800" cy="2057400"/>
          </a:xfrm>
          <a:prstGeom prst="rect">
            <a:avLst/>
          </a:prstGeom>
        </p:spPr>
        <p:txBody>
          <a:bodyPr vert="horz" lIns="0" tIns="45720" rIns="0" bIns="4572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6"/>
          </p:nvPr>
        </p:nvSpPr>
        <p:spPr>
          <a:xfrm>
            <a:off x="2514600" y="4160815"/>
            <a:ext cx="4114800" cy="2057400"/>
          </a:xfrm>
        </p:spPr>
        <p:txBody>
          <a:bodyPr/>
          <a:lstStyle>
            <a:lvl1pPr marL="285750" indent="-285750">
              <a:lnSpc>
                <a:spcPct val="100000"/>
              </a:lnSpc>
              <a:buFont typeface="Arial"/>
              <a:buChar char="•"/>
              <a:defRPr sz="1600" b="0">
                <a:solidFill>
                  <a:schemeClr val="tx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6"/>
          <p:cNvSpPr>
            <a:spLocks noGrp="1"/>
          </p:cNvSpPr>
          <p:nvPr>
            <p:ph type="body" sz="quarter" idx="17"/>
          </p:nvPr>
        </p:nvSpPr>
        <p:spPr>
          <a:xfrm>
            <a:off x="332748" y="1176183"/>
            <a:ext cx="4114800" cy="365760"/>
          </a:xfrm>
        </p:spPr>
        <p:txBody>
          <a:bodyPr/>
          <a:lstStyle>
            <a:lvl1pPr marL="0" indent="0">
              <a:buNone/>
              <a:defRPr sz="1600" b="1">
                <a:solidFill>
                  <a:srgbClr val="0073CF"/>
                </a:solidFill>
              </a:defRPr>
            </a:lvl1pPr>
          </a:lstStyle>
          <a:p>
            <a:pPr lvl="0"/>
            <a:r>
              <a:rPr lang="en-US" smtClean="0"/>
              <a:t>Click to edit Master text styles</a:t>
            </a:r>
          </a:p>
        </p:txBody>
      </p:sp>
      <p:sp>
        <p:nvSpPr>
          <p:cNvPr id="19" name="Text Placeholder 18"/>
          <p:cNvSpPr>
            <a:spLocks noGrp="1"/>
          </p:cNvSpPr>
          <p:nvPr>
            <p:ph type="body" sz="quarter" idx="18"/>
          </p:nvPr>
        </p:nvSpPr>
        <p:spPr>
          <a:xfrm>
            <a:off x="2514600" y="3789927"/>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21" name="Text Placeholder 20"/>
          <p:cNvSpPr>
            <a:spLocks noGrp="1"/>
          </p:cNvSpPr>
          <p:nvPr>
            <p:ph type="body" sz="quarter" idx="19"/>
          </p:nvPr>
        </p:nvSpPr>
        <p:spPr>
          <a:xfrm>
            <a:off x="4691991"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8" name="Date Placeholder 7"/>
          <p:cNvSpPr>
            <a:spLocks noGrp="1"/>
          </p:cNvSpPr>
          <p:nvPr>
            <p:ph type="dt" sz="half" idx="20"/>
          </p:nvPr>
        </p:nvSpPr>
        <p:spPr/>
        <p:txBody>
          <a:bodyPr/>
          <a:lstStyle/>
          <a:p>
            <a:endParaRPr lang="en-US"/>
          </a:p>
        </p:txBody>
      </p:sp>
      <p:sp>
        <p:nvSpPr>
          <p:cNvPr id="9" name="Footer Placeholder 8"/>
          <p:cNvSpPr>
            <a:spLocks noGrp="1"/>
          </p:cNvSpPr>
          <p:nvPr>
            <p:ph type="ftr" sz="quarter" idx="21"/>
          </p:nvPr>
        </p:nvSpPr>
        <p:spPr/>
        <p:txBody>
          <a:bodyPr/>
          <a:lstStyle/>
          <a:p>
            <a:pPr>
              <a:defRPr/>
            </a:pPr>
            <a:endParaRPr lang="en-US" dirty="0"/>
          </a:p>
        </p:txBody>
      </p:sp>
      <p:sp>
        <p:nvSpPr>
          <p:cNvPr id="10" name="Slide Number Placeholder 9"/>
          <p:cNvSpPr>
            <a:spLocks noGrp="1"/>
          </p:cNvSpPr>
          <p:nvPr>
            <p:ph type="sldNum" sz="quarter" idx="22"/>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116207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1943"/>
            <a:ext cx="4114800" cy="1828800"/>
          </a:xfrm>
          <a:prstGeom prst="rect">
            <a:avLst/>
          </a:prstGeom>
        </p:spPr>
        <p:txBody>
          <a:bodyPr vert="horz" lIns="0" tIns="45720" rIns="0" bIns="4572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541943"/>
            <a:ext cx="4114800" cy="1828800"/>
          </a:xfrm>
          <a:prstGeom prst="rect">
            <a:avLst/>
          </a:prstGeom>
        </p:spPr>
        <p:txBody>
          <a:bodyPr vert="horz" lIns="0" tIns="45720" rIns="0" bIns="4572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7"/>
          </p:nvPr>
        </p:nvSpPr>
        <p:spPr>
          <a:xfrm>
            <a:off x="332748" y="4030868"/>
            <a:ext cx="4114800" cy="1828800"/>
          </a:xfrm>
        </p:spPr>
        <p:txBody>
          <a:bodyPr/>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8"/>
          </p:nvPr>
        </p:nvSpPr>
        <p:spPr>
          <a:xfrm>
            <a:off x="4691991" y="4030868"/>
            <a:ext cx="4114800" cy="1828800"/>
          </a:xfrm>
        </p:spPr>
        <p:txBody>
          <a:bodyPr/>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9"/>
          </p:nvPr>
        </p:nvSpPr>
        <p:spPr>
          <a:xfrm>
            <a:off x="332748"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16" name="Text Placeholder 15"/>
          <p:cNvSpPr>
            <a:spLocks noGrp="1"/>
          </p:cNvSpPr>
          <p:nvPr>
            <p:ph type="body" sz="quarter" idx="20"/>
          </p:nvPr>
        </p:nvSpPr>
        <p:spPr>
          <a:xfrm>
            <a:off x="4691991"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18" name="Text Placeholder 17"/>
          <p:cNvSpPr>
            <a:spLocks noGrp="1"/>
          </p:cNvSpPr>
          <p:nvPr>
            <p:ph type="body" sz="quarter" idx="21"/>
          </p:nvPr>
        </p:nvSpPr>
        <p:spPr>
          <a:xfrm>
            <a:off x="332748" y="3659980"/>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20" name="Text Placeholder 19"/>
          <p:cNvSpPr>
            <a:spLocks noGrp="1"/>
          </p:cNvSpPr>
          <p:nvPr>
            <p:ph type="body" sz="quarter" idx="22"/>
          </p:nvPr>
        </p:nvSpPr>
        <p:spPr>
          <a:xfrm>
            <a:off x="4691991" y="3659980"/>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8" name="Date Placeholder 7"/>
          <p:cNvSpPr>
            <a:spLocks noGrp="1"/>
          </p:cNvSpPr>
          <p:nvPr>
            <p:ph type="dt" sz="half" idx="23"/>
          </p:nvPr>
        </p:nvSpPr>
        <p:spPr/>
        <p:txBody>
          <a:bodyPr/>
          <a:lstStyle/>
          <a:p>
            <a:endParaRPr lang="en-US"/>
          </a:p>
        </p:txBody>
      </p:sp>
      <p:sp>
        <p:nvSpPr>
          <p:cNvPr id="10" name="Footer Placeholder 9"/>
          <p:cNvSpPr>
            <a:spLocks noGrp="1"/>
          </p:cNvSpPr>
          <p:nvPr>
            <p:ph type="ftr" sz="quarter" idx="24"/>
          </p:nvPr>
        </p:nvSpPr>
        <p:spPr/>
        <p:txBody>
          <a:bodyPr/>
          <a:lstStyle/>
          <a:p>
            <a:pPr>
              <a:defRPr/>
            </a:pPr>
            <a:endParaRPr lang="en-US" dirty="0"/>
          </a:p>
        </p:txBody>
      </p:sp>
      <p:sp>
        <p:nvSpPr>
          <p:cNvPr id="12" name="Slide Number Placeholder 11"/>
          <p:cNvSpPr>
            <a:spLocks noGrp="1"/>
          </p:cNvSpPr>
          <p:nvPr>
            <p:ph type="sldNum" sz="quarter" idx="25"/>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136564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7" name="Rectangle 6"/>
          <p:cNvSpPr/>
          <p:nvPr/>
        </p:nvSpPr>
        <p:spPr bwMode="auto">
          <a:xfrm>
            <a:off x="332748" y="1179576"/>
            <a:ext cx="8474044" cy="4956175"/>
          </a:xfrm>
          <a:prstGeom prst="rect">
            <a:avLst/>
          </a:prstGeom>
          <a:solidFill>
            <a:schemeClr val="bg2"/>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Calibri"/>
            </a:endParaRPr>
          </a:p>
        </p:txBody>
      </p:sp>
      <p:sp>
        <p:nvSpPr>
          <p:cNvPr id="3" name="Content Placeholder 2"/>
          <p:cNvSpPr>
            <a:spLocks noGrp="1"/>
          </p:cNvSpPr>
          <p:nvPr>
            <p:ph idx="1"/>
          </p:nvPr>
        </p:nvSpPr>
        <p:spPr>
          <a:xfrm>
            <a:off x="582340" y="2613561"/>
            <a:ext cx="3761059" cy="3304259"/>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sp>
        <p:nvSpPr>
          <p:cNvPr id="5" name="Content Placeholder 2"/>
          <p:cNvSpPr>
            <a:spLocks noGrp="1"/>
          </p:cNvSpPr>
          <p:nvPr>
            <p:ph idx="13"/>
          </p:nvPr>
        </p:nvSpPr>
        <p:spPr>
          <a:xfrm>
            <a:off x="4801825" y="1419075"/>
            <a:ext cx="3778420" cy="4498745"/>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231775" indent="-227013">
              <a:spcBef>
                <a:spcPts val="0"/>
              </a:spcBef>
              <a:buFont typeface="Arial"/>
              <a:buChar char="•"/>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cxnSp>
        <p:nvCxnSpPr>
          <p:cNvPr id="9" name="Straight Connector 8"/>
          <p:cNvCxnSpPr/>
          <p:nvPr/>
        </p:nvCxnSpPr>
        <p:spPr>
          <a:xfrm>
            <a:off x="4569770" y="1419075"/>
            <a:ext cx="0" cy="4498745"/>
          </a:xfrm>
          <a:prstGeom prst="line">
            <a:avLst/>
          </a:prstGeom>
          <a:ln w="12700" cmpd="sng">
            <a:solidFill>
              <a:schemeClr val="accent5"/>
            </a:solidFill>
          </a:ln>
        </p:spPr>
        <p:style>
          <a:lnRef idx="2">
            <a:schemeClr val="accent1"/>
          </a:lnRef>
          <a:fillRef idx="0">
            <a:schemeClr val="accent1"/>
          </a:fillRef>
          <a:effectRef idx="1">
            <a:schemeClr val="accent1"/>
          </a:effectRef>
          <a:fontRef idx="minor">
            <a:schemeClr val="tx1"/>
          </a:fontRef>
        </p:style>
      </p:cxnSp>
      <p:sp>
        <p:nvSpPr>
          <p:cNvPr id="10" name="Content Placeholder 2"/>
          <p:cNvSpPr>
            <a:spLocks noGrp="1"/>
          </p:cNvSpPr>
          <p:nvPr>
            <p:ph idx="14"/>
          </p:nvPr>
        </p:nvSpPr>
        <p:spPr>
          <a:xfrm>
            <a:off x="1243416" y="1419075"/>
            <a:ext cx="3099983" cy="878703"/>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sp>
        <p:nvSpPr>
          <p:cNvPr id="11" name="Date Placeholder 10"/>
          <p:cNvSpPr>
            <a:spLocks noGrp="1"/>
          </p:cNvSpPr>
          <p:nvPr>
            <p:ph type="dt" sz="half" idx="15"/>
          </p:nvPr>
        </p:nvSpPr>
        <p:spPr/>
        <p:txBody>
          <a:bodyPr/>
          <a:lstStyle/>
          <a:p>
            <a:endParaRPr lang="en-US"/>
          </a:p>
        </p:txBody>
      </p:sp>
      <p:sp>
        <p:nvSpPr>
          <p:cNvPr id="12" name="Footer Placeholder 11"/>
          <p:cNvSpPr>
            <a:spLocks noGrp="1"/>
          </p:cNvSpPr>
          <p:nvPr>
            <p:ph type="ftr" sz="quarter" idx="16"/>
          </p:nvPr>
        </p:nvSpPr>
        <p:spPr/>
        <p:txBody>
          <a:bodyPr/>
          <a:lstStyle/>
          <a:p>
            <a:pPr>
              <a:defRPr/>
            </a:pPr>
            <a:endParaRPr lang="en-US" dirty="0"/>
          </a:p>
        </p:txBody>
      </p:sp>
      <p:sp>
        <p:nvSpPr>
          <p:cNvPr id="13" name="Slide Number Placeholder 12"/>
          <p:cNvSpPr>
            <a:spLocks noGrp="1"/>
          </p:cNvSpPr>
          <p:nvPr>
            <p:ph type="sldNum" sz="quarter" idx="17"/>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8702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BoA_footer.emf"/>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44" y="6456555"/>
            <a:ext cx="9162288" cy="409126"/>
          </a:xfrm>
          <a:prstGeom prst="rect">
            <a:avLst/>
          </a:prstGeom>
        </p:spPr>
      </p:pic>
      <p:sp>
        <p:nvSpPr>
          <p:cNvPr id="2" name="Title Placeholder 1"/>
          <p:cNvSpPr>
            <a:spLocks noGrp="1"/>
          </p:cNvSpPr>
          <p:nvPr>
            <p:ph type="title"/>
          </p:nvPr>
        </p:nvSpPr>
        <p:spPr>
          <a:xfrm>
            <a:off x="332748" y="109728"/>
            <a:ext cx="8474043" cy="810923"/>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6" name="Slide Number Placeholder 5"/>
          <p:cNvSpPr>
            <a:spLocks noGrp="1"/>
          </p:cNvSpPr>
          <p:nvPr>
            <p:ph type="sldNum" sz="quarter" idx="4"/>
          </p:nvPr>
        </p:nvSpPr>
        <p:spPr>
          <a:xfrm>
            <a:off x="8524488" y="6586737"/>
            <a:ext cx="615051" cy="228600"/>
          </a:xfrm>
          <a:prstGeom prst="rect">
            <a:avLst/>
          </a:prstGeom>
        </p:spPr>
        <p:txBody>
          <a:bodyPr vert="horz" lIns="91440" tIns="45720" rIns="91440" bIns="45720" rtlCol="0" anchor="ctr"/>
          <a:lstStyle>
            <a:lvl1pPr algn="ctr">
              <a:defRPr sz="1000">
                <a:solidFill>
                  <a:srgbClr val="FFFFFF"/>
                </a:solidFill>
                <a:latin typeface="Calibri"/>
                <a:cs typeface="Calibri"/>
              </a:defRPr>
            </a:lvl1pPr>
          </a:lstStyle>
          <a:p>
            <a:fld id="{E3F9CDB7-52C7-407A-9D61-3D60DE0C9C88}" type="slidenum">
              <a:rPr lang="en-US" smtClean="0"/>
              <a:pPr/>
              <a:t>‹#›</a:t>
            </a:fld>
            <a:endParaRPr lang="en-US" dirty="0"/>
          </a:p>
        </p:txBody>
      </p:sp>
      <p:sp>
        <p:nvSpPr>
          <p:cNvPr id="13" name="Text Placeholder 12"/>
          <p:cNvSpPr>
            <a:spLocks noGrp="1"/>
          </p:cNvSpPr>
          <p:nvPr>
            <p:ph type="body" idx="1"/>
          </p:nvPr>
        </p:nvSpPr>
        <p:spPr>
          <a:xfrm>
            <a:off x="332748" y="1179576"/>
            <a:ext cx="8474043" cy="4946904"/>
          </a:xfrm>
          <a:prstGeom prst="rect">
            <a:avLst/>
          </a:prstGeom>
        </p:spPr>
        <p:txBody>
          <a:bodyPr vert="horz" lIns="0" tIns="45720" rIns="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2"/>
          </p:nvPr>
        </p:nvSpPr>
        <p:spPr>
          <a:xfrm>
            <a:off x="1943543" y="6586737"/>
            <a:ext cx="1662255" cy="228600"/>
          </a:xfrm>
          <a:prstGeom prst="rect">
            <a:avLst/>
          </a:prstGeom>
        </p:spPr>
        <p:txBody>
          <a:bodyPr vert="horz" lIns="91440" tIns="45720" rIns="91440" bIns="45720" rtlCol="0" anchor="ctr"/>
          <a:lstStyle>
            <a:lvl1pPr>
              <a:defRPr lang="en-US" sz="1000" smtClean="0">
                <a:solidFill>
                  <a:srgbClr val="FFFFFF"/>
                </a:solidFill>
                <a:latin typeface="Calibri"/>
                <a:cs typeface="Calibri"/>
              </a:defRPr>
            </a:lvl1pPr>
          </a:lstStyle>
          <a:p>
            <a:endParaRPr lang="en-US" dirty="0"/>
          </a:p>
        </p:txBody>
      </p:sp>
      <p:sp>
        <p:nvSpPr>
          <p:cNvPr id="5" name="Footer Placeholder 4"/>
          <p:cNvSpPr>
            <a:spLocks noGrp="1"/>
          </p:cNvSpPr>
          <p:nvPr>
            <p:ph type="ftr" sz="quarter" idx="3"/>
          </p:nvPr>
        </p:nvSpPr>
        <p:spPr>
          <a:xfrm>
            <a:off x="3714899" y="6586737"/>
            <a:ext cx="2895600" cy="228600"/>
          </a:xfrm>
          <a:prstGeom prst="rect">
            <a:avLst/>
          </a:prstGeom>
        </p:spPr>
        <p:txBody>
          <a:bodyPr vert="horz" lIns="91440" tIns="45720" rIns="91440" bIns="45720" rtlCol="0" anchor="ctr"/>
          <a:lstStyle>
            <a:lvl1pPr>
              <a:defRPr lang="en-US" sz="1000">
                <a:solidFill>
                  <a:srgbClr val="FFFFFF"/>
                </a:solidFill>
                <a:latin typeface="Calibri"/>
                <a:cs typeface="Calibri"/>
              </a:defRPr>
            </a:lvl1pPr>
          </a:lstStyle>
          <a:p>
            <a:pPr>
              <a:defRPr/>
            </a:pPr>
            <a:endParaRPr lang="en-US" dirty="0"/>
          </a:p>
        </p:txBody>
      </p:sp>
      <p:pic>
        <p:nvPicPr>
          <p:cNvPr id="11" name="Picture 10" descr="BofA_logo_w.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87103" y="6550589"/>
            <a:ext cx="1567567" cy="211474"/>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400" b="0" kern="1200">
          <a:solidFill>
            <a:schemeClr val="accent3"/>
          </a:solidFill>
          <a:latin typeface="Calibri"/>
          <a:ea typeface="+mj-ea"/>
          <a:cs typeface="Calibri"/>
        </a:defRPr>
      </a:lvl1pPr>
    </p:titleStyle>
    <p:bodyStyle>
      <a:lvl1pPr marL="231775" indent="-231775" algn="l" defTabSz="914400" rtl="0" eaLnBrk="1" latinLnBrk="0" hangingPunct="1">
        <a:lnSpc>
          <a:spcPct val="100000"/>
        </a:lnSpc>
        <a:spcBef>
          <a:spcPts val="0"/>
        </a:spcBef>
        <a:spcAft>
          <a:spcPts val="0"/>
        </a:spcAft>
        <a:buClrTx/>
        <a:buFont typeface="Arial"/>
        <a:buChar char="•"/>
        <a:defRPr sz="2000" b="0" kern="1200">
          <a:solidFill>
            <a:schemeClr val="tx1"/>
          </a:solidFill>
          <a:latin typeface="Calibri"/>
          <a:ea typeface="+mn-ea"/>
          <a:cs typeface="Calibri"/>
        </a:defRPr>
      </a:lvl1pPr>
      <a:lvl2pPr marL="457200" indent="-228600" algn="l" defTabSz="914400" rtl="0" eaLnBrk="1" latinLnBrk="0" hangingPunct="1">
        <a:lnSpc>
          <a:spcPct val="100000"/>
        </a:lnSpc>
        <a:spcBef>
          <a:spcPts val="0"/>
        </a:spcBef>
        <a:spcAft>
          <a:spcPts val="0"/>
        </a:spcAft>
        <a:buClrTx/>
        <a:buFont typeface="Lucida Grande"/>
        <a:buChar char="-"/>
        <a:tabLst/>
        <a:defRPr sz="2000" b="0" kern="1200">
          <a:solidFill>
            <a:schemeClr val="tx1"/>
          </a:solidFill>
          <a:latin typeface="Calibri"/>
          <a:ea typeface="+mn-ea"/>
          <a:cs typeface="Calibri"/>
        </a:defRPr>
      </a:lvl2pPr>
      <a:lvl3pPr marL="687388" indent="-227013" algn="l" defTabSz="914400" rtl="0" eaLnBrk="1" latinLnBrk="0" hangingPunct="1">
        <a:lnSpc>
          <a:spcPct val="100000"/>
        </a:lnSpc>
        <a:spcBef>
          <a:spcPts val="0"/>
        </a:spcBef>
        <a:spcAft>
          <a:spcPts val="0"/>
        </a:spcAft>
        <a:buClrTx/>
        <a:buSzPct val="85000"/>
        <a:buFont typeface="Wingdings" charset="2"/>
        <a:buChar char="§"/>
        <a:tabLst/>
        <a:defRPr sz="2000" b="0" kern="1200">
          <a:solidFill>
            <a:schemeClr val="tx1"/>
          </a:solidFill>
          <a:latin typeface="Calibri"/>
          <a:ea typeface="+mn-ea"/>
          <a:cs typeface="Calibri"/>
        </a:defRPr>
      </a:lvl3pPr>
      <a:lvl4pPr marL="912813" indent="-225425" algn="l" defTabSz="914400" rtl="0" eaLnBrk="1" latinLnBrk="0" hangingPunct="1">
        <a:lnSpc>
          <a:spcPct val="100000"/>
        </a:lnSpc>
        <a:spcBef>
          <a:spcPts val="0"/>
        </a:spcBef>
        <a:spcAft>
          <a:spcPts val="0"/>
        </a:spcAft>
        <a:buClrTx/>
        <a:buFont typeface="Lucida Grande"/>
        <a:buChar char="-"/>
        <a:tabLst/>
        <a:defRPr sz="2000" b="0" kern="1200">
          <a:solidFill>
            <a:schemeClr val="tx1"/>
          </a:solidFill>
          <a:latin typeface="Calibri"/>
          <a:ea typeface="+mn-ea"/>
          <a:cs typeface="Calibri"/>
        </a:defRPr>
      </a:lvl4pPr>
      <a:lvl5pPr marL="1144588" indent="-230188" algn="l" defTabSz="914400" rtl="0" eaLnBrk="1" latinLnBrk="0" hangingPunct="1">
        <a:lnSpc>
          <a:spcPct val="100000"/>
        </a:lnSpc>
        <a:spcBef>
          <a:spcPts val="0"/>
        </a:spcBef>
        <a:spcAft>
          <a:spcPts val="0"/>
        </a:spcAft>
        <a:buClrTx/>
        <a:buFont typeface="Arial"/>
        <a:buChar char="•"/>
        <a:tabLst/>
        <a:defRPr sz="2000" b="0" kern="1200">
          <a:solidFill>
            <a:schemeClr val="tx1"/>
          </a:solidFill>
          <a:latin typeface="Calibri"/>
          <a:ea typeface="+mn-ea"/>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sdn.microsoft.com/en-us/library/s1ax56ch.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47800"/>
            <a:ext cx="5029200" cy="1214494"/>
          </a:xfrm>
        </p:spPr>
        <p:txBody>
          <a:bodyPr/>
          <a:lstStyle/>
          <a:p>
            <a:pPr algn="ctr"/>
            <a:r>
              <a:rPr lang="en-US" dirty="0" smtClean="0"/>
              <a:t>Module 3 : Advanced Features of C#</a:t>
            </a:r>
            <a:endParaRPr lang="en-US" dirty="0"/>
          </a:p>
        </p:txBody>
      </p:sp>
    </p:spTree>
    <p:extLst>
      <p:ext uri="{BB962C8B-B14F-4D97-AF65-F5344CB8AC3E}">
        <p14:creationId xmlns:p14="http://schemas.microsoft.com/office/powerpoint/2010/main" val="2446526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Used when order of elements is very important (top 100, top 10 etc).</a:t>
            </a:r>
          </a:p>
          <a:p>
            <a:r>
              <a:rPr lang="en-US" dirty="0" smtClean="0"/>
              <a:t>Need to access elements by position in order</a:t>
            </a:r>
          </a:p>
          <a:p>
            <a:r>
              <a:rPr lang="en-US" dirty="0" smtClean="0"/>
              <a:t>Index = position in order</a:t>
            </a:r>
          </a:p>
          <a:p>
            <a:r>
              <a:rPr lang="en-US" dirty="0" smtClean="0"/>
              <a:t>First item has an index of zero</a:t>
            </a:r>
          </a:p>
          <a:p>
            <a:r>
              <a:rPr lang="en-US" dirty="0" smtClean="0"/>
              <a:t>Zero based indexing</a:t>
            </a:r>
          </a:p>
          <a:p>
            <a:endParaRPr lang="en-US" dirty="0"/>
          </a:p>
        </p:txBody>
      </p:sp>
      <p:sp>
        <p:nvSpPr>
          <p:cNvPr id="3" name="Title 2"/>
          <p:cNvSpPr>
            <a:spLocks noGrp="1"/>
          </p:cNvSpPr>
          <p:nvPr>
            <p:ph type="title"/>
          </p:nvPr>
        </p:nvSpPr>
        <p:spPr/>
        <p:txBody>
          <a:bodyPr/>
          <a:lstStyle/>
          <a:p>
            <a:r>
              <a:rPr lang="en-US" dirty="0" smtClean="0"/>
              <a:t>Lists</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10</a:t>
            </a:fld>
            <a:endParaRPr lang="en-US" dirty="0"/>
          </a:p>
        </p:txBody>
      </p:sp>
      <p:sp>
        <p:nvSpPr>
          <p:cNvPr id="5" name="Rectangle 4"/>
          <p:cNvSpPr/>
          <p:nvPr/>
        </p:nvSpPr>
        <p:spPr bwMode="auto">
          <a:xfrm>
            <a:off x="533400" y="2819400"/>
            <a:ext cx="8153400" cy="320040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pic>
        <p:nvPicPr>
          <p:cNvPr id="3074" name="Picture 2"/>
          <p:cNvPicPr>
            <a:picLocks noChangeAspect="1" noChangeArrowheads="1"/>
          </p:cNvPicPr>
          <p:nvPr/>
        </p:nvPicPr>
        <p:blipFill>
          <a:blip r:embed="rId2" cstate="print"/>
          <a:srcRect/>
          <a:stretch>
            <a:fillRect/>
          </a:stretch>
        </p:blipFill>
        <p:spPr bwMode="auto">
          <a:xfrm>
            <a:off x="914400" y="2971800"/>
            <a:ext cx="7239000" cy="2971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11</a:t>
            </a:fld>
            <a:endParaRPr lang="en-US" dirty="0"/>
          </a:p>
        </p:txBody>
      </p:sp>
      <p:sp>
        <p:nvSpPr>
          <p:cNvPr id="5" name="Rectangle 4"/>
          <p:cNvSpPr/>
          <p:nvPr/>
        </p:nvSpPr>
        <p:spPr bwMode="auto">
          <a:xfrm>
            <a:off x="609600" y="1295400"/>
            <a:ext cx="8077200" cy="472440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pic>
        <p:nvPicPr>
          <p:cNvPr id="4098" name="Picture 2"/>
          <p:cNvPicPr>
            <a:picLocks noChangeAspect="1" noChangeArrowheads="1"/>
          </p:cNvPicPr>
          <p:nvPr/>
        </p:nvPicPr>
        <p:blipFill>
          <a:blip r:embed="rId2" cstate="print"/>
          <a:srcRect/>
          <a:stretch>
            <a:fillRect/>
          </a:stretch>
        </p:blipFill>
        <p:spPr bwMode="auto">
          <a:xfrm>
            <a:off x="1066800" y="1371600"/>
            <a:ext cx="7315200" cy="45434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12</a:t>
            </a:fld>
            <a:endParaRPr lang="en-US" dirty="0"/>
          </a:p>
        </p:txBody>
      </p:sp>
      <p:sp>
        <p:nvSpPr>
          <p:cNvPr id="5" name="Rectangle 4"/>
          <p:cNvSpPr/>
          <p:nvPr/>
        </p:nvSpPr>
        <p:spPr bwMode="auto">
          <a:xfrm>
            <a:off x="609600" y="1295400"/>
            <a:ext cx="8001000" cy="472440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pic>
        <p:nvPicPr>
          <p:cNvPr id="5122" name="Picture 2"/>
          <p:cNvPicPr>
            <a:picLocks noChangeAspect="1" noChangeArrowheads="1"/>
          </p:cNvPicPr>
          <p:nvPr/>
        </p:nvPicPr>
        <p:blipFill>
          <a:blip r:embed="rId2" cstate="print"/>
          <a:srcRect/>
          <a:stretch>
            <a:fillRect/>
          </a:stretch>
        </p:blipFill>
        <p:spPr bwMode="auto">
          <a:xfrm>
            <a:off x="1143000" y="1676400"/>
            <a:ext cx="7124700" cy="39147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13</a:t>
            </a:fld>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914400" y="1295400"/>
            <a:ext cx="7134225" cy="42005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Dictionary </a:t>
            </a:r>
            <a:r>
              <a:rPr lang="en-US" dirty="0" err="1" smtClean="0"/>
              <a:t>vs</a:t>
            </a:r>
            <a:r>
              <a:rPr lang="en-US" dirty="0" smtClean="0"/>
              <a:t> List</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14</a:t>
            </a:fld>
            <a:endParaRPr lang="en-US" dirty="0"/>
          </a:p>
        </p:txBody>
      </p:sp>
      <p:sp>
        <p:nvSpPr>
          <p:cNvPr id="5" name="Rectangle 4"/>
          <p:cNvSpPr/>
          <p:nvPr/>
        </p:nvSpPr>
        <p:spPr bwMode="auto">
          <a:xfrm>
            <a:off x="685800" y="1371600"/>
            <a:ext cx="7924800" cy="464820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pic>
        <p:nvPicPr>
          <p:cNvPr id="7170" name="Picture 2"/>
          <p:cNvPicPr>
            <a:picLocks noChangeAspect="1" noChangeArrowheads="1"/>
          </p:cNvPicPr>
          <p:nvPr/>
        </p:nvPicPr>
        <p:blipFill>
          <a:blip r:embed="rId2" cstate="print"/>
          <a:srcRect/>
          <a:stretch>
            <a:fillRect/>
          </a:stretch>
        </p:blipFill>
        <p:spPr bwMode="auto">
          <a:xfrm>
            <a:off x="1371600" y="1600200"/>
            <a:ext cx="6629400" cy="422433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 Collections today </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15</a:t>
            </a:fld>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0" y="1333500"/>
            <a:ext cx="7085012" cy="46386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err="1" smtClean="0"/>
              <a:t>IEnumerable</a:t>
            </a:r>
            <a:r>
              <a:rPr lang="en-US" dirty="0" smtClean="0"/>
              <a:t> &lt;T&gt;</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16</a:t>
            </a:fld>
            <a:endParaRPr lang="en-US" dirty="0"/>
          </a:p>
        </p:txBody>
      </p:sp>
      <p:pic>
        <p:nvPicPr>
          <p:cNvPr id="3076" name="Picture 4"/>
          <p:cNvPicPr>
            <a:picLocks noChangeAspect="1" noChangeArrowheads="1"/>
          </p:cNvPicPr>
          <p:nvPr/>
        </p:nvPicPr>
        <p:blipFill>
          <a:blip r:embed="rId2" cstate="print"/>
          <a:srcRect/>
          <a:stretch>
            <a:fillRect/>
          </a:stretch>
        </p:blipFill>
        <p:spPr bwMode="auto">
          <a:xfrm>
            <a:off x="381000" y="952500"/>
            <a:ext cx="8381999" cy="51435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6CA02225-3824-4AFA-918C-53AD0737C81C}" type="slidenum">
              <a:rPr lang="en-US"/>
              <a:pPr/>
              <a:t>17</a:t>
            </a:fld>
            <a:endParaRPr lang="en-US" dirty="0"/>
          </a:p>
        </p:txBody>
      </p:sp>
      <p:sp>
        <p:nvSpPr>
          <p:cNvPr id="10243" name="Rectangle 2"/>
          <p:cNvSpPr>
            <a:spLocks noGrp="1" noChangeArrowheads="1"/>
          </p:cNvSpPr>
          <p:nvPr>
            <p:ph type="title"/>
          </p:nvPr>
        </p:nvSpPr>
        <p:spPr/>
        <p:txBody>
          <a:bodyPr/>
          <a:lstStyle/>
          <a:p>
            <a:pPr eaLnBrk="1" hangingPunct="1"/>
            <a:r>
              <a:rPr lang="en-US" smtClean="0"/>
              <a:t>List&lt;T&gt; Methods</a:t>
            </a:r>
          </a:p>
        </p:txBody>
      </p:sp>
      <p:sp>
        <p:nvSpPr>
          <p:cNvPr id="10244" name="Rectangle 3"/>
          <p:cNvSpPr>
            <a:spLocks noGrp="1" noChangeArrowheads="1"/>
          </p:cNvSpPr>
          <p:nvPr>
            <p:ph type="body" idx="1"/>
          </p:nvPr>
        </p:nvSpPr>
        <p:spPr/>
        <p:txBody>
          <a:bodyPr/>
          <a:lstStyle/>
          <a:p>
            <a:pPr eaLnBrk="1" hangingPunct="1"/>
            <a:r>
              <a:rPr lang="en-US" dirty="0" smtClean="0"/>
              <a:t>Add (T item)	</a:t>
            </a:r>
          </a:p>
          <a:p>
            <a:pPr lvl="1" eaLnBrk="1" hangingPunct="1"/>
            <a:r>
              <a:rPr lang="en-US" dirty="0" smtClean="0"/>
              <a:t>Add item at end of list</a:t>
            </a:r>
          </a:p>
          <a:p>
            <a:pPr lvl="1" eaLnBrk="1" hangingPunct="1"/>
            <a:endParaRPr lang="en-US" sz="1000" dirty="0" smtClean="0"/>
          </a:p>
          <a:p>
            <a:pPr eaLnBrk="1" hangingPunct="1"/>
            <a:r>
              <a:rPr lang="en-US" dirty="0" smtClean="0"/>
              <a:t>Insert (int index, T item)</a:t>
            </a:r>
          </a:p>
          <a:p>
            <a:pPr lvl="1" eaLnBrk="1" hangingPunct="1"/>
            <a:r>
              <a:rPr lang="en-US" dirty="0" smtClean="0"/>
              <a:t>Insert item at a specific position</a:t>
            </a:r>
          </a:p>
          <a:p>
            <a:pPr lvl="1" eaLnBrk="1" hangingPunct="1"/>
            <a:endParaRPr lang="en-US" sz="1000" dirty="0" smtClean="0"/>
          </a:p>
          <a:p>
            <a:pPr eaLnBrk="1" hangingPunct="1"/>
            <a:r>
              <a:rPr lang="en-US" dirty="0" smtClean="0"/>
              <a:t>Remove (T item)</a:t>
            </a:r>
          </a:p>
          <a:p>
            <a:pPr lvl="1" eaLnBrk="1" hangingPunct="1"/>
            <a:r>
              <a:rPr lang="en-US" dirty="0" smtClean="0"/>
              <a:t>Remove first </a:t>
            </a:r>
            <a:r>
              <a:rPr lang="en-US" dirty="0" err="1" smtClean="0"/>
              <a:t>occurance</a:t>
            </a:r>
            <a:r>
              <a:rPr lang="en-US" dirty="0" smtClean="0"/>
              <a:t> of item</a:t>
            </a:r>
          </a:p>
          <a:p>
            <a:pPr lvl="1" eaLnBrk="1" hangingPunct="1"/>
            <a:endParaRPr lang="en-US" sz="1000" dirty="0" smtClean="0"/>
          </a:p>
          <a:p>
            <a:pPr eaLnBrk="1" hangingPunct="1"/>
            <a:r>
              <a:rPr lang="en-US" dirty="0" err="1" smtClean="0"/>
              <a:t>RemoveAt</a:t>
            </a:r>
            <a:r>
              <a:rPr lang="en-US" dirty="0" smtClean="0"/>
              <a:t> (int index)</a:t>
            </a:r>
          </a:p>
          <a:p>
            <a:pPr lvl="1" eaLnBrk="1" hangingPunct="1"/>
            <a:r>
              <a:rPr lang="en-US" dirty="0" smtClean="0"/>
              <a:t>Remove item at specified position</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err="1" smtClean="0"/>
              <a:t>IDictionary</a:t>
            </a:r>
            <a:r>
              <a:rPr lang="en-US" dirty="0" smtClean="0"/>
              <a:t>&lt;</a:t>
            </a:r>
            <a:r>
              <a:rPr lang="en-US" dirty="0" err="1" smtClean="0"/>
              <a:t>TKey</a:t>
            </a:r>
            <a:r>
              <a:rPr lang="en-US" dirty="0" smtClean="0"/>
              <a:t>, </a:t>
            </a:r>
            <a:r>
              <a:rPr lang="en-US" dirty="0" err="1" smtClean="0"/>
              <a:t>TValue</a:t>
            </a:r>
            <a:r>
              <a:rPr lang="en-US" dirty="0" smtClean="0"/>
              <a:t>&gt;</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18</a:t>
            </a:fld>
            <a:endParaRPr lang="en-US" dirty="0"/>
          </a:p>
        </p:txBody>
      </p:sp>
      <p:pic>
        <p:nvPicPr>
          <p:cNvPr id="7172" name="Picture 4"/>
          <p:cNvPicPr>
            <a:picLocks noChangeAspect="1" noChangeArrowheads="1"/>
          </p:cNvPicPr>
          <p:nvPr/>
        </p:nvPicPr>
        <p:blipFill>
          <a:blip r:embed="rId2" cstate="print"/>
          <a:srcRect/>
          <a:stretch>
            <a:fillRect/>
          </a:stretch>
        </p:blipFill>
        <p:spPr bwMode="auto">
          <a:xfrm>
            <a:off x="838200" y="1219200"/>
            <a:ext cx="7772400" cy="4876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Query elements of the collection :</a:t>
            </a:r>
          </a:p>
          <a:p>
            <a:pPr lvl="1"/>
            <a:r>
              <a:rPr lang="en-US" dirty="0" smtClean="0"/>
              <a:t>this [key]</a:t>
            </a:r>
          </a:p>
          <a:p>
            <a:pPr lvl="1"/>
            <a:r>
              <a:rPr lang="en-US" dirty="0" smtClean="0"/>
              <a:t>Keys</a:t>
            </a:r>
          </a:p>
          <a:p>
            <a:pPr lvl="1"/>
            <a:r>
              <a:rPr lang="en-US" dirty="0" smtClean="0"/>
              <a:t>Values</a:t>
            </a:r>
          </a:p>
          <a:p>
            <a:pPr lvl="1"/>
            <a:r>
              <a:rPr lang="en-US" dirty="0" err="1" smtClean="0"/>
              <a:t>ContainsKey</a:t>
            </a:r>
            <a:r>
              <a:rPr lang="en-US" dirty="0" smtClean="0"/>
              <a:t>()</a:t>
            </a:r>
          </a:p>
          <a:p>
            <a:endParaRPr lang="en-US" dirty="0"/>
          </a:p>
          <a:p>
            <a:r>
              <a:rPr lang="en-US" dirty="0" smtClean="0"/>
              <a:t>Modifying the collection :</a:t>
            </a:r>
          </a:p>
          <a:p>
            <a:endParaRPr lang="en-US" dirty="0"/>
          </a:p>
          <a:p>
            <a:pPr lvl="1"/>
            <a:r>
              <a:rPr lang="en-US" dirty="0" smtClean="0"/>
              <a:t>Add()</a:t>
            </a:r>
          </a:p>
          <a:p>
            <a:pPr lvl="1"/>
            <a:r>
              <a:rPr lang="en-US" dirty="0" smtClean="0"/>
              <a:t>Remove()</a:t>
            </a:r>
          </a:p>
          <a:p>
            <a:pPr lvl="1"/>
            <a:endParaRPr lang="en-US" dirty="0"/>
          </a:p>
          <a:p>
            <a:r>
              <a:rPr lang="en-US" dirty="0" smtClean="0"/>
              <a:t>Collection of Key Value Pairs</a:t>
            </a:r>
          </a:p>
          <a:p>
            <a:endParaRPr lang="en-US" dirty="0" smtClean="0"/>
          </a:p>
          <a:p>
            <a:r>
              <a:rPr lang="en-US" dirty="0" smtClean="0"/>
              <a:t>Practical Usage ?</a:t>
            </a:r>
            <a:endParaRPr lang="en-US" dirty="0"/>
          </a:p>
        </p:txBody>
      </p:sp>
      <p:sp>
        <p:nvSpPr>
          <p:cNvPr id="3" name="Title 2"/>
          <p:cNvSpPr>
            <a:spLocks noGrp="1"/>
          </p:cNvSpPr>
          <p:nvPr>
            <p:ph type="title"/>
          </p:nvPr>
        </p:nvSpPr>
        <p:spPr/>
        <p:txBody>
          <a:bodyPr/>
          <a:lstStyle/>
          <a:p>
            <a:r>
              <a:rPr lang="en-US" dirty="0" err="1" smtClean="0"/>
              <a:t>IDictionary</a:t>
            </a:r>
            <a:r>
              <a:rPr lang="en-US" dirty="0" smtClean="0"/>
              <a:t> &lt;</a:t>
            </a:r>
            <a:r>
              <a:rPr lang="en-US" dirty="0" err="1" smtClean="0"/>
              <a:t>TKey</a:t>
            </a:r>
            <a:r>
              <a:rPr lang="en-US" dirty="0" smtClean="0"/>
              <a:t>, </a:t>
            </a:r>
            <a:r>
              <a:rPr lang="en-US" dirty="0" err="1" smtClean="0"/>
              <a:t>TValue</a:t>
            </a:r>
            <a:r>
              <a:rPr lang="en-US" dirty="0" smtClean="0"/>
              <a:t>&gt; </a:t>
            </a:r>
            <a:r>
              <a:rPr lang="en-US" dirty="0" err="1" smtClean="0"/>
              <a:t>Contd</a:t>
            </a:r>
            <a:r>
              <a:rPr lang="en-US" dirty="0" smtClean="0"/>
              <a:t>…</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Evolution of C#</a:t>
            </a:r>
          </a:p>
          <a:p>
            <a:r>
              <a:rPr lang="en-US" dirty="0" smtClean="0"/>
              <a:t>Generics</a:t>
            </a:r>
          </a:p>
          <a:p>
            <a:r>
              <a:rPr lang="en-US" dirty="0" smtClean="0"/>
              <a:t>Data Structures and Collections in .NET</a:t>
            </a:r>
          </a:p>
          <a:p>
            <a:r>
              <a:rPr lang="en-US" dirty="0" smtClean="0"/>
              <a:t>What’s new in C#</a:t>
            </a:r>
          </a:p>
          <a:p>
            <a:r>
              <a:rPr lang="en-US" dirty="0" smtClean="0"/>
              <a:t>Partial Classes and Partial Methods</a:t>
            </a:r>
          </a:p>
          <a:p>
            <a:r>
              <a:rPr lang="en-US" dirty="0" err="1"/>
              <a:t>Nullable</a:t>
            </a:r>
            <a:r>
              <a:rPr lang="en-US" dirty="0"/>
              <a:t> Types</a:t>
            </a:r>
          </a:p>
          <a:p>
            <a:r>
              <a:rPr lang="en-US" dirty="0" err="1"/>
              <a:t>Impilict</a:t>
            </a:r>
            <a:r>
              <a:rPr lang="en-US" dirty="0"/>
              <a:t> Types</a:t>
            </a:r>
          </a:p>
          <a:p>
            <a:r>
              <a:rPr lang="en-US" dirty="0"/>
              <a:t>Automatic Properties</a:t>
            </a:r>
          </a:p>
          <a:p>
            <a:r>
              <a:rPr lang="en-US" dirty="0"/>
              <a:t>Object </a:t>
            </a:r>
            <a:r>
              <a:rPr lang="en-US" dirty="0" err="1"/>
              <a:t>Initializers</a:t>
            </a:r>
            <a:endParaRPr lang="en-US" dirty="0"/>
          </a:p>
          <a:p>
            <a:r>
              <a:rPr lang="en-US" dirty="0"/>
              <a:t>Anonymous Types</a:t>
            </a:r>
          </a:p>
          <a:p>
            <a:r>
              <a:rPr lang="en-US" dirty="0"/>
              <a:t>Lambda Expressions</a:t>
            </a:r>
          </a:p>
          <a:p>
            <a:r>
              <a:rPr lang="en-US" dirty="0"/>
              <a:t>Extension Methods</a:t>
            </a:r>
          </a:p>
          <a:p>
            <a:r>
              <a:rPr lang="en-US" dirty="0"/>
              <a:t>Dynamic Keyword</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Table of Contents</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 : A Pile of Books</a:t>
            </a:r>
          </a:p>
          <a:p>
            <a:pPr>
              <a:buNone/>
            </a:pPr>
            <a:endParaRPr lang="en-US" dirty="0"/>
          </a:p>
        </p:txBody>
      </p:sp>
      <p:sp>
        <p:nvSpPr>
          <p:cNvPr id="3" name="Title 2"/>
          <p:cNvSpPr>
            <a:spLocks noGrp="1"/>
          </p:cNvSpPr>
          <p:nvPr>
            <p:ph type="title"/>
          </p:nvPr>
        </p:nvSpPr>
        <p:spPr/>
        <p:txBody>
          <a:bodyPr/>
          <a:lstStyle/>
          <a:p>
            <a:r>
              <a:rPr lang="en-US" dirty="0" smtClean="0"/>
              <a:t>Stack&lt;T&gt;</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20</a:t>
            </a:fld>
            <a:endParaRPr lang="en-US" dirty="0"/>
          </a:p>
        </p:txBody>
      </p:sp>
      <p:sp>
        <p:nvSpPr>
          <p:cNvPr id="5" name="Rectangle 4"/>
          <p:cNvSpPr/>
          <p:nvPr/>
        </p:nvSpPr>
        <p:spPr bwMode="auto">
          <a:xfrm>
            <a:off x="3276600" y="2362200"/>
            <a:ext cx="3352800" cy="335280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graphicFrame>
        <p:nvGraphicFramePr>
          <p:cNvPr id="6" name="Table 5"/>
          <p:cNvGraphicFramePr>
            <a:graphicFrameLocks noGrp="1"/>
          </p:cNvGraphicFramePr>
          <p:nvPr/>
        </p:nvGraphicFramePr>
        <p:xfrm>
          <a:off x="3873500" y="2762250"/>
          <a:ext cx="2374900" cy="2571751"/>
        </p:xfrm>
        <a:graphic>
          <a:graphicData uri="http://schemas.openxmlformats.org/drawingml/2006/table">
            <a:tbl>
              <a:tblPr/>
              <a:tblGrid>
                <a:gridCol w="2374900"/>
              </a:tblGrid>
              <a:tr h="367393">
                <a:tc>
                  <a:txBody>
                    <a:bodyPr/>
                    <a:lstStyle/>
                    <a:p>
                      <a:pPr algn="l" fontAlgn="b"/>
                      <a:r>
                        <a:rPr lang="en-US" sz="1100" b="0" i="0" u="none" strike="noStrike" dirty="0">
                          <a:solidFill>
                            <a:srgbClr val="000000"/>
                          </a:solidFill>
                          <a:latin typeface="Calibri"/>
                        </a:rPr>
                        <a:t>n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l" fontAlgn="b"/>
                      <a:r>
                        <a:rPr lang="en-US" sz="1100" b="0" i="0" u="none" strike="noStrike">
                          <a:solidFill>
                            <a:srgbClr val="000000"/>
                          </a:solidFill>
                          <a:latin typeface="Calibri"/>
                        </a:rPr>
                        <a:t>n-1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l" fontAlgn="b"/>
                      <a:r>
                        <a:rPr lang="en-US" sz="1100" b="0" i="0" u="none" strike="noStrike">
                          <a:solidFill>
                            <a:srgbClr val="000000"/>
                          </a:solidFill>
                          <a:latin typeface="Calibri"/>
                        </a:rPr>
                        <a:t>2nd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l" fontAlgn="b"/>
                      <a:r>
                        <a:rPr lang="en-US" sz="1100" b="0" i="0" u="none" strike="noStrike" dirty="0">
                          <a:solidFill>
                            <a:srgbClr val="000000"/>
                          </a:solidFill>
                          <a:latin typeface="Calibri"/>
                        </a:rPr>
                        <a:t>1st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8" name="Straight Arrow Connector 7"/>
          <p:cNvCxnSpPr/>
          <p:nvPr/>
        </p:nvCxnSpPr>
        <p:spPr>
          <a:xfrm>
            <a:off x="2590800" y="28956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 y="2514600"/>
            <a:ext cx="2057400" cy="646331"/>
          </a:xfrm>
          <a:prstGeom prst="rect">
            <a:avLst/>
          </a:prstGeom>
          <a:noFill/>
        </p:spPr>
        <p:txBody>
          <a:bodyPr wrap="square" rtlCol="0">
            <a:spAutoFit/>
          </a:bodyPr>
          <a:lstStyle/>
          <a:p>
            <a:r>
              <a:rPr lang="en-US" dirty="0" smtClean="0"/>
              <a:t>Items can be added only here</a:t>
            </a:r>
            <a:endParaRPr lang="en-US" dirty="0"/>
          </a:p>
        </p:txBody>
      </p:sp>
      <p:sp>
        <p:nvSpPr>
          <p:cNvPr id="10" name="TextBox 9"/>
          <p:cNvSpPr txBox="1"/>
          <p:nvPr/>
        </p:nvSpPr>
        <p:spPr>
          <a:xfrm>
            <a:off x="4724400" y="1066800"/>
            <a:ext cx="2971800" cy="1015663"/>
          </a:xfrm>
          <a:prstGeom prst="rect">
            <a:avLst/>
          </a:prstGeom>
          <a:noFill/>
        </p:spPr>
        <p:txBody>
          <a:bodyPr wrap="square" rtlCol="0">
            <a:spAutoFit/>
          </a:bodyPr>
          <a:lstStyle/>
          <a:p>
            <a:r>
              <a:rPr lang="en-US" sz="6000" dirty="0" smtClean="0"/>
              <a:t>LIFO</a:t>
            </a:r>
            <a:endParaRPr lang="en-US" sz="6000" dirty="0"/>
          </a:p>
        </p:txBody>
      </p:sp>
      <p:cxnSp>
        <p:nvCxnSpPr>
          <p:cNvPr id="12" name="Straight Arrow Connector 11"/>
          <p:cNvCxnSpPr/>
          <p:nvPr/>
        </p:nvCxnSpPr>
        <p:spPr>
          <a:xfrm>
            <a:off x="3962400" y="2057400"/>
            <a:ext cx="228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29000" y="1676400"/>
            <a:ext cx="838200" cy="369332"/>
          </a:xfrm>
          <a:prstGeom prst="rect">
            <a:avLst/>
          </a:prstGeom>
          <a:noFill/>
        </p:spPr>
        <p:txBody>
          <a:bodyPr wrap="square" rtlCol="0">
            <a:spAutoFit/>
          </a:bodyPr>
          <a:lstStyle/>
          <a:p>
            <a:r>
              <a:rPr lang="en-US" dirty="0" smtClean="0"/>
              <a:t>POP</a:t>
            </a:r>
            <a:endParaRPr lang="en-US" dirty="0"/>
          </a:p>
        </p:txBody>
      </p:sp>
      <p:cxnSp>
        <p:nvCxnSpPr>
          <p:cNvPr id="15" name="Straight Arrow Connector 14"/>
          <p:cNvCxnSpPr/>
          <p:nvPr/>
        </p:nvCxnSpPr>
        <p:spPr>
          <a:xfrm flipV="1">
            <a:off x="6019800" y="2590800"/>
            <a:ext cx="1447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0" y="2286000"/>
            <a:ext cx="1143000" cy="369332"/>
          </a:xfrm>
          <a:prstGeom prst="rect">
            <a:avLst/>
          </a:prstGeom>
          <a:noFill/>
        </p:spPr>
        <p:txBody>
          <a:bodyPr wrap="square" rtlCol="0">
            <a:spAutoFit/>
          </a:bodyPr>
          <a:lstStyle/>
          <a:p>
            <a:r>
              <a:rPr lang="en-US" dirty="0" smtClean="0"/>
              <a:t>PUSH</a:t>
            </a:r>
            <a:endParaRPr lang="en-US" dirty="0"/>
          </a:p>
        </p:txBody>
      </p:sp>
      <p:cxnSp>
        <p:nvCxnSpPr>
          <p:cNvPr id="19" name="Straight Connector 18"/>
          <p:cNvCxnSpPr/>
          <p:nvPr/>
        </p:nvCxnSpPr>
        <p:spPr>
          <a:xfrm flipV="1">
            <a:off x="2438400" y="2895600"/>
            <a:ext cx="24384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8200" y="3429000"/>
            <a:ext cx="1447800" cy="369332"/>
          </a:xfrm>
          <a:prstGeom prst="rect">
            <a:avLst/>
          </a:prstGeom>
          <a:noFill/>
        </p:spPr>
        <p:txBody>
          <a:bodyPr wrap="square" rtlCol="0">
            <a:spAutoFit/>
          </a:bodyPr>
          <a:lstStyle/>
          <a:p>
            <a:r>
              <a:rPr lang="en-US" dirty="0" smtClean="0"/>
              <a:t>PEEK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871912" y="2986088"/>
          <a:ext cx="1397000" cy="1333500"/>
        </p:xfrm>
        <a:graphic>
          <a:graphicData uri="http://schemas.openxmlformats.org/drawingml/2006/table">
            <a:tbl>
              <a:tblPr/>
              <a:tblGrid>
                <a:gridCol w="1397000"/>
              </a:tblGrid>
              <a:tr h="190500">
                <a:tc>
                  <a:txBody>
                    <a:bodyPr/>
                    <a:lstStyle/>
                    <a:p>
                      <a:pPr algn="l" fontAlgn="b"/>
                      <a:r>
                        <a:rPr lang="en-US" sz="1100" b="0" i="0" u="none" strike="noStrike">
                          <a:solidFill>
                            <a:srgbClr val="000000"/>
                          </a:solidFill>
                          <a:latin typeface="Calibri"/>
                        </a:rPr>
                        <a:t>n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n-1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2nd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000000"/>
                          </a:solidFill>
                          <a:latin typeface="Calibri"/>
                        </a:rPr>
                        <a:t>1st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smtClean="0"/>
              <a:t>Queue &lt;T&gt;</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21</a:t>
            </a:fld>
            <a:endParaRPr lang="en-US" dirty="0"/>
          </a:p>
        </p:txBody>
      </p:sp>
      <p:sp>
        <p:nvSpPr>
          <p:cNvPr id="5" name="Rectangle 4"/>
          <p:cNvSpPr/>
          <p:nvPr/>
        </p:nvSpPr>
        <p:spPr bwMode="auto">
          <a:xfrm>
            <a:off x="3352800" y="1752600"/>
            <a:ext cx="3276600" cy="381000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graphicFrame>
        <p:nvGraphicFramePr>
          <p:cNvPr id="7" name="Table 6"/>
          <p:cNvGraphicFramePr>
            <a:graphicFrameLocks noGrp="1"/>
          </p:cNvGraphicFramePr>
          <p:nvPr/>
        </p:nvGraphicFramePr>
        <p:xfrm>
          <a:off x="3657600" y="2209800"/>
          <a:ext cx="2667000" cy="3200400"/>
        </p:xfrm>
        <a:graphic>
          <a:graphicData uri="http://schemas.openxmlformats.org/drawingml/2006/table">
            <a:tbl>
              <a:tblPr/>
              <a:tblGrid>
                <a:gridCol w="2667000"/>
              </a:tblGrid>
              <a:tr h="457200">
                <a:tc>
                  <a:txBody>
                    <a:bodyPr/>
                    <a:lstStyle/>
                    <a:p>
                      <a:pPr algn="l" fontAlgn="b"/>
                      <a:r>
                        <a:rPr lang="en-US" sz="1100" b="0" i="0" u="none" strike="noStrike" dirty="0">
                          <a:solidFill>
                            <a:srgbClr val="000000"/>
                          </a:solidFill>
                          <a:latin typeface="Calibri"/>
                        </a:rPr>
                        <a:t>n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fontAlgn="b"/>
                      <a:r>
                        <a:rPr lang="en-US" sz="1100" b="0" i="0" u="none" strike="noStrike">
                          <a:solidFill>
                            <a:srgbClr val="000000"/>
                          </a:solidFill>
                          <a:latin typeface="Calibri"/>
                        </a:rPr>
                        <a:t>n-1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fontAlgn="b"/>
                      <a:r>
                        <a:rPr lang="en-US" sz="1100" b="0" i="0" u="none" strike="noStrike">
                          <a:solidFill>
                            <a:srgbClr val="000000"/>
                          </a:solidFill>
                          <a:latin typeface="Calibri"/>
                        </a:rPr>
                        <a:t>2nd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fontAlgn="b"/>
                      <a:r>
                        <a:rPr lang="en-US" sz="1100" b="0" i="0" u="none" strike="noStrike" dirty="0">
                          <a:solidFill>
                            <a:srgbClr val="000000"/>
                          </a:solidFill>
                          <a:latin typeface="Calibri"/>
                        </a:rPr>
                        <a:t>1st 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9" name="Straight Arrow Connector 8"/>
          <p:cNvCxnSpPr/>
          <p:nvPr/>
        </p:nvCxnSpPr>
        <p:spPr>
          <a:xfrm>
            <a:off x="2514600" y="16002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4400" y="1143000"/>
            <a:ext cx="1600200" cy="923330"/>
          </a:xfrm>
          <a:prstGeom prst="rect">
            <a:avLst/>
          </a:prstGeom>
          <a:noFill/>
        </p:spPr>
        <p:txBody>
          <a:bodyPr wrap="square" rtlCol="0">
            <a:spAutoFit/>
          </a:bodyPr>
          <a:lstStyle/>
          <a:p>
            <a:r>
              <a:rPr lang="en-US" dirty="0" smtClean="0"/>
              <a:t>Items can be added only here</a:t>
            </a:r>
            <a:endParaRPr lang="en-US" dirty="0"/>
          </a:p>
        </p:txBody>
      </p:sp>
      <p:cxnSp>
        <p:nvCxnSpPr>
          <p:cNvPr id="12" name="Straight Arrow Connector 11"/>
          <p:cNvCxnSpPr/>
          <p:nvPr/>
        </p:nvCxnSpPr>
        <p:spPr>
          <a:xfrm flipV="1">
            <a:off x="1828800" y="5257800"/>
            <a:ext cx="1905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4724400"/>
            <a:ext cx="1371600" cy="1200329"/>
          </a:xfrm>
          <a:prstGeom prst="rect">
            <a:avLst/>
          </a:prstGeom>
          <a:noFill/>
        </p:spPr>
        <p:txBody>
          <a:bodyPr wrap="square" rtlCol="0">
            <a:spAutoFit/>
          </a:bodyPr>
          <a:lstStyle/>
          <a:p>
            <a:r>
              <a:rPr lang="en-US" dirty="0" smtClean="0"/>
              <a:t>Can only remove items from here</a:t>
            </a:r>
            <a:endParaRPr lang="en-US" dirty="0"/>
          </a:p>
        </p:txBody>
      </p:sp>
      <p:sp>
        <p:nvSpPr>
          <p:cNvPr id="14" name="TextBox 13"/>
          <p:cNvSpPr txBox="1"/>
          <p:nvPr/>
        </p:nvSpPr>
        <p:spPr>
          <a:xfrm>
            <a:off x="5791200" y="762000"/>
            <a:ext cx="2209800" cy="923330"/>
          </a:xfrm>
          <a:prstGeom prst="rect">
            <a:avLst/>
          </a:prstGeom>
          <a:noFill/>
        </p:spPr>
        <p:txBody>
          <a:bodyPr wrap="square" rtlCol="0">
            <a:spAutoFit/>
          </a:bodyPr>
          <a:lstStyle/>
          <a:p>
            <a:r>
              <a:rPr lang="en-US" sz="5400" dirty="0" smtClean="0"/>
              <a:t>FIFO</a:t>
            </a:r>
            <a:endParaRPr lang="en-US" sz="5400" dirty="0"/>
          </a:p>
        </p:txBody>
      </p:sp>
      <p:cxnSp>
        <p:nvCxnSpPr>
          <p:cNvPr id="18" name="Straight Arrow Connector 17"/>
          <p:cNvCxnSpPr/>
          <p:nvPr/>
        </p:nvCxnSpPr>
        <p:spPr>
          <a:xfrm>
            <a:off x="6096000" y="51816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39000" y="4876800"/>
            <a:ext cx="1600200" cy="369332"/>
          </a:xfrm>
          <a:prstGeom prst="rect">
            <a:avLst/>
          </a:prstGeom>
          <a:noFill/>
        </p:spPr>
        <p:txBody>
          <a:bodyPr wrap="square" rtlCol="0">
            <a:spAutoFit/>
          </a:bodyPr>
          <a:lstStyle/>
          <a:p>
            <a:r>
              <a:rPr lang="en-US" dirty="0" err="1" smtClean="0"/>
              <a:t>Dequeue</a:t>
            </a:r>
            <a:endParaRPr lang="en-US" dirty="0"/>
          </a:p>
        </p:txBody>
      </p:sp>
      <p:cxnSp>
        <p:nvCxnSpPr>
          <p:cNvPr id="23" name="Straight Arrow Connector 22"/>
          <p:cNvCxnSpPr/>
          <p:nvPr/>
        </p:nvCxnSpPr>
        <p:spPr>
          <a:xfrm flipH="1">
            <a:off x="6172200" y="23622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467600" y="2057400"/>
            <a:ext cx="1524000" cy="369332"/>
          </a:xfrm>
          <a:prstGeom prst="rect">
            <a:avLst/>
          </a:prstGeom>
          <a:noFill/>
        </p:spPr>
        <p:txBody>
          <a:bodyPr wrap="square" rtlCol="0">
            <a:spAutoFit/>
          </a:bodyPr>
          <a:lstStyle/>
          <a:p>
            <a:r>
              <a:rPr lang="en-US" dirty="0" err="1" smtClean="0"/>
              <a:t>Enqueue</a:t>
            </a:r>
            <a:endParaRPr lang="en-US" dirty="0"/>
          </a:p>
        </p:txBody>
      </p:sp>
      <p:sp>
        <p:nvSpPr>
          <p:cNvPr id="25" name="TextBox 24"/>
          <p:cNvSpPr txBox="1"/>
          <p:nvPr/>
        </p:nvSpPr>
        <p:spPr>
          <a:xfrm>
            <a:off x="990600" y="2514600"/>
            <a:ext cx="1752600" cy="923330"/>
          </a:xfrm>
          <a:prstGeom prst="rect">
            <a:avLst/>
          </a:prstGeom>
          <a:noFill/>
        </p:spPr>
        <p:txBody>
          <a:bodyPr wrap="square" rtlCol="0">
            <a:spAutoFit/>
          </a:bodyPr>
          <a:lstStyle/>
          <a:p>
            <a:r>
              <a:rPr lang="en-US" dirty="0" smtClean="0"/>
              <a:t>Common Scenario : Tasks to be processed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43392017"/>
              </p:ext>
            </p:extLst>
          </p:nvPr>
        </p:nvGraphicFramePr>
        <p:xfrm>
          <a:off x="457200" y="990600"/>
          <a:ext cx="8458200" cy="4917627"/>
        </p:xfrm>
        <a:graphic>
          <a:graphicData uri="http://schemas.openxmlformats.org/drawingml/2006/table">
            <a:tbl>
              <a:tblPr firstRow="1" bandRow="1">
                <a:tableStyleId>{5C22544A-7EE6-4342-B048-85BDC9FD1C3A}</a:tableStyleId>
              </a:tblPr>
              <a:tblGrid>
                <a:gridCol w="2819400"/>
                <a:gridCol w="2819400"/>
                <a:gridCol w="2819400"/>
              </a:tblGrid>
              <a:tr h="523050">
                <a:tc>
                  <a:txBody>
                    <a:bodyPr/>
                    <a:lstStyle/>
                    <a:p>
                      <a:r>
                        <a:rPr lang="en-US" dirty="0" smtClean="0"/>
                        <a:t>C# 2.0</a:t>
                      </a:r>
                      <a:endParaRPr lang="en-US" dirty="0"/>
                    </a:p>
                  </a:txBody>
                  <a:tcPr/>
                </a:tc>
                <a:tc>
                  <a:txBody>
                    <a:bodyPr/>
                    <a:lstStyle/>
                    <a:p>
                      <a:r>
                        <a:rPr lang="en-US" dirty="0" smtClean="0"/>
                        <a:t>C# 3.0/3.5</a:t>
                      </a:r>
                      <a:endParaRPr lang="en-US" dirty="0"/>
                    </a:p>
                  </a:txBody>
                  <a:tcPr/>
                </a:tc>
                <a:tc>
                  <a:txBody>
                    <a:bodyPr/>
                    <a:lstStyle/>
                    <a:p>
                      <a:r>
                        <a:rPr lang="en-US" dirty="0" smtClean="0"/>
                        <a:t>C# 4.0</a:t>
                      </a:r>
                      <a:endParaRPr lang="en-US" dirty="0"/>
                    </a:p>
                  </a:txBody>
                  <a:tcPr/>
                </a:tc>
              </a:tr>
              <a:tr h="523050">
                <a:tc>
                  <a:txBody>
                    <a:bodyPr/>
                    <a:lstStyle/>
                    <a:p>
                      <a:r>
                        <a:rPr lang="en-US" dirty="0" smtClean="0"/>
                        <a:t>Partial Types</a:t>
                      </a:r>
                    </a:p>
                  </a:txBody>
                  <a:tcPr/>
                </a:tc>
                <a:tc>
                  <a:txBody>
                    <a:bodyPr/>
                    <a:lstStyle/>
                    <a:p>
                      <a:r>
                        <a:rPr lang="en-US" dirty="0" smtClean="0"/>
                        <a:t>Auto Implemented properties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Tuples</a:t>
                      </a:r>
                    </a:p>
                  </a:txBody>
                  <a:tcPr/>
                </a:tc>
              </a:tr>
              <a:tr h="9027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Anonymous Methods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 Typed local variable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Covariance and Contravariance</a:t>
                      </a:r>
                    </a:p>
                  </a:txBody>
                  <a:tcPr/>
                </a:tc>
              </a:tr>
              <a:tr h="9027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Property and Index Visibility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Anonymous Types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Dynamic Language Runtime</a:t>
                      </a:r>
                    </a:p>
                  </a:txBody>
                  <a:tcPr/>
                </a:tc>
              </a:tr>
              <a:tr h="523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Static Classes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Extension Methods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dk1"/>
                        </a:solidFill>
                        <a:effectLst/>
                        <a:latin typeface="+mn-lt"/>
                        <a:ea typeface="+mn-ea"/>
                        <a:cs typeface="+mn-cs"/>
                      </a:endParaRPr>
                    </a:p>
                  </a:txBody>
                  <a:tcPr/>
                </a:tc>
              </a:tr>
              <a:tr h="9027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Object and Collection Initializers</a:t>
                      </a:r>
                    </a:p>
                  </a:txBody>
                  <a:tcPr/>
                </a:tc>
                <a:tc>
                  <a:txBody>
                    <a:bodyPr/>
                    <a:lstStyle/>
                    <a:p>
                      <a:endParaRPr lang="en-US" dirty="0"/>
                    </a:p>
                  </a:txBody>
                  <a:tcPr/>
                </a:tc>
              </a:tr>
              <a:tr h="523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Lambda Expressions</a:t>
                      </a:r>
                    </a:p>
                  </a:txBody>
                  <a:tcPr/>
                </a:tc>
                <a:tc>
                  <a:txBody>
                    <a:bodyPr/>
                    <a:lstStyle/>
                    <a:p>
                      <a:endParaRPr lang="en-US" dirty="0"/>
                    </a:p>
                  </a:txBody>
                  <a:tcPr/>
                </a:tc>
              </a:tr>
            </a:tbl>
          </a:graphicData>
        </a:graphic>
      </p:graphicFrame>
      <p:sp>
        <p:nvSpPr>
          <p:cNvPr id="4" name="Title 3"/>
          <p:cNvSpPr>
            <a:spLocks noGrp="1"/>
          </p:cNvSpPr>
          <p:nvPr>
            <p:ph type="title"/>
          </p:nvPr>
        </p:nvSpPr>
        <p:spPr>
          <a:xfrm>
            <a:off x="152400" y="152400"/>
            <a:ext cx="8229600" cy="438912"/>
          </a:xfrm>
        </p:spPr>
        <p:txBody>
          <a:bodyPr/>
          <a:lstStyle/>
          <a:p>
            <a:r>
              <a:rPr lang="en-US" dirty="0" smtClean="0"/>
              <a:t>What’s new in C#</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22</a:t>
            </a:fld>
            <a:endParaRPr lang="en-US" dirty="0"/>
          </a:p>
        </p:txBody>
      </p:sp>
    </p:spTree>
    <p:extLst>
      <p:ext uri="{BB962C8B-B14F-4D97-AF65-F5344CB8AC3E}">
        <p14:creationId xmlns:p14="http://schemas.microsoft.com/office/powerpoint/2010/main" val="1442262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001000" cy="4876800"/>
          </a:xfrm>
        </p:spPr>
        <p:txBody>
          <a:bodyPr/>
          <a:lstStyle/>
          <a:p>
            <a:r>
              <a:rPr lang="en-US" dirty="0" smtClean="0"/>
              <a:t>Language-Integrated </a:t>
            </a:r>
            <a:r>
              <a:rPr lang="en-US" dirty="0"/>
              <a:t>Query </a:t>
            </a:r>
            <a:endParaRPr lang="en-US" dirty="0" smtClean="0"/>
          </a:p>
          <a:p>
            <a:r>
              <a:rPr lang="en-US" dirty="0" smtClean="0"/>
              <a:t>Set </a:t>
            </a:r>
            <a:r>
              <a:rPr lang="en-US" dirty="0"/>
              <a:t>of features </a:t>
            </a:r>
            <a:r>
              <a:rPr lang="en-US" dirty="0" smtClean="0"/>
              <a:t>that </a:t>
            </a:r>
            <a:r>
              <a:rPr lang="en-US" dirty="0"/>
              <a:t>extends powerful </a:t>
            </a:r>
            <a:r>
              <a:rPr lang="en-US" b="1" dirty="0"/>
              <a:t>query </a:t>
            </a:r>
            <a:r>
              <a:rPr lang="en-US" b="1" dirty="0" smtClean="0"/>
              <a:t>capabilities</a:t>
            </a:r>
            <a:endParaRPr lang="en-US" dirty="0" smtClean="0"/>
          </a:p>
          <a:p>
            <a:r>
              <a:rPr lang="en-US" dirty="0" smtClean="0"/>
              <a:t>Can be used with </a:t>
            </a:r>
            <a:r>
              <a:rPr lang="en-US" dirty="0"/>
              <a:t>.NET Framework collections, SQL Server databases, ADO.NET Datasets, and XML documents</a:t>
            </a:r>
            <a:r>
              <a:rPr lang="en-US" dirty="0" smtClean="0"/>
              <a:t>.</a:t>
            </a:r>
          </a:p>
          <a:p>
            <a:endParaRPr lang="en-US" dirty="0" smtClean="0"/>
          </a:p>
          <a:p>
            <a:endParaRPr lang="en-US" dirty="0"/>
          </a:p>
          <a:p>
            <a:endParaRPr lang="en-US" dirty="0"/>
          </a:p>
        </p:txBody>
      </p:sp>
      <p:sp>
        <p:nvSpPr>
          <p:cNvPr id="2" name="Title 1"/>
          <p:cNvSpPr>
            <a:spLocks noGrp="1"/>
          </p:cNvSpPr>
          <p:nvPr>
            <p:ph type="title"/>
          </p:nvPr>
        </p:nvSpPr>
        <p:spPr>
          <a:xfrm>
            <a:off x="152400" y="152400"/>
            <a:ext cx="8229600" cy="400110"/>
          </a:xfrm>
        </p:spPr>
        <p:txBody>
          <a:bodyPr/>
          <a:lstStyle/>
          <a:p>
            <a:r>
              <a:rPr lang="en-US" dirty="0" smtClean="0"/>
              <a:t>LINQ</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23</a:t>
            </a:fld>
            <a:endParaRPr lang="en-US" dirty="0"/>
          </a:p>
        </p:txBody>
      </p:sp>
      <p:pic>
        <p:nvPicPr>
          <p:cNvPr id="1028" name="Picture 4" descr="C:\Users\nbk6inr\Desktop\IC154187.png"/>
          <p:cNvPicPr>
            <a:picLocks noChangeAspect="1" noChangeArrowheads="1"/>
          </p:cNvPicPr>
          <p:nvPr/>
        </p:nvPicPr>
        <p:blipFill>
          <a:blip r:embed="rId2" cstate="print"/>
          <a:srcRect/>
          <a:stretch>
            <a:fillRect/>
          </a:stretch>
        </p:blipFill>
        <p:spPr bwMode="auto">
          <a:xfrm>
            <a:off x="990600" y="2514600"/>
            <a:ext cx="3733800" cy="3124200"/>
          </a:xfrm>
          <a:prstGeom prst="rect">
            <a:avLst/>
          </a:prstGeom>
          <a:noFill/>
        </p:spPr>
      </p:pic>
    </p:spTree>
    <p:extLst>
      <p:ext uri="{BB962C8B-B14F-4D97-AF65-F5344CB8AC3E}">
        <p14:creationId xmlns:p14="http://schemas.microsoft.com/office/powerpoint/2010/main" val="359502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3"/>
          <p:cNvSpPr>
            <a:spLocks noChangeArrowheads="1"/>
          </p:cNvSpPr>
          <p:nvPr/>
        </p:nvSpPr>
        <p:spPr bwMode="auto">
          <a:xfrm>
            <a:off x="292100" y="3206750"/>
            <a:ext cx="8458200" cy="17954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public partial class Residence</a:t>
            </a:r>
            <a:endParaRPr lang="en-GB" sz="1600" b="0" dirty="0">
              <a:latin typeface="Lucida Sans Typewriter" pitchFamily="49" charset="0"/>
              <a:cs typeface="Arial" charset="0"/>
            </a:endParaRPr>
          </a:p>
          <a:p>
            <a:pPr>
              <a:defRPr/>
            </a:pPr>
            <a:r>
              <a:rPr lang="en-GB" sz="1600" b="0" dirty="0">
                <a:latin typeface="Lucida Sans Typewriter" pitchFamily="49" charset="0"/>
                <a:cs typeface="Arial" charset="0"/>
              </a:rPr>
              <a:t>{</a:t>
            </a:r>
          </a:p>
          <a:p>
            <a:pPr>
              <a:defRPr/>
            </a:pPr>
            <a:r>
              <a:rPr lang="en-US" sz="1600" b="0" dirty="0">
                <a:latin typeface="Lucida Sans Typewriter" pitchFamily="49" charset="0"/>
                <a:cs typeface="Arial" charset="0"/>
              </a:rPr>
              <a:t>    </a:t>
            </a:r>
            <a:r>
              <a:rPr lang="en-GB" sz="1600" b="0" dirty="0">
                <a:latin typeface="Lucida Sans Typewriter" pitchFamily="49" charset="0"/>
                <a:cs typeface="Arial" charset="0"/>
              </a:rPr>
              <a:t>partial void </a:t>
            </a:r>
            <a:r>
              <a:rPr lang="en-GB" sz="1600" b="0" dirty="0" err="1">
                <a:latin typeface="Lucida Sans Typewriter" pitchFamily="49" charset="0"/>
                <a:cs typeface="Arial" charset="0"/>
              </a:rPr>
              <a:t>SaleResidence</a:t>
            </a:r>
            <a:r>
              <a:rPr lang="en-GB" sz="1600" b="0" dirty="0">
                <a:latin typeface="Lucida Sans Typewriter" pitchFamily="49" charset="0"/>
                <a:cs typeface="Arial" charset="0"/>
              </a:rPr>
              <a:t>(string name)</a:t>
            </a:r>
          </a:p>
          <a:p>
            <a:pPr>
              <a:defRPr/>
            </a:pPr>
            <a:r>
              <a:rPr lang="en-GB" sz="1600" b="0" dirty="0">
                <a:latin typeface="Lucida Sans Typewriter" pitchFamily="49" charset="0"/>
                <a:cs typeface="Arial" charset="0"/>
              </a:rPr>
              <a:t>    {</a:t>
            </a:r>
          </a:p>
          <a:p>
            <a:pPr>
              <a:defRPr/>
            </a:pPr>
            <a:r>
              <a:rPr lang="en-GB" sz="1600" b="0" dirty="0">
                <a:latin typeface="Lucida Sans Typewriter" pitchFamily="49" charset="0"/>
                <a:cs typeface="Arial" charset="0"/>
              </a:rPr>
              <a:t>        //Logic goes here.</a:t>
            </a:r>
          </a:p>
          <a:p>
            <a:pPr>
              <a:defRPr/>
            </a:pPr>
            <a:r>
              <a:rPr lang="en-GB" sz="1600" b="0" dirty="0">
                <a:latin typeface="Lucida Sans Typewriter" pitchFamily="49" charset="0"/>
                <a:cs typeface="Arial" charset="0"/>
              </a:rPr>
              <a:t>    }</a:t>
            </a:r>
          </a:p>
          <a:p>
            <a:pPr>
              <a:defRPr/>
            </a:pPr>
            <a:r>
              <a:rPr lang="en-US" sz="1600" b="0" dirty="0">
                <a:latin typeface="Lucida Sans Typewriter" pitchFamily="49" charset="0"/>
                <a:cs typeface="Arial" charset="0"/>
              </a:rPr>
              <a:t>}</a:t>
            </a:r>
          </a:p>
        </p:txBody>
      </p:sp>
      <p:sp>
        <p:nvSpPr>
          <p:cNvPr id="15363" name="Rectangle 7"/>
          <p:cNvSpPr>
            <a:spLocks noGrp="1" noChangeArrowheads="1"/>
          </p:cNvSpPr>
          <p:nvPr>
            <p:ph type="title"/>
          </p:nvPr>
        </p:nvSpPr>
        <p:spPr>
          <a:xfrm>
            <a:off x="228600" y="152400"/>
            <a:ext cx="8229600" cy="396875"/>
          </a:xfrm>
        </p:spPr>
        <p:txBody>
          <a:bodyPr>
            <a:normAutofit fontScale="90000"/>
          </a:bodyPr>
          <a:lstStyle/>
          <a:p>
            <a:pPr eaLnBrk="1" hangingPunct="1"/>
            <a:r>
              <a:rPr lang="en-US" dirty="0" smtClean="0"/>
              <a:t>Using Partial Classes and Partial Methods</a:t>
            </a:r>
          </a:p>
        </p:txBody>
      </p:sp>
      <p:sp>
        <p:nvSpPr>
          <p:cNvPr id="11" name="AutoShape 3"/>
          <p:cNvSpPr>
            <a:spLocks noChangeArrowheads="1"/>
          </p:cNvSpPr>
          <p:nvPr/>
        </p:nvSpPr>
        <p:spPr bwMode="auto">
          <a:xfrm>
            <a:off x="282575" y="1846262"/>
            <a:ext cx="8458200" cy="12382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public partial class Residence</a:t>
            </a:r>
            <a:endParaRPr lang="en-GB" sz="1600" b="0" dirty="0">
              <a:latin typeface="Lucida Sans Typewriter" pitchFamily="49" charset="0"/>
              <a:cs typeface="Arial" charset="0"/>
            </a:endParaRPr>
          </a:p>
          <a:p>
            <a:pPr>
              <a:defRPr/>
            </a:pPr>
            <a:r>
              <a:rPr lang="en-GB" sz="1600" b="0" dirty="0">
                <a:latin typeface="Lucida Sans Typewriter" pitchFamily="49" charset="0"/>
                <a:cs typeface="Arial" charset="0"/>
              </a:rPr>
              <a:t>{</a:t>
            </a:r>
          </a:p>
          <a:p>
            <a:pPr>
              <a:defRPr/>
            </a:pPr>
            <a:r>
              <a:rPr lang="en-US" sz="1600" b="0" dirty="0">
                <a:latin typeface="Lucida Sans Typewriter" pitchFamily="49" charset="0"/>
                <a:cs typeface="Arial" charset="0"/>
              </a:rPr>
              <a:t>    </a:t>
            </a:r>
            <a:r>
              <a:rPr lang="en-GB" sz="1600" b="0" dirty="0">
                <a:latin typeface="Lucida Sans Typewriter" pitchFamily="49" charset="0"/>
                <a:cs typeface="Arial" charset="0"/>
              </a:rPr>
              <a:t>partial void </a:t>
            </a:r>
            <a:r>
              <a:rPr lang="en-GB" sz="1600" b="0" dirty="0" err="1">
                <a:latin typeface="Lucida Sans Typewriter" pitchFamily="49" charset="0"/>
                <a:cs typeface="Arial" charset="0"/>
              </a:rPr>
              <a:t>SaleResidence</a:t>
            </a:r>
            <a:r>
              <a:rPr lang="en-GB" sz="1600" b="0" dirty="0">
                <a:latin typeface="Lucida Sans Typewriter" pitchFamily="49" charset="0"/>
                <a:cs typeface="Arial" charset="0"/>
              </a:rPr>
              <a:t>(string name);</a:t>
            </a: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15365" name="AutoShape 3"/>
          <p:cNvSpPr>
            <a:spLocks noChangeAspect="1" noChangeArrowheads="1"/>
          </p:cNvSpPr>
          <p:nvPr/>
        </p:nvSpPr>
        <p:spPr bwMode="auto">
          <a:xfrm>
            <a:off x="277813" y="762000"/>
            <a:ext cx="8550275" cy="4254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p>
            <a:endParaRPr lang="en-US" b="0"/>
          </a:p>
        </p:txBody>
      </p:sp>
      <p:sp>
        <p:nvSpPr>
          <p:cNvPr id="15366" name="Rectangle 12"/>
          <p:cNvSpPr>
            <a:spLocks noChangeArrowheads="1"/>
          </p:cNvSpPr>
          <p:nvPr/>
        </p:nvSpPr>
        <p:spPr bwMode="auto">
          <a:xfrm>
            <a:off x="390525" y="787400"/>
            <a:ext cx="842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Split a class definition across multiple source files</a:t>
            </a:r>
            <a:endParaRPr lang="en-GB" b="0"/>
          </a:p>
        </p:txBody>
      </p:sp>
      <p:sp>
        <p:nvSpPr>
          <p:cNvPr id="15367" name="AutoShape 3"/>
          <p:cNvSpPr>
            <a:spLocks noChangeAspect="1" noChangeArrowheads="1"/>
          </p:cNvSpPr>
          <p:nvPr/>
        </p:nvSpPr>
        <p:spPr bwMode="auto">
          <a:xfrm>
            <a:off x="279400" y="1309687"/>
            <a:ext cx="8550275" cy="4254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p>
            <a:endParaRPr lang="en-US" b="0"/>
          </a:p>
        </p:txBody>
      </p:sp>
      <p:sp>
        <p:nvSpPr>
          <p:cNvPr id="15368" name="Rectangle 14"/>
          <p:cNvSpPr>
            <a:spLocks noChangeArrowheads="1"/>
          </p:cNvSpPr>
          <p:nvPr/>
        </p:nvSpPr>
        <p:spPr bwMode="auto">
          <a:xfrm>
            <a:off x="377825" y="1330325"/>
            <a:ext cx="842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Prefix the class and method declarations with the </a:t>
            </a:r>
            <a:r>
              <a:rPr lang="en-US"/>
              <a:t>partial </a:t>
            </a:r>
            <a:r>
              <a:rPr lang="en-US" b="0"/>
              <a:t>keyword</a:t>
            </a:r>
            <a:endParaRPr lang="en-GB" b="0"/>
          </a:p>
        </p:txBody>
      </p:sp>
      <p:sp>
        <p:nvSpPr>
          <p:cNvPr id="15369" name="AutoShape 3"/>
          <p:cNvSpPr>
            <a:spLocks noChangeAspect="1" noChangeArrowheads="1"/>
          </p:cNvSpPr>
          <p:nvPr/>
        </p:nvSpPr>
        <p:spPr bwMode="auto">
          <a:xfrm>
            <a:off x="292100" y="5881687"/>
            <a:ext cx="8550275" cy="4254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p>
            <a:endParaRPr lang="en-US" b="0"/>
          </a:p>
        </p:txBody>
      </p:sp>
      <p:sp>
        <p:nvSpPr>
          <p:cNvPr id="15370" name="Rectangle 16"/>
          <p:cNvSpPr>
            <a:spLocks noChangeArrowheads="1"/>
          </p:cNvSpPr>
          <p:nvPr/>
        </p:nvSpPr>
        <p:spPr bwMode="auto">
          <a:xfrm>
            <a:off x="390525" y="5902325"/>
            <a:ext cx="842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Compiled into a single entity</a:t>
            </a:r>
            <a:endParaRPr lang="en-GB" b="0"/>
          </a:p>
        </p:txBody>
      </p:sp>
      <p:cxnSp>
        <p:nvCxnSpPr>
          <p:cNvPr id="15371" name="Straight Connector 24"/>
          <p:cNvCxnSpPr>
            <a:cxnSpLocks noChangeShapeType="1"/>
          </p:cNvCxnSpPr>
          <p:nvPr/>
        </p:nvCxnSpPr>
        <p:spPr bwMode="auto">
          <a:xfrm>
            <a:off x="3473450" y="2382837"/>
            <a:ext cx="2305050" cy="0"/>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cxnSp>
        <p:nvCxnSpPr>
          <p:cNvPr id="15372" name="Straight Connector 25"/>
          <p:cNvCxnSpPr>
            <a:cxnSpLocks noChangeShapeType="1"/>
          </p:cNvCxnSpPr>
          <p:nvPr/>
        </p:nvCxnSpPr>
        <p:spPr bwMode="auto">
          <a:xfrm>
            <a:off x="3473450" y="2833687"/>
            <a:ext cx="2305050" cy="0"/>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cxnSp>
        <p:nvCxnSpPr>
          <p:cNvPr id="15373" name="Straight Connector 28"/>
          <p:cNvCxnSpPr>
            <a:cxnSpLocks noChangeShapeType="1"/>
          </p:cNvCxnSpPr>
          <p:nvPr/>
        </p:nvCxnSpPr>
        <p:spPr bwMode="auto">
          <a:xfrm rot="5400000">
            <a:off x="5521325" y="2611437"/>
            <a:ext cx="463550" cy="6350"/>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cxnSp>
        <p:nvCxnSpPr>
          <p:cNvPr id="15374" name="Straight Connector 29"/>
          <p:cNvCxnSpPr>
            <a:cxnSpLocks noChangeShapeType="1"/>
          </p:cNvCxnSpPr>
          <p:nvPr/>
        </p:nvCxnSpPr>
        <p:spPr bwMode="auto">
          <a:xfrm>
            <a:off x="5810250" y="2589212"/>
            <a:ext cx="342900" cy="0"/>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sp>
        <p:nvSpPr>
          <p:cNvPr id="35" name="Rectangle 34"/>
          <p:cNvSpPr/>
          <p:nvPr/>
        </p:nvSpPr>
        <p:spPr>
          <a:xfrm>
            <a:off x="5835650" y="2147887"/>
            <a:ext cx="2400300" cy="8302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600" b="0" dirty="0">
                <a:solidFill>
                  <a:srgbClr val="000000"/>
                </a:solidFill>
                <a:cs typeface="Arial" charset="0"/>
              </a:rPr>
              <a:t>Definition of </a:t>
            </a:r>
            <a:r>
              <a:rPr lang="en-US" sz="1600" dirty="0" err="1">
                <a:solidFill>
                  <a:srgbClr val="000000"/>
                </a:solidFill>
                <a:cs typeface="Arial" charset="0"/>
              </a:rPr>
              <a:t>SaleResidence</a:t>
            </a:r>
            <a:r>
              <a:rPr lang="en-US" sz="1600" b="0" dirty="0">
                <a:solidFill>
                  <a:srgbClr val="000000"/>
                </a:solidFill>
                <a:cs typeface="Arial" charset="0"/>
              </a:rPr>
              <a:t> method</a:t>
            </a:r>
            <a:endParaRPr lang="en-GB" sz="1600" b="0" dirty="0">
              <a:solidFill>
                <a:srgbClr val="000000"/>
              </a:solidFill>
              <a:cs typeface="Arial" charset="0"/>
            </a:endParaRPr>
          </a:p>
        </p:txBody>
      </p:sp>
      <p:sp>
        <p:nvSpPr>
          <p:cNvPr id="15376" name="AutoShape 3"/>
          <p:cNvSpPr>
            <a:spLocks noChangeAspect="1" noChangeArrowheads="1"/>
          </p:cNvSpPr>
          <p:nvPr/>
        </p:nvSpPr>
        <p:spPr bwMode="auto">
          <a:xfrm>
            <a:off x="301625" y="5132387"/>
            <a:ext cx="8550275" cy="64770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p>
            <a:endParaRPr lang="en-US" b="0"/>
          </a:p>
        </p:txBody>
      </p:sp>
      <p:sp>
        <p:nvSpPr>
          <p:cNvPr id="15377" name="Rectangle 36"/>
          <p:cNvSpPr>
            <a:spLocks noChangeArrowheads="1"/>
          </p:cNvSpPr>
          <p:nvPr/>
        </p:nvSpPr>
        <p:spPr bwMode="auto">
          <a:xfrm>
            <a:off x="400050" y="5153025"/>
            <a:ext cx="8426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All parts of the partial class and method must be available during compilation</a:t>
            </a:r>
            <a:endParaRPr lang="en-GB" b="0"/>
          </a:p>
        </p:txBody>
      </p:sp>
      <p:cxnSp>
        <p:nvCxnSpPr>
          <p:cNvPr id="15378" name="Straight Connector 24"/>
          <p:cNvCxnSpPr>
            <a:cxnSpLocks noChangeShapeType="1"/>
          </p:cNvCxnSpPr>
          <p:nvPr/>
        </p:nvCxnSpPr>
        <p:spPr bwMode="auto">
          <a:xfrm>
            <a:off x="3476625" y="3697287"/>
            <a:ext cx="2305050" cy="0"/>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cxnSp>
        <p:nvCxnSpPr>
          <p:cNvPr id="15379" name="Straight Connector 25"/>
          <p:cNvCxnSpPr>
            <a:cxnSpLocks noChangeShapeType="1"/>
          </p:cNvCxnSpPr>
          <p:nvPr/>
        </p:nvCxnSpPr>
        <p:spPr bwMode="auto">
          <a:xfrm>
            <a:off x="3467100" y="4789487"/>
            <a:ext cx="2305050" cy="0"/>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cxnSp>
        <p:nvCxnSpPr>
          <p:cNvPr id="15380" name="Straight Connector 28"/>
          <p:cNvCxnSpPr>
            <a:cxnSpLocks noChangeShapeType="1"/>
          </p:cNvCxnSpPr>
          <p:nvPr/>
        </p:nvCxnSpPr>
        <p:spPr bwMode="auto">
          <a:xfrm rot="5400000">
            <a:off x="5183981" y="4237831"/>
            <a:ext cx="1139825" cy="20638"/>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cxnSp>
        <p:nvCxnSpPr>
          <p:cNvPr id="15381" name="Straight Connector 29"/>
          <p:cNvCxnSpPr>
            <a:cxnSpLocks noChangeShapeType="1"/>
          </p:cNvCxnSpPr>
          <p:nvPr/>
        </p:nvCxnSpPr>
        <p:spPr bwMode="auto">
          <a:xfrm>
            <a:off x="5819775" y="4198937"/>
            <a:ext cx="342900" cy="0"/>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sp>
        <p:nvSpPr>
          <p:cNvPr id="28" name="Rectangle 27"/>
          <p:cNvSpPr/>
          <p:nvPr/>
        </p:nvSpPr>
        <p:spPr>
          <a:xfrm>
            <a:off x="5848350" y="3894137"/>
            <a:ext cx="2659063" cy="8302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600" b="0" dirty="0">
                <a:solidFill>
                  <a:srgbClr val="000000"/>
                </a:solidFill>
                <a:cs typeface="Arial" charset="0"/>
              </a:rPr>
              <a:t>Implementation of </a:t>
            </a:r>
            <a:r>
              <a:rPr lang="en-US" sz="1600" dirty="0" err="1">
                <a:solidFill>
                  <a:srgbClr val="000000"/>
                </a:solidFill>
                <a:cs typeface="Arial" charset="0"/>
              </a:rPr>
              <a:t>SaleResidence</a:t>
            </a:r>
            <a:r>
              <a:rPr lang="en-US" sz="1600" b="0" dirty="0">
                <a:solidFill>
                  <a:srgbClr val="000000"/>
                </a:solidFill>
                <a:cs typeface="Arial" charset="0"/>
              </a:rPr>
              <a:t> method</a:t>
            </a:r>
            <a:endParaRPr lang="en-GB" sz="1600" b="0" dirty="0">
              <a:solidFill>
                <a:srgbClr val="000000"/>
              </a:solidFill>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001000" cy="4570412"/>
          </a:xfrm>
        </p:spPr>
        <p:txBody>
          <a:bodyPr/>
          <a:lstStyle/>
          <a:p>
            <a:pPr lvl="1"/>
            <a:r>
              <a:rPr lang="en-US" dirty="0" smtClean="0"/>
              <a:t>Partial </a:t>
            </a:r>
            <a:r>
              <a:rPr lang="en-US" dirty="0"/>
              <a:t>methods can only be defined within a partial class.</a:t>
            </a:r>
          </a:p>
          <a:p>
            <a:pPr lvl="1"/>
            <a:r>
              <a:rPr lang="en-US" dirty="0"/>
              <a:t>Partial methods must return void.</a:t>
            </a:r>
          </a:p>
          <a:p>
            <a:pPr lvl="1"/>
            <a:r>
              <a:rPr lang="en-US" dirty="0"/>
              <a:t>Partial methods can be static or instance level.</a:t>
            </a:r>
          </a:p>
          <a:p>
            <a:pPr lvl="1"/>
            <a:r>
              <a:rPr lang="en-US" dirty="0"/>
              <a:t>Partial methods can have arguments (including parameters modified by this, ref, or params—but not with the out modifier).</a:t>
            </a:r>
          </a:p>
          <a:p>
            <a:pPr lvl="1"/>
            <a:r>
              <a:rPr lang="en-US" dirty="0"/>
              <a:t>Partial methods are always implicitly private.</a:t>
            </a:r>
          </a:p>
        </p:txBody>
      </p:sp>
      <p:sp>
        <p:nvSpPr>
          <p:cNvPr id="2" name="Title 1"/>
          <p:cNvSpPr>
            <a:spLocks noGrp="1"/>
          </p:cNvSpPr>
          <p:nvPr>
            <p:ph type="title"/>
          </p:nvPr>
        </p:nvSpPr>
        <p:spPr>
          <a:xfrm>
            <a:off x="152400" y="152400"/>
            <a:ext cx="8229600" cy="400110"/>
          </a:xfrm>
        </p:spPr>
        <p:txBody>
          <a:bodyPr/>
          <a:lstStyle/>
          <a:p>
            <a:r>
              <a:rPr lang="en-US" dirty="0" smtClean="0"/>
              <a:t>Partial Methods </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25</a:t>
            </a:fld>
            <a:endParaRPr lang="en-US" dirty="0"/>
          </a:p>
        </p:txBody>
      </p:sp>
    </p:spTree>
    <p:extLst>
      <p:ext uri="{BB962C8B-B14F-4D97-AF65-F5344CB8AC3E}">
        <p14:creationId xmlns:p14="http://schemas.microsoft.com/office/powerpoint/2010/main" val="3595025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a:xfrm>
            <a:off x="152400" y="152400"/>
            <a:ext cx="8229600" cy="396875"/>
          </a:xfrm>
        </p:spPr>
        <p:txBody>
          <a:bodyPr/>
          <a:lstStyle/>
          <a:p>
            <a:pPr eaLnBrk="1" hangingPunct="1"/>
            <a:r>
              <a:rPr lang="en-US" dirty="0" err="1" smtClean="0"/>
              <a:t>Nullable</a:t>
            </a:r>
            <a:r>
              <a:rPr lang="en-US" dirty="0" smtClean="0"/>
              <a:t> Types</a:t>
            </a:r>
          </a:p>
        </p:txBody>
      </p:sp>
      <p:sp>
        <p:nvSpPr>
          <p:cNvPr id="5" name="AutoShape 3"/>
          <p:cNvSpPr>
            <a:spLocks noChangeArrowheads="1"/>
          </p:cNvSpPr>
          <p:nvPr/>
        </p:nvSpPr>
        <p:spPr bwMode="auto">
          <a:xfrm>
            <a:off x="509588" y="3373437"/>
            <a:ext cx="7975600" cy="1066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Currency? </a:t>
            </a:r>
            <a:r>
              <a:rPr lang="en-US" sz="1600" b="0" dirty="0" err="1">
                <a:latin typeface="Lucida Sans Typewriter" pitchFamily="49" charset="0"/>
                <a:cs typeface="Arial" charset="0"/>
              </a:rPr>
              <a:t>myCurrency</a:t>
            </a:r>
            <a:r>
              <a:rPr lang="en-US" sz="1600" b="0" dirty="0">
                <a:latin typeface="Lucida Sans Typewriter" pitchFamily="49" charset="0"/>
                <a:cs typeface="Arial" charset="0"/>
              </a:rPr>
              <a:t> = null; // legal</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if (</a:t>
            </a:r>
            <a:r>
              <a:rPr lang="en-US" sz="1600" b="0" dirty="0" err="1">
                <a:latin typeface="Lucida Sans Typewriter" pitchFamily="49" charset="0"/>
                <a:cs typeface="Arial" charset="0"/>
              </a:rPr>
              <a:t>myCurrency</a:t>
            </a:r>
            <a:r>
              <a:rPr lang="en-US" sz="1600" b="0" dirty="0">
                <a:latin typeface="Lucida Sans Typewriter" pitchFamily="49" charset="0"/>
                <a:cs typeface="Arial" charset="0"/>
              </a:rPr>
              <a:t> == null)</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24580" name="AutoShape 3"/>
          <p:cNvSpPr>
            <a:spLocks noChangeAspect="1" noChangeArrowheads="1"/>
          </p:cNvSpPr>
          <p:nvPr/>
        </p:nvSpPr>
        <p:spPr bwMode="auto">
          <a:xfrm>
            <a:off x="234950" y="609600"/>
            <a:ext cx="8550275" cy="722312"/>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p>
            <a:endParaRPr lang="en-US" b="0"/>
          </a:p>
        </p:txBody>
      </p:sp>
      <p:sp>
        <p:nvSpPr>
          <p:cNvPr id="24581" name="Rectangle 5"/>
          <p:cNvSpPr>
            <a:spLocks noChangeArrowheads="1"/>
          </p:cNvSpPr>
          <p:nvPr/>
        </p:nvSpPr>
        <p:spPr bwMode="auto">
          <a:xfrm>
            <a:off x="323850" y="639762"/>
            <a:ext cx="8426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You can set a reference variable to null to indicate that it has not been initialized</a:t>
            </a:r>
            <a:endParaRPr lang="en-GB" b="0"/>
          </a:p>
        </p:txBody>
      </p:sp>
      <p:sp>
        <p:nvSpPr>
          <p:cNvPr id="24582" name="AutoShape 3"/>
          <p:cNvSpPr>
            <a:spLocks noChangeAspect="1" noChangeArrowheads="1"/>
          </p:cNvSpPr>
          <p:nvPr/>
        </p:nvSpPr>
        <p:spPr bwMode="auto">
          <a:xfrm>
            <a:off x="225425" y="1427162"/>
            <a:ext cx="8550275" cy="722313"/>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p>
            <a:endParaRPr lang="en-US" b="0"/>
          </a:p>
        </p:txBody>
      </p:sp>
      <p:sp>
        <p:nvSpPr>
          <p:cNvPr id="24583" name="Rectangle 5"/>
          <p:cNvSpPr>
            <a:spLocks noChangeArrowheads="1"/>
          </p:cNvSpPr>
          <p:nvPr/>
        </p:nvSpPr>
        <p:spPr bwMode="auto">
          <a:xfrm>
            <a:off x="327025" y="1460500"/>
            <a:ext cx="8426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The null value is itself a reference, and there is no corresponding value for value types to indicate that they are uninitialized</a:t>
            </a:r>
            <a:endParaRPr lang="en-GB" b="0"/>
          </a:p>
        </p:txBody>
      </p:sp>
      <p:sp>
        <p:nvSpPr>
          <p:cNvPr id="24584" name="AutoShape 3"/>
          <p:cNvSpPr>
            <a:spLocks noChangeAspect="1" noChangeArrowheads="1"/>
          </p:cNvSpPr>
          <p:nvPr/>
        </p:nvSpPr>
        <p:spPr bwMode="auto">
          <a:xfrm>
            <a:off x="234950" y="2846387"/>
            <a:ext cx="8550275" cy="4508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p>
            <a:endParaRPr lang="en-US" b="0"/>
          </a:p>
        </p:txBody>
      </p:sp>
      <p:sp>
        <p:nvSpPr>
          <p:cNvPr id="24585" name="Rectangle 5"/>
          <p:cNvSpPr>
            <a:spLocks noChangeArrowheads="1"/>
          </p:cNvSpPr>
          <p:nvPr/>
        </p:nvSpPr>
        <p:spPr bwMode="auto">
          <a:xfrm>
            <a:off x="336550" y="2879725"/>
            <a:ext cx="842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dirty="0"/>
              <a:t>You use a question mark (?) to indicate that a value type is </a:t>
            </a:r>
            <a:r>
              <a:rPr lang="en-US" b="0" dirty="0" err="1"/>
              <a:t>nullable</a:t>
            </a:r>
            <a:endParaRPr lang="en-GB" b="0" dirty="0"/>
          </a:p>
        </p:txBody>
      </p:sp>
      <p:sp>
        <p:nvSpPr>
          <p:cNvPr id="18" name="AutoShape 3"/>
          <p:cNvSpPr>
            <a:spLocks noChangeArrowheads="1"/>
          </p:cNvSpPr>
          <p:nvPr/>
        </p:nvSpPr>
        <p:spPr bwMode="auto">
          <a:xfrm>
            <a:off x="509588" y="2259012"/>
            <a:ext cx="7975600" cy="4762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Currency </a:t>
            </a:r>
            <a:r>
              <a:rPr lang="en-US" sz="1600" b="0" dirty="0" err="1">
                <a:latin typeface="Lucida Sans Typewriter" pitchFamily="49" charset="0"/>
                <a:cs typeface="Arial" charset="0"/>
              </a:rPr>
              <a:t>myCurrency</a:t>
            </a:r>
            <a:r>
              <a:rPr lang="en-US" sz="1600" b="0" dirty="0">
                <a:latin typeface="Lucida Sans Typewriter" pitchFamily="49" charset="0"/>
                <a:cs typeface="Arial" charset="0"/>
              </a:rPr>
              <a:t> = null; // illegal</a:t>
            </a:r>
            <a:endParaRPr lang="en-GB" sz="1600" b="0" dirty="0">
              <a:latin typeface="Lucida Sans Typewriter" pitchFamily="49" charset="0"/>
              <a:cs typeface="Arial" charset="0"/>
            </a:endParaRPr>
          </a:p>
        </p:txBody>
      </p:sp>
      <p:sp>
        <p:nvSpPr>
          <p:cNvPr id="24587" name="AutoShape 3"/>
          <p:cNvSpPr>
            <a:spLocks noChangeAspect="1" noChangeArrowheads="1"/>
          </p:cNvSpPr>
          <p:nvPr/>
        </p:nvSpPr>
        <p:spPr bwMode="auto">
          <a:xfrm>
            <a:off x="244475" y="4513262"/>
            <a:ext cx="8550275" cy="4508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p>
            <a:endParaRPr lang="en-US" b="0"/>
          </a:p>
        </p:txBody>
      </p:sp>
      <p:sp>
        <p:nvSpPr>
          <p:cNvPr id="24588" name="Rectangle 5"/>
          <p:cNvSpPr>
            <a:spLocks noChangeArrowheads="1"/>
          </p:cNvSpPr>
          <p:nvPr/>
        </p:nvSpPr>
        <p:spPr bwMode="auto">
          <a:xfrm>
            <a:off x="346075" y="4546600"/>
            <a:ext cx="842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dirty="0" err="1"/>
              <a:t>Nullable</a:t>
            </a:r>
            <a:r>
              <a:rPr lang="en-US" b="0" dirty="0"/>
              <a:t> types expose the </a:t>
            </a:r>
            <a:r>
              <a:rPr lang="en-US" dirty="0" err="1"/>
              <a:t>HasValue</a:t>
            </a:r>
            <a:r>
              <a:rPr lang="en-US" b="0" dirty="0"/>
              <a:t> and </a:t>
            </a:r>
            <a:r>
              <a:rPr lang="en-US" dirty="0"/>
              <a:t>Value</a:t>
            </a:r>
            <a:r>
              <a:rPr lang="en-US" b="0" dirty="0"/>
              <a:t> properties </a:t>
            </a:r>
            <a:endParaRPr lang="en-GB" b="0" dirty="0"/>
          </a:p>
        </p:txBody>
      </p:sp>
      <p:sp>
        <p:nvSpPr>
          <p:cNvPr id="21" name="AutoShape 3"/>
          <p:cNvSpPr>
            <a:spLocks noChangeArrowheads="1"/>
          </p:cNvSpPr>
          <p:nvPr/>
        </p:nvSpPr>
        <p:spPr bwMode="auto">
          <a:xfrm>
            <a:off x="509588" y="5030787"/>
            <a:ext cx="7975600" cy="13620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Tahoma" pitchFamily="34" charset="0"/>
              </a:rPr>
              <a:t>Currency? </a:t>
            </a:r>
            <a:r>
              <a:rPr lang="en-US" sz="1600" b="0" dirty="0" err="1">
                <a:latin typeface="Lucida Sans Typewriter" pitchFamily="49" charset="0"/>
                <a:cs typeface="Tahoma" pitchFamily="34" charset="0"/>
              </a:rPr>
              <a:t>myCurrency</a:t>
            </a:r>
            <a:r>
              <a:rPr lang="en-US" sz="1600" b="0" dirty="0">
                <a:latin typeface="Lucida Sans Typewriter" pitchFamily="49" charset="0"/>
                <a:cs typeface="Tahoma" pitchFamily="34" charset="0"/>
              </a:rPr>
              <a:t> = null;</a:t>
            </a:r>
            <a:endParaRPr lang="en-GB" sz="1600" b="0" dirty="0">
              <a:latin typeface="Lucida Sans Typewriter" pitchFamily="49" charset="0"/>
              <a:cs typeface="Tahoma" pitchFamily="34" charset="0"/>
            </a:endParaRPr>
          </a:p>
          <a:p>
            <a:pPr>
              <a:defRPr/>
            </a:pPr>
            <a:r>
              <a:rPr lang="en-US" sz="1600" b="0" dirty="0">
                <a:latin typeface="Lucida Sans Typewriter" pitchFamily="49" charset="0"/>
                <a:cs typeface="Tahoma" pitchFamily="34" charset="0"/>
              </a:rPr>
              <a:t>if (</a:t>
            </a:r>
            <a:r>
              <a:rPr lang="en-US" sz="1600" b="0" dirty="0" err="1">
                <a:latin typeface="Lucida Sans Typewriter" pitchFamily="49" charset="0"/>
                <a:cs typeface="Tahoma" pitchFamily="34" charset="0"/>
              </a:rPr>
              <a:t>myCurrency.HasValue</a:t>
            </a:r>
            <a:r>
              <a:rPr lang="en-US" sz="1600" b="0" dirty="0">
                <a:latin typeface="Lucida Sans Typewriter" pitchFamily="49" charset="0"/>
                <a:cs typeface="Tahoma" pitchFamily="34" charset="0"/>
              </a:rPr>
              <a:t>)</a:t>
            </a:r>
            <a:endParaRPr lang="en-GB" sz="1600" b="0" dirty="0">
              <a:latin typeface="Lucida Sans Typewriter" pitchFamily="49" charset="0"/>
              <a:cs typeface="Tahoma" pitchFamily="34" charset="0"/>
            </a:endParaRPr>
          </a:p>
          <a:p>
            <a:pPr>
              <a:defRPr/>
            </a:pPr>
            <a:r>
              <a:rPr lang="en-US" sz="1600" b="0" dirty="0">
                <a:latin typeface="Lucida Sans Typewriter" pitchFamily="49" charset="0"/>
                <a:cs typeface="Tahoma" pitchFamily="34" charset="0"/>
              </a:rPr>
              <a:t>{</a:t>
            </a:r>
            <a:endParaRPr lang="en-GB" sz="1600" b="0" dirty="0">
              <a:latin typeface="Lucida Sans Typewriter" pitchFamily="49" charset="0"/>
              <a:cs typeface="Tahoma" pitchFamily="34" charset="0"/>
            </a:endParaRPr>
          </a:p>
          <a:p>
            <a:pPr>
              <a:defRPr/>
            </a:pPr>
            <a:r>
              <a:rPr lang="en-US" sz="1600" b="0" dirty="0">
                <a:latin typeface="Lucida Sans Typewriter" pitchFamily="49" charset="0"/>
                <a:cs typeface="Tahoma" pitchFamily="34" charset="0"/>
              </a:rPr>
              <a:t>  </a:t>
            </a:r>
            <a:r>
              <a:rPr lang="en-US" sz="1600" b="0" dirty="0" err="1">
                <a:latin typeface="Lucida Sans Typewriter" pitchFamily="49" charset="0"/>
                <a:cs typeface="Tahoma" pitchFamily="34" charset="0"/>
              </a:rPr>
              <a:t>Console.WriteLine</a:t>
            </a:r>
            <a:r>
              <a:rPr lang="en-US" sz="1600" b="0" dirty="0">
                <a:latin typeface="Lucida Sans Typewriter" pitchFamily="49" charset="0"/>
                <a:cs typeface="Tahoma" pitchFamily="34" charset="0"/>
              </a:rPr>
              <a:t>(</a:t>
            </a:r>
            <a:r>
              <a:rPr lang="en-US" sz="1600" b="0" dirty="0" err="1">
                <a:latin typeface="Lucida Sans Typewriter" pitchFamily="49" charset="0"/>
                <a:cs typeface="Tahoma" pitchFamily="34" charset="0"/>
              </a:rPr>
              <a:t>myCurrency.Value</a:t>
            </a:r>
            <a:r>
              <a:rPr lang="en-US" sz="1600" b="0" dirty="0">
                <a:latin typeface="Lucida Sans Typewriter" pitchFamily="49" charset="0"/>
                <a:cs typeface="Tahoma" pitchFamily="34" charset="0"/>
              </a:rPr>
              <a:t>);</a:t>
            </a:r>
            <a:endParaRPr lang="en-GB" sz="1600" b="0" dirty="0">
              <a:latin typeface="Lucida Sans Typewriter" pitchFamily="49" charset="0"/>
              <a:cs typeface="Tahoma" pitchFamily="34" charset="0"/>
            </a:endParaRPr>
          </a:p>
          <a:p>
            <a:pPr>
              <a:defRPr/>
            </a:pPr>
            <a:r>
              <a:rPr lang="en-US" sz="1600" b="0" dirty="0">
                <a:latin typeface="Lucida Sans Typewriter" pitchFamily="49" charset="0"/>
                <a:cs typeface="Tahoma" pitchFamily="34" charset="0"/>
              </a:rPr>
              <a:t>}</a:t>
            </a:r>
            <a:endParaRPr lang="en-GB" sz="1600" b="0" dirty="0">
              <a:latin typeface="Lucida Sans Typewriter" pitchFamily="49"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lvl="1" eaLnBrk="1" hangingPunct="1">
              <a:lnSpc>
                <a:spcPct val="90000"/>
              </a:lnSpc>
            </a:pPr>
            <a:r>
              <a:rPr lang="en-US" dirty="0" smtClean="0"/>
              <a:t>Implicit Type Local Variable</a:t>
            </a:r>
          </a:p>
          <a:p>
            <a:pPr lvl="2" eaLnBrk="1" hangingPunct="1">
              <a:lnSpc>
                <a:spcPct val="90000"/>
              </a:lnSpc>
            </a:pPr>
            <a:r>
              <a:rPr lang="en-US" dirty="0" smtClean="0"/>
              <a:t>Defining types at runtime as per initial value</a:t>
            </a:r>
          </a:p>
          <a:p>
            <a:pPr lvl="2" eaLnBrk="1" hangingPunct="1">
              <a:lnSpc>
                <a:spcPct val="90000"/>
              </a:lnSpc>
            </a:pPr>
            <a:r>
              <a:rPr lang="en-US" dirty="0" smtClean="0"/>
              <a:t>“var” is used for creating implicit types</a:t>
            </a:r>
          </a:p>
          <a:p>
            <a:pPr lvl="2" eaLnBrk="1" hangingPunct="1">
              <a:lnSpc>
                <a:spcPct val="90000"/>
              </a:lnSpc>
            </a:pPr>
            <a:r>
              <a:rPr lang="en-US" dirty="0" smtClean="0"/>
              <a:t>“var” is not a keyword</a:t>
            </a:r>
          </a:p>
          <a:p>
            <a:pPr lvl="2" eaLnBrk="1" hangingPunct="1">
              <a:lnSpc>
                <a:spcPct val="90000"/>
              </a:lnSpc>
            </a:pPr>
            <a:r>
              <a:rPr lang="en-US" dirty="0" smtClean="0"/>
              <a:t>Can be defined any types (string , int , arrays, etc)</a:t>
            </a:r>
          </a:p>
          <a:p>
            <a:pPr lvl="2" eaLnBrk="1" hangingPunct="1">
              <a:lnSpc>
                <a:spcPct val="90000"/>
              </a:lnSpc>
            </a:pPr>
            <a:r>
              <a:rPr lang="en-US" dirty="0" smtClean="0"/>
              <a:t>Strongly Typed Data</a:t>
            </a:r>
          </a:p>
          <a:p>
            <a:pPr lvl="2" eaLnBrk="1" hangingPunct="1">
              <a:lnSpc>
                <a:spcPct val="90000"/>
              </a:lnSpc>
              <a:buFontTx/>
              <a:buNone/>
            </a:pPr>
            <a:endParaRPr lang="en-US" dirty="0" smtClean="0"/>
          </a:p>
          <a:p>
            <a:pPr lvl="2" eaLnBrk="1" hangingPunct="1">
              <a:lnSpc>
                <a:spcPct val="90000"/>
              </a:lnSpc>
              <a:buFontTx/>
              <a:buNone/>
            </a:pPr>
            <a:r>
              <a:rPr lang="en-US" dirty="0" smtClean="0"/>
              <a:t>Examples :</a:t>
            </a:r>
          </a:p>
          <a:p>
            <a:pPr lvl="2" eaLnBrk="1" hangingPunct="1">
              <a:lnSpc>
                <a:spcPct val="90000"/>
              </a:lnSpc>
              <a:buFontTx/>
              <a:buNone/>
            </a:pPr>
            <a:r>
              <a:rPr lang="en-US" b="1" i="1" noProof="1" smtClean="0">
                <a:solidFill>
                  <a:schemeClr val="accent2">
                    <a:lumMod val="50000"/>
                  </a:schemeClr>
                </a:solidFill>
              </a:rPr>
              <a:t>var marks = 200;</a:t>
            </a:r>
          </a:p>
          <a:p>
            <a:pPr lvl="2" eaLnBrk="1" hangingPunct="1">
              <a:lnSpc>
                <a:spcPct val="90000"/>
              </a:lnSpc>
              <a:buFontTx/>
              <a:buNone/>
            </a:pPr>
            <a:r>
              <a:rPr lang="en-US" b="1" i="1" noProof="1" smtClean="0">
                <a:solidFill>
                  <a:schemeClr val="accent2">
                    <a:lumMod val="50000"/>
                  </a:schemeClr>
                </a:solidFill>
              </a:rPr>
              <a:t>var str = "This is implicit type";</a:t>
            </a:r>
          </a:p>
          <a:p>
            <a:pPr lvl="2" eaLnBrk="1" hangingPunct="1">
              <a:lnSpc>
                <a:spcPct val="90000"/>
              </a:lnSpc>
              <a:buFontTx/>
              <a:buNone/>
            </a:pPr>
            <a:r>
              <a:rPr lang="en-US" b="1" i="1" noProof="1" smtClean="0">
                <a:solidFill>
                  <a:schemeClr val="accent2">
                    <a:lumMod val="50000"/>
                  </a:schemeClr>
                </a:solidFill>
              </a:rPr>
              <a:t>var b = true;</a:t>
            </a:r>
            <a:endParaRPr lang="en-US" b="1" i="1" dirty="0" smtClean="0">
              <a:solidFill>
                <a:schemeClr val="accent2">
                  <a:lumMod val="50000"/>
                </a:schemeClr>
              </a:solidFill>
            </a:endParaRPr>
          </a:p>
          <a:p>
            <a:pPr lvl="2" eaLnBrk="1" hangingPunct="1">
              <a:lnSpc>
                <a:spcPct val="90000"/>
              </a:lnSpc>
            </a:pPr>
            <a:endParaRPr lang="en-US" dirty="0" smtClean="0">
              <a:solidFill>
                <a:srgbClr val="FF0000"/>
              </a:solidFill>
            </a:endParaRPr>
          </a:p>
          <a:p>
            <a:pPr lvl="1"/>
            <a:r>
              <a:rPr lang="en-US" dirty="0"/>
              <a:t>Restriction in Implicit Types</a:t>
            </a:r>
          </a:p>
          <a:p>
            <a:pPr lvl="2"/>
            <a:r>
              <a:rPr lang="en-US" dirty="0"/>
              <a:t>Can be only local variables</a:t>
            </a:r>
          </a:p>
          <a:p>
            <a:pPr lvl="2"/>
            <a:r>
              <a:rPr lang="en-US" dirty="0"/>
              <a:t>Must assign value at the time of </a:t>
            </a:r>
            <a:r>
              <a:rPr lang="en-US" dirty="0" smtClean="0"/>
              <a:t>declaration except null.</a:t>
            </a:r>
            <a:endParaRPr lang="en-US" dirty="0"/>
          </a:p>
          <a:p>
            <a:pPr lvl="2" eaLnBrk="1" hangingPunct="1">
              <a:lnSpc>
                <a:spcPct val="90000"/>
              </a:lnSpc>
              <a:buNone/>
            </a:pPr>
            <a:endParaRPr lang="en-US" dirty="0" smtClean="0">
              <a:solidFill>
                <a:srgbClr val="FF0000"/>
              </a:solidFill>
            </a:endParaRPr>
          </a:p>
        </p:txBody>
      </p:sp>
      <p:sp>
        <p:nvSpPr>
          <p:cNvPr id="4" name="Rectangle 7"/>
          <p:cNvSpPr>
            <a:spLocks noGrp="1" noChangeArrowheads="1"/>
          </p:cNvSpPr>
          <p:nvPr>
            <p:ph type="title"/>
          </p:nvPr>
        </p:nvSpPr>
        <p:spPr/>
        <p:txBody>
          <a:bodyPr>
            <a:normAutofit fontScale="90000"/>
          </a:bodyPr>
          <a:lstStyle/>
          <a:p>
            <a:r>
              <a:rPr lang="en-US" dirty="0" smtClean="0"/>
              <a:t>Implicit Type</a:t>
            </a:r>
            <a:br>
              <a:rPr lang="en-US" dirty="0" smtClean="0"/>
            </a:br>
            <a:endParaRPr lang="en-US" dirty="0" smtClean="0"/>
          </a:p>
        </p:txBody>
      </p:sp>
      <p:sp>
        <p:nvSpPr>
          <p:cNvPr id="5" name="Slide Number Placeholder 4"/>
          <p:cNvSpPr>
            <a:spLocks noGrp="1"/>
          </p:cNvSpPr>
          <p:nvPr>
            <p:ph type="sldNum" sz="quarter" idx="12"/>
          </p:nvPr>
        </p:nvSpPr>
        <p:spPr/>
        <p:txBody>
          <a:bodyPr/>
          <a:lstStyle/>
          <a:p>
            <a:fld id="{E3F9CDB7-52C7-407A-9D61-3D60DE0C9C88}" type="slidenum">
              <a:rPr lang="en-US" smtClean="0"/>
              <a:pPr/>
              <a:t>27</a:t>
            </a:fld>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lvl="2">
              <a:lnSpc>
                <a:spcPct val="90000"/>
              </a:lnSpc>
              <a:buNone/>
            </a:pPr>
            <a:r>
              <a:rPr lang="en-US" dirty="0"/>
              <a:t>class Product</a:t>
            </a:r>
          </a:p>
          <a:p>
            <a:pPr lvl="2">
              <a:lnSpc>
                <a:spcPct val="90000"/>
              </a:lnSpc>
              <a:buNone/>
            </a:pPr>
            <a:r>
              <a:rPr lang="en-US" dirty="0"/>
              <a:t>{</a:t>
            </a:r>
          </a:p>
          <a:p>
            <a:pPr lvl="2">
              <a:lnSpc>
                <a:spcPct val="90000"/>
              </a:lnSpc>
              <a:buNone/>
            </a:pPr>
            <a:r>
              <a:rPr lang="en-US" dirty="0"/>
              <a:t>	public string Name {get; private set;}</a:t>
            </a:r>
          </a:p>
          <a:p>
            <a:pPr lvl="2">
              <a:lnSpc>
                <a:spcPct val="90000"/>
              </a:lnSpc>
              <a:buNone/>
            </a:pPr>
            <a:r>
              <a:rPr lang="en-US" dirty="0"/>
              <a:t>	//used to be</a:t>
            </a:r>
          </a:p>
          <a:p>
            <a:pPr lvl="2">
              <a:lnSpc>
                <a:spcPct val="90000"/>
              </a:lnSpc>
              <a:buNone/>
            </a:pPr>
            <a:r>
              <a:rPr lang="en-US" dirty="0"/>
              <a:t>	/*</a:t>
            </a:r>
          </a:p>
          <a:p>
            <a:pPr lvl="2">
              <a:lnSpc>
                <a:spcPct val="90000"/>
              </a:lnSpc>
              <a:buNone/>
            </a:pPr>
            <a:r>
              <a:rPr lang="en-US" dirty="0"/>
              <a:t>	string name;</a:t>
            </a:r>
          </a:p>
          <a:p>
            <a:pPr lvl="2">
              <a:lnSpc>
                <a:spcPct val="90000"/>
              </a:lnSpc>
              <a:buNone/>
            </a:pPr>
            <a:r>
              <a:rPr lang="en-US" dirty="0"/>
              <a:t>    public string Name</a:t>
            </a:r>
          </a:p>
          <a:p>
            <a:pPr lvl="2">
              <a:lnSpc>
                <a:spcPct val="90000"/>
              </a:lnSpc>
              <a:buNone/>
            </a:pPr>
            <a:r>
              <a:rPr lang="en-US" dirty="0"/>
              <a:t>	{</a:t>
            </a:r>
          </a:p>
          <a:p>
            <a:pPr lvl="2">
              <a:lnSpc>
                <a:spcPct val="90000"/>
              </a:lnSpc>
              <a:buNone/>
            </a:pPr>
            <a:r>
              <a:rPr lang="en-US" dirty="0"/>
              <a:t>		get {return name;}</a:t>
            </a:r>
          </a:p>
          <a:p>
            <a:pPr lvl="2">
              <a:lnSpc>
                <a:spcPct val="90000"/>
              </a:lnSpc>
              <a:buNone/>
            </a:pPr>
            <a:r>
              <a:rPr lang="en-US" dirty="0"/>
              <a:t>		set  { name = value;}</a:t>
            </a:r>
          </a:p>
          <a:p>
            <a:pPr lvl="2">
              <a:lnSpc>
                <a:spcPct val="90000"/>
              </a:lnSpc>
              <a:buNone/>
            </a:pPr>
            <a:r>
              <a:rPr lang="en-US" dirty="0"/>
              <a:t>	}</a:t>
            </a:r>
          </a:p>
          <a:p>
            <a:pPr lvl="2">
              <a:lnSpc>
                <a:spcPct val="90000"/>
              </a:lnSpc>
              <a:buNone/>
            </a:pPr>
            <a:r>
              <a:rPr lang="en-US" dirty="0"/>
              <a:t>	*/	</a:t>
            </a:r>
          </a:p>
          <a:p>
            <a:pPr lvl="2">
              <a:lnSpc>
                <a:spcPct val="90000"/>
              </a:lnSpc>
              <a:buNone/>
            </a:pPr>
            <a:r>
              <a:rPr lang="en-US" dirty="0"/>
              <a:t>}</a:t>
            </a:r>
          </a:p>
          <a:p>
            <a:pPr lvl="2">
              <a:lnSpc>
                <a:spcPct val="90000"/>
              </a:lnSpc>
            </a:pPr>
            <a:r>
              <a:rPr lang="en-US" dirty="0"/>
              <a:t>The compiler implements a getter and/or setter to a private backing field of the same type as the property.</a:t>
            </a:r>
          </a:p>
          <a:p>
            <a:pPr lvl="2">
              <a:lnSpc>
                <a:spcPct val="90000"/>
              </a:lnSpc>
            </a:pPr>
            <a:endParaRPr lang="en-US" dirty="0"/>
          </a:p>
          <a:p>
            <a:pPr lvl="2">
              <a:lnSpc>
                <a:spcPct val="90000"/>
              </a:lnSpc>
            </a:pPr>
            <a:r>
              <a:rPr lang="en-US" dirty="0"/>
              <a:t>The property names can only be used now across the class improving consistency.</a:t>
            </a:r>
          </a:p>
          <a:p>
            <a:pPr lvl="2">
              <a:lnSpc>
                <a:spcPct val="90000"/>
              </a:lnSpc>
              <a:buNone/>
            </a:pPr>
            <a:endParaRPr lang="en-US" dirty="0"/>
          </a:p>
          <a:p>
            <a:pPr lvl="2">
              <a:lnSpc>
                <a:spcPct val="90000"/>
              </a:lnSpc>
            </a:pPr>
            <a:endParaRPr lang="en-US" sz="1600" dirty="0">
              <a:solidFill>
                <a:srgbClr val="FF0000"/>
              </a:solidFill>
            </a:endParaRPr>
          </a:p>
          <a:p>
            <a:pPr lvl="2">
              <a:lnSpc>
                <a:spcPct val="90000"/>
              </a:lnSpc>
            </a:pPr>
            <a:endParaRPr lang="en-US" dirty="0"/>
          </a:p>
        </p:txBody>
      </p:sp>
      <p:sp>
        <p:nvSpPr>
          <p:cNvPr id="5" name="Title 4"/>
          <p:cNvSpPr>
            <a:spLocks noGrp="1"/>
          </p:cNvSpPr>
          <p:nvPr>
            <p:ph type="title"/>
          </p:nvPr>
        </p:nvSpPr>
        <p:spPr>
          <a:xfrm>
            <a:off x="304800" y="152400"/>
            <a:ext cx="8474043" cy="810923"/>
          </a:xfrm>
        </p:spPr>
        <p:txBody>
          <a:bodyPr/>
          <a:lstStyle/>
          <a:p>
            <a:r>
              <a:rPr lang="en-US" dirty="0" smtClean="0"/>
              <a:t>Automatic Properties</a:t>
            </a:r>
            <a:endParaRPr lang="en-US" dirty="0"/>
          </a:p>
        </p:txBody>
      </p:sp>
      <p:sp>
        <p:nvSpPr>
          <p:cNvPr id="6" name="Slide Number Placeholder 5"/>
          <p:cNvSpPr>
            <a:spLocks noGrp="1"/>
          </p:cNvSpPr>
          <p:nvPr>
            <p:ph type="sldNum" sz="quarter" idx="12"/>
          </p:nvPr>
        </p:nvSpPr>
        <p:spPr/>
        <p:txBody>
          <a:bodyPr/>
          <a:lstStyle/>
          <a:p>
            <a:fld id="{E3F9CDB7-52C7-407A-9D61-3D60DE0C9C88}" type="slidenum">
              <a:rPr lang="en-US" smtClean="0"/>
              <a:pPr/>
              <a:t>28</a:t>
            </a:fld>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32748" y="838200"/>
            <a:ext cx="8474043" cy="5288280"/>
          </a:xfrm>
        </p:spPr>
        <p:txBody>
          <a:bodyPr/>
          <a:lstStyle/>
          <a:p>
            <a:pPr lvl="2" eaLnBrk="1" hangingPunct="1">
              <a:lnSpc>
                <a:spcPct val="80000"/>
              </a:lnSpc>
            </a:pPr>
            <a:endParaRPr lang="en-US" sz="2800" dirty="0" smtClean="0"/>
          </a:p>
          <a:p>
            <a:pPr lvl="2">
              <a:lnSpc>
                <a:spcPct val="80000"/>
              </a:lnSpc>
            </a:pPr>
            <a:r>
              <a:rPr lang="en-US" sz="1800" dirty="0"/>
              <a:t>To simplify object initialization, any </a:t>
            </a:r>
            <a:r>
              <a:rPr lang="en-US" sz="1800" i="1" dirty="0"/>
              <a:t>accessible </a:t>
            </a:r>
            <a:r>
              <a:rPr lang="en-US" sz="1800" dirty="0"/>
              <a:t>fields or properties of an object can be set via an object </a:t>
            </a:r>
            <a:r>
              <a:rPr lang="en-US" sz="1800" dirty="0" err="1"/>
              <a:t>initializer</a:t>
            </a:r>
            <a:r>
              <a:rPr lang="en-US" sz="1800" dirty="0"/>
              <a:t>.</a:t>
            </a:r>
            <a:endParaRPr lang="en-US" sz="1800" i="1" dirty="0"/>
          </a:p>
          <a:p>
            <a:pPr lvl="2">
              <a:lnSpc>
                <a:spcPct val="80000"/>
              </a:lnSpc>
            </a:pPr>
            <a:endParaRPr lang="en-US" sz="1800" i="1" dirty="0"/>
          </a:p>
          <a:p>
            <a:pPr lvl="2">
              <a:lnSpc>
                <a:spcPct val="80000"/>
              </a:lnSpc>
              <a:buNone/>
            </a:pPr>
            <a:r>
              <a:rPr lang="en-US" sz="1800" i="1" dirty="0" err="1"/>
              <a:t>Eg</a:t>
            </a:r>
            <a:r>
              <a:rPr lang="en-US" sz="1800" i="1" dirty="0"/>
              <a:t>: </a:t>
            </a:r>
          </a:p>
          <a:p>
            <a:pPr lvl="2">
              <a:lnSpc>
                <a:spcPct val="80000"/>
              </a:lnSpc>
              <a:buNone/>
            </a:pPr>
            <a:r>
              <a:rPr lang="en-US" sz="1800" dirty="0"/>
              <a:t>Bunny b1 = new Bunny { Name="Bo", </a:t>
            </a:r>
            <a:r>
              <a:rPr lang="en-US" sz="1800" dirty="0" err="1"/>
              <a:t>LikesCarrots</a:t>
            </a:r>
            <a:r>
              <a:rPr lang="en-US" sz="1800" dirty="0"/>
              <a:t>=true, </a:t>
            </a:r>
            <a:r>
              <a:rPr lang="en-US" sz="1800" dirty="0" err="1"/>
              <a:t>LikesHumans</a:t>
            </a:r>
            <a:r>
              <a:rPr lang="en-US" sz="1800" dirty="0"/>
              <a:t>=false };</a:t>
            </a:r>
            <a:endParaRPr lang="en-US" sz="1800" i="1" dirty="0"/>
          </a:p>
          <a:p>
            <a:pPr lvl="2">
              <a:lnSpc>
                <a:spcPct val="80000"/>
              </a:lnSpc>
              <a:buNone/>
            </a:pPr>
            <a:r>
              <a:rPr lang="en-US" sz="1800" dirty="0"/>
              <a:t>Where </a:t>
            </a:r>
            <a:r>
              <a:rPr lang="en-US" sz="1800" i="1" dirty="0"/>
              <a:t>Name, </a:t>
            </a:r>
            <a:r>
              <a:rPr lang="en-US" sz="1800" i="1" dirty="0" err="1"/>
              <a:t>LikesCarrots</a:t>
            </a:r>
            <a:r>
              <a:rPr lang="en-US" sz="1800" i="1" dirty="0"/>
              <a:t> </a:t>
            </a:r>
            <a:r>
              <a:rPr lang="en-US" sz="1800" dirty="0"/>
              <a:t>and</a:t>
            </a:r>
            <a:r>
              <a:rPr lang="en-US" sz="1800" i="1" dirty="0"/>
              <a:t> </a:t>
            </a:r>
            <a:r>
              <a:rPr lang="en-US" sz="1800" i="1" dirty="0" err="1"/>
              <a:t>LikesHumans</a:t>
            </a:r>
            <a:r>
              <a:rPr lang="en-US" sz="1800" i="1" dirty="0"/>
              <a:t> </a:t>
            </a:r>
            <a:r>
              <a:rPr lang="en-US" sz="1800" dirty="0"/>
              <a:t>are properties.</a:t>
            </a:r>
          </a:p>
          <a:p>
            <a:pPr lvl="2">
              <a:lnSpc>
                <a:spcPct val="80000"/>
              </a:lnSpc>
              <a:buNone/>
            </a:pPr>
            <a:endParaRPr lang="en-US" sz="1800" dirty="0"/>
          </a:p>
          <a:p>
            <a:pPr lvl="2">
              <a:lnSpc>
                <a:spcPct val="80000"/>
              </a:lnSpc>
            </a:pPr>
            <a:r>
              <a:rPr lang="en-US" sz="1800" dirty="0"/>
              <a:t>Internally, the code to initialize would use temporary variables to ensure that any exception resulting while constructing the object does not end up with a part initialized object.</a:t>
            </a:r>
          </a:p>
          <a:p>
            <a:pPr lvl="2">
              <a:lnSpc>
                <a:spcPct val="80000"/>
              </a:lnSpc>
            </a:pPr>
            <a:endParaRPr lang="en-US" sz="1800" dirty="0"/>
          </a:p>
          <a:p>
            <a:pPr lvl="2">
              <a:lnSpc>
                <a:spcPct val="80000"/>
              </a:lnSpc>
              <a:buNone/>
            </a:pPr>
            <a:r>
              <a:rPr lang="en-US" sz="1800" dirty="0"/>
              <a:t>Bunny temp1 = new Bunny();//temp1 is a compiler generated name</a:t>
            </a:r>
          </a:p>
          <a:p>
            <a:pPr lvl="2">
              <a:lnSpc>
                <a:spcPct val="80000"/>
              </a:lnSpc>
              <a:buNone/>
            </a:pPr>
            <a:r>
              <a:rPr lang="en-US" sz="1800" dirty="0"/>
              <a:t>Temp1.Name = "Bo";</a:t>
            </a:r>
          </a:p>
          <a:p>
            <a:pPr lvl="2">
              <a:lnSpc>
                <a:spcPct val="80000"/>
              </a:lnSpc>
              <a:buNone/>
            </a:pPr>
            <a:r>
              <a:rPr lang="en-US" sz="1800" dirty="0"/>
              <a:t>-------</a:t>
            </a:r>
          </a:p>
          <a:p>
            <a:pPr lvl="2">
              <a:lnSpc>
                <a:spcPct val="80000"/>
              </a:lnSpc>
              <a:buNone/>
            </a:pPr>
            <a:r>
              <a:rPr lang="en-US" sz="1800" dirty="0"/>
              <a:t>-------</a:t>
            </a:r>
          </a:p>
          <a:p>
            <a:pPr lvl="2">
              <a:lnSpc>
                <a:spcPct val="80000"/>
              </a:lnSpc>
              <a:buNone/>
            </a:pPr>
            <a:r>
              <a:rPr lang="en-US" sz="1800" dirty="0"/>
              <a:t>Bunny b1 = temp1;</a:t>
            </a:r>
          </a:p>
          <a:p>
            <a:pPr lvl="1" eaLnBrk="1" hangingPunct="1">
              <a:lnSpc>
                <a:spcPct val="80000"/>
              </a:lnSpc>
              <a:buFontTx/>
              <a:buNone/>
            </a:pPr>
            <a:endParaRPr lang="en-US" sz="1800" b="1" i="1" noProof="1" smtClean="0">
              <a:solidFill>
                <a:schemeClr val="accent2">
                  <a:lumMod val="50000"/>
                </a:schemeClr>
              </a:solidFill>
            </a:endParaRPr>
          </a:p>
          <a:p>
            <a:pPr lvl="1" eaLnBrk="1" hangingPunct="1">
              <a:lnSpc>
                <a:spcPct val="80000"/>
              </a:lnSpc>
              <a:buFontTx/>
              <a:buNone/>
            </a:pPr>
            <a:endParaRPr lang="en-US" sz="1800" b="1" i="1" noProof="1">
              <a:solidFill>
                <a:srgbClr val="FF0000"/>
              </a:solidFill>
            </a:endParaRPr>
          </a:p>
          <a:p>
            <a:pPr lvl="1" eaLnBrk="1" hangingPunct="1">
              <a:lnSpc>
                <a:spcPct val="80000"/>
              </a:lnSpc>
              <a:buFontTx/>
              <a:buNone/>
            </a:pPr>
            <a:endParaRPr lang="en-US" sz="1800" b="1" i="1" dirty="0" smtClean="0">
              <a:solidFill>
                <a:srgbClr val="FF0000"/>
              </a:solidFill>
            </a:endParaRPr>
          </a:p>
          <a:p>
            <a:pPr lvl="1" eaLnBrk="1" hangingPunct="1">
              <a:lnSpc>
                <a:spcPct val="80000"/>
              </a:lnSpc>
              <a:buFontTx/>
              <a:buNone/>
            </a:pPr>
            <a:r>
              <a:rPr lang="en-US" sz="1800" i="1" dirty="0" smtClean="0"/>
              <a:t>		</a:t>
            </a:r>
            <a:endParaRPr lang="en-US" sz="1800" b="1" i="1" noProof="1">
              <a:solidFill>
                <a:schemeClr val="accent2">
                  <a:lumMod val="50000"/>
                </a:schemeClr>
              </a:solidFill>
            </a:endParaRPr>
          </a:p>
        </p:txBody>
      </p:sp>
      <p:sp>
        <p:nvSpPr>
          <p:cNvPr id="4" name="Title 1"/>
          <p:cNvSpPr txBox="1">
            <a:spLocks/>
          </p:cNvSpPr>
          <p:nvPr/>
        </p:nvSpPr>
        <p:spPr>
          <a:xfrm>
            <a:off x="152400" y="152400"/>
            <a:ext cx="8229600" cy="438912"/>
          </a:xfrm>
          <a:prstGeom prst="rect">
            <a:avLst/>
          </a:prstGeom>
        </p:spPr>
        <p:txBody>
          <a:bodyPr vert="horz" lIns="0" tIns="45720" rIns="0" bIns="45720" rtlCol="0" anchor="t">
            <a:noAutofit/>
          </a:bodyPr>
          <a:lstStyle/>
          <a:p>
            <a:pPr lvl="0">
              <a:spcBef>
                <a:spcPct val="0"/>
              </a:spcBef>
              <a:defRPr/>
            </a:pPr>
            <a:r>
              <a:rPr lang="en-GB" sz="2400" dirty="0" smtClean="0">
                <a:solidFill>
                  <a:schemeClr val="accent3"/>
                </a:solidFill>
                <a:cs typeface="Calibri"/>
              </a:rPr>
              <a:t>Simplified Initialization : Using Object </a:t>
            </a:r>
            <a:r>
              <a:rPr lang="en-GB" sz="2400" dirty="0" err="1" smtClean="0">
                <a:solidFill>
                  <a:schemeClr val="accent3"/>
                </a:solidFill>
                <a:cs typeface="Calibri"/>
              </a:rPr>
              <a:t>Initializers</a:t>
            </a:r>
            <a:endParaRPr lang="en-GB" sz="2400" dirty="0" smtClean="0">
              <a:solidFill>
                <a:schemeClr val="accent3"/>
              </a:solidFill>
              <a:cs typeface="Calibri"/>
            </a:endParaRPr>
          </a:p>
        </p:txBody>
      </p:sp>
      <p:sp>
        <p:nvSpPr>
          <p:cNvPr id="6" name="Slide Number Placeholder 5"/>
          <p:cNvSpPr>
            <a:spLocks noGrp="1"/>
          </p:cNvSpPr>
          <p:nvPr>
            <p:ph type="sldNum" sz="quarter" idx="12"/>
          </p:nvPr>
        </p:nvSpPr>
        <p:spPr/>
        <p:txBody>
          <a:bodyPr/>
          <a:lstStyle/>
          <a:p>
            <a:fld id="{E3F9CDB7-52C7-407A-9D61-3D60DE0C9C88}" type="slidenum">
              <a:rPr lang="en-US" smtClean="0"/>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152400"/>
            <a:ext cx="9143999" cy="6172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E3F9CDB7-52C7-407A-9D61-3D60DE0C9C88}"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152400"/>
            <a:ext cx="8229600" cy="438912"/>
          </a:xfrm>
        </p:spPr>
        <p:txBody>
          <a:bodyPr/>
          <a:lstStyle/>
          <a:p>
            <a:r>
              <a:rPr lang="en-GB" dirty="0" smtClean="0"/>
              <a:t>Simplified Initialization : Using Collection </a:t>
            </a:r>
            <a:r>
              <a:rPr lang="en-GB" dirty="0" err="1" smtClean="0"/>
              <a:t>Initializers</a:t>
            </a:r>
            <a:endParaRPr lang="en-GB" dirty="0" smtClean="0"/>
          </a:p>
        </p:txBody>
      </p:sp>
      <p:sp>
        <p:nvSpPr>
          <p:cNvPr id="25" name="AutoShape 4"/>
          <p:cNvSpPr>
            <a:spLocks noChangeArrowheads="1"/>
          </p:cNvSpPr>
          <p:nvPr/>
        </p:nvSpPr>
        <p:spPr bwMode="auto">
          <a:xfrm>
            <a:off x="195263" y="762000"/>
            <a:ext cx="8759825" cy="5280025"/>
          </a:xfrm>
          <a:prstGeom prst="roundRect">
            <a:avLst>
              <a:gd name="adj" fmla="val 4167"/>
            </a:avLst>
          </a:prstGeom>
          <a:solidFill>
            <a:srgbClr val="BBCDE3"/>
          </a:solidFill>
          <a:ln w="9525" algn="ctr">
            <a:solidFill>
              <a:srgbClr val="333333"/>
            </a:solidFill>
            <a:round/>
            <a:headEnd/>
            <a:tailEnd/>
          </a:ln>
        </p:spPr>
        <p:txBody>
          <a:bodyPr/>
          <a:lstStyle/>
          <a:p>
            <a:pPr marL="109538" eaLnBrk="0" hangingPunct="0"/>
            <a:endParaRPr lang="da-DK" sz="2200">
              <a:latin typeface="Arial Narrow" pitchFamily="34" charset="0"/>
            </a:endParaRPr>
          </a:p>
        </p:txBody>
      </p:sp>
      <p:sp>
        <p:nvSpPr>
          <p:cNvPr id="29" name="AutoShape 4"/>
          <p:cNvSpPr>
            <a:spLocks noChangeArrowheads="1"/>
          </p:cNvSpPr>
          <p:nvPr/>
        </p:nvSpPr>
        <p:spPr bwMode="auto">
          <a:xfrm>
            <a:off x="304800" y="981075"/>
            <a:ext cx="8551863" cy="83026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You can use the </a:t>
            </a:r>
            <a:r>
              <a:rPr lang="en-US" sz="1600"/>
              <a:t>Add</a:t>
            </a:r>
            <a:r>
              <a:rPr lang="en-US" sz="1600" b="0"/>
              <a:t> method to add items to a collection</a:t>
            </a:r>
          </a:p>
        </p:txBody>
      </p:sp>
      <p:sp>
        <p:nvSpPr>
          <p:cNvPr id="30" name="AutoShape 3"/>
          <p:cNvSpPr>
            <a:spLocks noChangeArrowheads="1"/>
          </p:cNvSpPr>
          <p:nvPr/>
        </p:nvSpPr>
        <p:spPr bwMode="auto">
          <a:xfrm>
            <a:off x="2935288" y="1436687"/>
            <a:ext cx="5805487" cy="769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a:lnSpc>
                <a:spcPct val="90000"/>
              </a:lnSpc>
              <a:tabLst>
                <a:tab pos="457200" algn="l"/>
              </a:tabLst>
              <a:defRPr/>
            </a:pPr>
            <a:r>
              <a:rPr lang="en-US" sz="1400" b="0">
                <a:latin typeface="Lucida Sans Typewriter" pitchFamily="49" charset="0"/>
              </a:rPr>
              <a:t>ArrayList al = new ArrayList();</a:t>
            </a:r>
          </a:p>
          <a:p>
            <a:pPr defTabSz="457200">
              <a:lnSpc>
                <a:spcPct val="90000"/>
              </a:lnSpc>
              <a:tabLst>
                <a:tab pos="457200" algn="l"/>
              </a:tabLst>
              <a:defRPr/>
            </a:pPr>
            <a:r>
              <a:rPr lang="en-GB" sz="1400" b="0">
                <a:latin typeface="Lucida Sans Typewriter" pitchFamily="49" charset="0"/>
              </a:rPr>
              <a:t>al.Add("Value");</a:t>
            </a:r>
          </a:p>
          <a:p>
            <a:pPr defTabSz="457200">
              <a:lnSpc>
                <a:spcPct val="90000"/>
              </a:lnSpc>
              <a:tabLst>
                <a:tab pos="457200" algn="l"/>
              </a:tabLst>
              <a:defRPr/>
            </a:pPr>
            <a:r>
              <a:rPr lang="en-GB" sz="1400" b="0">
                <a:latin typeface="Lucida Sans Typewriter" pitchFamily="49" charset="0"/>
              </a:rPr>
              <a:t>al.Add("Another Value");</a:t>
            </a:r>
            <a:endParaRPr lang="en-US" sz="1400" b="0">
              <a:latin typeface="Lucida Sans Typewriter" pitchFamily="49" charset="0"/>
            </a:endParaRPr>
          </a:p>
          <a:p>
            <a:pPr defTabSz="457200">
              <a:lnSpc>
                <a:spcPct val="90000"/>
              </a:lnSpc>
              <a:tabLst>
                <a:tab pos="457200" algn="l"/>
              </a:tabLst>
              <a:defRPr/>
            </a:pPr>
            <a:endParaRPr lang="en-US" sz="1400" b="0">
              <a:latin typeface="Lucida Sans Typewriter" pitchFamily="49" charset="0"/>
            </a:endParaRPr>
          </a:p>
        </p:txBody>
      </p:sp>
      <p:sp>
        <p:nvSpPr>
          <p:cNvPr id="31" name="AutoShape 4"/>
          <p:cNvSpPr>
            <a:spLocks noChangeArrowheads="1"/>
          </p:cNvSpPr>
          <p:nvPr/>
        </p:nvSpPr>
        <p:spPr bwMode="auto">
          <a:xfrm>
            <a:off x="306388" y="2379662"/>
            <a:ext cx="8551862" cy="8302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dirty="0"/>
              <a:t>You can also use a collection </a:t>
            </a:r>
            <a:r>
              <a:rPr lang="en-US" sz="1600" b="0" dirty="0" err="1"/>
              <a:t>initializer</a:t>
            </a:r>
            <a:r>
              <a:rPr lang="en-US" sz="1600" b="0" dirty="0"/>
              <a:t> to add items to a collection when you define the collection</a:t>
            </a:r>
          </a:p>
        </p:txBody>
      </p:sp>
      <p:sp>
        <p:nvSpPr>
          <p:cNvPr id="32" name="AutoShape 3"/>
          <p:cNvSpPr>
            <a:spLocks noChangeArrowheads="1"/>
          </p:cNvSpPr>
          <p:nvPr/>
        </p:nvSpPr>
        <p:spPr bwMode="auto">
          <a:xfrm>
            <a:off x="2936875" y="2835275"/>
            <a:ext cx="5805488" cy="14811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GB" sz="1400" b="0" dirty="0" smtClean="0">
                <a:latin typeface="Lucida Sans Typewriter" pitchFamily="49" charset="0"/>
              </a:rPr>
              <a:t>// Assume person1 and person 2 are instantiated</a:t>
            </a:r>
            <a:br>
              <a:rPr lang="en-GB" sz="1400" b="0" dirty="0" smtClean="0">
                <a:latin typeface="Lucida Sans Typewriter" pitchFamily="49" charset="0"/>
              </a:rPr>
            </a:br>
            <a:r>
              <a:rPr lang="en-GB" sz="1400" b="0" dirty="0" smtClean="0">
                <a:latin typeface="Lucida Sans Typewriter" pitchFamily="49" charset="0"/>
              </a:rPr>
              <a:t>// Person objects.</a:t>
            </a:r>
          </a:p>
          <a:p>
            <a:pPr defTabSz="457200">
              <a:lnSpc>
                <a:spcPct val="90000"/>
              </a:lnSpc>
              <a:tabLst>
                <a:tab pos="457200" algn="l"/>
              </a:tabLst>
              <a:defRPr/>
            </a:pPr>
            <a:r>
              <a:rPr lang="en-GB" sz="1400" b="0" dirty="0" err="1" smtClean="0">
                <a:latin typeface="Lucida Sans Typewriter" pitchFamily="49" charset="0"/>
              </a:rPr>
              <a:t>ArrayList</a:t>
            </a:r>
            <a:r>
              <a:rPr lang="en-GB" sz="1400" b="0" dirty="0" smtClean="0">
                <a:latin typeface="Lucida Sans Typewriter" pitchFamily="49" charset="0"/>
              </a:rPr>
              <a:t> al2 = new </a:t>
            </a:r>
            <a:r>
              <a:rPr lang="en-GB" sz="1400" b="0" dirty="0" err="1" smtClean="0">
                <a:latin typeface="Lucida Sans Typewriter" pitchFamily="49" charset="0"/>
              </a:rPr>
              <a:t>ArrayList</a:t>
            </a:r>
            <a:r>
              <a:rPr lang="en-GB" sz="1400" b="0" dirty="0" smtClean="0">
                <a:latin typeface="Lucida Sans Typewriter" pitchFamily="49" charset="0"/>
              </a:rPr>
              <a:t>()</a:t>
            </a:r>
          </a:p>
          <a:p>
            <a:pPr defTabSz="457200">
              <a:lnSpc>
                <a:spcPct val="90000"/>
              </a:lnSpc>
              <a:tabLst>
                <a:tab pos="457200" algn="l"/>
              </a:tabLst>
              <a:defRPr/>
            </a:pPr>
            <a:r>
              <a:rPr lang="en-GB" sz="1400" b="0" dirty="0" smtClean="0">
                <a:latin typeface="Lucida Sans Typewriter" pitchFamily="49" charset="0"/>
              </a:rPr>
              <a:t>{</a:t>
            </a:r>
          </a:p>
          <a:p>
            <a:pPr defTabSz="457200">
              <a:lnSpc>
                <a:spcPct val="90000"/>
              </a:lnSpc>
              <a:tabLst>
                <a:tab pos="457200" algn="l"/>
              </a:tabLst>
              <a:defRPr/>
            </a:pPr>
            <a:r>
              <a:rPr lang="en-GB" sz="1400" b="0" dirty="0" smtClean="0">
                <a:latin typeface="Lucida Sans Typewriter" pitchFamily="49" charset="0"/>
              </a:rPr>
              <a:t>    person1,</a:t>
            </a:r>
          </a:p>
          <a:p>
            <a:pPr defTabSz="457200">
              <a:lnSpc>
                <a:spcPct val="90000"/>
              </a:lnSpc>
              <a:tabLst>
                <a:tab pos="457200" algn="l"/>
              </a:tabLst>
              <a:defRPr/>
            </a:pPr>
            <a:r>
              <a:rPr lang="en-GB" sz="1400" b="0" dirty="0" smtClean="0">
                <a:latin typeface="Lucida Sans Typewriter" pitchFamily="49" charset="0"/>
              </a:rPr>
              <a:t>    person2</a:t>
            </a:r>
          </a:p>
          <a:p>
            <a:pPr defTabSz="457200">
              <a:lnSpc>
                <a:spcPct val="90000"/>
              </a:lnSpc>
              <a:tabLst>
                <a:tab pos="457200" algn="l"/>
              </a:tabLst>
              <a:defRPr/>
            </a:pPr>
            <a:r>
              <a:rPr lang="en-GB" sz="1400" b="0" dirty="0" smtClean="0">
                <a:latin typeface="Lucida Sans Typewriter" pitchFamily="49" charset="0"/>
              </a:rPr>
              <a:t>};</a:t>
            </a:r>
          </a:p>
        </p:txBody>
      </p:sp>
      <p:sp>
        <p:nvSpPr>
          <p:cNvPr id="33" name="AutoShape 4"/>
          <p:cNvSpPr>
            <a:spLocks noChangeArrowheads="1"/>
          </p:cNvSpPr>
          <p:nvPr/>
        </p:nvSpPr>
        <p:spPr bwMode="auto">
          <a:xfrm>
            <a:off x="306388" y="4478337"/>
            <a:ext cx="8551862" cy="8302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You can combine collection initializers with object initializers</a:t>
            </a:r>
          </a:p>
        </p:txBody>
      </p:sp>
      <p:sp>
        <p:nvSpPr>
          <p:cNvPr id="34" name="AutoShape 3"/>
          <p:cNvSpPr>
            <a:spLocks noChangeArrowheads="1"/>
          </p:cNvSpPr>
          <p:nvPr/>
        </p:nvSpPr>
        <p:spPr bwMode="auto">
          <a:xfrm>
            <a:off x="2936875" y="4933950"/>
            <a:ext cx="5805488" cy="11223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GB" sz="1400" b="0" dirty="0" err="1" smtClean="0">
                <a:latin typeface="Lucida Sans Typewriter" pitchFamily="49" charset="0"/>
              </a:rPr>
              <a:t>ArrayList</a:t>
            </a:r>
            <a:r>
              <a:rPr lang="en-GB" sz="1400" b="0" dirty="0" smtClean="0">
                <a:latin typeface="Lucida Sans Typewriter" pitchFamily="49" charset="0"/>
              </a:rPr>
              <a:t> al3 = new </a:t>
            </a:r>
            <a:r>
              <a:rPr lang="en-GB" sz="1400" b="0" dirty="0" err="1" smtClean="0">
                <a:latin typeface="Lucida Sans Typewriter" pitchFamily="49" charset="0"/>
              </a:rPr>
              <a:t>ArrayList</a:t>
            </a:r>
            <a:r>
              <a:rPr lang="en-GB" sz="1400" b="0" dirty="0" smtClean="0">
                <a:latin typeface="Lucida Sans Typewriter" pitchFamily="49" charset="0"/>
              </a:rPr>
              <a:t>()</a:t>
            </a:r>
          </a:p>
          <a:p>
            <a:pPr defTabSz="457200">
              <a:lnSpc>
                <a:spcPct val="90000"/>
              </a:lnSpc>
              <a:tabLst>
                <a:tab pos="457200" algn="l"/>
              </a:tabLst>
              <a:defRPr/>
            </a:pPr>
            <a:r>
              <a:rPr lang="en-GB" sz="1400" b="0" dirty="0" smtClean="0">
                <a:latin typeface="Lucida Sans Typewriter" pitchFamily="49" charset="0"/>
              </a:rPr>
              <a:t>{</a:t>
            </a:r>
          </a:p>
          <a:p>
            <a:pPr defTabSz="457200">
              <a:lnSpc>
                <a:spcPct val="90000"/>
              </a:lnSpc>
              <a:tabLst>
                <a:tab pos="457200" algn="l"/>
              </a:tabLst>
              <a:defRPr/>
            </a:pPr>
            <a:r>
              <a:rPr lang="en-GB" sz="1400" b="0" dirty="0" smtClean="0">
                <a:latin typeface="Lucida Sans Typewriter" pitchFamily="49" charset="0"/>
              </a:rPr>
              <a:t>    new Person() {Name="James", Age =45},</a:t>
            </a:r>
          </a:p>
          <a:p>
            <a:pPr defTabSz="457200">
              <a:lnSpc>
                <a:spcPct val="90000"/>
              </a:lnSpc>
              <a:tabLst>
                <a:tab pos="457200" algn="l"/>
              </a:tabLst>
              <a:defRPr/>
            </a:pPr>
            <a:r>
              <a:rPr lang="en-GB" sz="1400" b="0" dirty="0" smtClean="0">
                <a:latin typeface="Lucida Sans Typewriter" pitchFamily="49" charset="0"/>
              </a:rPr>
              <a:t>    new Person() {Name="Tom", Age =31}</a:t>
            </a:r>
          </a:p>
          <a:p>
            <a:pPr defTabSz="457200">
              <a:lnSpc>
                <a:spcPct val="90000"/>
              </a:lnSpc>
              <a:tabLst>
                <a:tab pos="457200" algn="l"/>
              </a:tabLst>
              <a:defRPr/>
            </a:pPr>
            <a:r>
              <a:rPr lang="en-GB" sz="1400" b="0" dirty="0" smtClean="0">
                <a:latin typeface="Lucida Sans Typewriter" pitchFamily="49" charset="0"/>
              </a:rPr>
              <a:t>};</a:t>
            </a:r>
          </a:p>
        </p:txBody>
      </p:sp>
      <p:sp>
        <p:nvSpPr>
          <p:cNvPr id="18" name="Slide Number Placeholder 17"/>
          <p:cNvSpPr>
            <a:spLocks noGrp="1"/>
          </p:cNvSpPr>
          <p:nvPr>
            <p:ph type="sldNum" sz="quarter" idx="12"/>
          </p:nvPr>
        </p:nvSpPr>
        <p:spPr/>
        <p:txBody>
          <a:bodyPr/>
          <a:lstStyle/>
          <a:p>
            <a:fld id="{E3F9CDB7-52C7-407A-9D61-3D60DE0C9C88}" type="slidenum">
              <a:rPr lang="en-US" smtClean="0"/>
              <a:pPr/>
              <a:t>30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 grpId="0" animBg="1"/>
      <p:bldP spid="31" grpId="0" animBg="1"/>
      <p:bldP spid="32" grpId="0" animBg="1"/>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lvl="2" eaLnBrk="1" hangingPunct="1">
              <a:buFontTx/>
              <a:buNone/>
            </a:pPr>
            <a:r>
              <a:rPr lang="en-US" noProof="1" smtClean="0">
                <a:solidFill>
                  <a:schemeClr val="accent2">
                    <a:lumMod val="50000"/>
                  </a:schemeClr>
                </a:solidFill>
              </a:rPr>
              <a:t>var obj = new { pcode = "E001", pname = "ABC", psal = 45000 };</a:t>
            </a:r>
            <a:endParaRPr lang="en-US" dirty="0" smtClean="0">
              <a:solidFill>
                <a:schemeClr val="accent2">
                  <a:lumMod val="50000"/>
                </a:schemeClr>
              </a:solidFill>
            </a:endParaRPr>
          </a:p>
          <a:p>
            <a:pPr lvl="2" eaLnBrk="1" hangingPunct="1">
              <a:buFontTx/>
              <a:buNone/>
            </a:pPr>
            <a:r>
              <a:rPr lang="en-US" noProof="1" smtClean="0">
                <a:solidFill>
                  <a:schemeClr val="accent2">
                    <a:lumMod val="50000"/>
                  </a:schemeClr>
                </a:solidFill>
              </a:rPr>
              <a:t>MessageBox.Show(obj.pcode + "   " + obj.pname + "   " + obj.psal);</a:t>
            </a:r>
          </a:p>
          <a:p>
            <a:pPr lvl="1" eaLnBrk="1" hangingPunct="1"/>
            <a:endParaRPr lang="en-US" dirty="0" smtClean="0">
              <a:solidFill>
                <a:srgbClr val="FF0000"/>
              </a:solidFill>
            </a:endParaRPr>
          </a:p>
          <a:p>
            <a:pPr lvl="1" eaLnBrk="1" hangingPunct="1"/>
            <a:endParaRPr lang="en-US" dirty="0" smtClean="0">
              <a:solidFill>
                <a:srgbClr val="FF0000"/>
              </a:solidFill>
            </a:endParaRPr>
          </a:p>
          <a:p>
            <a:pPr lvl="1"/>
            <a:r>
              <a:rPr lang="en-US" sz="2400" dirty="0"/>
              <a:t>Limitation of Anonymous Types </a:t>
            </a:r>
            <a:r>
              <a:rPr lang="en-US" sz="2400" dirty="0" smtClean="0"/>
              <a:t>:</a:t>
            </a:r>
          </a:p>
          <a:p>
            <a:pPr lvl="2"/>
            <a:r>
              <a:rPr lang="en-US" dirty="0" smtClean="0"/>
              <a:t>You </a:t>
            </a:r>
            <a:r>
              <a:rPr lang="en-US" dirty="0"/>
              <a:t>don’t control the name of the anonymous type.</a:t>
            </a:r>
          </a:p>
          <a:p>
            <a:pPr lvl="2"/>
            <a:r>
              <a:rPr lang="en-US" dirty="0"/>
              <a:t>Anonymous types always extend </a:t>
            </a:r>
            <a:r>
              <a:rPr lang="en-US" dirty="0" smtClean="0"/>
              <a:t>System. Object.</a:t>
            </a:r>
            <a:endParaRPr lang="en-US" dirty="0"/>
          </a:p>
          <a:p>
            <a:pPr lvl="2"/>
            <a:r>
              <a:rPr lang="en-US" dirty="0"/>
              <a:t>The fields and properties of an anonymous type are always read-only.</a:t>
            </a:r>
          </a:p>
          <a:p>
            <a:pPr lvl="2"/>
            <a:r>
              <a:rPr lang="en-US" dirty="0"/>
              <a:t>Anonymous types cannot support events, custom methods, custom operators, or custom overrides.</a:t>
            </a:r>
          </a:p>
          <a:p>
            <a:pPr lvl="2">
              <a:buNone/>
            </a:pPr>
            <a:r>
              <a:rPr lang="en-US" dirty="0"/>
              <a:t>• Anonymous types are always implicitly sealed.</a:t>
            </a:r>
          </a:p>
          <a:p>
            <a:pPr lvl="2">
              <a:buNone/>
            </a:pPr>
            <a:r>
              <a:rPr lang="en-US" dirty="0"/>
              <a:t>• Anonymous types are always created using the default constructor.</a:t>
            </a:r>
          </a:p>
          <a:p>
            <a:pPr lvl="1" eaLnBrk="1" hangingPunct="1"/>
            <a:endParaRPr lang="en-US" dirty="0" smtClean="0">
              <a:solidFill>
                <a:srgbClr val="FF0000"/>
              </a:solidFill>
            </a:endParaRPr>
          </a:p>
        </p:txBody>
      </p:sp>
      <p:sp>
        <p:nvSpPr>
          <p:cNvPr id="4" name="Title 1"/>
          <p:cNvSpPr>
            <a:spLocks noGrp="1"/>
          </p:cNvSpPr>
          <p:nvPr>
            <p:ph type="title"/>
          </p:nvPr>
        </p:nvSpPr>
        <p:spPr/>
        <p:txBody>
          <a:bodyPr/>
          <a:lstStyle/>
          <a:p>
            <a:pPr eaLnBrk="1" hangingPunct="1"/>
            <a:r>
              <a:rPr lang="en-GB" dirty="0" smtClean="0"/>
              <a:t>Defining Anonymous Types</a:t>
            </a:r>
          </a:p>
        </p:txBody>
      </p:sp>
      <p:sp>
        <p:nvSpPr>
          <p:cNvPr id="6" name="Slide Number Placeholder 5"/>
          <p:cNvSpPr>
            <a:spLocks noGrp="1"/>
          </p:cNvSpPr>
          <p:nvPr>
            <p:ph type="sldNum" sz="quarter" idx="12"/>
          </p:nvPr>
        </p:nvSpPr>
        <p:spPr/>
        <p:txBody>
          <a:bodyPr/>
          <a:lstStyle/>
          <a:p>
            <a:fld id="{E3F9CDB7-52C7-407A-9D61-3D60DE0C9C88}" type="slidenum">
              <a:rPr lang="en-US" smtClean="0"/>
              <a:pPr/>
              <a:t>31</a:t>
            </a:fld>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dirty="0" smtClean="0"/>
              <a:t>Defining Anonymous Methods</a:t>
            </a:r>
          </a:p>
        </p:txBody>
      </p:sp>
      <p:sp>
        <p:nvSpPr>
          <p:cNvPr id="9219" name="Content Placeholder 2"/>
          <p:cNvSpPr>
            <a:spLocks noGrp="1"/>
          </p:cNvSpPr>
          <p:nvPr>
            <p:ph idx="1"/>
          </p:nvPr>
        </p:nvSpPr>
        <p:spPr>
          <a:xfrm>
            <a:off x="433388" y="687388"/>
            <a:ext cx="7751762" cy="4386262"/>
          </a:xfrm>
        </p:spPr>
        <p:txBody>
          <a:bodyPr/>
          <a:lstStyle/>
          <a:p>
            <a:pPr eaLnBrk="1" hangingPunct="1"/>
            <a:endParaRPr lang="en-US" smtClean="0"/>
          </a:p>
        </p:txBody>
      </p:sp>
      <p:sp>
        <p:nvSpPr>
          <p:cNvPr id="9220" name="Rectangle 3"/>
          <p:cNvSpPr>
            <a:spLocks noGrp="1" noChangeArrowheads="1"/>
          </p:cNvSpPr>
          <p:nvPr/>
        </p:nvSpPr>
        <p:spPr bwMode="auto">
          <a:xfrm>
            <a:off x="409575" y="695325"/>
            <a:ext cx="7751763"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74625" indent="-174625">
              <a:lnSpc>
                <a:spcPct val="90000"/>
              </a:lnSpc>
              <a:spcBef>
                <a:spcPct val="70000"/>
              </a:spcBef>
              <a:buClr>
                <a:schemeClr val="hlink"/>
              </a:buClr>
              <a:buSzPct val="90000"/>
              <a:buFontTx/>
              <a:buChar char="•"/>
            </a:pPr>
            <a:endParaRPr lang="en-US" sz="2000"/>
          </a:p>
        </p:txBody>
      </p:sp>
      <p:sp>
        <p:nvSpPr>
          <p:cNvPr id="5" name="AutoShape 4"/>
          <p:cNvSpPr>
            <a:spLocks noChangeArrowheads="1"/>
          </p:cNvSpPr>
          <p:nvPr/>
        </p:nvSpPr>
        <p:spPr bwMode="auto">
          <a:xfrm>
            <a:off x="185738" y="704850"/>
            <a:ext cx="8723312" cy="5467350"/>
          </a:xfrm>
          <a:prstGeom prst="roundRect">
            <a:avLst>
              <a:gd name="adj" fmla="val 4167"/>
            </a:avLst>
          </a:prstGeom>
          <a:solidFill>
            <a:srgbClr val="BBCDE3"/>
          </a:solidFill>
          <a:ln w="9525" algn="ctr">
            <a:solidFill>
              <a:srgbClr val="333333"/>
            </a:solidFill>
            <a:round/>
            <a:headEnd/>
            <a:tailEnd/>
          </a:ln>
        </p:spPr>
        <p:txBody>
          <a:bodyPr/>
          <a:lstStyle/>
          <a:p>
            <a:pPr marL="109538" eaLnBrk="0" hangingPunct="0"/>
            <a:endParaRPr lang="da-DK" sz="2200">
              <a:latin typeface="Arial Narrow" pitchFamily="34" charset="0"/>
            </a:endParaRPr>
          </a:p>
        </p:txBody>
      </p:sp>
      <p:sp>
        <p:nvSpPr>
          <p:cNvPr id="6" name="AutoShape 3"/>
          <p:cNvSpPr>
            <a:spLocks noChangeArrowheads="1"/>
          </p:cNvSpPr>
          <p:nvPr/>
        </p:nvSpPr>
        <p:spPr bwMode="auto">
          <a:xfrm>
            <a:off x="2501900" y="1966913"/>
            <a:ext cx="3660775" cy="15732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US" sz="1400" b="0" dirty="0" err="1" smtClean="0">
                <a:latin typeface="Lucida Sans Typewriter" pitchFamily="49" charset="0"/>
              </a:rPr>
              <a:t>myDelegateInstance</a:t>
            </a:r>
            <a:r>
              <a:rPr lang="en-US" sz="1400" b="0" dirty="0" smtClean="0">
                <a:latin typeface="Lucida Sans Typewriter" pitchFamily="49" charset="0"/>
              </a:rPr>
              <a:t> += new </a:t>
            </a:r>
            <a:r>
              <a:rPr lang="en-US" sz="1400" b="0" dirty="0" err="1" smtClean="0">
                <a:latin typeface="Lucida Sans Typewriter" pitchFamily="49" charset="0"/>
              </a:rPr>
              <a:t>myDelegate</a:t>
            </a:r>
            <a:endParaRPr lang="en-US" sz="1400" b="0" dirty="0" smtClean="0">
              <a:latin typeface="Lucida Sans Typewriter" pitchFamily="49" charset="0"/>
            </a:endParaRPr>
          </a:p>
          <a:p>
            <a:pPr defTabSz="457200">
              <a:lnSpc>
                <a:spcPct val="90000"/>
              </a:lnSpc>
              <a:tabLst>
                <a:tab pos="457200" algn="l"/>
              </a:tabLst>
              <a:defRPr/>
            </a:pPr>
            <a:r>
              <a:rPr lang="en-US" sz="1400" b="0" dirty="0" smtClean="0">
                <a:latin typeface="Lucida Sans Typewriter" pitchFamily="49" charset="0"/>
              </a:rPr>
              <a:t>(delegate (</a:t>
            </a:r>
            <a:r>
              <a:rPr lang="en-US" sz="1400" b="0" dirty="0" err="1" smtClean="0">
                <a:latin typeface="Lucida Sans Typewriter" pitchFamily="49" charset="0"/>
              </a:rPr>
              <a:t>int</a:t>
            </a:r>
            <a:r>
              <a:rPr lang="en-US" sz="1400" b="0" dirty="0" smtClean="0">
                <a:latin typeface="Lucida Sans Typewriter" pitchFamily="49" charset="0"/>
              </a:rPr>
              <a:t> parameter)</a:t>
            </a:r>
          </a:p>
          <a:p>
            <a:pPr defTabSz="457200">
              <a:lnSpc>
                <a:spcPct val="90000"/>
              </a:lnSpc>
              <a:tabLst>
                <a:tab pos="457200" algn="l"/>
              </a:tabLst>
              <a:defRPr/>
            </a:pPr>
            <a:r>
              <a:rPr lang="en-US" sz="1400" b="0" dirty="0" smtClean="0">
                <a:latin typeface="Lucida Sans Typewriter" pitchFamily="49" charset="0"/>
              </a:rPr>
              <a:t>    {</a:t>
            </a:r>
          </a:p>
          <a:p>
            <a:pPr defTabSz="457200">
              <a:lnSpc>
                <a:spcPct val="90000"/>
              </a:lnSpc>
              <a:tabLst>
                <a:tab pos="457200" algn="l"/>
              </a:tabLst>
              <a:defRPr/>
            </a:pPr>
            <a:r>
              <a:rPr lang="en-US" sz="1400" b="0" dirty="0" smtClean="0">
                <a:latin typeface="Lucida Sans Typewriter" pitchFamily="49" charset="0"/>
              </a:rPr>
              <a:t>        // Perform operation.</a:t>
            </a:r>
          </a:p>
          <a:p>
            <a:pPr defTabSz="457200">
              <a:lnSpc>
                <a:spcPct val="90000"/>
              </a:lnSpc>
              <a:tabLst>
                <a:tab pos="457200" algn="l"/>
              </a:tabLst>
              <a:defRPr/>
            </a:pPr>
            <a:r>
              <a:rPr lang="en-US" sz="1400" b="0" dirty="0" smtClean="0">
                <a:latin typeface="Lucida Sans Typewriter" pitchFamily="49" charset="0"/>
              </a:rPr>
              <a:t>        return 10;</a:t>
            </a:r>
          </a:p>
          <a:p>
            <a:pPr defTabSz="457200">
              <a:lnSpc>
                <a:spcPct val="90000"/>
              </a:lnSpc>
              <a:tabLst>
                <a:tab pos="457200" algn="l"/>
              </a:tabLst>
              <a:defRPr/>
            </a:pPr>
            <a:r>
              <a:rPr lang="en-US" sz="1400" b="0" dirty="0" smtClean="0">
                <a:latin typeface="Lucida Sans Typewriter" pitchFamily="49" charset="0"/>
              </a:rPr>
              <a:t>    });</a:t>
            </a:r>
          </a:p>
        </p:txBody>
      </p:sp>
      <p:sp>
        <p:nvSpPr>
          <p:cNvPr id="7" name="AutoShape 4"/>
          <p:cNvSpPr>
            <a:spLocks noChangeArrowheads="1"/>
          </p:cNvSpPr>
          <p:nvPr/>
        </p:nvSpPr>
        <p:spPr bwMode="auto">
          <a:xfrm>
            <a:off x="346075" y="835025"/>
            <a:ext cx="1955800" cy="271780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buFont typeface="Wingdings" pitchFamily="2" charset="2"/>
              <a:buNone/>
            </a:pPr>
            <a:r>
              <a:rPr lang="en-US" sz="1600" b="0"/>
              <a:t>Add the anonymous method as a handler for a delegate</a:t>
            </a:r>
          </a:p>
        </p:txBody>
      </p:sp>
      <p:pic>
        <p:nvPicPr>
          <p:cNvPr id="8" name="Picture 7" descr="arrow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99161">
            <a:off x="1695450" y="2000250"/>
            <a:ext cx="901700"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4"/>
          <p:cNvSpPr>
            <a:spLocks noChangeArrowheads="1"/>
          </p:cNvSpPr>
          <p:nvPr/>
        </p:nvSpPr>
        <p:spPr bwMode="auto">
          <a:xfrm>
            <a:off x="2530475" y="844550"/>
            <a:ext cx="3644900" cy="987425"/>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buFont typeface="Wingdings" pitchFamily="2" charset="2"/>
              <a:buNone/>
            </a:pPr>
            <a:r>
              <a:rPr lang="en-US" sz="1600" b="0"/>
              <a:t>Use the overloaded </a:t>
            </a:r>
            <a:r>
              <a:rPr lang="en-US" sz="1600"/>
              <a:t>delegate</a:t>
            </a:r>
            <a:r>
              <a:rPr lang="en-US" sz="1600" b="0"/>
              <a:t> keyword</a:t>
            </a:r>
          </a:p>
        </p:txBody>
      </p:sp>
      <p:pic>
        <p:nvPicPr>
          <p:cNvPr id="10" name="Picture 9" descr="arrow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248864">
            <a:off x="3275807" y="1912143"/>
            <a:ext cx="901700"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4"/>
          <p:cNvSpPr>
            <a:spLocks noChangeArrowheads="1"/>
          </p:cNvSpPr>
          <p:nvPr/>
        </p:nvSpPr>
        <p:spPr bwMode="auto">
          <a:xfrm>
            <a:off x="6300788" y="844550"/>
            <a:ext cx="2479675" cy="2695575"/>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buFont typeface="Wingdings" pitchFamily="2" charset="2"/>
              <a:buNone/>
            </a:pPr>
            <a:r>
              <a:rPr lang="en-US" sz="1600" b="0"/>
              <a:t>Optionally specify the parameter names and types for the anonymous method</a:t>
            </a:r>
          </a:p>
        </p:txBody>
      </p:sp>
      <p:pic>
        <p:nvPicPr>
          <p:cNvPr id="12" name="Picture 11" descr="arrow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171667">
            <a:off x="5033963" y="1954213"/>
            <a:ext cx="16367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4"/>
          <p:cNvSpPr>
            <a:spLocks noChangeArrowheads="1"/>
          </p:cNvSpPr>
          <p:nvPr/>
        </p:nvSpPr>
        <p:spPr bwMode="auto">
          <a:xfrm>
            <a:off x="363538" y="3705225"/>
            <a:ext cx="8426450" cy="500063"/>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buFont typeface="Wingdings" pitchFamily="2" charset="2"/>
              <a:buNone/>
            </a:pPr>
            <a:r>
              <a:rPr lang="en-US" sz="1600" b="0"/>
              <a:t>Add the method body for the anonymous method</a:t>
            </a:r>
            <a:endParaRPr lang="en-US" sz="1600"/>
          </a:p>
        </p:txBody>
      </p:sp>
      <p:pic>
        <p:nvPicPr>
          <p:cNvPr id="17" name="Picture 16" descr="arrow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234031">
            <a:off x="5337969" y="3502819"/>
            <a:ext cx="9017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4"/>
          <p:cNvSpPr>
            <a:spLocks noChangeArrowheads="1"/>
          </p:cNvSpPr>
          <p:nvPr/>
        </p:nvSpPr>
        <p:spPr bwMode="auto">
          <a:xfrm>
            <a:off x="365125" y="4483100"/>
            <a:ext cx="8426450" cy="1023938"/>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buFont typeface="Wingdings" pitchFamily="2" charset="2"/>
              <a:buNone/>
            </a:pPr>
            <a:r>
              <a:rPr lang="en-US" sz="1600" b="0"/>
              <a:t>Do not specify a return type; the compiler will work out the return type based on the context</a:t>
            </a:r>
            <a:endParaRPr lang="en-US" sz="1600"/>
          </a:p>
        </p:txBody>
      </p:sp>
      <p:sp>
        <p:nvSpPr>
          <p:cNvPr id="25" name="Slide Number Placeholder 24"/>
          <p:cNvSpPr>
            <a:spLocks noGrp="1"/>
          </p:cNvSpPr>
          <p:nvPr>
            <p:ph type="sldNum" sz="quarter" idx="12"/>
          </p:nvPr>
        </p:nvSpPr>
        <p:spPr/>
        <p:txBody>
          <a:bodyPr/>
          <a:lstStyle/>
          <a:p>
            <a:fld id="{E3F9CDB7-52C7-407A-9D61-3D60DE0C9C88}" type="slidenum">
              <a:rPr lang="en-US" smtClean="0"/>
              <a:pPr/>
              <a:t>32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6"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152400"/>
            <a:ext cx="8229600" cy="515112"/>
          </a:xfrm>
        </p:spPr>
        <p:txBody>
          <a:bodyPr/>
          <a:lstStyle/>
          <a:p>
            <a:pPr eaLnBrk="1" hangingPunct="1"/>
            <a:r>
              <a:rPr lang="en-GB" dirty="0" smtClean="0"/>
              <a:t>What Is a Lambda Expression?</a:t>
            </a:r>
          </a:p>
        </p:txBody>
      </p:sp>
      <p:sp>
        <p:nvSpPr>
          <p:cNvPr id="11267" name="AutoShape 4"/>
          <p:cNvSpPr>
            <a:spLocks noChangeArrowheads="1"/>
          </p:cNvSpPr>
          <p:nvPr/>
        </p:nvSpPr>
        <p:spPr bwMode="auto">
          <a:xfrm>
            <a:off x="195263" y="762000"/>
            <a:ext cx="8759825" cy="5521325"/>
          </a:xfrm>
          <a:prstGeom prst="roundRect">
            <a:avLst>
              <a:gd name="adj" fmla="val 4167"/>
            </a:avLst>
          </a:prstGeom>
          <a:solidFill>
            <a:srgbClr val="BBCDE3"/>
          </a:solidFill>
          <a:ln w="9525" algn="ctr">
            <a:solidFill>
              <a:srgbClr val="333333"/>
            </a:solidFill>
            <a:round/>
            <a:headEnd/>
            <a:tailEnd/>
          </a:ln>
        </p:spPr>
        <p:txBody>
          <a:bodyPr/>
          <a:lstStyle/>
          <a:p>
            <a:pPr marL="109538" eaLnBrk="0" hangingPunct="0"/>
            <a:endParaRPr lang="da-DK" sz="2200">
              <a:latin typeface="Arial Narrow" pitchFamily="34" charset="0"/>
            </a:endParaRPr>
          </a:p>
        </p:txBody>
      </p:sp>
      <p:sp>
        <p:nvSpPr>
          <p:cNvPr id="11268" name="AutoShape 4"/>
          <p:cNvSpPr>
            <a:spLocks noChangeArrowheads="1"/>
          </p:cNvSpPr>
          <p:nvPr/>
        </p:nvSpPr>
        <p:spPr bwMode="auto">
          <a:xfrm>
            <a:off x="403225" y="954088"/>
            <a:ext cx="8334375" cy="77470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nchor="ctr" anchorCtr="1"/>
          <a:lstStyle/>
          <a:p>
            <a:pPr marL="174625" algn="ctr" eaLnBrk="0" hangingPunct="0">
              <a:lnSpc>
                <a:spcPct val="105000"/>
              </a:lnSpc>
              <a:buClr>
                <a:schemeClr val="hlink"/>
              </a:buClr>
              <a:buSzPct val="90000"/>
            </a:pPr>
            <a:r>
              <a:rPr lang="en-IN" sz="1600" dirty="0" smtClean="0"/>
              <a:t>A lambda expression is an unnamed method written in place of a delegate instance.</a:t>
            </a:r>
            <a:endParaRPr lang="en-US" sz="1600" dirty="0"/>
          </a:p>
        </p:txBody>
      </p:sp>
      <p:sp>
        <p:nvSpPr>
          <p:cNvPr id="11269" name="AutoShape 4"/>
          <p:cNvSpPr>
            <a:spLocks noChangeArrowheads="1"/>
          </p:cNvSpPr>
          <p:nvPr/>
        </p:nvSpPr>
        <p:spPr bwMode="auto">
          <a:xfrm>
            <a:off x="396875" y="1933575"/>
            <a:ext cx="8335963" cy="77311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nchor="ctr" anchorCtr="1"/>
          <a:lstStyle/>
          <a:p>
            <a:pPr marL="174625" algn="ctr" eaLnBrk="0" hangingPunct="0">
              <a:lnSpc>
                <a:spcPct val="105000"/>
              </a:lnSpc>
              <a:buClr>
                <a:schemeClr val="hlink"/>
              </a:buClr>
              <a:buSzPct val="90000"/>
            </a:pPr>
            <a:r>
              <a:rPr lang="en-US" sz="1600" dirty="0" smtClean="0"/>
              <a:t>Lambda expressions are defined by using the =&gt; operator</a:t>
            </a:r>
          </a:p>
          <a:p>
            <a:pPr marL="174625" algn="ctr" eaLnBrk="0" hangingPunct="0">
              <a:lnSpc>
                <a:spcPct val="105000"/>
              </a:lnSpc>
              <a:buClr>
                <a:schemeClr val="hlink"/>
              </a:buClr>
              <a:buSzPct val="90000"/>
            </a:pPr>
            <a:r>
              <a:rPr lang="en-IN" sz="1600" dirty="0" smtClean="0"/>
              <a:t>(parameters) =&gt; expression-or-statement-block</a:t>
            </a:r>
            <a:endParaRPr lang="en-US" sz="1600" dirty="0"/>
          </a:p>
        </p:txBody>
      </p:sp>
      <p:sp>
        <p:nvSpPr>
          <p:cNvPr id="11270" name="AutoShape 4"/>
          <p:cNvSpPr>
            <a:spLocks noChangeArrowheads="1"/>
          </p:cNvSpPr>
          <p:nvPr/>
        </p:nvSpPr>
        <p:spPr bwMode="auto">
          <a:xfrm>
            <a:off x="388938" y="2900363"/>
            <a:ext cx="8335962" cy="77470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nchor="ctr" anchorCtr="1"/>
          <a:lstStyle/>
          <a:p>
            <a:pPr marL="174625" algn="ctr" eaLnBrk="0" hangingPunct="0">
              <a:lnSpc>
                <a:spcPct val="105000"/>
              </a:lnSpc>
              <a:buClr>
                <a:schemeClr val="hlink"/>
              </a:buClr>
              <a:buSzPct val="90000"/>
            </a:pPr>
            <a:r>
              <a:rPr lang="en-US" sz="1600" b="0"/>
              <a:t>Lambda expressions use a natural and concise syntax</a:t>
            </a:r>
            <a:endParaRPr lang="en-US" sz="1600"/>
          </a:p>
        </p:txBody>
      </p:sp>
      <p:sp>
        <p:nvSpPr>
          <p:cNvPr id="14" name="AutoShape 3"/>
          <p:cNvSpPr>
            <a:spLocks noChangeArrowheads="1"/>
          </p:cNvSpPr>
          <p:nvPr/>
        </p:nvSpPr>
        <p:spPr bwMode="auto">
          <a:xfrm>
            <a:off x="1855788" y="3862388"/>
            <a:ext cx="5432425" cy="1101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GB" sz="5400" b="0" dirty="0" smtClean="0"/>
              <a:t>x =&gt; x * x</a:t>
            </a:r>
            <a:endParaRPr lang="en-GB" sz="5400" b="0" dirty="0"/>
          </a:p>
        </p:txBody>
      </p:sp>
      <p:sp>
        <p:nvSpPr>
          <p:cNvPr id="11272" name="AutoShape 4"/>
          <p:cNvSpPr>
            <a:spLocks noChangeArrowheads="1"/>
          </p:cNvSpPr>
          <p:nvPr/>
        </p:nvSpPr>
        <p:spPr bwMode="auto">
          <a:xfrm>
            <a:off x="382588" y="5146675"/>
            <a:ext cx="8335962" cy="9080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nchor="ctr" anchorCtr="1"/>
          <a:lstStyle/>
          <a:p>
            <a:pPr marL="174625" algn="ctr" eaLnBrk="0" hangingPunct="0">
              <a:lnSpc>
                <a:spcPct val="135000"/>
              </a:lnSpc>
              <a:buClr>
                <a:schemeClr val="hlink"/>
              </a:buClr>
              <a:buSzPct val="90000"/>
            </a:pPr>
            <a:r>
              <a:rPr lang="en-US" sz="1600" b="0"/>
              <a:t>This code example can be read as: Given x, calculate x * x</a:t>
            </a:r>
          </a:p>
          <a:p>
            <a:pPr marL="174625" algn="ctr" eaLnBrk="0" hangingPunct="0">
              <a:lnSpc>
                <a:spcPct val="135000"/>
              </a:lnSpc>
              <a:buClr>
                <a:schemeClr val="hlink"/>
              </a:buClr>
              <a:buSzPct val="90000"/>
            </a:pPr>
            <a:r>
              <a:rPr lang="en-US" sz="1600" b="0"/>
              <a:t>The parameter and return types are inferred</a:t>
            </a:r>
            <a:endParaRPr lang="en-US" sz="1600"/>
          </a:p>
        </p:txBody>
      </p:sp>
      <p:sp>
        <p:nvSpPr>
          <p:cNvPr id="9" name="Slide Number Placeholder 8"/>
          <p:cNvSpPr>
            <a:spLocks noGrp="1"/>
          </p:cNvSpPr>
          <p:nvPr>
            <p:ph type="sldNum" sz="quarter" idx="12"/>
          </p:nvPr>
        </p:nvSpPr>
        <p:spPr/>
        <p:txBody>
          <a:bodyPr/>
          <a:lstStyle/>
          <a:p>
            <a:fld id="{E3F9CDB7-52C7-407A-9D61-3D60DE0C9C88}"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04800" y="152400"/>
            <a:ext cx="8229600" cy="515112"/>
          </a:xfrm>
        </p:spPr>
        <p:txBody>
          <a:bodyPr/>
          <a:lstStyle/>
          <a:p>
            <a:pPr eaLnBrk="1" hangingPunct="1"/>
            <a:r>
              <a:rPr lang="en-GB" dirty="0" smtClean="0"/>
              <a:t>Defining Lambda Expressions</a:t>
            </a:r>
          </a:p>
        </p:txBody>
      </p:sp>
      <p:sp>
        <p:nvSpPr>
          <p:cNvPr id="24" name="AutoShape 4"/>
          <p:cNvSpPr>
            <a:spLocks noChangeArrowheads="1"/>
          </p:cNvSpPr>
          <p:nvPr/>
        </p:nvSpPr>
        <p:spPr bwMode="auto">
          <a:xfrm>
            <a:off x="195263" y="685800"/>
            <a:ext cx="8759825" cy="5521325"/>
          </a:xfrm>
          <a:prstGeom prst="roundRect">
            <a:avLst>
              <a:gd name="adj" fmla="val 4167"/>
            </a:avLst>
          </a:prstGeom>
          <a:solidFill>
            <a:srgbClr val="BBCDE3"/>
          </a:solidFill>
          <a:ln w="9525" algn="ctr">
            <a:solidFill>
              <a:srgbClr val="333333"/>
            </a:solidFill>
            <a:round/>
            <a:headEnd/>
            <a:tailEnd/>
          </a:ln>
        </p:spPr>
        <p:txBody>
          <a:bodyPr/>
          <a:lstStyle/>
          <a:p>
            <a:pPr marL="109538" eaLnBrk="0" hangingPunct="0"/>
            <a:endParaRPr lang="da-DK" sz="2200">
              <a:latin typeface="Arial Narrow" pitchFamily="34" charset="0"/>
            </a:endParaRPr>
          </a:p>
        </p:txBody>
      </p:sp>
      <p:sp>
        <p:nvSpPr>
          <p:cNvPr id="25" name="AutoShape 4"/>
          <p:cNvSpPr>
            <a:spLocks noChangeArrowheads="1"/>
          </p:cNvSpPr>
          <p:nvPr/>
        </p:nvSpPr>
        <p:spPr bwMode="auto">
          <a:xfrm>
            <a:off x="304800" y="889000"/>
            <a:ext cx="8551863" cy="83026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A simple expression where the type of the </a:t>
            </a:r>
            <a:r>
              <a:rPr lang="en-US" sz="1600" b="0" i="1"/>
              <a:t>x</a:t>
            </a:r>
            <a:r>
              <a:rPr lang="en-US" sz="1600" b="0"/>
              <a:t> parameter is inferred from the context</a:t>
            </a:r>
          </a:p>
        </p:txBody>
      </p:sp>
      <p:sp>
        <p:nvSpPr>
          <p:cNvPr id="26" name="AutoShape 3"/>
          <p:cNvSpPr>
            <a:spLocks noChangeArrowheads="1"/>
          </p:cNvSpPr>
          <p:nvPr/>
        </p:nvSpPr>
        <p:spPr bwMode="auto">
          <a:xfrm>
            <a:off x="2668588" y="1468437"/>
            <a:ext cx="6072187" cy="376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US" sz="1400" b="0" dirty="0" smtClean="0">
                <a:latin typeface="Lucida Sans Typewriter" pitchFamily="49" charset="0"/>
              </a:rPr>
              <a:t>x =&gt; x * x</a:t>
            </a:r>
          </a:p>
        </p:txBody>
      </p:sp>
      <p:sp>
        <p:nvSpPr>
          <p:cNvPr id="27" name="AutoShape 4"/>
          <p:cNvSpPr>
            <a:spLocks noChangeArrowheads="1"/>
          </p:cNvSpPr>
          <p:nvPr/>
        </p:nvSpPr>
        <p:spPr bwMode="auto">
          <a:xfrm>
            <a:off x="306388" y="1930400"/>
            <a:ext cx="8551862" cy="8318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An expression that uses a Visual C# statement block instead of a simple expression</a:t>
            </a:r>
          </a:p>
        </p:txBody>
      </p:sp>
      <p:sp>
        <p:nvSpPr>
          <p:cNvPr id="28" name="AutoShape 3"/>
          <p:cNvSpPr>
            <a:spLocks noChangeArrowheads="1"/>
          </p:cNvSpPr>
          <p:nvPr/>
        </p:nvSpPr>
        <p:spPr bwMode="auto">
          <a:xfrm>
            <a:off x="2670175" y="2509837"/>
            <a:ext cx="6072188" cy="377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a:lnSpc>
                <a:spcPct val="90000"/>
              </a:lnSpc>
              <a:tabLst>
                <a:tab pos="457200" algn="l"/>
              </a:tabLst>
              <a:defRPr/>
            </a:pPr>
            <a:r>
              <a:rPr lang="en-US" sz="1400" b="0"/>
              <a:t>x =&gt; { return x * x ; } </a:t>
            </a:r>
            <a:endParaRPr lang="en-US" sz="1400" b="0">
              <a:latin typeface="Lucida Sans Typewriter" pitchFamily="49" charset="0"/>
            </a:endParaRPr>
          </a:p>
        </p:txBody>
      </p:sp>
      <p:sp>
        <p:nvSpPr>
          <p:cNvPr id="29" name="AutoShape 4"/>
          <p:cNvSpPr>
            <a:spLocks noChangeArrowheads="1"/>
          </p:cNvSpPr>
          <p:nvPr/>
        </p:nvSpPr>
        <p:spPr bwMode="auto">
          <a:xfrm>
            <a:off x="306388" y="2970212"/>
            <a:ext cx="8551862" cy="8318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An expression that calls a method and takes no parameters</a:t>
            </a:r>
          </a:p>
        </p:txBody>
      </p:sp>
      <p:sp>
        <p:nvSpPr>
          <p:cNvPr id="30" name="AutoShape 3"/>
          <p:cNvSpPr>
            <a:spLocks noChangeArrowheads="1"/>
          </p:cNvSpPr>
          <p:nvPr/>
        </p:nvSpPr>
        <p:spPr bwMode="auto">
          <a:xfrm>
            <a:off x="2670175" y="3549650"/>
            <a:ext cx="6072188" cy="4000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a:lnSpc>
                <a:spcPct val="90000"/>
              </a:lnSpc>
              <a:tabLst>
                <a:tab pos="457200" algn="l"/>
              </a:tabLst>
              <a:defRPr/>
            </a:pPr>
            <a:r>
              <a:rPr lang="en-US" sz="1400" b="0"/>
              <a:t>() =&gt; myObject.MyMethod(0) </a:t>
            </a:r>
            <a:endParaRPr lang="en-US" sz="1400" b="0">
              <a:latin typeface="Lucida Sans Typewriter" pitchFamily="49" charset="0"/>
            </a:endParaRPr>
          </a:p>
        </p:txBody>
      </p:sp>
      <p:sp>
        <p:nvSpPr>
          <p:cNvPr id="31" name="AutoShape 4"/>
          <p:cNvSpPr>
            <a:spLocks noChangeArrowheads="1"/>
          </p:cNvSpPr>
          <p:nvPr/>
        </p:nvSpPr>
        <p:spPr bwMode="auto">
          <a:xfrm>
            <a:off x="292100" y="4035425"/>
            <a:ext cx="8551863" cy="83026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An expression where the parameter type is stated explicitly</a:t>
            </a:r>
          </a:p>
        </p:txBody>
      </p:sp>
      <p:sp>
        <p:nvSpPr>
          <p:cNvPr id="32" name="AutoShape 3"/>
          <p:cNvSpPr>
            <a:spLocks noChangeArrowheads="1"/>
          </p:cNvSpPr>
          <p:nvPr/>
        </p:nvSpPr>
        <p:spPr bwMode="auto">
          <a:xfrm>
            <a:off x="2655888" y="4614862"/>
            <a:ext cx="6072187" cy="376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a:lnSpc>
                <a:spcPct val="90000"/>
              </a:lnSpc>
              <a:tabLst>
                <a:tab pos="457200" algn="l"/>
              </a:tabLst>
              <a:defRPr/>
            </a:pPr>
            <a:r>
              <a:rPr lang="en-US" sz="1400" b="0"/>
              <a:t>(int x) =&gt; x / 2</a:t>
            </a:r>
            <a:endParaRPr lang="en-US" sz="1400" b="0">
              <a:latin typeface="Lucida Sans Typewriter" pitchFamily="49" charset="0"/>
            </a:endParaRPr>
          </a:p>
        </p:txBody>
      </p:sp>
      <p:sp>
        <p:nvSpPr>
          <p:cNvPr id="41" name="AutoShape 4"/>
          <p:cNvSpPr>
            <a:spLocks noChangeArrowheads="1"/>
          </p:cNvSpPr>
          <p:nvPr/>
        </p:nvSpPr>
        <p:spPr bwMode="auto">
          <a:xfrm>
            <a:off x="293688" y="5064125"/>
            <a:ext cx="8551862" cy="8318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An expression with multiple parameters and a parameter passed by reference</a:t>
            </a:r>
          </a:p>
        </p:txBody>
      </p:sp>
      <p:sp>
        <p:nvSpPr>
          <p:cNvPr id="42" name="AutoShape 3"/>
          <p:cNvSpPr>
            <a:spLocks noChangeArrowheads="1"/>
          </p:cNvSpPr>
          <p:nvPr/>
        </p:nvSpPr>
        <p:spPr bwMode="auto">
          <a:xfrm>
            <a:off x="2657475" y="5643562"/>
            <a:ext cx="6073775" cy="376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a:defRPr/>
            </a:pPr>
            <a:r>
              <a:rPr lang="en-US" sz="1400" b="0"/>
              <a:t>(ref int x,int y) =&gt; {x++; return x/y;}</a:t>
            </a:r>
            <a:endParaRPr lang="en-GB" sz="1400" b="0"/>
          </a:p>
        </p:txBody>
      </p:sp>
      <p:sp>
        <p:nvSpPr>
          <p:cNvPr id="22" name="Slide Number Placeholder 21"/>
          <p:cNvSpPr>
            <a:spLocks noGrp="1"/>
          </p:cNvSpPr>
          <p:nvPr>
            <p:ph type="sldNum" sz="quarter" idx="12"/>
          </p:nvPr>
        </p:nvSpPr>
        <p:spPr/>
        <p:txBody>
          <a:bodyPr/>
          <a:lstStyle/>
          <a:p>
            <a:fld id="{E3F9CDB7-52C7-407A-9D61-3D60DE0C9C88}" type="slidenum">
              <a:rPr lang="en-US" smtClean="0"/>
              <a:pPr/>
              <a:t>34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41" grpId="0" animBg="1"/>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4"/>
          <p:cNvSpPr>
            <a:spLocks noChangeArrowheads="1"/>
          </p:cNvSpPr>
          <p:nvPr/>
        </p:nvSpPr>
        <p:spPr bwMode="auto">
          <a:xfrm>
            <a:off x="742950" y="1578630"/>
            <a:ext cx="7646988" cy="879796"/>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sz="1400">
              <a:cs typeface="Arial" charset="0"/>
            </a:endParaRPr>
          </a:p>
        </p:txBody>
      </p:sp>
      <p:sp>
        <p:nvSpPr>
          <p:cNvPr id="14339" name="Rectangle 7"/>
          <p:cNvSpPr>
            <a:spLocks noGrp="1" noChangeArrowheads="1"/>
          </p:cNvSpPr>
          <p:nvPr>
            <p:ph type="title"/>
          </p:nvPr>
        </p:nvSpPr>
        <p:spPr>
          <a:xfrm>
            <a:off x="0" y="152400"/>
            <a:ext cx="8229600" cy="396875"/>
          </a:xfrm>
        </p:spPr>
        <p:txBody>
          <a:bodyPr/>
          <a:lstStyle/>
          <a:p>
            <a:pPr eaLnBrk="1" hangingPunct="1"/>
            <a:r>
              <a:rPr lang="en-US" dirty="0" smtClean="0"/>
              <a:t>Creating and Using Extension Methods</a:t>
            </a:r>
          </a:p>
        </p:txBody>
      </p:sp>
      <p:sp>
        <p:nvSpPr>
          <p:cNvPr id="3" name="AutoShape 26"/>
          <p:cNvSpPr>
            <a:spLocks noChangeArrowheads="1"/>
          </p:cNvSpPr>
          <p:nvPr/>
        </p:nvSpPr>
        <p:spPr bwMode="auto">
          <a:xfrm>
            <a:off x="393700" y="854730"/>
            <a:ext cx="8313738" cy="4191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defRPr/>
            </a:pPr>
            <a:endParaRPr lang="en-US" sz="1600">
              <a:cs typeface="Arial" charset="0"/>
            </a:endParaRPr>
          </a:p>
        </p:txBody>
      </p:sp>
      <p:sp>
        <p:nvSpPr>
          <p:cNvPr id="14341" name="Rectangle 3"/>
          <p:cNvSpPr>
            <a:spLocks noChangeArrowheads="1"/>
          </p:cNvSpPr>
          <p:nvPr/>
        </p:nvSpPr>
        <p:spPr bwMode="auto">
          <a:xfrm>
            <a:off x="425450" y="934105"/>
            <a:ext cx="829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spcBef>
                <a:spcPct val="40000"/>
              </a:spcBef>
              <a:buClr>
                <a:srgbClr val="8DACD0"/>
              </a:buClr>
              <a:buSzPct val="70000"/>
            </a:pPr>
            <a:r>
              <a:rPr lang="en-US" b="0" dirty="0"/>
              <a:t>Add extension methods to an existing class without:</a:t>
            </a:r>
            <a:endParaRPr lang="en-US" b="0" dirty="0">
              <a:latin typeface="Arial Narrow" pitchFamily="34" charset="0"/>
            </a:endParaRPr>
          </a:p>
        </p:txBody>
      </p:sp>
      <p:sp>
        <p:nvSpPr>
          <p:cNvPr id="14342" name="Rectangle 16"/>
          <p:cNvSpPr>
            <a:spLocks noChangeArrowheads="1"/>
          </p:cNvSpPr>
          <p:nvPr/>
        </p:nvSpPr>
        <p:spPr bwMode="auto">
          <a:xfrm>
            <a:off x="825500" y="1511955"/>
            <a:ext cx="8013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1600" b="0" dirty="0"/>
              <a:t>- Having access to the source of the existing class</a:t>
            </a:r>
          </a:p>
        </p:txBody>
      </p:sp>
      <p:sp>
        <p:nvSpPr>
          <p:cNvPr id="14343" name="Rectangle 16"/>
          <p:cNvSpPr>
            <a:spLocks noChangeArrowheads="1"/>
          </p:cNvSpPr>
          <p:nvPr/>
        </p:nvSpPr>
        <p:spPr bwMode="auto">
          <a:xfrm>
            <a:off x="830263" y="1835805"/>
            <a:ext cx="8012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1600" b="0"/>
              <a:t>- Modifying or recompiling the existing class</a:t>
            </a:r>
          </a:p>
        </p:txBody>
      </p:sp>
      <p:sp>
        <p:nvSpPr>
          <p:cNvPr id="14344" name="Rectangle 16"/>
          <p:cNvSpPr>
            <a:spLocks noChangeArrowheads="1"/>
          </p:cNvSpPr>
          <p:nvPr/>
        </p:nvSpPr>
        <p:spPr bwMode="auto">
          <a:xfrm>
            <a:off x="822325" y="2126318"/>
            <a:ext cx="8013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1600" b="0" dirty="0"/>
              <a:t>- Deriving a new type from the existing class</a:t>
            </a:r>
          </a:p>
        </p:txBody>
      </p:sp>
      <p:sp>
        <p:nvSpPr>
          <p:cNvPr id="11" name="AutoShape 3"/>
          <p:cNvSpPr>
            <a:spLocks noChangeArrowheads="1"/>
          </p:cNvSpPr>
          <p:nvPr/>
        </p:nvSpPr>
        <p:spPr bwMode="auto">
          <a:xfrm>
            <a:off x="498475" y="2532100"/>
            <a:ext cx="8126413" cy="239933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200" b="0" dirty="0">
                <a:latin typeface="Lucida Sans Typewriter" pitchFamily="49" charset="0"/>
                <a:cs typeface="Arial" charset="0"/>
              </a:rPr>
              <a:t>namespace </a:t>
            </a:r>
            <a:r>
              <a:rPr lang="en-US" sz="1200" b="0" dirty="0" err="1">
                <a:latin typeface="Lucida Sans Typewriter" pitchFamily="49" charset="0"/>
                <a:cs typeface="Arial" charset="0"/>
              </a:rPr>
              <a:t>Fabrikam.Extensions</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    static class </a:t>
            </a:r>
            <a:r>
              <a:rPr lang="en-US" sz="1200" b="0" dirty="0" err="1">
                <a:latin typeface="Lucida Sans Typewriter" pitchFamily="49" charset="0"/>
                <a:cs typeface="Arial" charset="0"/>
              </a:rPr>
              <a:t>IntExtension</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    {</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        internal static int </a:t>
            </a:r>
            <a:r>
              <a:rPr lang="en-US" sz="1200" b="0" dirty="0" err="1">
                <a:latin typeface="Lucida Sans Typewriter" pitchFamily="49" charset="0"/>
                <a:cs typeface="Arial" charset="0"/>
              </a:rPr>
              <a:t>NextRand</a:t>
            </a:r>
            <a:r>
              <a:rPr lang="en-US" sz="1200" b="0" dirty="0">
                <a:latin typeface="Lucida Sans Typewriter" pitchFamily="49" charset="0"/>
                <a:cs typeface="Arial" charset="0"/>
              </a:rPr>
              <a:t>(this int seed, int </a:t>
            </a:r>
          </a:p>
          <a:p>
            <a:pPr>
              <a:defRPr/>
            </a:pPr>
            <a:r>
              <a:rPr lang="en-US" sz="1200" b="0" dirty="0">
                <a:latin typeface="Lucida Sans Typewriter" pitchFamily="49" charset="0"/>
                <a:cs typeface="Arial" charset="0"/>
              </a:rPr>
              <a:t>            </a:t>
            </a:r>
            <a:r>
              <a:rPr lang="en-US" sz="1200" b="0" dirty="0" err="1">
                <a:latin typeface="Lucida Sans Typewriter" pitchFamily="49" charset="0"/>
                <a:cs typeface="Arial" charset="0"/>
              </a:rPr>
              <a:t>maxValue</a:t>
            </a:r>
            <a:r>
              <a:rPr lang="en-US" sz="1200" b="0" dirty="0">
                <a:latin typeface="Lucida Sans Typewriter" pitchFamily="49" charset="0"/>
                <a:cs typeface="Arial" charset="0"/>
              </a:rPr>
              <a:t>)</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        {</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            Random </a:t>
            </a:r>
            <a:r>
              <a:rPr lang="en-US" sz="1200" b="0" dirty="0" err="1">
                <a:latin typeface="Lucida Sans Typewriter" pitchFamily="49" charset="0"/>
                <a:cs typeface="Arial" charset="0"/>
              </a:rPr>
              <a:t>randomNumberGenerator</a:t>
            </a:r>
            <a:r>
              <a:rPr lang="en-US" sz="1200" b="0" dirty="0">
                <a:latin typeface="Lucida Sans Typewriter" pitchFamily="49" charset="0"/>
                <a:cs typeface="Arial" charset="0"/>
              </a:rPr>
              <a:t> = new Random(seed);</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            return </a:t>
            </a:r>
            <a:r>
              <a:rPr lang="en-US" sz="1200" b="0" dirty="0" err="1">
                <a:latin typeface="Lucida Sans Typewriter" pitchFamily="49" charset="0"/>
                <a:cs typeface="Arial" charset="0"/>
              </a:rPr>
              <a:t>randomNumberGenerator.Next</a:t>
            </a:r>
            <a:r>
              <a:rPr lang="en-US" sz="1200" b="0" dirty="0">
                <a:latin typeface="Lucida Sans Typewriter" pitchFamily="49" charset="0"/>
                <a:cs typeface="Arial" charset="0"/>
              </a:rPr>
              <a:t>(</a:t>
            </a:r>
            <a:r>
              <a:rPr lang="en-US" sz="1200" b="0" dirty="0" err="1">
                <a:latin typeface="Lucida Sans Typewriter" pitchFamily="49" charset="0"/>
                <a:cs typeface="Arial" charset="0"/>
              </a:rPr>
              <a:t>maxValue</a:t>
            </a:r>
            <a:r>
              <a:rPr lang="en-US" sz="1200" b="0" dirty="0">
                <a:latin typeface="Lucida Sans Typewriter" pitchFamily="49" charset="0"/>
                <a:cs typeface="Arial" charset="0"/>
              </a:rPr>
              <a:t>);       </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        }</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    }</a:t>
            </a:r>
            <a:endParaRPr lang="en-GB" sz="1200" b="0" dirty="0">
              <a:latin typeface="Lucida Sans Typewriter" pitchFamily="49" charset="0"/>
              <a:cs typeface="Arial" charset="0"/>
            </a:endParaRPr>
          </a:p>
          <a:p>
            <a:pPr>
              <a:defRPr/>
            </a:pPr>
            <a:r>
              <a:rPr lang="en-US" sz="1200" b="0" dirty="0">
                <a:latin typeface="Lucida Sans Typewriter" pitchFamily="49" charset="0"/>
                <a:cs typeface="Arial" charset="0"/>
              </a:rPr>
              <a:t>}</a:t>
            </a:r>
            <a:endParaRPr lang="en-GB" sz="1200" b="0" dirty="0">
              <a:latin typeface="Lucida Sans Typewriter" pitchFamily="49" charset="0"/>
              <a:cs typeface="Arial" charset="0"/>
            </a:endParaRPr>
          </a:p>
        </p:txBody>
      </p:sp>
      <p:sp>
        <p:nvSpPr>
          <p:cNvPr id="12" name="AutoShape 3"/>
          <p:cNvSpPr>
            <a:spLocks noChangeArrowheads="1"/>
          </p:cNvSpPr>
          <p:nvPr/>
        </p:nvSpPr>
        <p:spPr bwMode="auto">
          <a:xfrm>
            <a:off x="488950" y="5007630"/>
            <a:ext cx="8126413" cy="103187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200" b="0">
                <a:latin typeface="Lucida Sans Typewriter" pitchFamily="49" charset="0"/>
                <a:cs typeface="Arial" charset="0"/>
              </a:rPr>
              <a:t>using Fabrikam.Extensions;</a:t>
            </a:r>
            <a:endParaRPr lang="en-GB" sz="1200" b="0">
              <a:latin typeface="Lucida Sans Typewriter" pitchFamily="49" charset="0"/>
              <a:cs typeface="Arial" charset="0"/>
            </a:endParaRPr>
          </a:p>
          <a:p>
            <a:pPr>
              <a:defRPr/>
            </a:pPr>
            <a:r>
              <a:rPr lang="en-US" sz="1200" b="0">
                <a:latin typeface="Lucida Sans Typewriter" pitchFamily="49" charset="0"/>
                <a:cs typeface="Arial" charset="0"/>
              </a:rPr>
              <a:t>...</a:t>
            </a:r>
          </a:p>
          <a:p>
            <a:pPr>
              <a:defRPr/>
            </a:pPr>
            <a:r>
              <a:rPr lang="en-US" sz="1200" b="0">
                <a:latin typeface="Lucida Sans Typewriter" pitchFamily="49" charset="0"/>
                <a:cs typeface="Arial" charset="0"/>
              </a:rPr>
              <a:t>int i = 8;</a:t>
            </a:r>
            <a:endParaRPr lang="en-GB" sz="1200" b="0">
              <a:latin typeface="Lucida Sans Typewriter" pitchFamily="49" charset="0"/>
              <a:cs typeface="Arial" charset="0"/>
            </a:endParaRPr>
          </a:p>
          <a:p>
            <a:pPr>
              <a:defRPr/>
            </a:pPr>
            <a:r>
              <a:rPr lang="en-US" sz="1200" b="0">
                <a:latin typeface="Lucida Sans Typewriter" pitchFamily="49" charset="0"/>
                <a:cs typeface="Arial" charset="0"/>
              </a:rPr>
              <a:t>int j = i.NextRand(20);</a:t>
            </a:r>
            <a:endParaRPr lang="en-GB" sz="1200" b="0">
              <a:latin typeface="Lucida Sans Typewriter" pitchFamily="49" charset="0"/>
              <a:cs typeface="Arial" charset="0"/>
            </a:endParaRPr>
          </a:p>
        </p:txBody>
      </p:sp>
      <p:sp>
        <p:nvSpPr>
          <p:cNvPr id="28" name="Rectangle 27"/>
          <p:cNvSpPr/>
          <p:nvPr/>
        </p:nvSpPr>
        <p:spPr>
          <a:xfrm>
            <a:off x="4081463" y="5103812"/>
            <a:ext cx="2695575" cy="52322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400" b="0">
                <a:solidFill>
                  <a:srgbClr val="000000"/>
                </a:solidFill>
                <a:cs typeface="Arial" charset="0"/>
              </a:rPr>
              <a:t>No reference to the </a:t>
            </a:r>
            <a:r>
              <a:rPr lang="en-US" sz="1400">
                <a:solidFill>
                  <a:srgbClr val="000000"/>
                </a:solidFill>
                <a:cs typeface="Arial" charset="0"/>
              </a:rPr>
              <a:t>IntExtension</a:t>
            </a:r>
            <a:r>
              <a:rPr lang="en-US" sz="1400" b="0">
                <a:solidFill>
                  <a:srgbClr val="000000"/>
                </a:solidFill>
                <a:latin typeface="Lucida Sans Typewriter" pitchFamily="49" charset="0"/>
                <a:cs typeface="Arial" charset="0"/>
              </a:rPr>
              <a:t> </a:t>
            </a:r>
            <a:r>
              <a:rPr lang="en-US" sz="1400" b="0">
                <a:solidFill>
                  <a:srgbClr val="000000"/>
                </a:solidFill>
                <a:cs typeface="Arial" charset="0"/>
              </a:rPr>
              <a:t>class</a:t>
            </a:r>
            <a:endParaRPr lang="en-GB" sz="1400">
              <a:solidFill>
                <a:srgbClr val="000000"/>
              </a:solidFill>
              <a:cs typeface="Arial" charset="0"/>
            </a:endParaRPr>
          </a:p>
        </p:txBody>
      </p:sp>
      <p:cxnSp>
        <p:nvCxnSpPr>
          <p:cNvPr id="14348" name="Straight Connector 43"/>
          <p:cNvCxnSpPr>
            <a:cxnSpLocks noChangeShapeType="1"/>
            <a:endCxn id="28" idx="1"/>
          </p:cNvCxnSpPr>
          <p:nvPr/>
        </p:nvCxnSpPr>
        <p:spPr bwMode="auto">
          <a:xfrm flipV="1">
            <a:off x="2133600" y="5365422"/>
            <a:ext cx="1947863" cy="425778"/>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cxnSp>
        <p:nvCxnSpPr>
          <p:cNvPr id="14350" name="Straight Connector 43"/>
          <p:cNvCxnSpPr>
            <a:cxnSpLocks noChangeShapeType="1"/>
          </p:cNvCxnSpPr>
          <p:nvPr/>
        </p:nvCxnSpPr>
        <p:spPr bwMode="auto">
          <a:xfrm flipV="1">
            <a:off x="2667000" y="3014663"/>
            <a:ext cx="939800" cy="338137"/>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cxnSp>
        <p:nvCxnSpPr>
          <p:cNvPr id="14352" name="Straight Connector 43"/>
          <p:cNvCxnSpPr>
            <a:cxnSpLocks noChangeShapeType="1"/>
          </p:cNvCxnSpPr>
          <p:nvPr/>
        </p:nvCxnSpPr>
        <p:spPr bwMode="auto">
          <a:xfrm flipV="1">
            <a:off x="3962400" y="3305175"/>
            <a:ext cx="650875" cy="171450"/>
          </a:xfrm>
          <a:prstGeom prst="line">
            <a:avLst/>
          </a:prstGeom>
          <a:noFill/>
          <a:ln w="63500" algn="ctr">
            <a:solidFill>
              <a:srgbClr val="FF0000"/>
            </a:solidFill>
            <a:round/>
            <a:headEnd/>
            <a:tailEnd/>
          </a:ln>
          <a:extLst>
            <a:ext uri="{909E8E84-426E-40DD-AFC4-6F175D3DCCD1}">
              <a14:hiddenFill xmlns:a14="http://schemas.microsoft.com/office/drawing/2010/main">
                <a:noFill/>
              </a14:hiddenFill>
            </a:ext>
          </a:extLst>
        </p:spPr>
      </p:cxnSp>
      <p:sp>
        <p:nvSpPr>
          <p:cNvPr id="22" name="Rectangle 21"/>
          <p:cNvSpPr/>
          <p:nvPr/>
        </p:nvSpPr>
        <p:spPr>
          <a:xfrm>
            <a:off x="3581400" y="2667000"/>
            <a:ext cx="1905000" cy="30777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400" b="0">
                <a:solidFill>
                  <a:srgbClr val="000000"/>
                </a:solidFill>
                <a:cs typeface="Arial" charset="0"/>
              </a:rPr>
              <a:t>Static method</a:t>
            </a:r>
            <a:endParaRPr lang="en-GB" sz="1400">
              <a:solidFill>
                <a:srgbClr val="000000"/>
              </a:solidFill>
              <a:cs typeface="Arial" charset="0"/>
            </a:endParaRPr>
          </a:p>
        </p:txBody>
      </p:sp>
      <p:sp>
        <p:nvSpPr>
          <p:cNvPr id="27" name="Rectangle 26"/>
          <p:cNvSpPr/>
          <p:nvPr/>
        </p:nvSpPr>
        <p:spPr>
          <a:xfrm>
            <a:off x="4603750" y="3048000"/>
            <a:ext cx="1971675" cy="30777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400" b="0">
                <a:solidFill>
                  <a:srgbClr val="000000"/>
                </a:solidFill>
                <a:cs typeface="Arial" charset="0"/>
              </a:rPr>
              <a:t>Extension type</a:t>
            </a:r>
            <a:endParaRPr lang="en-GB" sz="1400">
              <a:solidFill>
                <a:srgbClr val="000000"/>
              </a:solidFill>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24"/>
          <p:cNvSpPr>
            <a:spLocks noChangeArrowheads="1"/>
          </p:cNvSpPr>
          <p:nvPr/>
        </p:nvSpPr>
        <p:spPr bwMode="auto">
          <a:xfrm>
            <a:off x="434975" y="949325"/>
            <a:ext cx="8445500" cy="67945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r>
              <a:rPr lang="en-US" sz="1600" b="0"/>
              <a:t>A translation layer that can invoke dynamic objects and marshal data between the CLR and a dynamic object</a:t>
            </a:r>
          </a:p>
        </p:txBody>
      </p:sp>
      <p:sp>
        <p:nvSpPr>
          <p:cNvPr id="6148" name="Rectangle 7"/>
          <p:cNvSpPr>
            <a:spLocks noGrp="1" noChangeArrowheads="1"/>
          </p:cNvSpPr>
          <p:nvPr>
            <p:ph type="title"/>
          </p:nvPr>
        </p:nvSpPr>
        <p:spPr>
          <a:xfrm>
            <a:off x="152400" y="152400"/>
            <a:ext cx="8229600" cy="396875"/>
          </a:xfrm>
        </p:spPr>
        <p:txBody>
          <a:bodyPr>
            <a:normAutofit fontScale="90000"/>
          </a:bodyPr>
          <a:lstStyle/>
          <a:p>
            <a:pPr eaLnBrk="1" hangingPunct="1"/>
            <a:r>
              <a:rPr lang="en-GB" dirty="0" smtClean="0"/>
              <a:t>What Is the Dynamic Language Runtime? </a:t>
            </a:r>
            <a:endParaRPr lang="en-US" dirty="0" smtClean="0"/>
          </a:p>
        </p:txBody>
      </p:sp>
      <p:sp>
        <p:nvSpPr>
          <p:cNvPr id="6147" name="Rectangle 3"/>
          <p:cNvSpPr>
            <a:spLocks noGrp="1" noChangeArrowheads="1"/>
          </p:cNvSpPr>
          <p:nvPr>
            <p:ph type="body" idx="1"/>
          </p:nvPr>
        </p:nvSpPr>
        <p:spPr>
          <a:xfrm>
            <a:off x="1049338" y="1463675"/>
            <a:ext cx="7027862" cy="4678363"/>
          </a:xfrm>
        </p:spPr>
        <p:txBody>
          <a:bodyPr/>
          <a:lstStyle/>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p:txBody>
      </p:sp>
      <p:pic>
        <p:nvPicPr>
          <p:cNvPr id="6149"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1063" y="1692275"/>
            <a:ext cx="7440612"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152400"/>
            <a:ext cx="8229600" cy="438912"/>
          </a:xfrm>
        </p:spPr>
        <p:txBody>
          <a:bodyPr/>
          <a:lstStyle/>
          <a:p>
            <a:r>
              <a:rPr lang="en-GB" dirty="0" smtClean="0"/>
              <a:t>Using the dynamic Keyword</a:t>
            </a:r>
          </a:p>
        </p:txBody>
      </p:sp>
      <p:sp>
        <p:nvSpPr>
          <p:cNvPr id="11" name="AutoShape 24"/>
          <p:cNvSpPr>
            <a:spLocks noChangeArrowheads="1"/>
          </p:cNvSpPr>
          <p:nvPr/>
        </p:nvSpPr>
        <p:spPr bwMode="auto">
          <a:xfrm>
            <a:off x="304800" y="685800"/>
            <a:ext cx="8585200" cy="1798637"/>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p>
        </p:txBody>
      </p:sp>
      <p:sp>
        <p:nvSpPr>
          <p:cNvPr id="28" name="AutoShape 3"/>
          <p:cNvSpPr>
            <a:spLocks noChangeArrowheads="1"/>
          </p:cNvSpPr>
          <p:nvPr/>
        </p:nvSpPr>
        <p:spPr bwMode="auto">
          <a:xfrm>
            <a:off x="488950" y="1866899"/>
            <a:ext cx="8115300" cy="4302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400">
                <a:latin typeface="Lucida Sans Typewriter" pitchFamily="49" charset="0"/>
              </a:rPr>
              <a:t>dynamic</a:t>
            </a:r>
            <a:r>
              <a:rPr lang="en-US" sz="1400" b="0">
                <a:latin typeface="Lucida Sans Typewriter" pitchFamily="49" charset="0"/>
              </a:rPr>
              <a:t> dynamicObject;</a:t>
            </a:r>
            <a:endParaRPr lang="en-GB" sz="1400" b="0">
              <a:latin typeface="Lucida Sans Typewriter" pitchFamily="49" charset="0"/>
            </a:endParaRPr>
          </a:p>
        </p:txBody>
      </p:sp>
      <p:sp>
        <p:nvSpPr>
          <p:cNvPr id="2" name="AutoShape 24"/>
          <p:cNvSpPr>
            <a:spLocks noChangeArrowheads="1"/>
          </p:cNvSpPr>
          <p:nvPr/>
        </p:nvSpPr>
        <p:spPr bwMode="auto">
          <a:xfrm>
            <a:off x="304800" y="2484437"/>
            <a:ext cx="8585200" cy="203517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sz="1600"/>
          </a:p>
        </p:txBody>
      </p:sp>
      <p:sp>
        <p:nvSpPr>
          <p:cNvPr id="3" name="AutoShape 24"/>
          <p:cNvSpPr>
            <a:spLocks noChangeArrowheads="1"/>
          </p:cNvSpPr>
          <p:nvPr/>
        </p:nvSpPr>
        <p:spPr bwMode="auto">
          <a:xfrm>
            <a:off x="330200" y="4465637"/>
            <a:ext cx="8585200" cy="1814513"/>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sz="1600"/>
          </a:p>
        </p:txBody>
      </p:sp>
      <p:sp>
        <p:nvSpPr>
          <p:cNvPr id="4" name="AutoShape 3"/>
          <p:cNvSpPr>
            <a:spLocks noChangeArrowheads="1"/>
          </p:cNvSpPr>
          <p:nvPr/>
        </p:nvSpPr>
        <p:spPr bwMode="auto">
          <a:xfrm>
            <a:off x="482600" y="3527424"/>
            <a:ext cx="8194675" cy="8397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400" b="0">
                <a:latin typeface="Lucida Sans Typewriter" pitchFamily="49" charset="0"/>
              </a:rPr>
              <a:t>dynamic var1 = 99;</a:t>
            </a:r>
          </a:p>
          <a:p>
            <a:pPr>
              <a:defRPr/>
            </a:pPr>
            <a:r>
              <a:rPr lang="en-US" sz="1400" b="0">
                <a:latin typeface="Lucida Sans Typewriter" pitchFamily="49" charset="0"/>
              </a:rPr>
              <a:t>...</a:t>
            </a:r>
          </a:p>
          <a:p>
            <a:pPr>
              <a:defRPr/>
            </a:pPr>
            <a:r>
              <a:rPr lang="en-US" sz="1400" b="0">
                <a:latin typeface="Lucida Sans Typewriter" pitchFamily="49" charset="0"/>
              </a:rPr>
              <a:t>var1 = “Hello”;</a:t>
            </a:r>
            <a:endParaRPr lang="en-GB" sz="1400" b="0">
              <a:latin typeface="Lucida Sans Typewriter" pitchFamily="49" charset="0"/>
            </a:endParaRPr>
          </a:p>
        </p:txBody>
      </p:sp>
      <p:sp>
        <p:nvSpPr>
          <p:cNvPr id="5" name="AutoShape 3"/>
          <p:cNvSpPr>
            <a:spLocks noChangeArrowheads="1"/>
          </p:cNvSpPr>
          <p:nvPr/>
        </p:nvSpPr>
        <p:spPr bwMode="auto">
          <a:xfrm>
            <a:off x="476250" y="5775324"/>
            <a:ext cx="8178800" cy="4302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400" b="0">
                <a:latin typeface="Lucida Sans Typewriter" pitchFamily="49" charset="0"/>
              </a:rPr>
              <a:t>dynamic var2 = var1 * 5; // ? Will compile but may not run</a:t>
            </a:r>
            <a:endParaRPr lang="en-GB" sz="1400" b="0">
              <a:latin typeface="Lucida Sans Typewriter" pitchFamily="49" charset="0"/>
            </a:endParaRPr>
          </a:p>
        </p:txBody>
      </p:sp>
      <p:sp>
        <p:nvSpPr>
          <p:cNvPr id="6" name="AutoShape 141"/>
          <p:cNvSpPr>
            <a:spLocks noChangeArrowheads="1"/>
          </p:cNvSpPr>
          <p:nvPr/>
        </p:nvSpPr>
        <p:spPr bwMode="auto">
          <a:xfrm>
            <a:off x="460375" y="789314"/>
            <a:ext cx="8170863" cy="8470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342900" indent="-342900">
              <a:buClr>
                <a:schemeClr val="hlink"/>
              </a:buClr>
              <a:buSzPct val="80000"/>
              <a:buFontTx/>
              <a:buChar char="•"/>
            </a:pPr>
            <a:r>
              <a:rPr lang="en-GB" sz="1400" b="0"/>
              <a:t>Specifies that the C# compiler should defer type checking until run time</a:t>
            </a:r>
          </a:p>
          <a:p>
            <a:pPr marL="342900" indent="-342900">
              <a:buClr>
                <a:schemeClr val="hlink"/>
              </a:buClr>
              <a:buSzPct val="80000"/>
              <a:buFontTx/>
              <a:buChar char="•"/>
            </a:pPr>
            <a:r>
              <a:rPr lang="en-GB" sz="1400" b="0"/>
              <a:t>Syntactically similar to a type</a:t>
            </a:r>
          </a:p>
          <a:p>
            <a:pPr marL="342900" indent="-342900">
              <a:buClr>
                <a:schemeClr val="hlink"/>
              </a:buClr>
              <a:buSzPct val="80000"/>
              <a:buFontTx/>
              <a:buChar char="•"/>
            </a:pPr>
            <a:r>
              <a:rPr lang="en-GB" sz="1400" b="0"/>
              <a:t>Semantically, it defines an object</a:t>
            </a:r>
            <a:endParaRPr lang="en-GB" sz="1600" b="0"/>
          </a:p>
        </p:txBody>
      </p:sp>
      <p:sp>
        <p:nvSpPr>
          <p:cNvPr id="7" name="AutoShape 141"/>
          <p:cNvSpPr>
            <a:spLocks noChangeArrowheads="1"/>
          </p:cNvSpPr>
          <p:nvPr/>
        </p:nvSpPr>
        <p:spPr bwMode="auto">
          <a:xfrm>
            <a:off x="466725" y="2673944"/>
            <a:ext cx="8175625" cy="62745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342900" indent="-342900">
              <a:buClr>
                <a:schemeClr val="hlink"/>
              </a:buClr>
              <a:buSzPct val="80000"/>
              <a:buFontTx/>
              <a:buChar char="•"/>
            </a:pPr>
            <a:r>
              <a:rPr lang="en-GB" sz="1400" b="0"/>
              <a:t>Use </a:t>
            </a:r>
            <a:r>
              <a:rPr lang="en-GB" sz="1400"/>
              <a:t>dynamic</a:t>
            </a:r>
            <a:r>
              <a:rPr lang="en-GB" sz="1400" b="0"/>
              <a:t> to refer to dynamic objects whose type can only be determined at run time</a:t>
            </a:r>
          </a:p>
          <a:p>
            <a:pPr marL="342900" indent="-342900">
              <a:buClr>
                <a:schemeClr val="hlink"/>
              </a:buClr>
              <a:buSzPct val="80000"/>
              <a:buFontTx/>
              <a:buChar char="•"/>
            </a:pPr>
            <a:r>
              <a:rPr lang="en-GB" sz="1400" b="0"/>
              <a:t>A dynamic variable can hold any type at any time</a:t>
            </a:r>
          </a:p>
        </p:txBody>
      </p:sp>
      <p:sp>
        <p:nvSpPr>
          <p:cNvPr id="8" name="AutoShape 141"/>
          <p:cNvSpPr>
            <a:spLocks noChangeArrowheads="1"/>
          </p:cNvSpPr>
          <p:nvPr/>
        </p:nvSpPr>
        <p:spPr bwMode="auto">
          <a:xfrm>
            <a:off x="477838" y="4766002"/>
            <a:ext cx="8175625" cy="8470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342900" indent="-342900">
              <a:buClr>
                <a:schemeClr val="hlink"/>
              </a:buClr>
              <a:buSzPct val="80000"/>
              <a:buFontTx/>
              <a:buChar char="•"/>
            </a:pPr>
            <a:r>
              <a:rPr lang="en-GB" sz="1400" b="0"/>
              <a:t>IntelliSense is not available with dynamic variables</a:t>
            </a:r>
          </a:p>
          <a:p>
            <a:pPr marL="342900" indent="-342900">
              <a:buClr>
                <a:schemeClr val="hlink"/>
              </a:buClr>
              <a:buSzPct val="80000"/>
              <a:buFontTx/>
              <a:buChar char="•"/>
            </a:pPr>
            <a:r>
              <a:rPr lang="en-GB" sz="1400" b="0"/>
              <a:t>Code will compile, but may result in run-time errors if methods, operators, and properties do not exist or are misspelled</a:t>
            </a:r>
          </a:p>
        </p:txBody>
      </p:sp>
      <p:sp>
        <p:nvSpPr>
          <p:cNvPr id="12" name="Slide Number Placeholder 11"/>
          <p:cNvSpPr>
            <a:spLocks noGrp="1"/>
          </p:cNvSpPr>
          <p:nvPr>
            <p:ph type="sldNum" sz="quarter" idx="12"/>
          </p:nvPr>
        </p:nvSpPr>
        <p:spPr/>
        <p:txBody>
          <a:bodyPr/>
          <a:lstStyle/>
          <a:p>
            <a:fld id="{E3F9CDB7-52C7-407A-9D61-3D60DE0C9C88}"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57912"/>
            <a:ext cx="8229600" cy="438912"/>
          </a:xfrm>
        </p:spPr>
        <p:txBody>
          <a:bodyPr/>
          <a:lstStyle/>
          <a:p>
            <a:r>
              <a:rPr lang="en-GB" dirty="0" smtClean="0"/>
              <a:t>Instantiating a Dynamic Object</a:t>
            </a:r>
          </a:p>
        </p:txBody>
      </p:sp>
      <p:sp>
        <p:nvSpPr>
          <p:cNvPr id="11" name="AutoShape 24"/>
          <p:cNvSpPr>
            <a:spLocks noChangeArrowheads="1"/>
          </p:cNvSpPr>
          <p:nvPr/>
        </p:nvSpPr>
        <p:spPr bwMode="auto">
          <a:xfrm>
            <a:off x="304800" y="539750"/>
            <a:ext cx="8585200" cy="578485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p>
        </p:txBody>
      </p:sp>
      <p:sp>
        <p:nvSpPr>
          <p:cNvPr id="28" name="AutoShape 3"/>
          <p:cNvSpPr>
            <a:spLocks noChangeArrowheads="1"/>
          </p:cNvSpPr>
          <p:nvPr/>
        </p:nvSpPr>
        <p:spPr bwMode="auto">
          <a:xfrm>
            <a:off x="530225" y="1885950"/>
            <a:ext cx="8115300" cy="18796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dirty="0">
                <a:latin typeface="Lucida Sans Typewriter" pitchFamily="49" charset="0"/>
              </a:rPr>
              <a:t>[Python]</a:t>
            </a:r>
          </a:p>
          <a:p>
            <a:pPr>
              <a:defRPr/>
            </a:pPr>
            <a:r>
              <a:rPr lang="en-US" sz="1600" b="0" dirty="0">
                <a:latin typeface="Lucida Sans Typewriter" pitchFamily="49" charset="0"/>
              </a:rPr>
              <a:t>class Customer:</a:t>
            </a:r>
          </a:p>
          <a:p>
            <a:pPr>
              <a:defRPr/>
            </a:pPr>
            <a:r>
              <a:rPr lang="en-US" sz="1600" b="0" dirty="0">
                <a:latin typeface="Lucida Sans Typewriter" pitchFamily="49" charset="0"/>
              </a:rPr>
              <a:t>  def __init__(self, id, name, telephone):</a:t>
            </a:r>
          </a:p>
          <a:p>
            <a:pPr>
              <a:defRPr/>
            </a:pPr>
            <a:r>
              <a:rPr lang="en-US" sz="1600" b="0" dirty="0">
                <a:latin typeface="Lucida Sans Typewriter" pitchFamily="49" charset="0"/>
              </a:rPr>
              <a:t>...</a:t>
            </a:r>
          </a:p>
          <a:p>
            <a:pPr>
              <a:defRPr/>
            </a:pPr>
            <a:endParaRPr lang="en-US" sz="1600" b="0" dirty="0">
              <a:latin typeface="Lucida Sans Typewriter" pitchFamily="49" charset="0"/>
            </a:endParaRPr>
          </a:p>
          <a:p>
            <a:pPr>
              <a:defRPr/>
            </a:pPr>
            <a:r>
              <a:rPr lang="en-US" sz="1600" b="0" dirty="0">
                <a:latin typeface="Lucida Sans Typewriter" pitchFamily="49" charset="0"/>
              </a:rPr>
              <a:t>def </a:t>
            </a:r>
            <a:r>
              <a:rPr lang="en-US" sz="1600" b="0" dirty="0" err="1">
                <a:latin typeface="Lucida Sans Typewriter" pitchFamily="49" charset="0"/>
              </a:rPr>
              <a:t>GetNewCustomer</a:t>
            </a:r>
            <a:r>
              <a:rPr lang="en-US" sz="1600" b="0" dirty="0">
                <a:latin typeface="Lucida Sans Typewriter" pitchFamily="49" charset="0"/>
              </a:rPr>
              <a:t>(id, name, telephone):</a:t>
            </a:r>
          </a:p>
          <a:p>
            <a:pPr>
              <a:defRPr/>
            </a:pPr>
            <a:r>
              <a:rPr lang="en-US" sz="1600" b="0" dirty="0">
                <a:latin typeface="Lucida Sans Typewriter" pitchFamily="49" charset="0"/>
              </a:rPr>
              <a:t>  return Customer(id, name, telephone)</a:t>
            </a:r>
            <a:endParaRPr lang="en-GB" sz="1600" b="0" dirty="0">
              <a:latin typeface="Lucida Sans Typewriter" pitchFamily="49" charset="0"/>
            </a:endParaRPr>
          </a:p>
        </p:txBody>
      </p:sp>
      <p:sp>
        <p:nvSpPr>
          <p:cNvPr id="2" name="AutoShape 141"/>
          <p:cNvSpPr>
            <a:spLocks noChangeArrowheads="1"/>
          </p:cNvSpPr>
          <p:nvPr/>
        </p:nvSpPr>
        <p:spPr bwMode="auto">
          <a:xfrm>
            <a:off x="511175" y="547688"/>
            <a:ext cx="8121650" cy="1195387"/>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342900" indent="-342900">
              <a:buClr>
                <a:schemeClr val="hlink"/>
              </a:buClr>
              <a:buSzPct val="80000"/>
              <a:buFontTx/>
              <a:buChar char="•"/>
            </a:pPr>
            <a:r>
              <a:rPr lang="en-US" sz="1600" b="0"/>
              <a:t>You cannot use the C# </a:t>
            </a:r>
            <a:r>
              <a:rPr lang="en-US" sz="1600"/>
              <a:t>new</a:t>
            </a:r>
            <a:r>
              <a:rPr lang="en-US" sz="1600" b="0"/>
              <a:t> operator to instantiate a </a:t>
            </a:r>
            <a:r>
              <a:rPr lang="en-US" sz="1600"/>
              <a:t>dynamic</a:t>
            </a:r>
            <a:r>
              <a:rPr lang="en-US" sz="1600" b="0"/>
              <a:t> object</a:t>
            </a:r>
            <a:endParaRPr lang="en-GB" sz="1400" b="0"/>
          </a:p>
          <a:p>
            <a:pPr marL="342900" indent="-342900">
              <a:buClr>
                <a:schemeClr val="hlink"/>
              </a:buClr>
              <a:buSzPct val="80000"/>
              <a:buFontTx/>
              <a:buChar char="•"/>
            </a:pPr>
            <a:r>
              <a:rPr lang="en-US" sz="1600" b="0"/>
              <a:t>The runtime for a </a:t>
            </a:r>
            <a:r>
              <a:rPr lang="en-US" sz="1600"/>
              <a:t>dynamic</a:t>
            </a:r>
            <a:r>
              <a:rPr lang="en-US" sz="1600" b="0"/>
              <a:t> object is responsible for creating the object</a:t>
            </a:r>
          </a:p>
          <a:p>
            <a:pPr marL="342900" indent="-342900">
              <a:buClr>
                <a:schemeClr val="hlink"/>
              </a:buClr>
              <a:buSzPct val="80000"/>
              <a:buFontTx/>
              <a:buChar char="•"/>
            </a:pPr>
            <a:r>
              <a:rPr lang="en-US" sz="1600" b="0"/>
              <a:t>A common technique is to provide a factory method for the </a:t>
            </a:r>
            <a:r>
              <a:rPr lang="en-US" sz="1600"/>
              <a:t>dynamic</a:t>
            </a:r>
            <a:r>
              <a:rPr lang="en-US" sz="1600" b="0"/>
              <a:t> object and call the factory method from Visual C# through the DLR</a:t>
            </a:r>
            <a:endParaRPr lang="en-GB" sz="1600" b="0"/>
          </a:p>
        </p:txBody>
      </p:sp>
      <p:sp>
        <p:nvSpPr>
          <p:cNvPr id="3" name="AutoShape 141"/>
          <p:cNvSpPr>
            <a:spLocks noChangeArrowheads="1"/>
          </p:cNvSpPr>
          <p:nvPr/>
        </p:nvSpPr>
        <p:spPr bwMode="auto">
          <a:xfrm>
            <a:off x="520700" y="3849688"/>
            <a:ext cx="8169275" cy="69532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342900" indent="-342900">
              <a:buClr>
                <a:schemeClr val="hlink"/>
              </a:buClr>
              <a:buSzPct val="80000"/>
              <a:buFontTx/>
              <a:buChar char="•"/>
            </a:pPr>
            <a:r>
              <a:rPr lang="en-US" sz="1600" b="0"/>
              <a:t>To call the method, start the runtime for the </a:t>
            </a:r>
            <a:r>
              <a:rPr lang="en-US" sz="1600"/>
              <a:t>dynamic</a:t>
            </a:r>
            <a:r>
              <a:rPr lang="en-US" sz="1600" b="0"/>
              <a:t> object, and invoke the script that defines the object (details will vary)</a:t>
            </a:r>
            <a:endParaRPr lang="en-GB" sz="1600" b="0"/>
          </a:p>
        </p:txBody>
      </p:sp>
      <p:sp>
        <p:nvSpPr>
          <p:cNvPr id="4" name="AutoShape 3"/>
          <p:cNvSpPr>
            <a:spLocks noChangeArrowheads="1"/>
          </p:cNvSpPr>
          <p:nvPr/>
        </p:nvSpPr>
        <p:spPr bwMode="auto">
          <a:xfrm>
            <a:off x="539750" y="4659313"/>
            <a:ext cx="8115300" cy="13271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dirty="0">
                <a:latin typeface="Lucida Sans Typewriter" pitchFamily="49" charset="0"/>
              </a:rPr>
              <a:t>[Example – </a:t>
            </a:r>
            <a:r>
              <a:rPr lang="en-GB" sz="1600" dirty="0" err="1">
                <a:latin typeface="Lucida Sans Typewriter" pitchFamily="49" charset="0"/>
              </a:rPr>
              <a:t>IronPython</a:t>
            </a:r>
            <a:r>
              <a:rPr lang="en-GB" sz="1600" dirty="0">
                <a:latin typeface="Lucida Sans Typewriter" pitchFamily="49" charset="0"/>
              </a:rPr>
              <a:t>]</a:t>
            </a:r>
          </a:p>
          <a:p>
            <a:pPr>
              <a:defRPr/>
            </a:pPr>
            <a:r>
              <a:rPr lang="en-GB" sz="1600" b="0" dirty="0">
                <a:latin typeface="Lucida Sans Typewriter" pitchFamily="49" charset="0"/>
              </a:rPr>
              <a:t>dynamic </a:t>
            </a:r>
            <a:r>
              <a:rPr lang="en-GB" sz="1600" b="0" dirty="0" err="1">
                <a:latin typeface="Lucida Sans Typewriter" pitchFamily="49" charset="0"/>
              </a:rPr>
              <a:t>pythonScript</a:t>
            </a:r>
            <a:r>
              <a:rPr lang="en-GB" sz="1600" b="0" dirty="0">
                <a:latin typeface="Lucida Sans Typewriter" pitchFamily="49" charset="0"/>
              </a:rPr>
              <a:t> = </a:t>
            </a:r>
          </a:p>
          <a:p>
            <a:pPr>
              <a:defRPr/>
            </a:pPr>
            <a:r>
              <a:rPr lang="en-GB" sz="1600" b="0" dirty="0">
                <a:latin typeface="Lucida Sans Typewriter" pitchFamily="49" charset="0"/>
              </a:rPr>
              <a:t>        </a:t>
            </a:r>
            <a:r>
              <a:rPr lang="en-GB" sz="1600" b="0" dirty="0" err="1">
                <a:latin typeface="Lucida Sans Typewriter" pitchFamily="49" charset="0"/>
              </a:rPr>
              <a:t>Python.CreateRuntime</a:t>
            </a:r>
            <a:r>
              <a:rPr lang="en-GB" sz="1600" b="0" dirty="0">
                <a:latin typeface="Lucida Sans Typewriter" pitchFamily="49" charset="0"/>
              </a:rPr>
              <a:t>().</a:t>
            </a:r>
            <a:r>
              <a:rPr lang="en-GB" sz="1600" b="0" dirty="0" err="1">
                <a:latin typeface="Lucida Sans Typewriter" pitchFamily="49" charset="0"/>
              </a:rPr>
              <a:t>UseFile</a:t>
            </a:r>
            <a:r>
              <a:rPr lang="en-GB" sz="1600" b="0" dirty="0">
                <a:latin typeface="Lucida Sans Typewriter" pitchFamily="49" charset="0"/>
              </a:rPr>
              <a:t>("</a:t>
            </a:r>
            <a:r>
              <a:rPr lang="en-GB" sz="1600" b="0" dirty="0" err="1">
                <a:latin typeface="Lucida Sans Typewriter" pitchFamily="49" charset="0"/>
              </a:rPr>
              <a:t>Customer.py</a:t>
            </a:r>
            <a:r>
              <a:rPr lang="en-GB" sz="1600" b="0" dirty="0">
                <a:latin typeface="Lucida Sans Typewriter" pitchFamily="49" charset="0"/>
              </a:rPr>
              <a:t>");</a:t>
            </a:r>
            <a:endParaRPr lang="en-US" sz="1600" b="0" dirty="0">
              <a:latin typeface="Lucida Sans Typewriter" pitchFamily="49" charset="0"/>
            </a:endParaRPr>
          </a:p>
          <a:p>
            <a:pPr>
              <a:defRPr/>
            </a:pPr>
            <a:r>
              <a:rPr lang="en-GB" sz="1600" b="0" dirty="0">
                <a:latin typeface="Lucida Sans Typewriter" pitchFamily="49" charset="0"/>
              </a:rPr>
              <a:t>dynamic customer = </a:t>
            </a:r>
          </a:p>
          <a:p>
            <a:pPr>
              <a:defRPr/>
            </a:pPr>
            <a:r>
              <a:rPr lang="en-GB" sz="1600" b="0" dirty="0">
                <a:latin typeface="Lucida Sans Typewriter" pitchFamily="49" charset="0"/>
              </a:rPr>
              <a:t>        </a:t>
            </a:r>
            <a:r>
              <a:rPr lang="en-GB" sz="1600" b="0" dirty="0" err="1">
                <a:latin typeface="Lucida Sans Typewriter" pitchFamily="49" charset="0"/>
              </a:rPr>
              <a:t>pythonScript.GetNewCustomer</a:t>
            </a:r>
            <a:r>
              <a:rPr lang="en-GB" sz="1600" b="0" dirty="0">
                <a:latin typeface="Lucida Sans Typewriter" pitchFamily="49" charset="0"/>
              </a:rPr>
              <a:t>(99, "Fred", "111");</a:t>
            </a:r>
          </a:p>
        </p:txBody>
      </p:sp>
      <p:sp>
        <p:nvSpPr>
          <p:cNvPr id="8" name="Slide Number Placeholder 7"/>
          <p:cNvSpPr>
            <a:spLocks noGrp="1"/>
          </p:cNvSpPr>
          <p:nvPr>
            <p:ph type="sldNum" sz="quarter" idx="12"/>
          </p:nvPr>
        </p:nvSpPr>
        <p:spPr/>
        <p:txBody>
          <a:bodyPr/>
          <a:lstStyle/>
          <a:p>
            <a:fld id="{E3F9CDB7-52C7-407A-9D61-3D60DE0C9C88}" type="slidenum">
              <a:rPr lang="en-US" smtClean="0"/>
              <a:pPr/>
              <a:t>38</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474043" cy="5562600"/>
          </a:xfrm>
        </p:spPr>
        <p:txBody>
          <a:bodyPr/>
          <a:lstStyle/>
          <a:p>
            <a:r>
              <a:rPr lang="en-US" dirty="0" smtClean="0"/>
              <a:t>Why Generics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Boxing and </a:t>
            </a:r>
            <a:r>
              <a:rPr lang="en-US" dirty="0" err="1" smtClean="0"/>
              <a:t>Unboxing</a:t>
            </a:r>
            <a:r>
              <a:rPr lang="en-US" dirty="0" smtClean="0"/>
              <a:t> :</a:t>
            </a:r>
          </a:p>
          <a:p>
            <a:pPr>
              <a:buNone/>
            </a:pPr>
            <a:r>
              <a:rPr lang="en-US" dirty="0" smtClean="0"/>
              <a:t>	Boxing </a:t>
            </a:r>
            <a:r>
              <a:rPr lang="en-US" dirty="0"/>
              <a:t>is the process of converting a </a:t>
            </a:r>
            <a:r>
              <a:rPr lang="en-US" dirty="0">
                <a:hlinkClick r:id="rId2"/>
              </a:rPr>
              <a:t>value type</a:t>
            </a:r>
            <a:r>
              <a:rPr lang="en-US" dirty="0"/>
              <a:t> to the type object or to any interface type implemented by this value type. When the CLR boxes a value type, it wraps the value inside a </a:t>
            </a:r>
            <a:r>
              <a:rPr lang="en-US" dirty="0" err="1"/>
              <a:t>System.Object</a:t>
            </a:r>
            <a:r>
              <a:rPr lang="en-US" dirty="0"/>
              <a:t> and stores it on the managed heap. </a:t>
            </a:r>
            <a:r>
              <a:rPr lang="en-US" dirty="0" err="1"/>
              <a:t>Unboxing</a:t>
            </a:r>
            <a:r>
              <a:rPr lang="en-US" dirty="0"/>
              <a:t> extracts the value type from the object. Boxing is implicit; </a:t>
            </a:r>
            <a:r>
              <a:rPr lang="en-US" dirty="0" err="1"/>
              <a:t>unboxing</a:t>
            </a:r>
            <a:r>
              <a:rPr lang="en-US" dirty="0"/>
              <a:t> is explicit. The concept of boxing and </a:t>
            </a:r>
            <a:r>
              <a:rPr lang="en-US" dirty="0" err="1"/>
              <a:t>unboxing</a:t>
            </a:r>
            <a:r>
              <a:rPr lang="en-US" dirty="0"/>
              <a:t> underlies the C# unified view of the type system in which a value of any type can be treated as an object. </a:t>
            </a:r>
          </a:p>
        </p:txBody>
      </p:sp>
      <p:sp>
        <p:nvSpPr>
          <p:cNvPr id="3" name="Title 2"/>
          <p:cNvSpPr>
            <a:spLocks noGrp="1"/>
          </p:cNvSpPr>
          <p:nvPr>
            <p:ph type="title"/>
          </p:nvPr>
        </p:nvSpPr>
        <p:spPr/>
        <p:txBody>
          <a:bodyPr/>
          <a:lstStyle/>
          <a:p>
            <a:r>
              <a:rPr lang="en-US" dirty="0" smtClean="0"/>
              <a:t>Generics with C#</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4</a:t>
            </a:fld>
            <a:endParaRPr lang="en-US" dirty="0"/>
          </a:p>
        </p:txBody>
      </p:sp>
      <p:sp>
        <p:nvSpPr>
          <p:cNvPr id="5" name="Rectangle 4"/>
          <p:cNvSpPr/>
          <p:nvPr/>
        </p:nvSpPr>
        <p:spPr>
          <a:xfrm>
            <a:off x="381000" y="1219200"/>
            <a:ext cx="4572000" cy="2308324"/>
          </a:xfrm>
          <a:prstGeom prst="rect">
            <a:avLst/>
          </a:prstGeom>
          <a:ln>
            <a:solidFill>
              <a:schemeClr val="accent1"/>
            </a:solidFill>
          </a:ln>
        </p:spPr>
        <p:txBody>
          <a:bodyPr>
            <a:spAutoFit/>
          </a:bodyPr>
          <a:lstStyle/>
          <a:p>
            <a:r>
              <a:rPr lang="en-US" dirty="0" smtClean="0"/>
              <a:t> </a:t>
            </a:r>
            <a:r>
              <a:rPr lang="en-US" dirty="0" err="1" smtClean="0"/>
              <a:t>ArrayList</a:t>
            </a:r>
            <a:r>
              <a:rPr lang="en-US" dirty="0" smtClean="0"/>
              <a:t> al = new </a:t>
            </a:r>
            <a:r>
              <a:rPr lang="en-US" dirty="0" err="1" smtClean="0"/>
              <a:t>ArrayList</a:t>
            </a:r>
            <a:r>
              <a:rPr lang="en-US" dirty="0" smtClean="0"/>
              <a:t>();</a:t>
            </a:r>
          </a:p>
          <a:p>
            <a:r>
              <a:rPr lang="en-US" dirty="0" smtClean="0"/>
              <a:t>            </a:t>
            </a:r>
            <a:r>
              <a:rPr lang="en-US" dirty="0" err="1" smtClean="0"/>
              <a:t>al.Add</a:t>
            </a:r>
            <a:r>
              <a:rPr lang="en-US" dirty="0" smtClean="0"/>
              <a:t>("Tapo");</a:t>
            </a:r>
          </a:p>
          <a:p>
            <a:r>
              <a:rPr lang="en-US" dirty="0" smtClean="0"/>
              <a:t>            </a:t>
            </a:r>
            <a:r>
              <a:rPr lang="en-US" dirty="0" err="1" smtClean="0"/>
              <a:t>al.Add</a:t>
            </a:r>
            <a:r>
              <a:rPr lang="en-US" dirty="0" smtClean="0"/>
              <a:t>("Kishore");</a:t>
            </a:r>
          </a:p>
          <a:p>
            <a:r>
              <a:rPr lang="en-US" dirty="0" smtClean="0"/>
              <a:t>            </a:t>
            </a:r>
            <a:r>
              <a:rPr lang="en-US" dirty="0" err="1" smtClean="0"/>
              <a:t>al.Add</a:t>
            </a:r>
            <a:r>
              <a:rPr lang="en-US" dirty="0" smtClean="0"/>
              <a:t>(12345);</a:t>
            </a:r>
          </a:p>
          <a:p>
            <a:endParaRPr lang="en-US" dirty="0" smtClean="0"/>
          </a:p>
          <a:p>
            <a:endParaRPr lang="en-US" dirty="0" smtClean="0"/>
          </a:p>
          <a:p>
            <a:r>
              <a:rPr lang="en-US" dirty="0" smtClean="0"/>
              <a:t>            string name = al[0].</a:t>
            </a:r>
            <a:r>
              <a:rPr lang="en-US" dirty="0" err="1" smtClean="0"/>
              <a:t>ToString</a:t>
            </a:r>
            <a:r>
              <a:rPr lang="en-US" dirty="0" smtClean="0"/>
              <a:t>();</a:t>
            </a:r>
          </a:p>
          <a:p>
            <a:r>
              <a:rPr lang="en-US" dirty="0" smtClean="0"/>
              <a:t>            </a:t>
            </a:r>
            <a:r>
              <a:rPr lang="en-US" dirty="0" err="1" smtClean="0"/>
              <a:t>int</a:t>
            </a:r>
            <a:r>
              <a:rPr lang="en-US" dirty="0" smtClean="0"/>
              <a:t> num = (</a:t>
            </a:r>
            <a:r>
              <a:rPr lang="en-US" dirty="0" err="1" smtClean="0"/>
              <a:t>int</a:t>
            </a:r>
            <a:r>
              <a:rPr lang="en-US" dirty="0" smtClean="0"/>
              <a:t>)al[2];</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Boxing :</a:t>
            </a:r>
          </a:p>
          <a:p>
            <a:endParaRPr lang="en-US" dirty="0"/>
          </a:p>
          <a:p>
            <a:pPr lvl="1"/>
            <a:r>
              <a:rPr lang="en-US" dirty="0"/>
              <a:t>int </a:t>
            </a:r>
            <a:r>
              <a:rPr lang="en-US" dirty="0" err="1"/>
              <a:t>i</a:t>
            </a:r>
            <a:r>
              <a:rPr lang="en-US" dirty="0"/>
              <a:t> = 123; // The following line boxes i.  object o = </a:t>
            </a:r>
            <a:r>
              <a:rPr lang="en-US" dirty="0" err="1"/>
              <a:t>i</a:t>
            </a:r>
            <a:r>
              <a:rPr lang="en-US" dirty="0"/>
              <a:t>; </a:t>
            </a:r>
            <a:endParaRPr lang="en-US" dirty="0" smtClean="0"/>
          </a:p>
          <a:p>
            <a:endParaRPr lang="en-US" dirty="0"/>
          </a:p>
          <a:p>
            <a:r>
              <a:rPr lang="en-US" dirty="0" err="1" smtClean="0"/>
              <a:t>Unboxing</a:t>
            </a:r>
            <a:r>
              <a:rPr lang="en-US" dirty="0" smtClean="0"/>
              <a:t> :</a:t>
            </a:r>
          </a:p>
          <a:p>
            <a:endParaRPr lang="en-US" dirty="0"/>
          </a:p>
          <a:p>
            <a:pPr lvl="1"/>
            <a:r>
              <a:rPr lang="pt-BR" dirty="0"/>
              <a:t>o = 123; i = (int)o; // </a:t>
            </a:r>
            <a:r>
              <a:rPr lang="pt-BR" dirty="0" smtClean="0"/>
              <a:t>unboxing</a:t>
            </a:r>
          </a:p>
          <a:p>
            <a:pPr lvl="1"/>
            <a:endParaRPr lang="pt-BR" dirty="0"/>
          </a:p>
          <a:p>
            <a:pPr lvl="1"/>
            <a:endParaRPr lang="pt-BR" dirty="0" smtClean="0"/>
          </a:p>
          <a:p>
            <a:pPr lvl="1"/>
            <a:endParaRPr lang="pt-BR" dirty="0"/>
          </a:p>
          <a:p>
            <a:pPr lvl="1"/>
            <a:endParaRPr lang="en-US" dirty="0"/>
          </a:p>
        </p:txBody>
      </p:sp>
      <p:sp>
        <p:nvSpPr>
          <p:cNvPr id="3" name="Title 2"/>
          <p:cNvSpPr>
            <a:spLocks noGrp="1"/>
          </p:cNvSpPr>
          <p:nvPr>
            <p:ph type="title"/>
          </p:nvPr>
        </p:nvSpPr>
        <p:spPr/>
        <p:txBody>
          <a:bodyPr/>
          <a:lstStyle/>
          <a:p>
            <a:r>
              <a:rPr lang="en-US" dirty="0" smtClean="0"/>
              <a:t>Why Generics </a:t>
            </a:r>
            <a:r>
              <a:rPr lang="en-US" dirty="0" err="1" smtClean="0"/>
              <a:t>Contd</a:t>
            </a:r>
            <a:r>
              <a:rPr lang="en-US" dirty="0" smtClean="0"/>
              <a:t>….</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5</a:t>
            </a:fld>
            <a:endParaRPr lang="en-US" dirty="0"/>
          </a:p>
        </p:txBody>
      </p:sp>
      <p:sp>
        <p:nvSpPr>
          <p:cNvPr id="7" name="Rectangle 6"/>
          <p:cNvSpPr/>
          <p:nvPr/>
        </p:nvSpPr>
        <p:spPr bwMode="auto">
          <a:xfrm>
            <a:off x="1066800" y="3581400"/>
            <a:ext cx="7086600" cy="266700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pic>
        <p:nvPicPr>
          <p:cNvPr id="1028" name="Picture 4"/>
          <p:cNvPicPr>
            <a:picLocks noChangeAspect="1" noChangeArrowheads="1"/>
          </p:cNvPicPr>
          <p:nvPr/>
        </p:nvPicPr>
        <p:blipFill>
          <a:blip r:embed="rId2" cstate="print"/>
          <a:srcRect/>
          <a:stretch>
            <a:fillRect/>
          </a:stretch>
        </p:blipFill>
        <p:spPr bwMode="auto">
          <a:xfrm>
            <a:off x="1600200" y="3810000"/>
            <a:ext cx="6324600" cy="19621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a:p>
            <a:pPr>
              <a:buNone/>
            </a:pPr>
            <a:r>
              <a:rPr lang="en-US" dirty="0"/>
              <a:t>            List&lt;Employee&gt; empList = new List&lt;Employee&gt;</a:t>
            </a:r>
          </a:p>
          <a:p>
            <a:pPr>
              <a:buNone/>
            </a:pPr>
            <a:r>
              <a:rPr lang="en-US" dirty="0"/>
              <a:t>            {</a:t>
            </a:r>
          </a:p>
          <a:p>
            <a:pPr>
              <a:buNone/>
            </a:pPr>
            <a:r>
              <a:rPr lang="en-US" dirty="0"/>
              <a:t>             new Employee() { Name = "Tapo", EmpNo = 12345 },</a:t>
            </a:r>
          </a:p>
          <a:p>
            <a:pPr>
              <a:buNone/>
            </a:pPr>
            <a:r>
              <a:rPr lang="en-US" dirty="0"/>
              <a:t>             new Employee() { Name = "Kishore", EmpNo = 456}</a:t>
            </a:r>
          </a:p>
          <a:p>
            <a:pPr>
              <a:buNone/>
            </a:pPr>
            <a:r>
              <a:rPr lang="en-US" dirty="0"/>
              <a:t>        </a:t>
            </a:r>
            <a:r>
              <a:rPr lang="en-US" dirty="0" smtClean="0"/>
              <a:t>};</a:t>
            </a:r>
          </a:p>
          <a:p>
            <a:pPr>
              <a:buNone/>
            </a:pPr>
            <a:endParaRPr lang="en-US" dirty="0"/>
          </a:p>
          <a:p>
            <a:pPr lvl="1">
              <a:buNone/>
            </a:pPr>
            <a:r>
              <a:rPr lang="en-US" dirty="0" err="1" smtClean="0"/>
              <a:t>empList.Add</a:t>
            </a:r>
            <a:r>
              <a:rPr lang="en-US" dirty="0" smtClean="0"/>
              <a:t>(123); // this will throw an error</a:t>
            </a:r>
          </a:p>
          <a:p>
            <a:pPr lvl="1">
              <a:buNone/>
            </a:pPr>
            <a:endParaRPr lang="en-US" dirty="0"/>
          </a:p>
          <a:p>
            <a:r>
              <a:rPr lang="en-US" dirty="0" smtClean="0"/>
              <a:t>Generic types allow code re-use with </a:t>
            </a:r>
            <a:r>
              <a:rPr lang="en-US" u="sng" dirty="0" smtClean="0"/>
              <a:t>type safety</a:t>
            </a:r>
          </a:p>
          <a:p>
            <a:pPr lvl="1"/>
            <a:r>
              <a:rPr lang="en-US" dirty="0" smtClean="0"/>
              <a:t>Class defers instantiation of a type until instantiated by client</a:t>
            </a:r>
          </a:p>
          <a:p>
            <a:pPr lvl="1"/>
            <a:r>
              <a:rPr lang="en-US" dirty="0" smtClean="0"/>
              <a:t>Internal algorithms remain the same, only the type changes</a:t>
            </a:r>
          </a:p>
          <a:p>
            <a:r>
              <a:rPr lang="en-US" dirty="0" smtClean="0"/>
              <a:t>Eliminates performance overhead with avoidance of boxing and </a:t>
            </a:r>
            <a:r>
              <a:rPr lang="en-US" dirty="0" err="1" smtClean="0"/>
              <a:t>unboxing</a:t>
            </a:r>
            <a:endParaRPr lang="en-US" dirty="0" smtClean="0"/>
          </a:p>
          <a:p>
            <a:pPr lvl="1">
              <a:buNone/>
            </a:pPr>
            <a:endParaRPr lang="en-US" dirty="0"/>
          </a:p>
          <a:p>
            <a:r>
              <a:rPr lang="en-US" dirty="0" err="1" smtClean="0"/>
              <a:t>System.Collections.Generic</a:t>
            </a:r>
            <a:endParaRPr lang="en-US" dirty="0" smtClean="0"/>
          </a:p>
          <a:p>
            <a:pPr>
              <a:buNone/>
            </a:pPr>
            <a:endParaRPr lang="en-US" dirty="0"/>
          </a:p>
          <a:p>
            <a:pPr>
              <a:buNone/>
            </a:pPr>
            <a:endParaRPr lang="en-US" dirty="0"/>
          </a:p>
        </p:txBody>
      </p:sp>
      <p:sp>
        <p:nvSpPr>
          <p:cNvPr id="3" name="Title 2"/>
          <p:cNvSpPr>
            <a:spLocks noGrp="1"/>
          </p:cNvSpPr>
          <p:nvPr>
            <p:ph type="title"/>
          </p:nvPr>
        </p:nvSpPr>
        <p:spPr/>
        <p:txBody>
          <a:bodyPr/>
          <a:lstStyle/>
          <a:p>
            <a:r>
              <a:rPr lang="en-US" dirty="0" smtClean="0"/>
              <a:t>Generics </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6</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Arrays</a:t>
            </a:r>
          </a:p>
          <a:p>
            <a:r>
              <a:rPr lang="en-US" dirty="0"/>
              <a:t>Collection Interfaces</a:t>
            </a:r>
          </a:p>
          <a:p>
            <a:r>
              <a:rPr lang="en-US" dirty="0" smtClean="0"/>
              <a:t>Queue</a:t>
            </a:r>
          </a:p>
          <a:p>
            <a:r>
              <a:rPr lang="en-US" dirty="0" smtClean="0"/>
              <a:t>Stack</a:t>
            </a:r>
          </a:p>
          <a:p>
            <a:r>
              <a:rPr lang="en-US" dirty="0" err="1" smtClean="0"/>
              <a:t>Hashtable</a:t>
            </a:r>
            <a:endParaRPr lang="en-US" dirty="0" smtClean="0"/>
          </a:p>
          <a:p>
            <a:r>
              <a:rPr lang="en-US" dirty="0" smtClean="0"/>
              <a:t>Lists </a:t>
            </a:r>
          </a:p>
          <a:p>
            <a:r>
              <a:rPr lang="en-US" dirty="0" smtClean="0"/>
              <a:t>Dictionaries</a:t>
            </a:r>
          </a:p>
          <a:p>
            <a:r>
              <a:rPr lang="en-US" dirty="0" smtClean="0"/>
              <a:t>Sets</a:t>
            </a:r>
          </a:p>
          <a:p>
            <a:r>
              <a:rPr lang="en-US" dirty="0" smtClean="0"/>
              <a:t>Enumerators</a:t>
            </a:r>
          </a:p>
          <a:p>
            <a:endParaRPr lang="en-US" dirty="0" smtClean="0"/>
          </a:p>
          <a:p>
            <a:endParaRPr lang="en-US" dirty="0"/>
          </a:p>
        </p:txBody>
      </p:sp>
      <p:sp>
        <p:nvSpPr>
          <p:cNvPr id="3" name="Title 2"/>
          <p:cNvSpPr>
            <a:spLocks noGrp="1"/>
          </p:cNvSpPr>
          <p:nvPr>
            <p:ph type="title"/>
          </p:nvPr>
        </p:nvSpPr>
        <p:spPr/>
        <p:txBody>
          <a:bodyPr/>
          <a:lstStyle/>
          <a:p>
            <a:r>
              <a:rPr lang="en-US" dirty="0" smtClean="0"/>
              <a:t>Data Structures and Collections in .NET</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7</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Definition : Type responsible for managing groups of objects in memory.</a:t>
            </a:r>
          </a:p>
          <a:p>
            <a:pPr>
              <a:buNone/>
            </a:pPr>
            <a:endParaRPr lang="en-US" dirty="0"/>
          </a:p>
          <a:p>
            <a:pPr>
              <a:buNone/>
            </a:pPr>
            <a:endParaRPr lang="en-US" dirty="0"/>
          </a:p>
        </p:txBody>
      </p:sp>
      <p:sp>
        <p:nvSpPr>
          <p:cNvPr id="3" name="Title 2"/>
          <p:cNvSpPr>
            <a:spLocks noGrp="1"/>
          </p:cNvSpPr>
          <p:nvPr>
            <p:ph type="title"/>
          </p:nvPr>
        </p:nvSpPr>
        <p:spPr/>
        <p:txBody>
          <a:bodyPr/>
          <a:lstStyle/>
          <a:p>
            <a:r>
              <a:rPr lang="en-US" dirty="0" smtClean="0"/>
              <a:t>What is a collection ?</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8</a:t>
            </a:fld>
            <a:endParaRPr lang="en-US" dirty="0"/>
          </a:p>
        </p:txBody>
      </p:sp>
      <p:sp>
        <p:nvSpPr>
          <p:cNvPr id="6" name="Rectangle 5"/>
          <p:cNvSpPr/>
          <p:nvPr/>
        </p:nvSpPr>
        <p:spPr bwMode="auto">
          <a:xfrm>
            <a:off x="685800" y="1905000"/>
            <a:ext cx="8077200" cy="419100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pic>
        <p:nvPicPr>
          <p:cNvPr id="1027" name="Picture 3"/>
          <p:cNvPicPr>
            <a:picLocks noChangeAspect="1" noChangeArrowheads="1"/>
          </p:cNvPicPr>
          <p:nvPr/>
        </p:nvPicPr>
        <p:blipFill>
          <a:blip r:embed="rId2" cstate="print"/>
          <a:srcRect/>
          <a:stretch>
            <a:fillRect/>
          </a:stretch>
        </p:blipFill>
        <p:spPr bwMode="auto">
          <a:xfrm>
            <a:off x="1219200" y="2057400"/>
            <a:ext cx="7162800" cy="39433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smtClean="0"/>
              <a:t>Collections in .NET</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9</a:t>
            </a:fld>
            <a:endParaRPr lang="en-US" dirty="0"/>
          </a:p>
        </p:txBody>
      </p:sp>
      <p:sp>
        <p:nvSpPr>
          <p:cNvPr id="5" name="Rectangle 4"/>
          <p:cNvSpPr/>
          <p:nvPr/>
        </p:nvSpPr>
        <p:spPr bwMode="auto">
          <a:xfrm>
            <a:off x="609600" y="1295400"/>
            <a:ext cx="8077200" cy="472440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pic>
        <p:nvPicPr>
          <p:cNvPr id="2050" name="Picture 2"/>
          <p:cNvPicPr>
            <a:picLocks noChangeAspect="1" noChangeArrowheads="1"/>
          </p:cNvPicPr>
          <p:nvPr/>
        </p:nvPicPr>
        <p:blipFill>
          <a:blip r:embed="rId2" cstate="print"/>
          <a:srcRect/>
          <a:stretch>
            <a:fillRect/>
          </a:stretch>
        </p:blipFill>
        <p:spPr bwMode="auto">
          <a:xfrm>
            <a:off x="990600" y="1447800"/>
            <a:ext cx="7038975" cy="40862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heme2">
  <a:themeElements>
    <a:clrScheme name="BAC">
      <a:dk1>
        <a:srgbClr val="231F20"/>
      </a:dk1>
      <a:lt1>
        <a:srgbClr val="FFFFFF"/>
      </a:lt1>
      <a:dk2>
        <a:srgbClr val="E31837"/>
      </a:dk2>
      <a:lt2>
        <a:srgbClr val="EBE7DD"/>
      </a:lt2>
      <a:accent1>
        <a:srgbClr val="C41230"/>
      </a:accent1>
      <a:accent2>
        <a:srgbClr val="D1C9C0"/>
      </a:accent2>
      <a:accent3>
        <a:srgbClr val="0073CF"/>
      </a:accent3>
      <a:accent4>
        <a:srgbClr val="012169"/>
      </a:accent4>
      <a:accent5>
        <a:srgbClr val="A39382"/>
      </a:accent5>
      <a:accent6>
        <a:srgbClr val="780032"/>
      </a:accent6>
      <a:hlink>
        <a:srgbClr val="0052C2"/>
      </a:hlink>
      <a:folHlink>
        <a:srgbClr val="0121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C">
      <a:fillStyleLst>
        <a:solidFill>
          <a:schemeClr val="phClr"/>
        </a:solidFill>
        <a:gradFill rotWithShape="1">
          <a:gsLst>
            <a:gs pos="0">
              <a:schemeClr val="phClr">
                <a:tint val="100000"/>
                <a:shade val="50000"/>
                <a:satMod val="125000"/>
              </a:schemeClr>
            </a:gs>
            <a:gs pos="50000">
              <a:schemeClr val="phClr">
                <a:tint val="100000"/>
                <a:shade val="75000"/>
                <a:satMod val="125000"/>
              </a:schemeClr>
            </a:gs>
            <a:gs pos="100000">
              <a:schemeClr val="phClr">
                <a:tint val="100000"/>
                <a:shade val="98000"/>
                <a:satMod val="115000"/>
              </a:schemeClr>
            </a:gs>
          </a:gsLst>
          <a:lin ang="16200000" scaled="1"/>
        </a:gradFill>
        <a:gradFill rotWithShape="1">
          <a:gsLst>
            <a:gs pos="0">
              <a:schemeClr val="phClr">
                <a:shade val="50000"/>
                <a:satMod val="130000"/>
              </a:schemeClr>
            </a:gs>
            <a:gs pos="40000">
              <a:schemeClr val="phClr">
                <a:shade val="75000"/>
                <a:satMod val="140000"/>
              </a:schemeClr>
            </a:gs>
            <a:gs pos="100000">
              <a:schemeClr val="phClr">
                <a:shade val="100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38100" dir="2700000" algn="ctr" rotWithShape="0">
              <a:srgbClr val="000000">
                <a:alpha val="35000"/>
              </a:srgbClr>
            </a:outerShdw>
          </a:effectLst>
          <a:scene3d>
            <a:camera prst="orthographicFront">
              <a:rot lat="0" lon="0" rev="0"/>
            </a:camera>
            <a:lightRig rig="threePt" dir="tl"/>
          </a:scene3d>
          <a:sp3d contourW="12700">
            <a:bevelT w="0" h="0"/>
            <a:contourClr>
              <a:srgbClr val="FFFFFF"/>
            </a:contourClr>
          </a:sp3d>
        </a:effectStyle>
        <a:effectStyle>
          <a:effectLst>
            <a:outerShdw blurRad="50800" dist="12700" dir="2700000" algn="ctr" rotWithShape="0">
              <a:srgbClr val="000000">
                <a:alpha val="40000"/>
              </a:srgbClr>
            </a:outerShdw>
          </a:effectLst>
          <a:scene3d>
            <a:camera prst="orthographicFront">
              <a:rot lat="0" lon="0" rev="0"/>
            </a:camera>
            <a:lightRig rig="balanced" dir="t">
              <a:rot lat="0" lon="0" rev="12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BOA</Template>
  <TotalTime>487</TotalTime>
  <Words>2768</Words>
  <Application>Microsoft Office PowerPoint</Application>
  <PresentationFormat>On-screen Show (4:3)</PresentationFormat>
  <Paragraphs>489</Paragraphs>
  <Slides>38</Slides>
  <Notes>12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Theme2</vt:lpstr>
      <vt:lpstr>Module 3 : Advanced Features of C#</vt:lpstr>
      <vt:lpstr>Table of Contents</vt:lpstr>
      <vt:lpstr>PowerPoint Presentation</vt:lpstr>
      <vt:lpstr>Generics with C#</vt:lpstr>
      <vt:lpstr>Why Generics Contd….</vt:lpstr>
      <vt:lpstr>Generics </vt:lpstr>
      <vt:lpstr>Data Structures and Collections in .NET</vt:lpstr>
      <vt:lpstr>What is a collection ?</vt:lpstr>
      <vt:lpstr>Collections in .NET</vt:lpstr>
      <vt:lpstr>Lists</vt:lpstr>
      <vt:lpstr>Dictionaries</vt:lpstr>
      <vt:lpstr>Dictionaries</vt:lpstr>
      <vt:lpstr>Dictionaries</vt:lpstr>
      <vt:lpstr>Dictionary vs List</vt:lpstr>
      <vt:lpstr>C# Collections today </vt:lpstr>
      <vt:lpstr>IEnumerable &lt;T&gt;</vt:lpstr>
      <vt:lpstr>List&lt;T&gt; Methods</vt:lpstr>
      <vt:lpstr>IDictionary&lt;TKey, TValue&gt;</vt:lpstr>
      <vt:lpstr>IDictionary &lt;TKey, TValue&gt; Contd…</vt:lpstr>
      <vt:lpstr>Stack&lt;T&gt;</vt:lpstr>
      <vt:lpstr>Queue &lt;T&gt;</vt:lpstr>
      <vt:lpstr>What’s new in C#</vt:lpstr>
      <vt:lpstr>LINQ</vt:lpstr>
      <vt:lpstr>Using Partial Classes and Partial Methods</vt:lpstr>
      <vt:lpstr>Partial Methods </vt:lpstr>
      <vt:lpstr>Nullable Types</vt:lpstr>
      <vt:lpstr>Implicit Type </vt:lpstr>
      <vt:lpstr>Automatic Properties</vt:lpstr>
      <vt:lpstr>PowerPoint Presentation</vt:lpstr>
      <vt:lpstr>Simplified Initialization : Using Collection Initializers</vt:lpstr>
      <vt:lpstr>Defining Anonymous Types</vt:lpstr>
      <vt:lpstr>Defining Anonymous Methods</vt:lpstr>
      <vt:lpstr>What Is a Lambda Expression?</vt:lpstr>
      <vt:lpstr>Defining Lambda Expressions</vt:lpstr>
      <vt:lpstr>Creating and Using Extension Methods</vt:lpstr>
      <vt:lpstr>What Is the Dynamic Language Runtime? </vt:lpstr>
      <vt:lpstr>Using the dynamic Keyword</vt:lpstr>
      <vt:lpstr>Instantiating a Dynamic Object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C#</dc:title>
  <dc:creator>Mukesh Goel</dc:creator>
  <cp:lastModifiedBy>sharanth</cp:lastModifiedBy>
  <cp:revision>68</cp:revision>
  <dcterms:created xsi:type="dcterms:W3CDTF">2013-07-22T06:26:44Z</dcterms:created>
  <dcterms:modified xsi:type="dcterms:W3CDTF">2019-05-26T02:26:49Z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