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1" r:id="rId1"/>
  </p:sldMasterIdLst>
  <p:notesMasterIdLst>
    <p:notesMasterId r:id="rId29"/>
  </p:notesMasterIdLst>
  <p:sldIdLst>
    <p:sldId id="350" r:id="rId2"/>
    <p:sldId id="292" r:id="rId3"/>
    <p:sldId id="331" r:id="rId4"/>
    <p:sldId id="332" r:id="rId5"/>
    <p:sldId id="333" r:id="rId6"/>
    <p:sldId id="334" r:id="rId7"/>
    <p:sldId id="335" r:id="rId8"/>
    <p:sldId id="336" r:id="rId9"/>
    <p:sldId id="337" r:id="rId10"/>
    <p:sldId id="338" r:id="rId11"/>
    <p:sldId id="339" r:id="rId12"/>
    <p:sldId id="340" r:id="rId13"/>
    <p:sldId id="341" r:id="rId14"/>
    <p:sldId id="342" r:id="rId15"/>
    <p:sldId id="351" r:id="rId16"/>
    <p:sldId id="317" r:id="rId17"/>
    <p:sldId id="316" r:id="rId18"/>
    <p:sldId id="315" r:id="rId19"/>
    <p:sldId id="314" r:id="rId20"/>
    <p:sldId id="313" r:id="rId21"/>
    <p:sldId id="319" r:id="rId22"/>
    <p:sldId id="320" r:id="rId23"/>
    <p:sldId id="321" r:id="rId24"/>
    <p:sldId id="330" r:id="rId25"/>
    <p:sldId id="323" r:id="rId26"/>
    <p:sldId id="322" r:id="rId27"/>
    <p:sldId id="324"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anie Kriege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3E2E3"/>
    <a:srgbClr val="E2E3E2"/>
    <a:srgbClr val="A8ADBF"/>
    <a:srgbClr val="00A4E4"/>
    <a:srgbClr val="0073AE"/>
    <a:srgbClr val="F26649"/>
    <a:srgbClr val="002244"/>
    <a:srgbClr val="E7E7E8"/>
    <a:srgbClr val="BD7683"/>
    <a:srgbClr val="6B74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7" autoAdjust="0"/>
    <p:restoredTop sz="76877" autoAdjust="0"/>
  </p:normalViewPr>
  <p:slideViewPr>
    <p:cSldViewPr snapToGrid="0">
      <p:cViewPr varScale="1">
        <p:scale>
          <a:sx n="54" d="100"/>
          <a:sy n="54" d="100"/>
        </p:scale>
        <p:origin x="-996" y="-78"/>
      </p:cViewPr>
      <p:guideLst>
        <p:guide orient="horz" pos="3860"/>
        <p:guide orient="horz" pos="1920"/>
        <p:guide orient="horz"/>
        <p:guide orient="horz" pos="3961"/>
        <p:guide orient="horz" pos="4107"/>
        <p:guide orient="horz" pos="631"/>
        <p:guide orient="horz" pos="2162"/>
        <p:guide orient="horz" pos="581"/>
        <p:guide pos="244"/>
        <p:guide pos="5524"/>
        <p:guide pos="795"/>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4851" tIns="47425" rIns="94851" bIns="47425"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4851" tIns="47425" rIns="94851" bIns="47425" rtlCol="0"/>
          <a:lstStyle>
            <a:lvl1pPr algn="r">
              <a:defRPr sz="1200"/>
            </a:lvl1pPr>
          </a:lstStyle>
          <a:p>
            <a:fld id="{80039599-E20A-4661-A9FD-56A96E7E5393}" type="datetimeFigureOut">
              <a:rPr lang="en-US" smtClean="0"/>
              <a:pPr/>
              <a:t>5/26/2019</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4851" tIns="47425" rIns="94851" bIns="47425"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4851" tIns="47425" rIns="94851" bIns="47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4851" tIns="47425" rIns="94851" bIns="474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4851" tIns="47425" rIns="94851" bIns="47425" rtlCol="0" anchor="b"/>
          <a:lstStyle>
            <a:lvl1pPr algn="r">
              <a:defRPr sz="1200"/>
            </a:lvl1pPr>
          </a:lstStyle>
          <a:p>
            <a:fld id="{6645A7A1-3CC9-49BB-8808-7A444334105A}" type="slidenum">
              <a:rPr lang="en-US" smtClean="0"/>
              <a:pPr/>
              <a:t>‹#›</a:t>
            </a:fld>
            <a:endParaRPr lang="en-US" dirty="0"/>
          </a:p>
        </p:txBody>
      </p:sp>
    </p:spTree>
    <p:extLst>
      <p:ext uri="{BB962C8B-B14F-4D97-AF65-F5344CB8AC3E}">
        <p14:creationId xmlns:p14="http://schemas.microsoft.com/office/powerpoint/2010/main" val="4287251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45A7A1-3CC9-49BB-8808-7A444334105A}"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3" descr="BoA_cover_flagscape_new.em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1556" cy="6871732"/>
          </a:xfrm>
          <a:prstGeom prst="rect">
            <a:avLst/>
          </a:prstGeom>
        </p:spPr>
      </p:pic>
      <p:sp>
        <p:nvSpPr>
          <p:cNvPr id="2" name="Title 1"/>
          <p:cNvSpPr>
            <a:spLocks noGrp="1"/>
          </p:cNvSpPr>
          <p:nvPr>
            <p:ph type="ctrTitle"/>
          </p:nvPr>
        </p:nvSpPr>
        <p:spPr>
          <a:xfrm>
            <a:off x="378514" y="1574952"/>
            <a:ext cx="5515184" cy="1214494"/>
          </a:xfrm>
        </p:spPr>
        <p:txBody>
          <a:bodyPr tIns="0" bIns="0" anchor="t" anchorCtr="0">
            <a:noAutofit/>
          </a:bodyPr>
          <a:lstStyle>
            <a:lvl1pPr algn="l">
              <a:defRPr sz="3600" b="0" cap="none">
                <a:solidFill>
                  <a:srgbClr val="FFFFFF"/>
                </a:solidFill>
                <a:latin typeface="Calibri"/>
                <a:cs typeface="Calibri"/>
              </a:defRPr>
            </a:lvl1pPr>
          </a:lstStyle>
          <a:p>
            <a:r>
              <a:rPr lang="en-US" smtClean="0"/>
              <a:t>Click to edit Master title style</a:t>
            </a:r>
            <a:endParaRPr lang="en-US" dirty="0"/>
          </a:p>
        </p:txBody>
      </p:sp>
      <p:sp>
        <p:nvSpPr>
          <p:cNvPr id="3" name="Subtitle 2"/>
          <p:cNvSpPr>
            <a:spLocks noGrp="1"/>
          </p:cNvSpPr>
          <p:nvPr>
            <p:ph type="subTitle" idx="1"/>
          </p:nvPr>
        </p:nvSpPr>
        <p:spPr>
          <a:xfrm>
            <a:off x="378514" y="3017520"/>
            <a:ext cx="5515185" cy="412471"/>
          </a:xfrm>
          <a:prstGeom prst="rect">
            <a:avLst/>
          </a:prstGeom>
        </p:spPr>
        <p:txBody>
          <a:bodyPr tIns="0" bIns="0" anchor="t">
            <a:noAutofit/>
          </a:bodyPr>
          <a:lstStyle>
            <a:lvl1pPr marL="0" indent="0" algn="l">
              <a:buNone/>
              <a:defRPr sz="2000" b="0">
                <a:solidFill>
                  <a:srgbClr val="FFFFFF"/>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1" name="Content Placeholder 10"/>
          <p:cNvSpPr>
            <a:spLocks noGrp="1"/>
          </p:cNvSpPr>
          <p:nvPr>
            <p:ph sz="quarter" idx="10"/>
          </p:nvPr>
        </p:nvSpPr>
        <p:spPr>
          <a:xfrm>
            <a:off x="378514" y="3456432"/>
            <a:ext cx="5515185" cy="311150"/>
          </a:xfrm>
          <a:prstGeom prst="rect">
            <a:avLst/>
          </a:prstGeom>
        </p:spPr>
        <p:txBody>
          <a:bodyPr bIns="0"/>
          <a:lstStyle>
            <a:lvl1pPr marL="0" indent="0">
              <a:buNone/>
              <a:defRPr sz="1600" b="0">
                <a:solidFill>
                  <a:srgbClr val="FFFFFF"/>
                </a:solidFill>
                <a:latin typeface="Calibri"/>
                <a:cs typeface="Calibri"/>
              </a:defRPr>
            </a:lvl1pPr>
            <a:lvl2pPr marL="228600" indent="0">
              <a:buNone/>
              <a:defRPr sz="1400" b="0">
                <a:solidFill>
                  <a:schemeClr val="bg1"/>
                </a:solidFill>
              </a:defRPr>
            </a:lvl2pPr>
            <a:lvl3pPr marL="460375" indent="0">
              <a:buNone/>
              <a:defRPr sz="1400" b="0">
                <a:solidFill>
                  <a:schemeClr val="bg1"/>
                </a:solidFill>
              </a:defRPr>
            </a:lvl3pPr>
            <a:lvl4pPr marL="687388" indent="0">
              <a:buNone/>
              <a:defRPr sz="1400" b="0">
                <a:solidFill>
                  <a:schemeClr val="bg1"/>
                </a:solidFill>
              </a:defRPr>
            </a:lvl4pPr>
            <a:lvl5pPr marL="914400" indent="0">
              <a:buNone/>
              <a:defRPr sz="1400" b="0">
                <a:solidFill>
                  <a:schemeClr val="bg1"/>
                </a:solidFill>
              </a:defRPr>
            </a:lvl5pPr>
          </a:lstStyle>
          <a:p>
            <a:pPr lvl="0"/>
            <a:r>
              <a:rPr lang="en-US" smtClean="0"/>
              <a:t>Click to edit Master text styles</a:t>
            </a:r>
          </a:p>
        </p:txBody>
      </p:sp>
      <p:pic>
        <p:nvPicPr>
          <p:cNvPr id="7" name="Picture 6" descr="BofA_logo_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14" y="6217113"/>
            <a:ext cx="2511266" cy="338781"/>
          </a:xfrm>
          <a:prstGeom prst="rect">
            <a:avLst/>
          </a:prstGeom>
        </p:spPr>
      </p:pic>
    </p:spTree>
    <p:extLst>
      <p:ext uri="{BB962C8B-B14F-4D97-AF65-F5344CB8AC3E}">
        <p14:creationId xmlns:p14="http://schemas.microsoft.com/office/powerpoint/2010/main" val="2227456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7" name="Rectangle 6"/>
          <p:cNvSpPr/>
          <p:nvPr/>
        </p:nvSpPr>
        <p:spPr bwMode="auto">
          <a:xfrm>
            <a:off x="332748" y="1179576"/>
            <a:ext cx="8474044" cy="4956175"/>
          </a:xfrm>
          <a:prstGeom prst="rect">
            <a:avLst/>
          </a:prstGeom>
          <a:solidFill>
            <a:schemeClr val="bg2"/>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Calibri"/>
            </a:endParaRPr>
          </a:p>
        </p:txBody>
      </p:sp>
      <p:sp>
        <p:nvSpPr>
          <p:cNvPr id="3" name="Content Placeholder 2"/>
          <p:cNvSpPr>
            <a:spLocks noGrp="1"/>
          </p:cNvSpPr>
          <p:nvPr>
            <p:ph idx="1"/>
          </p:nvPr>
        </p:nvSpPr>
        <p:spPr>
          <a:xfrm>
            <a:off x="582340" y="2613561"/>
            <a:ext cx="3761059" cy="3304259"/>
          </a:xfrm>
          <a:prstGeom prst="rect">
            <a:avLst/>
          </a:prstGeom>
        </p:spPr>
        <p:txBody>
          <a:bodyPr vert="horz" lIns="0" tIns="0" rIns="0" bIns="0" rtlCol="0">
            <a:noAutofit/>
          </a:bodyPr>
          <a:lstStyle>
            <a:lvl1pPr marL="0" indent="0">
              <a:spcBef>
                <a:spcPts val="0"/>
              </a:spcBef>
              <a:buNone/>
              <a:defRPr lang="en-US" sz="1400" b="0" dirty="0" smtClean="0">
                <a:solidFill>
                  <a:schemeClr val="accent3"/>
                </a:solidFill>
              </a:defRPr>
            </a:lvl1pPr>
            <a:lvl2pPr marL="4763" indent="0">
              <a:spcBef>
                <a:spcPts val="0"/>
              </a:spcBef>
              <a:buNone/>
              <a:defRPr lang="en-US" sz="1000" dirty="0" smtClean="0"/>
            </a:lvl2pPr>
            <a:lvl3pPr>
              <a:defRPr lang="en-US" sz="1000" dirty="0" smtClean="0"/>
            </a:lvl3pPr>
            <a:lvl4pPr>
              <a:defRPr lang="en-US" sz="1000" dirty="0" smtClean="0"/>
            </a:lvl4pPr>
            <a:lvl5pPr>
              <a:defRPr lang="en-US" sz="1000" dirty="0"/>
            </a:lvl5pPr>
          </a:lstStyle>
          <a:p>
            <a:pPr lvl="0"/>
            <a:r>
              <a:rPr lang="en-US" smtClean="0"/>
              <a:t>Click to edit Master text styles</a:t>
            </a:r>
          </a:p>
          <a:p>
            <a:pPr lvl="1"/>
            <a:r>
              <a:rPr lang="en-US" smtClean="0"/>
              <a:t>Second level</a:t>
            </a:r>
          </a:p>
        </p:txBody>
      </p:sp>
      <p:sp>
        <p:nvSpPr>
          <p:cNvPr id="5" name="Content Placeholder 2"/>
          <p:cNvSpPr>
            <a:spLocks noGrp="1"/>
          </p:cNvSpPr>
          <p:nvPr>
            <p:ph idx="13"/>
          </p:nvPr>
        </p:nvSpPr>
        <p:spPr>
          <a:xfrm>
            <a:off x="4801825" y="1419075"/>
            <a:ext cx="3778420" cy="4498745"/>
          </a:xfrm>
          <a:prstGeom prst="rect">
            <a:avLst/>
          </a:prstGeom>
        </p:spPr>
        <p:txBody>
          <a:bodyPr vert="horz" lIns="0" tIns="0" rIns="0" bIns="0" rtlCol="0">
            <a:noAutofit/>
          </a:bodyPr>
          <a:lstStyle>
            <a:lvl1pPr marL="0" indent="0">
              <a:spcBef>
                <a:spcPts val="0"/>
              </a:spcBef>
              <a:buNone/>
              <a:defRPr lang="en-US" sz="1400" b="0" dirty="0" smtClean="0">
                <a:solidFill>
                  <a:schemeClr val="accent3"/>
                </a:solidFill>
              </a:defRPr>
            </a:lvl1pPr>
            <a:lvl2pPr marL="231775" indent="-227013">
              <a:spcBef>
                <a:spcPts val="0"/>
              </a:spcBef>
              <a:buFont typeface="Arial"/>
              <a:buChar char="•"/>
              <a:defRPr lang="en-US" sz="1000" dirty="0" smtClean="0"/>
            </a:lvl2pPr>
            <a:lvl3pPr>
              <a:defRPr lang="en-US" sz="1000" dirty="0" smtClean="0"/>
            </a:lvl3pPr>
            <a:lvl4pPr>
              <a:defRPr lang="en-US" sz="1000" dirty="0" smtClean="0"/>
            </a:lvl4pPr>
            <a:lvl5pPr>
              <a:defRPr lang="en-US" sz="1000" dirty="0"/>
            </a:lvl5pPr>
          </a:lstStyle>
          <a:p>
            <a:pPr lvl="0"/>
            <a:r>
              <a:rPr lang="en-US" smtClean="0"/>
              <a:t>Click to edit Master text styles</a:t>
            </a:r>
          </a:p>
          <a:p>
            <a:pPr lvl="1"/>
            <a:r>
              <a:rPr lang="en-US" smtClean="0"/>
              <a:t>Second level</a:t>
            </a:r>
          </a:p>
        </p:txBody>
      </p:sp>
      <p:cxnSp>
        <p:nvCxnSpPr>
          <p:cNvPr id="9" name="Straight Connector 8"/>
          <p:cNvCxnSpPr/>
          <p:nvPr/>
        </p:nvCxnSpPr>
        <p:spPr>
          <a:xfrm>
            <a:off x="4569770" y="1419075"/>
            <a:ext cx="0" cy="4498745"/>
          </a:xfrm>
          <a:prstGeom prst="line">
            <a:avLst/>
          </a:prstGeom>
          <a:ln w="12700" cmpd="sng">
            <a:solidFill>
              <a:schemeClr val="accent5"/>
            </a:solidFill>
          </a:ln>
        </p:spPr>
        <p:style>
          <a:lnRef idx="2">
            <a:schemeClr val="accent1"/>
          </a:lnRef>
          <a:fillRef idx="0">
            <a:schemeClr val="accent1"/>
          </a:fillRef>
          <a:effectRef idx="1">
            <a:schemeClr val="accent1"/>
          </a:effectRef>
          <a:fontRef idx="minor">
            <a:schemeClr val="tx1"/>
          </a:fontRef>
        </p:style>
      </p:cxnSp>
      <p:sp>
        <p:nvSpPr>
          <p:cNvPr id="10" name="Content Placeholder 2"/>
          <p:cNvSpPr>
            <a:spLocks noGrp="1"/>
          </p:cNvSpPr>
          <p:nvPr>
            <p:ph idx="14"/>
          </p:nvPr>
        </p:nvSpPr>
        <p:spPr>
          <a:xfrm>
            <a:off x="1243416" y="1419075"/>
            <a:ext cx="3099983" cy="878703"/>
          </a:xfrm>
          <a:prstGeom prst="rect">
            <a:avLst/>
          </a:prstGeom>
        </p:spPr>
        <p:txBody>
          <a:bodyPr vert="horz" lIns="0" tIns="0" rIns="0" bIns="0" rtlCol="0">
            <a:noAutofit/>
          </a:bodyPr>
          <a:lstStyle>
            <a:lvl1pPr marL="0" indent="0">
              <a:spcBef>
                <a:spcPts val="0"/>
              </a:spcBef>
              <a:buNone/>
              <a:defRPr lang="en-US" sz="1400" b="0" dirty="0" smtClean="0">
                <a:solidFill>
                  <a:schemeClr val="accent3"/>
                </a:solidFill>
              </a:defRPr>
            </a:lvl1pPr>
            <a:lvl2pPr marL="4763" indent="0">
              <a:spcBef>
                <a:spcPts val="0"/>
              </a:spcBef>
              <a:buNone/>
              <a:defRPr lang="en-US" sz="1000" dirty="0" smtClean="0"/>
            </a:lvl2pPr>
            <a:lvl3pPr>
              <a:defRPr lang="en-US" sz="1000" dirty="0" smtClean="0"/>
            </a:lvl3pPr>
            <a:lvl4pPr>
              <a:defRPr lang="en-US" sz="1000" dirty="0" smtClean="0"/>
            </a:lvl4pPr>
            <a:lvl5pPr>
              <a:defRPr lang="en-US" sz="1000" dirty="0"/>
            </a:lvl5pPr>
          </a:lstStyle>
          <a:p>
            <a:pPr lvl="0"/>
            <a:r>
              <a:rPr lang="en-US" smtClean="0"/>
              <a:t>Click to edit Master text styles</a:t>
            </a:r>
          </a:p>
          <a:p>
            <a:pPr lvl="1"/>
            <a:r>
              <a:rPr lang="en-US" smtClean="0"/>
              <a:t>Second level</a:t>
            </a:r>
          </a:p>
        </p:txBody>
      </p:sp>
      <p:sp>
        <p:nvSpPr>
          <p:cNvPr id="11" name="Date Placeholder 10"/>
          <p:cNvSpPr>
            <a:spLocks noGrp="1"/>
          </p:cNvSpPr>
          <p:nvPr>
            <p:ph type="dt" sz="half" idx="15"/>
          </p:nvPr>
        </p:nvSpPr>
        <p:spPr/>
        <p:txBody>
          <a:bodyPr/>
          <a:lstStyle/>
          <a:p>
            <a:fld id="{F8DAB77A-C157-45A3-AEE4-B68DE49C03BA}" type="datetime3">
              <a:rPr lang="en-US" smtClean="0"/>
              <a:pPr/>
              <a:t>26 May 2019</a:t>
            </a:fld>
            <a:endParaRPr lang="en-US" dirty="0"/>
          </a:p>
        </p:txBody>
      </p:sp>
      <p:sp>
        <p:nvSpPr>
          <p:cNvPr id="12" name="Footer Placeholder 11"/>
          <p:cNvSpPr>
            <a:spLocks noGrp="1"/>
          </p:cNvSpPr>
          <p:nvPr>
            <p:ph type="ftr" sz="quarter" idx="16"/>
          </p:nvPr>
        </p:nvSpPr>
        <p:spPr/>
        <p:txBody>
          <a:bodyPr/>
          <a:lstStyle/>
          <a:p>
            <a:endParaRPr lang="en-US" dirty="0"/>
          </a:p>
        </p:txBody>
      </p:sp>
      <p:sp>
        <p:nvSpPr>
          <p:cNvPr id="13" name="Slide Number Placeholder 12"/>
          <p:cNvSpPr>
            <a:spLocks noGrp="1"/>
          </p:cNvSpPr>
          <p:nvPr>
            <p:ph type="sldNum" sz="quarter" idx="17"/>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8702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0"/>
          </p:nvPr>
        </p:nvSpPr>
        <p:spPr/>
        <p:txBody>
          <a:bodyPr/>
          <a:lstStyle/>
          <a:p>
            <a:fld id="{B4CAF3D7-0B86-45CD-8A53-7FFCE9E78E6E}" type="datetime3">
              <a:rPr lang="en-US" smtClean="0"/>
              <a:pPr/>
              <a:t>26 May 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F9CDB7-52C7-407A-9D61-3D60DE0C9C88}"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047326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3209073" y="1179575"/>
            <a:ext cx="5603139" cy="4946587"/>
          </a:xfrm>
        </p:spPr>
        <p:txBody>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3"/>
          <p:cNvSpPr>
            <a:spLocks noGrp="1"/>
          </p:cNvSpPr>
          <p:nvPr>
            <p:ph type="body" sz="quarter" idx="14" hasCustomPrompt="1"/>
          </p:nvPr>
        </p:nvSpPr>
        <p:spPr>
          <a:xfrm>
            <a:off x="329184" y="1179576"/>
            <a:ext cx="2650670" cy="4946587"/>
          </a:xfrm>
        </p:spPr>
        <p:txBody>
          <a:bodyPr/>
          <a:lstStyle>
            <a:lvl1pPr marL="0" indent="0">
              <a:buNone/>
              <a:defRPr sz="1600" b="1">
                <a:solidFill>
                  <a:schemeClr val="accent3"/>
                </a:solidFill>
              </a:defRPr>
            </a:lvl1pPr>
          </a:lstStyle>
          <a:p>
            <a:pPr lvl="0"/>
            <a:r>
              <a:rPr lang="en-US" dirty="0" smtClean="0"/>
              <a:t>Click to edit master style</a:t>
            </a:r>
            <a:endParaRPr lang="en-US" dirty="0"/>
          </a:p>
        </p:txBody>
      </p:sp>
      <p:sp>
        <p:nvSpPr>
          <p:cNvPr id="7" name="Date Placeholder 6"/>
          <p:cNvSpPr>
            <a:spLocks noGrp="1"/>
          </p:cNvSpPr>
          <p:nvPr>
            <p:ph type="dt" sz="half" idx="15"/>
          </p:nvPr>
        </p:nvSpPr>
        <p:spPr/>
        <p:txBody>
          <a:bodyPr/>
          <a:lstStyle/>
          <a:p>
            <a:fld id="{CF9429EB-55AC-4D42-9FE0-044EEEC4B020}" type="datetime3">
              <a:rPr lang="en-US" smtClean="0"/>
              <a:pPr/>
              <a:t>26 May 2019</a:t>
            </a:fld>
            <a:endParaRPr lang="en-US" dirty="0"/>
          </a:p>
        </p:txBody>
      </p:sp>
      <p:sp>
        <p:nvSpPr>
          <p:cNvPr id="8" name="Footer Placeholder 7"/>
          <p:cNvSpPr>
            <a:spLocks noGrp="1"/>
          </p:cNvSpPr>
          <p:nvPr>
            <p:ph type="ftr" sz="quarter" idx="16"/>
          </p:nvPr>
        </p:nvSpPr>
        <p:spPr/>
        <p:txBody>
          <a:bodyPr/>
          <a:lstStyle/>
          <a:p>
            <a:endParaRPr lang="en-US" dirty="0"/>
          </a:p>
        </p:txBody>
      </p:sp>
      <p:sp>
        <p:nvSpPr>
          <p:cNvPr id="9" name="Slide Number Placeholder 8"/>
          <p:cNvSpPr>
            <a:spLocks noGrp="1"/>
          </p:cNvSpPr>
          <p:nvPr>
            <p:ph type="sldNum" sz="quarter" idx="17"/>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47336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4" name="Text Placeholder 13"/>
          <p:cNvSpPr>
            <a:spLocks noGrp="1"/>
          </p:cNvSpPr>
          <p:nvPr>
            <p:ph type="body" sz="quarter" idx="14" hasCustomPrompt="1"/>
          </p:nvPr>
        </p:nvSpPr>
        <p:spPr>
          <a:xfrm>
            <a:off x="325438" y="1179576"/>
            <a:ext cx="2657475" cy="4956175"/>
          </a:xfrm>
        </p:spPr>
        <p:txBody>
          <a:bodyPr/>
          <a:lstStyle>
            <a:lvl1pPr marL="0" indent="0">
              <a:buNone/>
              <a:defRPr sz="1600" b="1">
                <a:solidFill>
                  <a:schemeClr val="accent3"/>
                </a:solidFill>
              </a:defRPr>
            </a:lvl1pPr>
          </a:lstStyle>
          <a:p>
            <a:pPr lvl="0"/>
            <a:r>
              <a:rPr lang="en-US" dirty="0" smtClean="0"/>
              <a:t>Click to edit master style</a:t>
            </a:r>
            <a:endParaRPr lang="en-US" dirty="0"/>
          </a:p>
        </p:txBody>
      </p:sp>
      <p:sp>
        <p:nvSpPr>
          <p:cNvPr id="6" name="Picture Placeholder 5"/>
          <p:cNvSpPr>
            <a:spLocks noGrp="1"/>
          </p:cNvSpPr>
          <p:nvPr>
            <p:ph type="pic" sz="quarter" idx="15"/>
          </p:nvPr>
        </p:nvSpPr>
        <p:spPr>
          <a:xfrm>
            <a:off x="3205163" y="1179576"/>
            <a:ext cx="5601628" cy="4956174"/>
          </a:xfrm>
          <a:noFill/>
        </p:spPr>
        <p:txBody>
          <a:bodyPr/>
          <a:lstStyle>
            <a:lvl1pPr marL="0" indent="0">
              <a:buNone/>
              <a:defRPr sz="1600"/>
            </a:lvl1pPr>
          </a:lstStyle>
          <a:p>
            <a:r>
              <a:rPr lang="en-US" smtClean="0"/>
              <a:t>Click icon to add picture</a:t>
            </a:r>
            <a:endParaRPr lang="en-US" dirty="0"/>
          </a:p>
        </p:txBody>
      </p:sp>
      <p:sp>
        <p:nvSpPr>
          <p:cNvPr id="7" name="Date Placeholder 6"/>
          <p:cNvSpPr>
            <a:spLocks noGrp="1"/>
          </p:cNvSpPr>
          <p:nvPr>
            <p:ph type="dt" sz="half" idx="16"/>
          </p:nvPr>
        </p:nvSpPr>
        <p:spPr/>
        <p:txBody>
          <a:bodyPr/>
          <a:lstStyle/>
          <a:p>
            <a:fld id="{6EB1C879-E02D-459B-A0CF-F7AC7255339F}" type="datetime3">
              <a:rPr lang="en-US" smtClean="0"/>
              <a:pPr/>
              <a:t>26 May 2019</a:t>
            </a:fld>
            <a:endParaRPr lang="en-US" dirty="0"/>
          </a:p>
        </p:txBody>
      </p:sp>
      <p:sp>
        <p:nvSpPr>
          <p:cNvPr id="8" name="Footer Placeholder 7"/>
          <p:cNvSpPr>
            <a:spLocks noGrp="1"/>
          </p:cNvSpPr>
          <p:nvPr>
            <p:ph type="ftr" sz="quarter" idx="17"/>
          </p:nvPr>
        </p:nvSpPr>
        <p:spPr/>
        <p:txBody>
          <a:bodyPr/>
          <a:lstStyle/>
          <a:p>
            <a:endParaRPr lang="en-US" dirty="0"/>
          </a:p>
        </p:txBody>
      </p:sp>
      <p:sp>
        <p:nvSpPr>
          <p:cNvPr id="9" name="Slide Number Placeholder 8"/>
          <p:cNvSpPr>
            <a:spLocks noGrp="1"/>
          </p:cNvSpPr>
          <p:nvPr>
            <p:ph type="sldNum" sz="quarter" idx="18"/>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6253683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ack Page">
    <p:bg>
      <p:bgPr>
        <a:solidFill>
          <a:schemeClr val="tx2"/>
        </a:solidFill>
        <a:effectLst/>
      </p:bgPr>
    </p:bg>
    <p:spTree>
      <p:nvGrpSpPr>
        <p:cNvPr id="1" name=""/>
        <p:cNvGrpSpPr/>
        <p:nvPr/>
      </p:nvGrpSpPr>
      <p:grpSpPr>
        <a:xfrm>
          <a:off x="0" y="0"/>
          <a:ext cx="0" cy="0"/>
          <a:chOff x="0" y="0"/>
          <a:chExt cx="0" cy="0"/>
        </a:xfrm>
      </p:grpSpPr>
      <p:pic>
        <p:nvPicPr>
          <p:cNvPr id="3" name="Picture 2" descr="BoA_cover_flagscape_new.em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1556" cy="6871732"/>
          </a:xfrm>
          <a:prstGeom prst="rect">
            <a:avLst/>
          </a:prstGeom>
        </p:spPr>
      </p:pic>
      <p:pic>
        <p:nvPicPr>
          <p:cNvPr id="13" name="Picture 12" descr="BofA_logo_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737" y="2864253"/>
            <a:ext cx="5235309" cy="706273"/>
          </a:xfrm>
          <a:prstGeom prst="rect">
            <a:avLst/>
          </a:prstGeom>
        </p:spPr>
      </p:pic>
    </p:spTree>
    <p:extLst>
      <p:ext uri="{BB962C8B-B14F-4D97-AF65-F5344CB8AC3E}">
        <p14:creationId xmlns:p14="http://schemas.microsoft.com/office/powerpoint/2010/main" val="1907607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9713" y="109538"/>
            <a:ext cx="8447087" cy="8128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65154" y="1690914"/>
            <a:ext cx="3651245" cy="4435249"/>
          </a:xfrm>
        </p:spPr>
        <p:txBody>
          <a:bodyPr>
            <a:noAutofit/>
          </a:bodyPr>
          <a:lstStyle>
            <a:lvl1pPr>
              <a:defRPr sz="1600" b="0"/>
            </a:lvl1pPr>
            <a:lvl2pPr>
              <a:defRPr sz="1400" b="0"/>
            </a:lvl2pPr>
            <a:lvl3pPr>
              <a:defRPr sz="1200" b="0"/>
            </a:lvl3pPr>
            <a:lvl4pPr>
              <a:defRPr sz="1200" b="0"/>
            </a:lvl4pPr>
            <a:lvl5pPr>
              <a:defRPr sz="1200" b="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76802" y="1690914"/>
            <a:ext cx="3657600" cy="4435249"/>
          </a:xfrm>
        </p:spPr>
        <p:txBody>
          <a:bodyPr>
            <a:noAutofit/>
          </a:bodyPr>
          <a:lstStyle>
            <a:lvl1pPr>
              <a:defRPr sz="1600" b="0"/>
            </a:lvl1pPr>
            <a:lvl2pPr>
              <a:defRPr sz="1400" b="0"/>
            </a:lvl2pPr>
            <a:lvl3pPr>
              <a:defRPr sz="1200" b="0"/>
            </a:lvl3pPr>
            <a:lvl4pPr>
              <a:defRPr sz="1200" b="0"/>
            </a:lvl4pPr>
            <a:lvl5pPr>
              <a:defRPr sz="1200" b="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B06702-0B3A-48CA-9FDC-7E5FF1378246}" type="datetime3">
              <a:rPr lang="en-US" smtClean="0"/>
              <a:pPr/>
              <a:t>26 May 2019</a:t>
            </a:fld>
            <a:endParaRPr lang="en-US" dirty="0"/>
          </a:p>
        </p:txBody>
      </p:sp>
      <p:sp>
        <p:nvSpPr>
          <p:cNvPr id="6" name="Footer Placeholder 5"/>
          <p:cNvSpPr>
            <a:spLocks noGrp="1"/>
          </p:cNvSpPr>
          <p:nvPr>
            <p:ph type="ftr" sz="quarter" idx="11"/>
          </p:nvPr>
        </p:nvSpPr>
        <p:spPr>
          <a:xfrm>
            <a:off x="725488" y="6553200"/>
            <a:ext cx="3657600" cy="228600"/>
          </a:xfrm>
        </p:spPr>
        <p:txBody>
          <a:bodyPr/>
          <a:lstStyle/>
          <a:p>
            <a:endParaRPr lang="en-US" dirty="0"/>
          </a:p>
        </p:txBody>
      </p:sp>
      <p:sp>
        <p:nvSpPr>
          <p:cNvPr id="7" name="Slide Number Placeholder 6"/>
          <p:cNvSpPr>
            <a:spLocks noGrp="1"/>
          </p:cNvSpPr>
          <p:nvPr>
            <p:ph type="sldNum" sz="quarter" idx="12"/>
          </p:nvPr>
        </p:nvSpPr>
        <p:spPr/>
        <p:txBody>
          <a:bodyPr/>
          <a:lstStyle/>
          <a:p>
            <a:fld id="{E3F9CDB7-52C7-407A-9D61-3D60DE0C9C88}" type="slidenum">
              <a:rPr lang="en-US" smtClean="0"/>
              <a:pPr/>
              <a:t>‹#›</a:t>
            </a:fld>
            <a:endParaRPr lang="en-US" dirty="0"/>
          </a:p>
        </p:txBody>
      </p:sp>
      <p:sp>
        <p:nvSpPr>
          <p:cNvPr id="8" name="Text Placeholder 2"/>
          <p:cNvSpPr>
            <a:spLocks noGrp="1"/>
          </p:cNvSpPr>
          <p:nvPr>
            <p:ph type="body" idx="14"/>
          </p:nvPr>
        </p:nvSpPr>
        <p:spPr>
          <a:xfrm>
            <a:off x="561979" y="1335087"/>
            <a:ext cx="3657600" cy="346479"/>
          </a:xfrm>
        </p:spPr>
        <p:txBody>
          <a:bodyPr anchor="ctr" anchorCtr="0"/>
          <a:lstStyle>
            <a:lvl1pPr marL="0" indent="0" algn="ctr">
              <a:buNone/>
              <a:defRPr sz="1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 name="Text Placeholder 2"/>
          <p:cNvSpPr>
            <a:spLocks noGrp="1"/>
          </p:cNvSpPr>
          <p:nvPr>
            <p:ph type="body" idx="15"/>
          </p:nvPr>
        </p:nvSpPr>
        <p:spPr>
          <a:xfrm>
            <a:off x="4876802" y="1335087"/>
            <a:ext cx="3657600" cy="346479"/>
          </a:xfrm>
        </p:spPr>
        <p:txBody>
          <a:bodyPr anchor="ctr" anchorCtr="0"/>
          <a:lstStyle>
            <a:lvl1pPr marL="0" indent="0" algn="ctr">
              <a:buNone/>
              <a:defRPr sz="1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Title Slide Bar">
    <p:spTree>
      <p:nvGrpSpPr>
        <p:cNvPr id="1" name=""/>
        <p:cNvGrpSpPr/>
        <p:nvPr/>
      </p:nvGrpSpPr>
      <p:grpSpPr>
        <a:xfrm>
          <a:off x="0" y="0"/>
          <a:ext cx="0" cy="0"/>
          <a:chOff x="0" y="0"/>
          <a:chExt cx="0" cy="0"/>
        </a:xfrm>
      </p:grpSpPr>
      <p:pic>
        <p:nvPicPr>
          <p:cNvPr id="4" name="Picture 3" descr="BoA_cover_flagscape_print.em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1556" cy="6871732"/>
          </a:xfrm>
          <a:prstGeom prst="rect">
            <a:avLst/>
          </a:prstGeom>
        </p:spPr>
      </p:pic>
      <p:sp>
        <p:nvSpPr>
          <p:cNvPr id="2" name="Title 1"/>
          <p:cNvSpPr>
            <a:spLocks noGrp="1"/>
          </p:cNvSpPr>
          <p:nvPr>
            <p:ph type="ctrTitle"/>
          </p:nvPr>
        </p:nvSpPr>
        <p:spPr>
          <a:xfrm>
            <a:off x="378514" y="1916401"/>
            <a:ext cx="5515184" cy="967695"/>
          </a:xfrm>
        </p:spPr>
        <p:txBody>
          <a:bodyPr vert="horz" lIns="0" tIns="0" rIns="0" bIns="0" rtlCol="0" anchor="t" anchorCtr="0">
            <a:noAutofit/>
          </a:bodyPr>
          <a:lstStyle>
            <a:lvl1pPr>
              <a:defRPr lang="en-US" sz="3600" cap="none" dirty="0">
                <a:solidFill>
                  <a:srgbClr val="FFFFFF"/>
                </a:solidFill>
              </a:defRPr>
            </a:lvl1pPr>
          </a:lstStyle>
          <a:p>
            <a:pPr lvl="0"/>
            <a:r>
              <a:rPr lang="en-US" smtClean="0"/>
              <a:t>Click to edit Master title style</a:t>
            </a:r>
            <a:endParaRPr lang="en-US" dirty="0"/>
          </a:p>
        </p:txBody>
      </p:sp>
      <p:sp>
        <p:nvSpPr>
          <p:cNvPr id="9" name="Subtitle 2"/>
          <p:cNvSpPr>
            <a:spLocks noGrp="1"/>
          </p:cNvSpPr>
          <p:nvPr>
            <p:ph type="subTitle" idx="1"/>
          </p:nvPr>
        </p:nvSpPr>
        <p:spPr>
          <a:xfrm>
            <a:off x="378514" y="3017520"/>
            <a:ext cx="5515185" cy="412471"/>
          </a:xfrm>
          <a:prstGeom prst="rect">
            <a:avLst/>
          </a:prstGeom>
        </p:spPr>
        <p:txBody>
          <a:bodyPr tIns="0" bIns="0" anchor="t">
            <a:noAutofit/>
          </a:bodyPr>
          <a:lstStyle>
            <a:lvl1pPr marL="0" indent="0" algn="l">
              <a:buNone/>
              <a:defRPr sz="2000" b="0">
                <a:solidFill>
                  <a:srgbClr val="FFFFFF"/>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Content Placeholder 10"/>
          <p:cNvSpPr>
            <a:spLocks noGrp="1"/>
          </p:cNvSpPr>
          <p:nvPr>
            <p:ph sz="quarter" idx="10"/>
          </p:nvPr>
        </p:nvSpPr>
        <p:spPr>
          <a:xfrm>
            <a:off x="378514" y="3456432"/>
            <a:ext cx="5515185" cy="311150"/>
          </a:xfrm>
          <a:prstGeom prst="rect">
            <a:avLst/>
          </a:prstGeom>
        </p:spPr>
        <p:txBody>
          <a:bodyPr bIns="0"/>
          <a:lstStyle>
            <a:lvl1pPr marL="0" indent="0">
              <a:buNone/>
              <a:defRPr sz="1600" b="0">
                <a:solidFill>
                  <a:srgbClr val="FFFFFF"/>
                </a:solidFill>
                <a:latin typeface="Calibri"/>
                <a:cs typeface="Calibri"/>
              </a:defRPr>
            </a:lvl1pPr>
            <a:lvl2pPr marL="228600" indent="0">
              <a:buNone/>
              <a:defRPr sz="1400" b="0">
                <a:solidFill>
                  <a:schemeClr val="bg1"/>
                </a:solidFill>
              </a:defRPr>
            </a:lvl2pPr>
            <a:lvl3pPr marL="460375" indent="0">
              <a:buNone/>
              <a:defRPr sz="1400" b="0">
                <a:solidFill>
                  <a:schemeClr val="bg1"/>
                </a:solidFill>
              </a:defRPr>
            </a:lvl3pPr>
            <a:lvl4pPr marL="687388" indent="0">
              <a:buNone/>
              <a:defRPr sz="1400" b="0">
                <a:solidFill>
                  <a:schemeClr val="bg1"/>
                </a:solidFill>
              </a:defRPr>
            </a:lvl4pPr>
            <a:lvl5pPr marL="914400" indent="0">
              <a:buNone/>
              <a:defRPr sz="1400" b="0">
                <a:solidFill>
                  <a:schemeClr val="bg1"/>
                </a:solidFill>
              </a:defRPr>
            </a:lvl5pPr>
          </a:lstStyle>
          <a:p>
            <a:pPr lvl="0"/>
            <a:r>
              <a:rPr lang="en-US" smtClean="0"/>
              <a:t>Click to edit Master text styles</a:t>
            </a:r>
          </a:p>
        </p:txBody>
      </p:sp>
      <p:pic>
        <p:nvPicPr>
          <p:cNvPr id="8" name="Picture 7" descr="BofA_logo_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14" y="4610563"/>
            <a:ext cx="2511266" cy="338781"/>
          </a:xfrm>
          <a:prstGeom prst="rect">
            <a:avLst/>
          </a:prstGeom>
        </p:spPr>
      </p:pic>
    </p:spTree>
    <p:extLst>
      <p:ext uri="{BB962C8B-B14F-4D97-AF65-F5344CB8AC3E}">
        <p14:creationId xmlns:p14="http://schemas.microsoft.com/office/powerpoint/2010/main" val="1055402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179576"/>
            <a:ext cx="8474043" cy="494690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7" name="Date Placeholder 6"/>
          <p:cNvSpPr>
            <a:spLocks noGrp="1"/>
          </p:cNvSpPr>
          <p:nvPr>
            <p:ph type="dt" sz="half" idx="10"/>
          </p:nvPr>
        </p:nvSpPr>
        <p:spPr/>
        <p:txBody>
          <a:bodyPr/>
          <a:lstStyle/>
          <a:p>
            <a:fld id="{45A5AAF1-1C81-4119-B281-6FDDC75DBE9A}" type="datetime3">
              <a:rPr lang="en-US" smtClean="0"/>
              <a:pPr/>
              <a:t>26 May 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F9CDB7-52C7-407A-9D61-3D60DE0C9C88}"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rt Slide with Denomina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546099"/>
            <a:ext cx="8476488" cy="458006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F1E42A-24CA-4A8A-B65B-281136404C7C}" type="datetime3">
              <a:rPr lang="en-US" smtClean="0"/>
              <a:pPr/>
              <a:t>26 May 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F9CDB7-52C7-407A-9D61-3D60DE0C9C88}" type="slidenum">
              <a:rPr lang="en-US" smtClean="0"/>
              <a:pPr/>
              <a:t>‹#›</a:t>
            </a:fld>
            <a:endParaRPr lang="en-US" dirty="0"/>
          </a:p>
        </p:txBody>
      </p:sp>
      <p:sp>
        <p:nvSpPr>
          <p:cNvPr id="10" name="Text Placeholder 13"/>
          <p:cNvSpPr>
            <a:spLocks noGrp="1"/>
          </p:cNvSpPr>
          <p:nvPr>
            <p:ph type="body" sz="quarter" idx="19" hasCustomPrompt="1"/>
          </p:nvPr>
        </p:nvSpPr>
        <p:spPr>
          <a:xfrm>
            <a:off x="332748" y="1179576"/>
            <a:ext cx="8476488" cy="365760"/>
          </a:xfrm>
        </p:spPr>
        <p:txBody>
          <a:bodyPr/>
          <a:lstStyle>
            <a:lvl1pPr marL="0" indent="0">
              <a:buNone/>
              <a:defRPr sz="1600" b="0">
                <a:solidFill>
                  <a:schemeClr val="accent3"/>
                </a:solidFill>
              </a:defRPr>
            </a:lvl1pPr>
          </a:lstStyle>
          <a:p>
            <a:pPr lvl="0"/>
            <a:r>
              <a:rPr lang="en-US" dirty="0" smtClean="0"/>
              <a:t>(enter value denomination)</a:t>
            </a:r>
            <a:endParaRPr lang="en-US" dirty="0"/>
          </a:p>
        </p:txBody>
      </p:sp>
      <p:sp>
        <p:nvSpPr>
          <p:cNvPr id="2" name="Title 1"/>
          <p:cNvSpPr>
            <a:spLocks noGrp="1"/>
          </p:cNvSpPr>
          <p:nvPr>
            <p:ph type="title"/>
          </p:nvPr>
        </p:nvSpPr>
        <p:spPr>
          <a:xfrm>
            <a:off x="332748" y="109728"/>
            <a:ext cx="8474043" cy="810923"/>
          </a:xfrm>
        </p:spPr>
        <p:txBody>
          <a:bodyPr/>
          <a:lstStyle/>
          <a:p>
            <a:r>
              <a:rPr lang="en-US" smtClean="0"/>
              <a:t>Click to edit Master title style</a:t>
            </a:r>
            <a:endParaRPr lang="en-US"/>
          </a:p>
        </p:txBody>
      </p:sp>
    </p:spTree>
    <p:extLst>
      <p:ext uri="{BB962C8B-B14F-4D97-AF65-F5344CB8AC3E}">
        <p14:creationId xmlns:p14="http://schemas.microsoft.com/office/powerpoint/2010/main" val="420907472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Section Header - Red">
    <p:bg>
      <p:bgPr>
        <a:solidFill>
          <a:schemeClr val="tx2"/>
        </a:solidFill>
        <a:effectLst/>
      </p:bgPr>
    </p:bg>
    <p:spTree>
      <p:nvGrpSpPr>
        <p:cNvPr id="1" name=""/>
        <p:cNvGrpSpPr/>
        <p:nvPr/>
      </p:nvGrpSpPr>
      <p:grpSpPr>
        <a:xfrm>
          <a:off x="0" y="0"/>
          <a:ext cx="0" cy="0"/>
          <a:chOff x="0" y="0"/>
          <a:chExt cx="0" cy="0"/>
        </a:xfrm>
      </p:grpSpPr>
      <p:pic>
        <p:nvPicPr>
          <p:cNvPr id="3" name="Picture 2" descr="BoA_divider.em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 y="-6866"/>
            <a:ext cx="9151556" cy="6871732"/>
          </a:xfrm>
          <a:prstGeom prst="rect">
            <a:avLst/>
          </a:prstGeom>
        </p:spPr>
      </p:pic>
      <p:sp>
        <p:nvSpPr>
          <p:cNvPr id="2" name="Title 1"/>
          <p:cNvSpPr>
            <a:spLocks noGrp="1"/>
          </p:cNvSpPr>
          <p:nvPr>
            <p:ph type="title" hasCustomPrompt="1"/>
          </p:nvPr>
        </p:nvSpPr>
        <p:spPr>
          <a:xfrm>
            <a:off x="374914" y="2198953"/>
            <a:ext cx="5517885" cy="994228"/>
          </a:xfrm>
        </p:spPr>
        <p:txBody>
          <a:bodyPr vert="horz" lIns="91440" tIns="45720" rIns="91440" bIns="45720" rtlCol="0" anchor="t" anchorCtr="0">
            <a:noAutofit/>
          </a:bodyPr>
          <a:lstStyle>
            <a:lvl1pPr>
              <a:defRPr lang="en-US" sz="2800" cap="none" dirty="0">
                <a:solidFill>
                  <a:srgbClr val="FFFFFF"/>
                </a:solidFill>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547879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Section Header - with image">
    <p:bg>
      <p:bgPr>
        <a:solidFill>
          <a:schemeClr val="tx2"/>
        </a:solidFill>
        <a:effectLst/>
      </p:bgPr>
    </p:bg>
    <p:spTree>
      <p:nvGrpSpPr>
        <p:cNvPr id="1" name=""/>
        <p:cNvGrpSpPr/>
        <p:nvPr/>
      </p:nvGrpSpPr>
      <p:grpSpPr>
        <a:xfrm>
          <a:off x="0" y="0"/>
          <a:ext cx="0" cy="0"/>
          <a:chOff x="0" y="0"/>
          <a:chExt cx="0" cy="0"/>
        </a:xfrm>
      </p:grpSpPr>
      <p:pic>
        <p:nvPicPr>
          <p:cNvPr id="3" name="Picture 2" descr="Chicago_NIFB_082311_1027.jpg"/>
          <p:cNvPicPr>
            <a:picLocks noChangeAspect="1"/>
          </p:cNvPicPr>
          <p:nvPr/>
        </p:nvPicPr>
        <p:blipFill rotWithShape="1">
          <a:blip r:embed="rId2" cstate="print">
            <a:alphaModFix/>
            <a:extLst>
              <a:ext uri="{28A0092B-C50C-407E-A947-70E740481C1C}">
                <a14:useLocalDpi xmlns:a14="http://schemas.microsoft.com/office/drawing/2010/main"/>
              </a:ext>
            </a:extLst>
          </a:blip>
          <a:srcRect/>
          <a:stretch/>
        </p:blipFill>
        <p:spPr>
          <a:xfrm>
            <a:off x="3076915" y="0"/>
            <a:ext cx="6067086" cy="6858000"/>
          </a:xfrm>
          <a:prstGeom prst="rect">
            <a:avLst/>
          </a:prstGeom>
        </p:spPr>
      </p:pic>
      <p:pic>
        <p:nvPicPr>
          <p:cNvPr id="6" name="Picture 5" descr="BoA_image_divider.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5240614" cy="6876288"/>
          </a:xfrm>
          <a:prstGeom prst="rect">
            <a:avLst/>
          </a:prstGeom>
        </p:spPr>
      </p:pic>
      <p:sp>
        <p:nvSpPr>
          <p:cNvPr id="2" name="Title 1"/>
          <p:cNvSpPr>
            <a:spLocks noGrp="1"/>
          </p:cNvSpPr>
          <p:nvPr>
            <p:ph type="title" hasCustomPrompt="1"/>
          </p:nvPr>
        </p:nvSpPr>
        <p:spPr>
          <a:xfrm>
            <a:off x="374914" y="2198953"/>
            <a:ext cx="5517885" cy="994228"/>
          </a:xfrm>
        </p:spPr>
        <p:txBody>
          <a:bodyPr vert="horz" lIns="91440" tIns="45720" rIns="91440" bIns="45720" rtlCol="0" anchor="t" anchorCtr="0">
            <a:noAutofit/>
          </a:bodyPr>
          <a:lstStyle>
            <a:lvl1pPr>
              <a:defRPr lang="en-US" sz="2800" cap="none" dirty="0">
                <a:solidFill>
                  <a:srgbClr val="FFFFFF"/>
                </a:solidFill>
              </a:defRPr>
            </a:lvl1pPr>
          </a:lstStyle>
          <a:p>
            <a:pPr lvl="0"/>
            <a:r>
              <a:rPr lang="en-US" dirty="0" smtClean="0"/>
              <a:t>Click to edit master title style</a:t>
            </a:r>
            <a:endParaRPr lang="en-US" dirty="0"/>
          </a:p>
        </p:txBody>
      </p:sp>
      <p:sp>
        <p:nvSpPr>
          <p:cNvPr id="7" name="Text Box 6"/>
          <p:cNvSpPr txBox="1">
            <a:spLocks noChangeArrowheads="1"/>
          </p:cNvSpPr>
          <p:nvPr/>
        </p:nvSpPr>
        <p:spPr bwMode="auto">
          <a:xfrm>
            <a:off x="5074180" y="5223933"/>
            <a:ext cx="3925887" cy="1490133"/>
          </a:xfrm>
          <a:prstGeom prst="rect">
            <a:avLst/>
          </a:prstGeom>
          <a:solidFill>
            <a:schemeClr val="bg2">
              <a:alpha val="80000"/>
            </a:schemeClr>
          </a:solidFill>
          <a:ln w="9525">
            <a:noFill/>
            <a:miter lim="800000"/>
            <a:headEnd/>
            <a:tailEnd/>
          </a:ln>
        </p:spPr>
        <p:txBody>
          <a:bodyPr/>
          <a:lstStyle>
            <a:lvl1pPr algn="ctr" defTabSz="457200" eaLnBrk="0" hangingPunct="0">
              <a:defRPr sz="1200">
                <a:solidFill>
                  <a:schemeClr val="tx1"/>
                </a:solidFill>
                <a:latin typeface="Arial" charset="0"/>
                <a:ea typeface="Geneva" charset="0"/>
              </a:defRPr>
            </a:lvl1pPr>
            <a:lvl2pPr marL="742950" indent="-285750" algn="ctr" defTabSz="457200" eaLnBrk="0" hangingPunct="0">
              <a:defRPr sz="1200">
                <a:solidFill>
                  <a:schemeClr val="tx1"/>
                </a:solidFill>
                <a:latin typeface="Arial" charset="0"/>
                <a:ea typeface="Geneva" charset="0"/>
              </a:defRPr>
            </a:lvl2pPr>
            <a:lvl3pPr marL="1143000" indent="-228600" algn="ctr" defTabSz="457200" eaLnBrk="0" hangingPunct="0">
              <a:defRPr sz="1200">
                <a:solidFill>
                  <a:schemeClr val="tx1"/>
                </a:solidFill>
                <a:latin typeface="Arial" charset="0"/>
                <a:ea typeface="Geneva" charset="0"/>
              </a:defRPr>
            </a:lvl3pPr>
            <a:lvl4pPr marL="1600200" indent="-228600" algn="ctr" defTabSz="457200" eaLnBrk="0" hangingPunct="0">
              <a:defRPr sz="1200">
                <a:solidFill>
                  <a:schemeClr val="tx1"/>
                </a:solidFill>
                <a:latin typeface="Arial" charset="0"/>
                <a:ea typeface="Geneva" charset="0"/>
              </a:defRPr>
            </a:lvl4pPr>
            <a:lvl5pPr marL="2057400" indent="-228600" algn="ctr" defTabSz="457200" eaLnBrk="0" hangingPunct="0">
              <a:defRPr sz="1200">
                <a:solidFill>
                  <a:schemeClr val="tx1"/>
                </a:solidFill>
                <a:latin typeface="Arial" charset="0"/>
                <a:ea typeface="Geneva" charset="0"/>
              </a:defRPr>
            </a:lvl5pPr>
            <a:lvl6pPr marL="2514600" indent="-228600" algn="ctr" eaLnBrk="0" fontAlgn="base" hangingPunct="0">
              <a:spcBef>
                <a:spcPct val="0"/>
              </a:spcBef>
              <a:spcAft>
                <a:spcPct val="0"/>
              </a:spcAft>
              <a:defRPr sz="1200">
                <a:solidFill>
                  <a:schemeClr val="tx1"/>
                </a:solidFill>
                <a:latin typeface="Arial" charset="0"/>
                <a:ea typeface="Geneva" charset="0"/>
              </a:defRPr>
            </a:lvl6pPr>
            <a:lvl7pPr marL="2971800" indent="-228600" algn="ctr" eaLnBrk="0" fontAlgn="base" hangingPunct="0">
              <a:spcBef>
                <a:spcPct val="0"/>
              </a:spcBef>
              <a:spcAft>
                <a:spcPct val="0"/>
              </a:spcAft>
              <a:defRPr sz="1200">
                <a:solidFill>
                  <a:schemeClr val="tx1"/>
                </a:solidFill>
                <a:latin typeface="Arial" charset="0"/>
                <a:ea typeface="Geneva" charset="0"/>
              </a:defRPr>
            </a:lvl7pPr>
            <a:lvl8pPr marL="3429000" indent="-228600" algn="ctr" eaLnBrk="0" fontAlgn="base" hangingPunct="0">
              <a:spcBef>
                <a:spcPct val="0"/>
              </a:spcBef>
              <a:spcAft>
                <a:spcPct val="0"/>
              </a:spcAft>
              <a:defRPr sz="1200">
                <a:solidFill>
                  <a:schemeClr val="tx1"/>
                </a:solidFill>
                <a:latin typeface="Arial" charset="0"/>
                <a:ea typeface="Geneva" charset="0"/>
              </a:defRPr>
            </a:lvl8pPr>
            <a:lvl9pPr marL="3886200" indent="-228600" algn="ctr" eaLnBrk="0" fontAlgn="base" hangingPunct="0">
              <a:spcBef>
                <a:spcPct val="0"/>
              </a:spcBef>
              <a:spcAft>
                <a:spcPct val="0"/>
              </a:spcAft>
              <a:defRPr sz="1200">
                <a:solidFill>
                  <a:schemeClr val="tx1"/>
                </a:solidFill>
                <a:latin typeface="Arial" charset="0"/>
                <a:ea typeface="Geneva" charset="0"/>
              </a:defRPr>
            </a:lvl9pPr>
          </a:lstStyle>
          <a:p>
            <a:pPr algn="l" eaLnBrk="1" hangingPunct="1"/>
            <a:r>
              <a:rPr lang="en-US" sz="1000" b="1" dirty="0" smtClean="0">
                <a:solidFill>
                  <a:schemeClr val="accent4"/>
                </a:solidFill>
                <a:latin typeface="Calibri" charset="0"/>
                <a:ea typeface="Calibri"/>
                <a:cs typeface="Calibri"/>
              </a:rPr>
              <a:t>Changing </a:t>
            </a:r>
            <a:r>
              <a:rPr lang="en-US" sz="1000" b="1" dirty="0">
                <a:solidFill>
                  <a:schemeClr val="accent4"/>
                </a:solidFill>
                <a:latin typeface="Calibri" charset="0"/>
                <a:ea typeface="Calibri"/>
                <a:cs typeface="Calibri"/>
              </a:rPr>
              <a:t>a photo in the image area</a:t>
            </a:r>
          </a:p>
          <a:p>
            <a:pPr algn="l" eaLnBrk="1" hangingPunct="1"/>
            <a:r>
              <a:rPr lang="en-US" sz="1000" dirty="0">
                <a:solidFill>
                  <a:schemeClr val="accent4"/>
                </a:solidFill>
                <a:latin typeface="Calibri" charset="0"/>
                <a:ea typeface="Calibri"/>
                <a:cs typeface="Calibri"/>
              </a:rPr>
              <a:t>In your menu bar select </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View</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 &gt; </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Master</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 &gt; </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Slide Master</a:t>
            </a:r>
            <a:r>
              <a:rPr lang="ja-JP" altLang="en-US" sz="1000" dirty="0">
                <a:solidFill>
                  <a:schemeClr val="accent4"/>
                </a:solidFill>
                <a:latin typeface="Calibri" charset="0"/>
                <a:ea typeface="Calibri"/>
                <a:cs typeface="Calibri"/>
              </a:rPr>
              <a:t>”</a:t>
            </a:r>
            <a:endParaRPr lang="en-US" sz="1000" dirty="0">
              <a:solidFill>
                <a:schemeClr val="accent4"/>
              </a:solidFill>
              <a:latin typeface="Calibri" charset="0"/>
              <a:ea typeface="Calibri"/>
              <a:cs typeface="Calibri"/>
            </a:endParaRPr>
          </a:p>
          <a:p>
            <a:pPr algn="l" eaLnBrk="1" hangingPunct="1"/>
            <a:r>
              <a:rPr lang="en-US" sz="1000" dirty="0">
                <a:solidFill>
                  <a:schemeClr val="accent4"/>
                </a:solidFill>
                <a:latin typeface="Calibri" charset="0"/>
                <a:ea typeface="Calibri"/>
                <a:cs typeface="Calibri"/>
              </a:rPr>
              <a:t>Go to the Title Slide Master you wish to change</a:t>
            </a:r>
          </a:p>
          <a:p>
            <a:pPr algn="l" eaLnBrk="1" hangingPunct="1"/>
            <a:r>
              <a:rPr lang="en-US" sz="1000" dirty="0">
                <a:solidFill>
                  <a:schemeClr val="accent4"/>
                </a:solidFill>
                <a:latin typeface="Calibri" charset="0"/>
                <a:ea typeface="Calibri"/>
                <a:cs typeface="Calibri"/>
              </a:rPr>
              <a:t>Select the image and delete </a:t>
            </a:r>
          </a:p>
          <a:p>
            <a:pPr algn="l" eaLnBrk="1" hangingPunct="1"/>
            <a:r>
              <a:rPr lang="en-US" sz="1000" dirty="0">
                <a:solidFill>
                  <a:schemeClr val="accent4"/>
                </a:solidFill>
                <a:latin typeface="Calibri" charset="0"/>
                <a:ea typeface="Calibri"/>
                <a:cs typeface="Calibri"/>
              </a:rPr>
              <a:t>Insert new image/photo on page and crop/resize to fit image area</a:t>
            </a:r>
          </a:p>
          <a:p>
            <a:pPr algn="l" eaLnBrk="1" hangingPunct="1"/>
            <a:r>
              <a:rPr lang="en-US" sz="1000" dirty="0">
                <a:solidFill>
                  <a:schemeClr val="accent4"/>
                </a:solidFill>
                <a:latin typeface="Calibri" charset="0"/>
                <a:ea typeface="Calibri"/>
                <a:cs typeface="Calibri"/>
              </a:rPr>
              <a:t>Once the new image placement is finalized, select </a:t>
            </a:r>
            <a:r>
              <a:rPr lang="ja-JP" altLang="en-US" sz="1000" dirty="0">
                <a:solidFill>
                  <a:schemeClr val="accent4"/>
                </a:solidFill>
                <a:latin typeface="Calibri"/>
                <a:ea typeface="Calibri"/>
                <a:cs typeface="Calibri"/>
              </a:rPr>
              <a:t>“</a:t>
            </a:r>
            <a:r>
              <a:rPr lang="en-US" sz="1000" dirty="0">
                <a:solidFill>
                  <a:schemeClr val="accent4"/>
                </a:solidFill>
                <a:latin typeface="Calibri" charset="0"/>
                <a:ea typeface="Calibri"/>
                <a:cs typeface="Calibri"/>
              </a:rPr>
              <a:t>Arrange</a:t>
            </a:r>
            <a:r>
              <a:rPr lang="ja-JP" altLang="en-US" sz="1000" dirty="0">
                <a:solidFill>
                  <a:schemeClr val="accent4"/>
                </a:solidFill>
                <a:latin typeface="Calibri"/>
                <a:ea typeface="Calibri"/>
                <a:cs typeface="Calibri"/>
              </a:rPr>
              <a:t>”</a:t>
            </a:r>
            <a:r>
              <a:rPr lang="en-US" sz="1000" dirty="0">
                <a:solidFill>
                  <a:schemeClr val="accent4"/>
                </a:solidFill>
                <a:latin typeface="Calibri" charset="0"/>
                <a:ea typeface="Calibri"/>
                <a:cs typeface="Calibri"/>
              </a:rPr>
              <a:t> &gt; </a:t>
            </a:r>
            <a:r>
              <a:rPr lang="ja-JP" altLang="en-US" sz="1000" dirty="0">
                <a:solidFill>
                  <a:schemeClr val="accent4"/>
                </a:solidFill>
                <a:latin typeface="Calibri"/>
                <a:ea typeface="Calibri"/>
                <a:cs typeface="Calibri"/>
              </a:rPr>
              <a:t>“</a:t>
            </a:r>
            <a:r>
              <a:rPr lang="en-US" sz="1000" dirty="0">
                <a:solidFill>
                  <a:schemeClr val="accent4"/>
                </a:solidFill>
                <a:latin typeface="Calibri" charset="0"/>
                <a:ea typeface="Calibri"/>
                <a:cs typeface="Calibri"/>
              </a:rPr>
              <a:t>Send to back</a:t>
            </a:r>
            <a:r>
              <a:rPr lang="ja-JP" altLang="en-US" sz="1000" dirty="0">
                <a:solidFill>
                  <a:schemeClr val="accent4"/>
                </a:solidFill>
                <a:latin typeface="Calibri"/>
                <a:ea typeface="Calibri"/>
                <a:cs typeface="Calibri"/>
              </a:rPr>
              <a:t>”</a:t>
            </a:r>
            <a:endParaRPr lang="en-US" sz="1000" dirty="0">
              <a:solidFill>
                <a:schemeClr val="accent4"/>
              </a:solidFill>
              <a:latin typeface="Calibri" charset="0"/>
              <a:ea typeface="Calibri"/>
              <a:cs typeface="Calibri"/>
            </a:endParaRPr>
          </a:p>
          <a:p>
            <a:pPr algn="l" eaLnBrk="1" hangingPunct="1"/>
            <a:endParaRPr lang="en-US" sz="900" b="1" dirty="0">
              <a:solidFill>
                <a:schemeClr val="accent4"/>
              </a:solidFill>
              <a:latin typeface="Calibri" charset="0"/>
              <a:ea typeface="Calibri"/>
              <a:cs typeface="Calibri"/>
            </a:endParaRPr>
          </a:p>
          <a:p>
            <a:pPr algn="l" eaLnBrk="1" hangingPunct="1"/>
            <a:r>
              <a:rPr lang="en-US" sz="1000" b="1" dirty="0">
                <a:solidFill>
                  <a:schemeClr val="accent4"/>
                </a:solidFill>
                <a:latin typeface="Calibri" charset="0"/>
                <a:ea typeface="Calibri"/>
                <a:cs typeface="Calibri"/>
              </a:rPr>
              <a:t>Delete these instructions before final use.</a:t>
            </a:r>
          </a:p>
        </p:txBody>
      </p:sp>
    </p:spTree>
    <p:extLst>
      <p:ext uri="{BB962C8B-B14F-4D97-AF65-F5344CB8AC3E}">
        <p14:creationId xmlns:p14="http://schemas.microsoft.com/office/powerpoint/2010/main" val="3504511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608900"/>
            <a:ext cx="4114800" cy="4517263"/>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3"/>
          </p:nvPr>
        </p:nvSpPr>
        <p:spPr>
          <a:xfrm>
            <a:off x="4691991" y="1608900"/>
            <a:ext cx="4114800" cy="4517263"/>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4"/>
          </p:nvPr>
        </p:nvSpPr>
        <p:spPr/>
        <p:txBody>
          <a:bodyPr/>
          <a:lstStyle/>
          <a:p>
            <a:fld id="{BBB06702-0B3A-48CA-9FDC-7E5FF1378246}" type="datetime3">
              <a:rPr lang="en-US" smtClean="0"/>
              <a:pPr/>
              <a:t>26 May 2019</a:t>
            </a:fld>
            <a:endParaRPr lang="en-US" dirty="0"/>
          </a:p>
        </p:txBody>
      </p:sp>
      <p:sp>
        <p:nvSpPr>
          <p:cNvPr id="9" name="Footer Placeholder 8"/>
          <p:cNvSpPr>
            <a:spLocks noGrp="1"/>
          </p:cNvSpPr>
          <p:nvPr>
            <p:ph type="ftr" sz="quarter" idx="15"/>
          </p:nvPr>
        </p:nvSpPr>
        <p:spPr/>
        <p:txBody>
          <a:bodyPr/>
          <a:lstStyle/>
          <a:p>
            <a:endParaRPr lang="en-US" dirty="0"/>
          </a:p>
        </p:txBody>
      </p:sp>
      <p:sp>
        <p:nvSpPr>
          <p:cNvPr id="10" name="Slide Number Placeholder 9"/>
          <p:cNvSpPr>
            <a:spLocks noGrp="1"/>
          </p:cNvSpPr>
          <p:nvPr>
            <p:ph type="sldNum" sz="quarter" idx="16"/>
          </p:nvPr>
        </p:nvSpPr>
        <p:spPr/>
        <p:txBody>
          <a:bodyPr/>
          <a:lstStyle/>
          <a:p>
            <a:fld id="{E3F9CDB7-52C7-407A-9D61-3D60DE0C9C88}" type="slidenum">
              <a:rPr lang="en-US" smtClean="0"/>
              <a:pPr/>
              <a:t>‹#›</a:t>
            </a:fld>
            <a:endParaRPr lang="en-US" dirty="0"/>
          </a:p>
        </p:txBody>
      </p:sp>
      <p:sp>
        <p:nvSpPr>
          <p:cNvPr id="12" name="Text Placeholder 16"/>
          <p:cNvSpPr>
            <a:spLocks noGrp="1"/>
          </p:cNvSpPr>
          <p:nvPr>
            <p:ph type="body" sz="quarter" idx="17" hasCustomPrompt="1"/>
          </p:nvPr>
        </p:nvSpPr>
        <p:spPr>
          <a:xfrm>
            <a:off x="332748" y="1179576"/>
            <a:ext cx="4114800" cy="36576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sz="1600" b="1">
                <a:solidFill>
                  <a:srgbClr val="0073CF"/>
                </a:solidFill>
              </a:defRPr>
            </a:lvl1pPr>
          </a:lstStyle>
          <a:p>
            <a:pPr lvl="0"/>
            <a:r>
              <a:rPr lang="en-US" dirty="0" smtClean="0"/>
              <a:t>(enter value denomination)</a:t>
            </a:r>
            <a:endParaRPr lang="en-US" dirty="0"/>
          </a:p>
        </p:txBody>
      </p:sp>
      <p:sp>
        <p:nvSpPr>
          <p:cNvPr id="13" name="Text Placeholder 20"/>
          <p:cNvSpPr>
            <a:spLocks noGrp="1"/>
          </p:cNvSpPr>
          <p:nvPr>
            <p:ph type="body" sz="quarter" idx="19" hasCustomPrompt="1"/>
          </p:nvPr>
        </p:nvSpPr>
        <p:spPr>
          <a:xfrm>
            <a:off x="4691991" y="1179576"/>
            <a:ext cx="4114800" cy="365760"/>
          </a:xfrm>
        </p:spPr>
        <p:txBody>
          <a:bodyPr/>
          <a:lstStyle>
            <a:lvl1pPr marL="0" indent="0">
              <a:buNone/>
              <a:defRPr sz="1600" b="1">
                <a:solidFill>
                  <a:schemeClr val="accent3"/>
                </a:solidFill>
              </a:defRPr>
            </a:lvl1pPr>
          </a:lstStyle>
          <a:p>
            <a:pPr lvl="0"/>
            <a:r>
              <a:rPr lang="en-US" dirty="0" smtClean="0"/>
              <a:t>(enter value denomination)</a:t>
            </a:r>
            <a:endParaRPr lang="en-US" dirty="0"/>
          </a:p>
        </p:txBody>
      </p:sp>
      <p:sp>
        <p:nvSpPr>
          <p:cNvPr id="2" name="Title 1"/>
          <p:cNvSpPr>
            <a:spLocks noGrp="1"/>
          </p:cNvSpPr>
          <p:nvPr>
            <p:ph type="title"/>
          </p:nvPr>
        </p:nvSpPr>
        <p:spPr>
          <a:xfrm>
            <a:off x="332748" y="109728"/>
            <a:ext cx="8474043" cy="810923"/>
          </a:xfrm>
        </p:spPr>
        <p:txBody>
          <a:bodyPr/>
          <a:lstStyle/>
          <a:p>
            <a:r>
              <a:rPr lang="en-US" smtClean="0"/>
              <a:t>Click to edit Master title style</a:t>
            </a:r>
            <a:endParaRPr lang="en-US"/>
          </a:p>
        </p:txBody>
      </p:sp>
    </p:spTree>
    <p:extLst>
      <p:ext uri="{BB962C8B-B14F-4D97-AF65-F5344CB8AC3E}">
        <p14:creationId xmlns:p14="http://schemas.microsoft.com/office/powerpoint/2010/main" val="288120689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541942"/>
            <a:ext cx="4114800" cy="2051951"/>
          </a:xfrm>
          <a:prstGeom prst="rect">
            <a:avLst/>
          </a:prstGeom>
        </p:spPr>
        <p:txBody>
          <a:bodyPr vert="horz" lIns="0" tIns="45720" rIns="0" bIns="45720" rtlCol="0">
            <a:noAutofit/>
          </a:bodyPr>
          <a:lstStyle>
            <a:lvl1pPr marL="285750" indent="-285750">
              <a:lnSpc>
                <a:spcPct val="100000"/>
              </a:lnSpc>
              <a:buFont typeface="Arial"/>
              <a:buChar char="•"/>
              <a:defRPr lang="en-US" sz="1600" b="0" dirty="0" smtClean="0">
                <a:solidFill>
                  <a:schemeClr val="tx1"/>
                </a:solidFill>
              </a:defRPr>
            </a:lvl1pPr>
            <a:lvl2pPr>
              <a:lnSpc>
                <a:spcPct val="100000"/>
              </a:lnSpc>
              <a:defRPr lang="en-US" sz="1600" dirty="0" smtClean="0"/>
            </a:lvl2pPr>
            <a:lvl3pPr>
              <a:lnSpc>
                <a:spcPct val="100000"/>
              </a:lnSpc>
              <a:defRPr lang="en-US" sz="1600" dirty="0" smtClean="0"/>
            </a:lvl3pPr>
            <a:lvl4pPr>
              <a:lnSpc>
                <a:spcPct val="100000"/>
              </a:lnSpc>
              <a:defRPr lang="en-US" sz="1600" dirty="0" smtClean="0"/>
            </a:lvl4pPr>
            <a:lvl5pPr>
              <a:lnSpc>
                <a:spcPct val="100000"/>
              </a:lnSpc>
              <a:defRPr lang="en-US" sz="16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3"/>
          </p:nvPr>
        </p:nvSpPr>
        <p:spPr>
          <a:xfrm>
            <a:off x="4691991" y="1541942"/>
            <a:ext cx="4114800" cy="2057400"/>
          </a:xfrm>
          <a:prstGeom prst="rect">
            <a:avLst/>
          </a:prstGeom>
        </p:spPr>
        <p:txBody>
          <a:bodyPr vert="horz" lIns="0" tIns="45720" rIns="0" bIns="45720" rtlCol="0">
            <a:noAutofit/>
          </a:bodyPr>
          <a:lstStyle>
            <a:lvl1pPr marL="285750" indent="-285750">
              <a:lnSpc>
                <a:spcPct val="100000"/>
              </a:lnSpc>
              <a:buFont typeface="Arial"/>
              <a:buChar char="•"/>
              <a:defRPr lang="en-US" sz="1600" b="0" dirty="0" smtClean="0">
                <a:solidFill>
                  <a:schemeClr val="tx1"/>
                </a:solidFill>
              </a:defRPr>
            </a:lvl1pPr>
            <a:lvl2pPr>
              <a:lnSpc>
                <a:spcPct val="100000"/>
              </a:lnSpc>
              <a:defRPr lang="en-US" sz="1600" dirty="0" smtClean="0"/>
            </a:lvl2pPr>
            <a:lvl3pPr>
              <a:lnSpc>
                <a:spcPct val="100000"/>
              </a:lnSpc>
              <a:defRPr lang="en-US" sz="1600" dirty="0" smtClean="0"/>
            </a:lvl3pPr>
            <a:lvl4pPr>
              <a:lnSpc>
                <a:spcPct val="100000"/>
              </a:lnSpc>
              <a:defRPr lang="en-US" sz="1600" dirty="0" smtClean="0"/>
            </a:lvl4pPr>
            <a:lvl5pPr>
              <a:lnSpc>
                <a:spcPct val="100000"/>
              </a:lnSpc>
              <a:defRPr lang="en-US" sz="16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6"/>
          </p:nvPr>
        </p:nvSpPr>
        <p:spPr>
          <a:xfrm>
            <a:off x="2514600" y="4160815"/>
            <a:ext cx="4114800" cy="2057400"/>
          </a:xfrm>
        </p:spPr>
        <p:txBody>
          <a:bodyPr/>
          <a:lstStyle>
            <a:lvl1pPr marL="285750" indent="-285750">
              <a:lnSpc>
                <a:spcPct val="100000"/>
              </a:lnSpc>
              <a:buFont typeface="Arial"/>
              <a:buChar char="•"/>
              <a:defRPr sz="1600" b="0">
                <a:solidFill>
                  <a:schemeClr val="tx1"/>
                </a:solidFill>
              </a:defRPr>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6"/>
          <p:cNvSpPr>
            <a:spLocks noGrp="1"/>
          </p:cNvSpPr>
          <p:nvPr>
            <p:ph type="body" sz="quarter" idx="17"/>
          </p:nvPr>
        </p:nvSpPr>
        <p:spPr>
          <a:xfrm>
            <a:off x="332748" y="1176183"/>
            <a:ext cx="4114800" cy="365760"/>
          </a:xfrm>
        </p:spPr>
        <p:txBody>
          <a:bodyPr/>
          <a:lstStyle>
            <a:lvl1pPr marL="0" indent="0">
              <a:buNone/>
              <a:defRPr sz="1600" b="1">
                <a:solidFill>
                  <a:srgbClr val="0073CF"/>
                </a:solidFill>
              </a:defRPr>
            </a:lvl1pPr>
          </a:lstStyle>
          <a:p>
            <a:pPr lvl="0"/>
            <a:r>
              <a:rPr lang="en-US" smtClean="0"/>
              <a:t>Click to edit Master text styles</a:t>
            </a:r>
          </a:p>
        </p:txBody>
      </p:sp>
      <p:sp>
        <p:nvSpPr>
          <p:cNvPr id="19" name="Text Placeholder 18"/>
          <p:cNvSpPr>
            <a:spLocks noGrp="1"/>
          </p:cNvSpPr>
          <p:nvPr>
            <p:ph type="body" sz="quarter" idx="18"/>
          </p:nvPr>
        </p:nvSpPr>
        <p:spPr>
          <a:xfrm>
            <a:off x="2514600" y="3789927"/>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21" name="Text Placeholder 20"/>
          <p:cNvSpPr>
            <a:spLocks noGrp="1"/>
          </p:cNvSpPr>
          <p:nvPr>
            <p:ph type="body" sz="quarter" idx="19"/>
          </p:nvPr>
        </p:nvSpPr>
        <p:spPr>
          <a:xfrm>
            <a:off x="4691991" y="1176183"/>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8" name="Date Placeholder 7"/>
          <p:cNvSpPr>
            <a:spLocks noGrp="1"/>
          </p:cNvSpPr>
          <p:nvPr>
            <p:ph type="dt" sz="half" idx="20"/>
          </p:nvPr>
        </p:nvSpPr>
        <p:spPr/>
        <p:txBody>
          <a:bodyPr/>
          <a:lstStyle/>
          <a:p>
            <a:fld id="{490E07F4-C280-41F6-BDF9-23D9A47C9B8A}" type="datetime3">
              <a:rPr lang="en-US" smtClean="0"/>
              <a:pPr/>
              <a:t>26 May 2019</a:t>
            </a:fld>
            <a:endParaRPr lang="en-US" dirty="0"/>
          </a:p>
        </p:txBody>
      </p:sp>
      <p:sp>
        <p:nvSpPr>
          <p:cNvPr id="9" name="Footer Placeholder 8"/>
          <p:cNvSpPr>
            <a:spLocks noGrp="1"/>
          </p:cNvSpPr>
          <p:nvPr>
            <p:ph type="ftr" sz="quarter" idx="21"/>
          </p:nvPr>
        </p:nvSpPr>
        <p:spPr/>
        <p:txBody>
          <a:bodyPr/>
          <a:lstStyle/>
          <a:p>
            <a:endParaRPr lang="en-US" dirty="0"/>
          </a:p>
        </p:txBody>
      </p:sp>
      <p:sp>
        <p:nvSpPr>
          <p:cNvPr id="10" name="Slide Number Placeholder 9"/>
          <p:cNvSpPr>
            <a:spLocks noGrp="1"/>
          </p:cNvSpPr>
          <p:nvPr>
            <p:ph type="sldNum" sz="quarter" idx="22"/>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a:xfrm>
            <a:off x="332748" y="109728"/>
            <a:ext cx="8474043" cy="810923"/>
          </a:xfrm>
        </p:spPr>
        <p:txBody>
          <a:bodyPr/>
          <a:lstStyle/>
          <a:p>
            <a:r>
              <a:rPr lang="en-US" smtClean="0"/>
              <a:t>Click to edit Master title style</a:t>
            </a:r>
            <a:endParaRPr lang="en-US"/>
          </a:p>
        </p:txBody>
      </p:sp>
    </p:spTree>
    <p:extLst>
      <p:ext uri="{BB962C8B-B14F-4D97-AF65-F5344CB8AC3E}">
        <p14:creationId xmlns:p14="http://schemas.microsoft.com/office/powerpoint/2010/main" val="116207631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541943"/>
            <a:ext cx="4114800" cy="1828800"/>
          </a:xfrm>
          <a:prstGeom prst="rect">
            <a:avLst/>
          </a:prstGeom>
        </p:spPr>
        <p:txBody>
          <a:bodyPr vert="horz" lIns="0" tIns="45720" rIns="0" bIns="45720" rtlCol="0">
            <a:noAutofit/>
          </a:bodyPr>
          <a:lstStyle>
            <a:lvl1pPr marL="285750" indent="-285750">
              <a:lnSpc>
                <a:spcPct val="100000"/>
              </a:lnSpc>
              <a:buFont typeface="Arial"/>
              <a:buChar char="•"/>
              <a:defRPr lang="en-US" sz="1400" b="0" dirty="0" smtClean="0">
                <a:solidFill>
                  <a:schemeClr val="tx1"/>
                </a:solidFill>
              </a:defRPr>
            </a:lvl1pPr>
            <a:lvl2pPr>
              <a:lnSpc>
                <a:spcPct val="100000"/>
              </a:lnSpc>
              <a:defRPr lang="en-US" sz="1400" dirty="0" smtClean="0"/>
            </a:lvl2pPr>
            <a:lvl3pPr>
              <a:lnSpc>
                <a:spcPct val="100000"/>
              </a:lnSpc>
              <a:defRPr lang="en-US" sz="1400" dirty="0" smtClean="0"/>
            </a:lvl3pPr>
            <a:lvl4pPr>
              <a:lnSpc>
                <a:spcPct val="100000"/>
              </a:lnSpc>
              <a:defRPr lang="en-US" sz="1400" dirty="0" smtClean="0"/>
            </a:lvl4pPr>
            <a:lvl5pPr>
              <a:lnSpc>
                <a:spcPct val="100000"/>
              </a:lnSpc>
              <a:defRPr lang="en-US" sz="14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3"/>
          </p:nvPr>
        </p:nvSpPr>
        <p:spPr>
          <a:xfrm>
            <a:off x="4691991" y="1541943"/>
            <a:ext cx="4114800" cy="1828800"/>
          </a:xfrm>
          <a:prstGeom prst="rect">
            <a:avLst/>
          </a:prstGeom>
        </p:spPr>
        <p:txBody>
          <a:bodyPr vert="horz" lIns="0" tIns="45720" rIns="0" bIns="45720" rtlCol="0">
            <a:noAutofit/>
          </a:bodyPr>
          <a:lstStyle>
            <a:lvl1pPr marL="285750" indent="-285750">
              <a:lnSpc>
                <a:spcPct val="100000"/>
              </a:lnSpc>
              <a:buFont typeface="Arial"/>
              <a:buChar char="•"/>
              <a:defRPr lang="en-US" sz="1400" b="0" dirty="0" smtClean="0">
                <a:solidFill>
                  <a:schemeClr val="tx1"/>
                </a:solidFill>
              </a:defRPr>
            </a:lvl1pPr>
            <a:lvl2pPr>
              <a:lnSpc>
                <a:spcPct val="100000"/>
              </a:lnSpc>
              <a:defRPr lang="en-US" sz="1400" dirty="0" smtClean="0"/>
            </a:lvl2pPr>
            <a:lvl3pPr>
              <a:lnSpc>
                <a:spcPct val="100000"/>
              </a:lnSpc>
              <a:defRPr lang="en-US" sz="1400" dirty="0" smtClean="0"/>
            </a:lvl3pPr>
            <a:lvl4pPr>
              <a:lnSpc>
                <a:spcPct val="100000"/>
              </a:lnSpc>
              <a:defRPr lang="en-US" sz="1400" dirty="0" smtClean="0"/>
            </a:lvl4pPr>
            <a:lvl5pPr>
              <a:lnSpc>
                <a:spcPct val="100000"/>
              </a:lnSpc>
              <a:defRPr lang="en-US" sz="14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8"/>
          <p:cNvSpPr>
            <a:spLocks noGrp="1"/>
          </p:cNvSpPr>
          <p:nvPr>
            <p:ph sz="quarter" idx="17"/>
          </p:nvPr>
        </p:nvSpPr>
        <p:spPr>
          <a:xfrm>
            <a:off x="332748" y="4030868"/>
            <a:ext cx="4114800" cy="1828800"/>
          </a:xfrm>
        </p:spPr>
        <p:txBody>
          <a:bodyPr/>
          <a:lstStyle>
            <a:lvl1pPr marL="285750" indent="-285750">
              <a:lnSpc>
                <a:spcPct val="100000"/>
              </a:lnSpc>
              <a:buFont typeface="Arial"/>
              <a:buChar char="•"/>
              <a:defRPr sz="14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8"/>
          </p:nvPr>
        </p:nvSpPr>
        <p:spPr>
          <a:xfrm>
            <a:off x="4691991" y="4030868"/>
            <a:ext cx="4114800" cy="1828800"/>
          </a:xfrm>
        </p:spPr>
        <p:txBody>
          <a:bodyPr/>
          <a:lstStyle>
            <a:lvl1pPr marL="285750" indent="-285750">
              <a:lnSpc>
                <a:spcPct val="100000"/>
              </a:lnSpc>
              <a:buFont typeface="Arial"/>
              <a:buChar char="•"/>
              <a:defRPr sz="14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3"/>
          <p:cNvSpPr>
            <a:spLocks noGrp="1"/>
          </p:cNvSpPr>
          <p:nvPr>
            <p:ph type="body" sz="quarter" idx="19"/>
          </p:nvPr>
        </p:nvSpPr>
        <p:spPr>
          <a:xfrm>
            <a:off x="332748" y="1176183"/>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16" name="Text Placeholder 15"/>
          <p:cNvSpPr>
            <a:spLocks noGrp="1"/>
          </p:cNvSpPr>
          <p:nvPr>
            <p:ph type="body" sz="quarter" idx="20"/>
          </p:nvPr>
        </p:nvSpPr>
        <p:spPr>
          <a:xfrm>
            <a:off x="4691991" y="1176183"/>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18" name="Text Placeholder 17"/>
          <p:cNvSpPr>
            <a:spLocks noGrp="1"/>
          </p:cNvSpPr>
          <p:nvPr>
            <p:ph type="body" sz="quarter" idx="21"/>
          </p:nvPr>
        </p:nvSpPr>
        <p:spPr>
          <a:xfrm>
            <a:off x="332748" y="3659980"/>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20" name="Text Placeholder 19"/>
          <p:cNvSpPr>
            <a:spLocks noGrp="1"/>
          </p:cNvSpPr>
          <p:nvPr>
            <p:ph type="body" sz="quarter" idx="22"/>
          </p:nvPr>
        </p:nvSpPr>
        <p:spPr>
          <a:xfrm>
            <a:off x="4691991" y="3659980"/>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8" name="Date Placeholder 7"/>
          <p:cNvSpPr>
            <a:spLocks noGrp="1"/>
          </p:cNvSpPr>
          <p:nvPr>
            <p:ph type="dt" sz="half" idx="23"/>
          </p:nvPr>
        </p:nvSpPr>
        <p:spPr/>
        <p:txBody>
          <a:bodyPr/>
          <a:lstStyle/>
          <a:p>
            <a:fld id="{730B8002-AACE-4ADC-ABB9-09C71352322B}" type="datetime3">
              <a:rPr lang="en-US" smtClean="0"/>
              <a:pPr/>
              <a:t>26 May 2019</a:t>
            </a:fld>
            <a:endParaRPr lang="en-US" dirty="0"/>
          </a:p>
        </p:txBody>
      </p:sp>
      <p:sp>
        <p:nvSpPr>
          <p:cNvPr id="10" name="Footer Placeholder 9"/>
          <p:cNvSpPr>
            <a:spLocks noGrp="1"/>
          </p:cNvSpPr>
          <p:nvPr>
            <p:ph type="ftr" sz="quarter" idx="24"/>
          </p:nvPr>
        </p:nvSpPr>
        <p:spPr/>
        <p:txBody>
          <a:bodyPr/>
          <a:lstStyle/>
          <a:p>
            <a:endParaRPr lang="en-US" dirty="0"/>
          </a:p>
        </p:txBody>
      </p:sp>
      <p:sp>
        <p:nvSpPr>
          <p:cNvPr id="12" name="Slide Number Placeholder 11"/>
          <p:cNvSpPr>
            <a:spLocks noGrp="1"/>
          </p:cNvSpPr>
          <p:nvPr>
            <p:ph type="sldNum" sz="quarter" idx="25"/>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a:xfrm>
            <a:off x="332748" y="109728"/>
            <a:ext cx="8474043" cy="810923"/>
          </a:xfrm>
        </p:spPr>
        <p:txBody>
          <a:bodyPr/>
          <a:lstStyle/>
          <a:p>
            <a:r>
              <a:rPr lang="en-US" smtClean="0"/>
              <a:t>Click to edit Master title style</a:t>
            </a:r>
            <a:endParaRPr lang="en-US"/>
          </a:p>
        </p:txBody>
      </p:sp>
    </p:spTree>
    <p:extLst>
      <p:ext uri="{BB962C8B-B14F-4D97-AF65-F5344CB8AC3E}">
        <p14:creationId xmlns:p14="http://schemas.microsoft.com/office/powerpoint/2010/main" val="136564142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BoA_footer.em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144" y="6456555"/>
            <a:ext cx="9162288" cy="409126"/>
          </a:xfrm>
          <a:prstGeom prst="rect">
            <a:avLst/>
          </a:prstGeom>
        </p:spPr>
      </p:pic>
      <p:sp>
        <p:nvSpPr>
          <p:cNvPr id="2" name="Title Placeholder 1"/>
          <p:cNvSpPr>
            <a:spLocks noGrp="1"/>
          </p:cNvSpPr>
          <p:nvPr>
            <p:ph type="title"/>
          </p:nvPr>
        </p:nvSpPr>
        <p:spPr>
          <a:xfrm>
            <a:off x="332748" y="109728"/>
            <a:ext cx="8474043" cy="810923"/>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6" name="Slide Number Placeholder 5"/>
          <p:cNvSpPr>
            <a:spLocks noGrp="1"/>
          </p:cNvSpPr>
          <p:nvPr>
            <p:ph type="sldNum" sz="quarter" idx="4"/>
          </p:nvPr>
        </p:nvSpPr>
        <p:spPr>
          <a:xfrm>
            <a:off x="8524488" y="6586737"/>
            <a:ext cx="615051" cy="228600"/>
          </a:xfrm>
          <a:prstGeom prst="rect">
            <a:avLst/>
          </a:prstGeom>
        </p:spPr>
        <p:txBody>
          <a:bodyPr vert="horz" lIns="91440" tIns="45720" rIns="91440" bIns="45720" rtlCol="0" anchor="ctr"/>
          <a:lstStyle>
            <a:lvl1pPr algn="ctr">
              <a:defRPr sz="1000">
                <a:solidFill>
                  <a:srgbClr val="FFFFFF"/>
                </a:solidFill>
                <a:latin typeface="Calibri"/>
                <a:cs typeface="Calibri"/>
              </a:defRPr>
            </a:lvl1pPr>
          </a:lstStyle>
          <a:p>
            <a:fld id="{E3F9CDB7-52C7-407A-9D61-3D60DE0C9C88}" type="slidenum">
              <a:rPr lang="en-US" smtClean="0"/>
              <a:pPr/>
              <a:t>‹#›</a:t>
            </a:fld>
            <a:endParaRPr lang="en-US" dirty="0"/>
          </a:p>
        </p:txBody>
      </p:sp>
      <p:sp>
        <p:nvSpPr>
          <p:cNvPr id="13" name="Text Placeholder 12"/>
          <p:cNvSpPr>
            <a:spLocks noGrp="1"/>
          </p:cNvSpPr>
          <p:nvPr>
            <p:ph type="body" idx="1"/>
          </p:nvPr>
        </p:nvSpPr>
        <p:spPr>
          <a:xfrm>
            <a:off x="332748" y="1179576"/>
            <a:ext cx="8474043" cy="4946904"/>
          </a:xfrm>
          <a:prstGeom prst="rect">
            <a:avLst/>
          </a:prstGeom>
        </p:spPr>
        <p:txBody>
          <a:bodyPr vert="horz" lIns="0" tIns="45720" rIns="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Date Placeholder 2"/>
          <p:cNvSpPr>
            <a:spLocks noGrp="1"/>
          </p:cNvSpPr>
          <p:nvPr>
            <p:ph type="dt" sz="half" idx="2"/>
          </p:nvPr>
        </p:nvSpPr>
        <p:spPr>
          <a:xfrm>
            <a:off x="1943543" y="6586737"/>
            <a:ext cx="1662255" cy="228600"/>
          </a:xfrm>
          <a:prstGeom prst="rect">
            <a:avLst/>
          </a:prstGeom>
        </p:spPr>
        <p:txBody>
          <a:bodyPr vert="horz" lIns="91440" tIns="45720" rIns="91440" bIns="45720" rtlCol="0" anchor="ctr"/>
          <a:lstStyle>
            <a:lvl1pPr>
              <a:defRPr lang="en-US" sz="1000" smtClean="0">
                <a:solidFill>
                  <a:srgbClr val="FFFFFF"/>
                </a:solidFill>
                <a:latin typeface="Calibri"/>
                <a:cs typeface="Calibri"/>
              </a:defRPr>
            </a:lvl1pPr>
          </a:lstStyle>
          <a:p>
            <a:fld id="{F8DAB77A-C157-45A3-AEE4-B68DE49C03BA}" type="datetime3">
              <a:rPr lang="en-US" smtClean="0"/>
              <a:pPr/>
              <a:t>26 May 2019</a:t>
            </a:fld>
            <a:endParaRPr lang="en-US" dirty="0"/>
          </a:p>
        </p:txBody>
      </p:sp>
      <p:sp>
        <p:nvSpPr>
          <p:cNvPr id="5" name="Footer Placeholder 4"/>
          <p:cNvSpPr>
            <a:spLocks noGrp="1"/>
          </p:cNvSpPr>
          <p:nvPr>
            <p:ph type="ftr" sz="quarter" idx="3"/>
          </p:nvPr>
        </p:nvSpPr>
        <p:spPr>
          <a:xfrm>
            <a:off x="3714899" y="6586737"/>
            <a:ext cx="2895600" cy="228600"/>
          </a:xfrm>
          <a:prstGeom prst="rect">
            <a:avLst/>
          </a:prstGeom>
        </p:spPr>
        <p:txBody>
          <a:bodyPr vert="horz" lIns="91440" tIns="45720" rIns="91440" bIns="45720" rtlCol="0" anchor="ctr"/>
          <a:lstStyle>
            <a:lvl1pPr>
              <a:defRPr lang="en-US" sz="1000">
                <a:solidFill>
                  <a:srgbClr val="FFFFFF"/>
                </a:solidFill>
                <a:latin typeface="Calibri"/>
                <a:cs typeface="Calibri"/>
              </a:defRPr>
            </a:lvl1pPr>
          </a:lstStyle>
          <a:p>
            <a:endParaRPr lang="en-US" dirty="0"/>
          </a:p>
        </p:txBody>
      </p:sp>
      <p:pic>
        <p:nvPicPr>
          <p:cNvPr id="11" name="Picture 10" descr="BofA_logo_w.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87103" y="6550589"/>
            <a:ext cx="1567567" cy="211474"/>
          </a:xfrm>
          <a:prstGeom prst="rect">
            <a:avLst/>
          </a:prstGeom>
        </p:spPr>
      </p:pic>
      <p:pic>
        <p:nvPicPr>
          <p:cNvPr id="10" name="Picture 9" descr="Arc_PPTheader_band_RGB_gray.png"/>
          <p:cNvPicPr>
            <a:picLocks noChangeAspect="1"/>
          </p:cNvPicPr>
          <p:nvPr userDrawn="1"/>
        </p:nvPicPr>
        <p:blipFill>
          <a:blip r:embed="rId20"/>
          <a:stretch>
            <a:fillRect/>
          </a:stretch>
        </p:blipFill>
        <p:spPr>
          <a:xfrm>
            <a:off x="0" y="97"/>
            <a:ext cx="9144000" cy="1005840"/>
          </a:xfrm>
          <a:prstGeom prst="rect">
            <a:avLst/>
          </a:prstGeom>
        </p:spPr>
      </p:pic>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688" r:id="rId16"/>
  </p:sldLayoutIdLst>
  <p:transition>
    <p:fade/>
  </p:transition>
  <p:timing>
    <p:tnLst>
      <p:par>
        <p:cTn id="1" dur="indefinite" restart="never" nodeType="tmRoot"/>
      </p:par>
    </p:tnLst>
  </p:timing>
  <p:hf hdr="0" ftr="0" dt="0"/>
  <p:txStyles>
    <p:titleStyle>
      <a:lvl1pPr algn="l" defTabSz="914400" rtl="0" eaLnBrk="1" latinLnBrk="0" hangingPunct="1">
        <a:spcBef>
          <a:spcPct val="0"/>
        </a:spcBef>
        <a:buNone/>
        <a:defRPr sz="2400" b="0" kern="1200">
          <a:solidFill>
            <a:schemeClr val="accent3"/>
          </a:solidFill>
          <a:latin typeface="Calibri"/>
          <a:ea typeface="+mj-ea"/>
          <a:cs typeface="Calibri"/>
        </a:defRPr>
      </a:lvl1pPr>
    </p:titleStyle>
    <p:bodyStyle>
      <a:lvl1pPr marL="231775" indent="-231775" algn="l" defTabSz="914400" rtl="0" eaLnBrk="1" latinLnBrk="0" hangingPunct="1">
        <a:lnSpc>
          <a:spcPct val="100000"/>
        </a:lnSpc>
        <a:spcBef>
          <a:spcPts val="0"/>
        </a:spcBef>
        <a:spcAft>
          <a:spcPts val="0"/>
        </a:spcAft>
        <a:buClrTx/>
        <a:buFont typeface="Arial"/>
        <a:buChar char="•"/>
        <a:defRPr sz="2000" b="0" kern="1200">
          <a:solidFill>
            <a:schemeClr val="tx1"/>
          </a:solidFill>
          <a:latin typeface="Calibri"/>
          <a:ea typeface="+mn-ea"/>
          <a:cs typeface="Calibri"/>
        </a:defRPr>
      </a:lvl1pPr>
      <a:lvl2pPr marL="457200" indent="-228600" algn="l" defTabSz="914400" rtl="0" eaLnBrk="1" latinLnBrk="0" hangingPunct="1">
        <a:lnSpc>
          <a:spcPct val="100000"/>
        </a:lnSpc>
        <a:spcBef>
          <a:spcPts val="0"/>
        </a:spcBef>
        <a:spcAft>
          <a:spcPts val="0"/>
        </a:spcAft>
        <a:buClrTx/>
        <a:buFont typeface="Lucida Grande"/>
        <a:buChar char="-"/>
        <a:tabLst/>
        <a:defRPr sz="2000" b="0" kern="1200">
          <a:solidFill>
            <a:schemeClr val="tx1"/>
          </a:solidFill>
          <a:latin typeface="Calibri"/>
          <a:ea typeface="+mn-ea"/>
          <a:cs typeface="Calibri"/>
        </a:defRPr>
      </a:lvl2pPr>
      <a:lvl3pPr marL="687388" indent="-227013" algn="l" defTabSz="914400" rtl="0" eaLnBrk="1" latinLnBrk="0" hangingPunct="1">
        <a:lnSpc>
          <a:spcPct val="100000"/>
        </a:lnSpc>
        <a:spcBef>
          <a:spcPts val="0"/>
        </a:spcBef>
        <a:spcAft>
          <a:spcPts val="0"/>
        </a:spcAft>
        <a:buClrTx/>
        <a:buSzPct val="85000"/>
        <a:buFont typeface="Wingdings" charset="2"/>
        <a:buChar char="§"/>
        <a:tabLst/>
        <a:defRPr sz="2000" b="0" kern="1200">
          <a:solidFill>
            <a:schemeClr val="tx1"/>
          </a:solidFill>
          <a:latin typeface="Calibri"/>
          <a:ea typeface="+mn-ea"/>
          <a:cs typeface="Calibri"/>
        </a:defRPr>
      </a:lvl3pPr>
      <a:lvl4pPr marL="912813" indent="-225425" algn="l" defTabSz="914400" rtl="0" eaLnBrk="1" latinLnBrk="0" hangingPunct="1">
        <a:lnSpc>
          <a:spcPct val="100000"/>
        </a:lnSpc>
        <a:spcBef>
          <a:spcPts val="0"/>
        </a:spcBef>
        <a:spcAft>
          <a:spcPts val="0"/>
        </a:spcAft>
        <a:buClrTx/>
        <a:buFont typeface="Lucida Grande"/>
        <a:buChar char="-"/>
        <a:tabLst/>
        <a:defRPr sz="2000" b="0" kern="1200">
          <a:solidFill>
            <a:schemeClr val="tx1"/>
          </a:solidFill>
          <a:latin typeface="Calibri"/>
          <a:ea typeface="+mn-ea"/>
          <a:cs typeface="Calibri"/>
        </a:defRPr>
      </a:lvl4pPr>
      <a:lvl5pPr marL="1144588" indent="-230188" algn="l" defTabSz="914400" rtl="0" eaLnBrk="1" latinLnBrk="0" hangingPunct="1">
        <a:lnSpc>
          <a:spcPct val="100000"/>
        </a:lnSpc>
        <a:spcBef>
          <a:spcPts val="0"/>
        </a:spcBef>
        <a:spcAft>
          <a:spcPts val="0"/>
        </a:spcAft>
        <a:buClrTx/>
        <a:buFont typeface="Arial"/>
        <a:buChar char="•"/>
        <a:tabLst/>
        <a:defRPr sz="2000" b="0" kern="1200">
          <a:solidFill>
            <a:schemeClr val="tx1"/>
          </a:solidFill>
          <a:latin typeface="Calibri"/>
          <a:ea typeface="+mn-ea"/>
          <a:cs typeface="Calibri"/>
        </a:defRPr>
      </a:lvl5pPr>
      <a:lvl6pPr marL="1147762" indent="0" algn="l" defTabSz="914400" rtl="0" eaLnBrk="1" latinLnBrk="0" hangingPunct="1">
        <a:lnSpc>
          <a:spcPct val="114000"/>
        </a:lnSpc>
        <a:spcBef>
          <a:spcPts val="600"/>
        </a:spcBef>
        <a:spcAft>
          <a:spcPts val="600"/>
        </a:spcAft>
        <a:buClr>
          <a:schemeClr val="tx1"/>
        </a:buClr>
        <a:buFont typeface="Arial"/>
        <a:buNone/>
        <a:tabLst/>
        <a:defRPr sz="1600" b="0" kern="1200">
          <a:solidFill>
            <a:schemeClr val="tx1"/>
          </a:solidFill>
          <a:latin typeface="+mn-lt"/>
          <a:ea typeface="+mn-ea"/>
          <a:cs typeface="+mn-cs"/>
        </a:defRPr>
      </a:lvl6pPr>
      <a:lvl7pPr marL="1374775"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7pPr>
      <a:lvl8pPr marL="1601788"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8pPr>
      <a:lvl9pPr marL="1828800"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msdn.microsoft.com/en-us/library/system.windows.forms.flowlayoutpanel.wrapcontents(v=vs.80).aspx" TargetMode="External"/><Relationship Id="rId2" Type="http://schemas.openxmlformats.org/officeDocument/2006/relationships/hyperlink" Target="http://msdn.microsoft.com/en-us/library/system.windows.forms.flowlayoutpanel.flowdirection(v=vs.80).aspx"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447800"/>
            <a:ext cx="5515184" cy="1214494"/>
          </a:xfrm>
        </p:spPr>
        <p:txBody>
          <a:bodyPr/>
          <a:lstStyle/>
          <a:p>
            <a:r>
              <a:rPr lang="en-US" dirty="0" smtClean="0"/>
              <a:t>NET Win Forms</a:t>
            </a:r>
            <a:endParaRPr lang="en-US" dirty="0"/>
          </a:p>
        </p:txBody>
      </p:sp>
    </p:spTree>
    <p:extLst>
      <p:ext uri="{BB962C8B-B14F-4D97-AF65-F5344CB8AC3E}">
        <p14:creationId xmlns:p14="http://schemas.microsoft.com/office/powerpoint/2010/main" val="2446526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016" y="987552"/>
            <a:ext cx="8897112" cy="5614416"/>
          </a:xfrm>
        </p:spPr>
        <p:txBody>
          <a:bodyPr/>
          <a:lstStyle/>
          <a:p>
            <a:pPr>
              <a:buNone/>
            </a:pPr>
            <a:r>
              <a:rPr lang="en-US" sz="1400" b="1" dirty="0" smtClean="0"/>
              <a:t>Button</a:t>
            </a:r>
            <a:r>
              <a:rPr lang="en-US" sz="1400" dirty="0" smtClean="0"/>
              <a:t>: </a:t>
            </a:r>
            <a:r>
              <a:rPr lang="en-US" sz="1200" dirty="0" smtClean="0"/>
              <a:t>A button is a control the that user can click to provide input to an application.</a:t>
            </a:r>
          </a:p>
          <a:p>
            <a:pPr>
              <a:buNone/>
            </a:pPr>
            <a:r>
              <a:rPr lang="en-US" sz="1200" dirty="0" smtClean="0"/>
              <a:t>A Button can be clicked by using the mouse, ENTER key, or SPACEBAR if the button has focus. </a:t>
            </a:r>
          </a:p>
          <a:p>
            <a:pPr>
              <a:buNone/>
            </a:pPr>
            <a:r>
              <a:rPr lang="en-US" sz="1200" dirty="0" smtClean="0"/>
              <a:t>Commonly used properties for Button control are </a:t>
            </a:r>
          </a:p>
          <a:p>
            <a:pPr>
              <a:buNone/>
            </a:pPr>
            <a:r>
              <a:rPr lang="en-US" sz="1400" b="1" dirty="0" smtClean="0"/>
              <a:t>	</a:t>
            </a:r>
            <a:r>
              <a:rPr lang="en-US" sz="1200" b="1" dirty="0" smtClean="0"/>
              <a:t>Properties		Description</a:t>
            </a:r>
          </a:p>
          <a:p>
            <a:pPr>
              <a:buNone/>
            </a:pPr>
            <a:r>
              <a:rPr lang="en-US" sz="1400" b="1" dirty="0" smtClean="0"/>
              <a:t>	</a:t>
            </a:r>
            <a:r>
              <a:rPr lang="en-US" sz="1200" dirty="0" smtClean="0"/>
              <a:t>Text			</a:t>
            </a:r>
            <a:r>
              <a:rPr lang="en-US" sz="1200" dirty="0" err="1" smtClean="0"/>
              <a:t>Text</a:t>
            </a:r>
            <a:r>
              <a:rPr lang="en-US" sz="1200" dirty="0" smtClean="0"/>
              <a:t> that is to be displayed on button control</a:t>
            </a:r>
          </a:p>
          <a:p>
            <a:pPr>
              <a:buNone/>
            </a:pPr>
            <a:r>
              <a:rPr lang="en-US" sz="1200" dirty="0" smtClean="0"/>
              <a:t>Commonly used events for Checkbox control are</a:t>
            </a:r>
          </a:p>
          <a:p>
            <a:pPr>
              <a:buNone/>
            </a:pPr>
            <a:r>
              <a:rPr lang="en-US" sz="1200" b="1" dirty="0" smtClean="0"/>
              <a:t>	Events</a:t>
            </a:r>
            <a:r>
              <a:rPr lang="en-US" sz="1200" dirty="0" smtClean="0"/>
              <a:t>			</a:t>
            </a:r>
            <a:r>
              <a:rPr lang="en-US" sz="1200" b="1" dirty="0" smtClean="0"/>
              <a:t>Description</a:t>
            </a:r>
          </a:p>
          <a:p>
            <a:pPr>
              <a:buNone/>
            </a:pPr>
            <a:r>
              <a:rPr lang="en-US" sz="1200" dirty="0" smtClean="0"/>
              <a:t>	Click			Occurs when user clicks button.</a:t>
            </a:r>
          </a:p>
          <a:p>
            <a:pPr>
              <a:buNone/>
            </a:pPr>
            <a:endParaRPr lang="en-US" sz="1200" dirty="0" smtClean="0"/>
          </a:p>
          <a:p>
            <a:pPr>
              <a:buNone/>
            </a:pPr>
            <a:r>
              <a:rPr lang="en-US" sz="1400" b="1" dirty="0" smtClean="0"/>
              <a:t>RadioButton</a:t>
            </a:r>
            <a:r>
              <a:rPr lang="en-US" sz="1400" dirty="0" smtClean="0"/>
              <a:t>: </a:t>
            </a:r>
            <a:r>
              <a:rPr lang="en-US" sz="1200" dirty="0" smtClean="0"/>
              <a:t>Radio buttons are used to select one of several options, usually within a dialog box. A radio button contains a small circle with text next to it. When selected, the circle has a smaller, filled circle inside it. Selecting one button in a set deselects the previously selected button, so only one of the options in the set is selected at a time</a:t>
            </a:r>
          </a:p>
          <a:p>
            <a:pPr>
              <a:buNone/>
            </a:pPr>
            <a:r>
              <a:rPr lang="en-US" sz="1200" dirty="0" smtClean="0"/>
              <a:t>Commonly used properties for Button control are </a:t>
            </a:r>
          </a:p>
          <a:p>
            <a:pPr>
              <a:buNone/>
            </a:pPr>
            <a:r>
              <a:rPr lang="en-US" sz="1200" b="1" dirty="0" smtClean="0"/>
              <a:t>	Properties		Description</a:t>
            </a:r>
          </a:p>
          <a:p>
            <a:pPr>
              <a:buNone/>
            </a:pPr>
            <a:r>
              <a:rPr lang="en-US" sz="1200" b="1" dirty="0" smtClean="0"/>
              <a:t>	</a:t>
            </a:r>
            <a:r>
              <a:rPr lang="en-US" sz="1200" dirty="0" smtClean="0"/>
              <a:t>Text			</a:t>
            </a:r>
            <a:r>
              <a:rPr lang="en-US" sz="1200" dirty="0" err="1" smtClean="0"/>
              <a:t>Text</a:t>
            </a:r>
            <a:r>
              <a:rPr lang="en-US" sz="1200" dirty="0" smtClean="0"/>
              <a:t> that is to be displayed after radio button control</a:t>
            </a:r>
          </a:p>
          <a:p>
            <a:pPr>
              <a:buNone/>
            </a:pPr>
            <a:r>
              <a:rPr lang="en-US" sz="1200" dirty="0" smtClean="0"/>
              <a:t> 	Checked			Indicates whether radio button is checked or not</a:t>
            </a:r>
          </a:p>
          <a:p>
            <a:pPr>
              <a:buNone/>
            </a:pPr>
            <a:endParaRPr lang="en-US" sz="1100" dirty="0" smtClean="0"/>
          </a:p>
          <a:p>
            <a:pPr>
              <a:buNone/>
            </a:pPr>
            <a:r>
              <a:rPr lang="en-US" sz="1200" dirty="0" smtClean="0"/>
              <a:t>Commonly used events for Checkbox control are</a:t>
            </a:r>
          </a:p>
          <a:p>
            <a:pPr>
              <a:buNone/>
            </a:pPr>
            <a:r>
              <a:rPr lang="en-US" sz="1100" b="1" dirty="0" smtClean="0"/>
              <a:t>	</a:t>
            </a:r>
            <a:r>
              <a:rPr lang="en-US" sz="1200" b="1" dirty="0" smtClean="0"/>
              <a:t>Events</a:t>
            </a:r>
            <a:r>
              <a:rPr lang="en-US" sz="1200" dirty="0" smtClean="0"/>
              <a:t>			</a:t>
            </a:r>
            <a:r>
              <a:rPr lang="en-US" sz="1200" b="1" dirty="0" smtClean="0"/>
              <a:t>Description</a:t>
            </a:r>
          </a:p>
          <a:p>
            <a:pPr>
              <a:buNone/>
            </a:pPr>
            <a:r>
              <a:rPr lang="en-US" sz="1100" dirty="0" smtClean="0"/>
              <a:t>	</a:t>
            </a:r>
            <a:r>
              <a:rPr lang="en-US" sz="1200" dirty="0" err="1" smtClean="0"/>
              <a:t>CheckedChanged</a:t>
            </a:r>
            <a:r>
              <a:rPr lang="en-US" sz="1200" dirty="0" smtClean="0"/>
              <a:t>		Occurs when checks radio button.</a:t>
            </a:r>
          </a:p>
          <a:p>
            <a:pPr>
              <a:buNone/>
            </a:pPr>
            <a:endParaRPr lang="en-US" sz="1200" dirty="0" smtClean="0"/>
          </a:p>
        </p:txBody>
      </p:sp>
      <p:sp>
        <p:nvSpPr>
          <p:cNvPr id="2" name="Title 1"/>
          <p:cNvSpPr>
            <a:spLocks noGrp="1"/>
          </p:cNvSpPr>
          <p:nvPr>
            <p:ph type="title"/>
          </p:nvPr>
        </p:nvSpPr>
        <p:spPr/>
        <p:txBody>
          <a:bodyPr/>
          <a:lstStyle/>
          <a:p>
            <a:r>
              <a:rPr lang="en-US" dirty="0" smtClean="0"/>
              <a:t>Win Forms …</a:t>
            </a:r>
            <a:r>
              <a:rPr lang="en-US" dirty="0" err="1" smtClean="0"/>
              <a:t>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10</a:t>
            </a:fld>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016" y="987552"/>
            <a:ext cx="8897112" cy="5614416"/>
          </a:xfrm>
        </p:spPr>
        <p:txBody>
          <a:bodyPr/>
          <a:lstStyle/>
          <a:p>
            <a:pPr>
              <a:buNone/>
            </a:pPr>
            <a:r>
              <a:rPr lang="en-US" sz="1400" b="1" dirty="0" smtClean="0"/>
              <a:t>DataGridView</a:t>
            </a:r>
            <a:r>
              <a:rPr lang="en-US" sz="1400" dirty="0" smtClean="0"/>
              <a:t>: </a:t>
            </a:r>
            <a:r>
              <a:rPr lang="en-US" sz="1200" dirty="0" smtClean="0"/>
              <a:t>This control provides a customizable table for displaying data. Binding data to the </a:t>
            </a:r>
            <a:r>
              <a:rPr lang="en-US" sz="1200" b="1" dirty="0" smtClean="0"/>
              <a:t>DataGridView</a:t>
            </a:r>
            <a:r>
              <a:rPr lang="en-US" sz="1200" dirty="0" smtClean="0"/>
              <a:t> control is straightforward and intuitive, and in many cases it is as simple as setting the DataSource property. When you bind to a data source that contains multiple lists or tables, set the DataMember property to a string that specifies the list or table to bind to</a:t>
            </a:r>
          </a:p>
          <a:p>
            <a:pPr>
              <a:buNone/>
            </a:pPr>
            <a:r>
              <a:rPr lang="en-US" sz="1400" b="1" dirty="0" smtClean="0"/>
              <a:t>	</a:t>
            </a:r>
            <a:r>
              <a:rPr lang="en-US" sz="1200" b="1" dirty="0" smtClean="0"/>
              <a:t>Properties		Description</a:t>
            </a:r>
          </a:p>
          <a:p>
            <a:pPr>
              <a:buNone/>
            </a:pPr>
            <a:r>
              <a:rPr lang="en-US" sz="1400" b="1" dirty="0" smtClean="0"/>
              <a:t>	</a:t>
            </a:r>
            <a:r>
              <a:rPr lang="en-US" sz="1200" dirty="0" smtClean="0"/>
              <a:t>DataSource			Text that is to be displayed on button control</a:t>
            </a:r>
          </a:p>
          <a:p>
            <a:pPr>
              <a:buNone/>
            </a:pPr>
            <a:r>
              <a:rPr lang="en-US" sz="1200" dirty="0" smtClean="0"/>
              <a:t>	DataMember</a:t>
            </a:r>
          </a:p>
          <a:p>
            <a:pPr>
              <a:buNone/>
            </a:pPr>
            <a:endParaRPr lang="en-US" sz="1200" dirty="0" smtClean="0"/>
          </a:p>
        </p:txBody>
      </p:sp>
      <p:sp>
        <p:nvSpPr>
          <p:cNvPr id="2" name="Title 1"/>
          <p:cNvSpPr>
            <a:spLocks noGrp="1"/>
          </p:cNvSpPr>
          <p:nvPr>
            <p:ph type="title"/>
          </p:nvPr>
        </p:nvSpPr>
        <p:spPr/>
        <p:txBody>
          <a:bodyPr/>
          <a:lstStyle/>
          <a:p>
            <a:r>
              <a:rPr lang="en-US" dirty="0" smtClean="0"/>
              <a:t>Win Forms …</a:t>
            </a:r>
            <a:r>
              <a:rPr lang="en-US" dirty="0" err="1" smtClean="0"/>
              <a:t>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11</a:t>
            </a:fld>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016" y="987552"/>
            <a:ext cx="8897112" cy="5733288"/>
          </a:xfrm>
        </p:spPr>
        <p:txBody>
          <a:bodyPr/>
          <a:lstStyle/>
          <a:p>
            <a:pPr>
              <a:buNone/>
            </a:pPr>
            <a:r>
              <a:rPr lang="en-US" sz="1400" b="1" dirty="0" smtClean="0"/>
              <a:t>Containers</a:t>
            </a:r>
            <a:r>
              <a:rPr lang="en-US" sz="1200" b="1" dirty="0" smtClean="0"/>
              <a:t> </a:t>
            </a:r>
            <a:r>
              <a:rPr lang="en-US" sz="1200" dirty="0" smtClean="0"/>
              <a:t>Provides focus-management functionality for controls that can function as a container for other controls. </a:t>
            </a:r>
          </a:p>
          <a:p>
            <a:pPr>
              <a:buNone/>
            </a:pPr>
            <a:r>
              <a:rPr lang="en-US" sz="1200" dirty="0" smtClean="0"/>
              <a:t>A </a:t>
            </a:r>
            <a:r>
              <a:rPr lang="en-US" sz="1200" b="1" dirty="0" smtClean="0"/>
              <a:t>ContainerControl</a:t>
            </a:r>
            <a:r>
              <a:rPr lang="en-US" sz="1200" dirty="0" smtClean="0"/>
              <a:t> represents a control that can function as a container for other controls and provides focus management. </a:t>
            </a:r>
          </a:p>
          <a:p>
            <a:pPr>
              <a:buNone/>
            </a:pPr>
            <a:endParaRPr lang="en-US" sz="1400" b="1" dirty="0" smtClean="0"/>
          </a:p>
          <a:p>
            <a:pPr>
              <a:buNone/>
            </a:pPr>
            <a:r>
              <a:rPr lang="en-US" sz="1200" b="1" dirty="0" smtClean="0"/>
              <a:t>GroupBox:</a:t>
            </a:r>
            <a:r>
              <a:rPr lang="en-US" sz="1200" dirty="0" smtClean="0"/>
              <a:t> The </a:t>
            </a:r>
            <a:r>
              <a:rPr lang="en-US" sz="1200" b="1" dirty="0" smtClean="0"/>
              <a:t>GroupBox</a:t>
            </a:r>
            <a:r>
              <a:rPr lang="en-US" sz="1200" dirty="0" smtClean="0"/>
              <a:t> displays a frame around a group of controls with or without a caption. Use a </a:t>
            </a:r>
            <a:r>
              <a:rPr lang="en-US" sz="1200" b="1" dirty="0" smtClean="0"/>
              <a:t>GroupBox</a:t>
            </a:r>
            <a:r>
              <a:rPr lang="en-US" sz="1200" dirty="0" smtClean="0"/>
              <a:t> to logically group a collection of controls on a form. The group box is a container control that can be used to define groups of controls.</a:t>
            </a:r>
          </a:p>
          <a:p>
            <a:pPr>
              <a:buNone/>
            </a:pPr>
            <a:r>
              <a:rPr lang="en-US" sz="1200" dirty="0" smtClean="0"/>
              <a:t>	The typical use for a group box is to contain a logical group of RadioButton controls. If you have two group boxes, each containing several radio buttons, each group of buttons is mutually exclusive, setting one option value per group.</a:t>
            </a:r>
          </a:p>
          <a:p>
            <a:pPr>
              <a:buNone/>
            </a:pPr>
            <a:endParaRPr lang="en-US" sz="1200" dirty="0" smtClean="0"/>
          </a:p>
          <a:p>
            <a:pPr>
              <a:buNone/>
            </a:pPr>
            <a:r>
              <a:rPr lang="en-US" sz="1200" b="1" dirty="0" smtClean="0"/>
              <a:t>Panel:</a:t>
            </a:r>
            <a:r>
              <a:rPr lang="en-US" sz="1200" dirty="0" smtClean="0"/>
              <a:t> Panel is used to group collections of controls. Like other container controls, if the Panel control's Enabled property is set to false, the controls contained within the Panel will also be disabled.</a:t>
            </a:r>
          </a:p>
          <a:p>
            <a:pPr>
              <a:buNone/>
            </a:pPr>
            <a:r>
              <a:rPr lang="en-US" sz="1200" dirty="0" smtClean="0"/>
              <a:t>Panel Have Auto Scroll Property But GroupBox Don't Have Auto Scroll Property</a:t>
            </a:r>
          </a:p>
          <a:p>
            <a:pPr>
              <a:buNone/>
            </a:pPr>
            <a:r>
              <a:rPr lang="en-US" sz="1200" dirty="0" smtClean="0"/>
              <a:t>GroupBox Control Display The Caption But Panel Does Not Show Caption</a:t>
            </a:r>
          </a:p>
          <a:p>
            <a:pPr>
              <a:buNone/>
            </a:pPr>
            <a:r>
              <a:rPr lang="en-US" sz="1200" dirty="0" smtClean="0"/>
              <a:t>A GroupBox always displays a border; a Panel’s border is determined by its BorderStyle property. It may be set to BorderStyle.None, BorderStyle.Single, or BorderStyle.Fixed3D.</a:t>
            </a:r>
          </a:p>
          <a:p>
            <a:pPr>
              <a:buNone/>
            </a:pPr>
            <a:r>
              <a:rPr lang="en-US" sz="1200" dirty="0" smtClean="0"/>
              <a:t>A GroupBox does not support scrolling; a Panel enables automatic scrolling when its AutoScroll property is set to true.</a:t>
            </a:r>
          </a:p>
          <a:p>
            <a:pPr>
              <a:buNone/>
            </a:pPr>
            <a:endParaRPr lang="en-US" sz="1200" dirty="0" smtClean="0"/>
          </a:p>
          <a:p>
            <a:pPr>
              <a:buNone/>
            </a:pPr>
            <a:r>
              <a:rPr lang="en-US" sz="1200" b="1" dirty="0" err="1" smtClean="0"/>
              <a:t>FlowLayoutPanel</a:t>
            </a:r>
            <a:r>
              <a:rPr lang="en-US" sz="1200" dirty="0" smtClean="0"/>
              <a:t>:</a:t>
            </a:r>
          </a:p>
          <a:p>
            <a:r>
              <a:rPr lang="en-US" sz="1200" dirty="0" smtClean="0"/>
              <a:t>The </a:t>
            </a:r>
            <a:r>
              <a:rPr lang="en-US" sz="1200" b="1" dirty="0" err="1" smtClean="0"/>
              <a:t>FlowLayoutPanel</a:t>
            </a:r>
            <a:r>
              <a:rPr lang="en-US" sz="1200" dirty="0" smtClean="0"/>
              <a:t> control arranges its contents in a horizontal or vertical flow direction. Its contents can be wrapped from one row to the next, or from one column to the next. Alternatively, its contents can be clipped instead of wrapped.</a:t>
            </a:r>
          </a:p>
          <a:p>
            <a:r>
              <a:rPr lang="en-US" sz="1200" dirty="0" smtClean="0"/>
              <a:t>You can specify the flow direction by setting the value of the </a:t>
            </a:r>
            <a:r>
              <a:rPr lang="en-US" sz="1200" dirty="0" err="1" smtClean="0">
                <a:hlinkClick r:id="rId2"/>
              </a:rPr>
              <a:t>FlowDirection</a:t>
            </a:r>
            <a:r>
              <a:rPr lang="en-US" sz="1200" dirty="0" smtClean="0"/>
              <a:t> property. The </a:t>
            </a:r>
            <a:r>
              <a:rPr lang="en-US" sz="1200" b="1" dirty="0" err="1" smtClean="0"/>
              <a:t>FlowLayoutPanel</a:t>
            </a:r>
            <a:r>
              <a:rPr lang="en-US" sz="1200" dirty="0" smtClean="0"/>
              <a:t> control correctly reverses its flow direction in right-to-left (RTL) layouts. You can also specify whether the contents of the </a:t>
            </a:r>
            <a:r>
              <a:rPr lang="en-US" sz="1200" b="1" dirty="0" err="1" smtClean="0"/>
              <a:t>FlowLayoutPanel</a:t>
            </a:r>
            <a:r>
              <a:rPr lang="en-US" sz="1200" dirty="0" smtClean="0"/>
              <a:t> control are wrapped or clipped by setting the value of </a:t>
            </a:r>
            <a:r>
              <a:rPr lang="en-US" sz="1200" dirty="0" err="1" smtClean="0"/>
              <a:t>the</a:t>
            </a:r>
            <a:r>
              <a:rPr lang="en-US" sz="1200" dirty="0" err="1" smtClean="0">
                <a:hlinkClick r:id="rId3"/>
              </a:rPr>
              <a:t>WrapContents</a:t>
            </a:r>
            <a:r>
              <a:rPr lang="en-US" sz="1200" dirty="0" smtClean="0"/>
              <a:t> property.</a:t>
            </a:r>
          </a:p>
          <a:p>
            <a:r>
              <a:rPr lang="en-US" sz="1200" dirty="0" smtClean="0"/>
              <a:t>Any Windows Forms control, including other instances of </a:t>
            </a:r>
            <a:r>
              <a:rPr lang="en-US" sz="1200" b="1" dirty="0" err="1" smtClean="0"/>
              <a:t>FlowLayoutPanel</a:t>
            </a:r>
            <a:r>
              <a:rPr lang="en-US" sz="1200" dirty="0" smtClean="0"/>
              <a:t>, can be a child of the </a:t>
            </a:r>
            <a:r>
              <a:rPr lang="en-US" sz="1200" b="1" dirty="0" err="1" smtClean="0"/>
              <a:t>FlowLayoutPanel</a:t>
            </a:r>
            <a:r>
              <a:rPr lang="en-US" sz="1200" dirty="0" smtClean="0"/>
              <a:t> control. With this capability, you can construct sophisticated layouts that adapt to your form's dimensions at run time.</a:t>
            </a:r>
          </a:p>
          <a:p>
            <a:pPr>
              <a:buNone/>
            </a:pPr>
            <a:endParaRPr lang="en-US" sz="1200" dirty="0" smtClean="0"/>
          </a:p>
          <a:p>
            <a:pPr>
              <a:buNone/>
            </a:pPr>
            <a:endParaRPr lang="en-US" sz="1200" b="1" dirty="0" smtClean="0"/>
          </a:p>
          <a:p>
            <a:pPr>
              <a:buNone/>
            </a:pPr>
            <a:endParaRPr lang="en-US" sz="1200" dirty="0" smtClean="0"/>
          </a:p>
          <a:p>
            <a:pPr>
              <a:buNone/>
            </a:pPr>
            <a:endParaRPr lang="en-US" sz="1200" dirty="0" smtClean="0"/>
          </a:p>
          <a:p>
            <a:pPr>
              <a:buNone/>
            </a:pPr>
            <a:endParaRPr lang="en-US" sz="1200" dirty="0" smtClean="0"/>
          </a:p>
        </p:txBody>
      </p:sp>
      <p:sp>
        <p:nvSpPr>
          <p:cNvPr id="2" name="Title 1"/>
          <p:cNvSpPr>
            <a:spLocks noGrp="1"/>
          </p:cNvSpPr>
          <p:nvPr>
            <p:ph type="title"/>
          </p:nvPr>
        </p:nvSpPr>
        <p:spPr/>
        <p:txBody>
          <a:bodyPr/>
          <a:lstStyle/>
          <a:p>
            <a:r>
              <a:rPr lang="en-US" dirty="0" smtClean="0"/>
              <a:t>Win Forms …</a:t>
            </a:r>
            <a:r>
              <a:rPr lang="en-US" dirty="0" err="1" smtClean="0"/>
              <a:t>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12</a:t>
            </a:fld>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016" y="987552"/>
            <a:ext cx="8897112" cy="5733288"/>
          </a:xfrm>
        </p:spPr>
        <p:txBody>
          <a:bodyPr/>
          <a:lstStyle/>
          <a:p>
            <a:pPr>
              <a:buNone/>
            </a:pPr>
            <a:r>
              <a:rPr lang="en-US" sz="1200" b="1" dirty="0" smtClean="0"/>
              <a:t>TabControl </a:t>
            </a:r>
            <a:r>
              <a:rPr lang="en-US" sz="1400" b="1" dirty="0" smtClean="0"/>
              <a:t> </a:t>
            </a:r>
            <a:r>
              <a:rPr lang="en-US" sz="1200" dirty="0" smtClean="0"/>
              <a:t>This control contains tab pages, which are represented by TabPage objects that you add through the Controls property. TabPage represents a single tab page in a TabControl</a:t>
            </a:r>
            <a:r>
              <a:rPr lang="en-US" sz="1400" dirty="0" smtClean="0"/>
              <a:t>.</a:t>
            </a:r>
          </a:p>
          <a:p>
            <a:pPr>
              <a:buNone/>
            </a:pPr>
            <a:r>
              <a:rPr lang="en-US" sz="1200" dirty="0" smtClean="0"/>
              <a:t>TabControl presents a tabbed layout in the user interface. The .NET Framework provides this versatile and easy-to-use control. This tutorial walks you through adding the control, changing its pages, manipulating it in C# code, and changing its visual settings</a:t>
            </a:r>
            <a:endParaRPr lang="en-US" sz="1200" b="1" dirty="0" smtClean="0"/>
          </a:p>
          <a:p>
            <a:pPr>
              <a:buNone/>
            </a:pPr>
            <a:r>
              <a:rPr lang="en-US" sz="1200" b="1" dirty="0" smtClean="0"/>
              <a:t>Menus Toolbars:</a:t>
            </a:r>
            <a:r>
              <a:rPr lang="en-US" sz="1200" dirty="0" smtClean="0"/>
              <a:t> A toolbar is a horizontal or vertical strip that contains buttons bound to commands. The length of a toolbar in a tool window is always the same as the width or height of the tool window, depending on where the toolbar is docked. Unlike toolbars in the integrated development environment (IDE), a toolbar in a tool window must be docked and cannot be moved or customized. In managed code, the toolbar in a tool window is always docked to the upper edge of the window.</a:t>
            </a:r>
          </a:p>
          <a:p>
            <a:r>
              <a:rPr lang="en-US" sz="1200" dirty="0" smtClean="0"/>
              <a:t>A menu controller is a split control. The left side of the menu controller shows the last-used command, and it can be run by clicking it. The right side of the menu controller is a drop-down arrow that, when clicked, opens a drop-down list of additional commands. When you click a command on the list, the command runs, and it replaces the command on the left side of the menu controller. In this way, the menu controller operates like a command button that always shows the last-used command from a list.</a:t>
            </a:r>
          </a:p>
          <a:p>
            <a:r>
              <a:rPr lang="en-US" sz="1200" dirty="0" smtClean="0"/>
              <a:t>Menu controllers can appear on menus but they are most often used on toolbars. Menu controllers can display the icon of the last-used command, the text of the last-used command, or both.</a:t>
            </a:r>
          </a:p>
          <a:p>
            <a:endParaRPr lang="en-US" sz="1200" dirty="0" smtClean="0"/>
          </a:p>
          <a:p>
            <a:pPr>
              <a:buNone/>
            </a:pPr>
            <a:r>
              <a:rPr lang="en-US" sz="1200" b="1" dirty="0" smtClean="0"/>
              <a:t>MenuStrip</a:t>
            </a:r>
            <a:r>
              <a:rPr lang="en-US" sz="1200" dirty="0" smtClean="0"/>
              <a:t>: The </a:t>
            </a:r>
            <a:r>
              <a:rPr lang="en-US" sz="1200" b="1" dirty="0" smtClean="0"/>
              <a:t>MenuStrip</a:t>
            </a:r>
            <a:r>
              <a:rPr lang="en-US" sz="1200" dirty="0" smtClean="0"/>
              <a:t> control represents the container for the menu structure of a form. You can add ToolStripMenuItem objects to the </a:t>
            </a:r>
            <a:r>
              <a:rPr lang="en-US" sz="1200" b="1" dirty="0" smtClean="0"/>
              <a:t>MenuStrip</a:t>
            </a:r>
            <a:r>
              <a:rPr lang="en-US" sz="1200" dirty="0" smtClean="0"/>
              <a:t> that represent the individual menu commands in the menu structure. Each </a:t>
            </a:r>
            <a:r>
              <a:rPr lang="en-US" sz="1200" b="1" dirty="0" smtClean="0"/>
              <a:t>ToolStripMenuItem</a:t>
            </a:r>
            <a:r>
              <a:rPr lang="en-US" sz="1200" dirty="0" smtClean="0"/>
              <a:t> can be a command for your application or a parent menu for other submenu items.</a:t>
            </a:r>
          </a:p>
          <a:p>
            <a:pPr>
              <a:buNone/>
            </a:pPr>
            <a:endParaRPr lang="en-US" sz="1200" dirty="0" smtClean="0"/>
          </a:p>
          <a:p>
            <a:pPr>
              <a:buNone/>
            </a:pPr>
            <a:r>
              <a:rPr lang="en-US" sz="1200" b="1" dirty="0" smtClean="0"/>
              <a:t>ToolStrip: </a:t>
            </a:r>
            <a:r>
              <a:rPr lang="en-US" sz="1200" dirty="0" smtClean="0"/>
              <a:t>Use this control and its associated classes in new Windows Forms applications to create toolbars that can have a Windows XP, Office, Internet Explorer, or custom appearance and behavior, all with or without themes, and with support for overflow and run-time item reordering.</a:t>
            </a:r>
          </a:p>
          <a:p>
            <a:pPr>
              <a:buNone/>
            </a:pPr>
            <a:endParaRPr lang="en-US" sz="1200" dirty="0" smtClean="0"/>
          </a:p>
          <a:p>
            <a:pPr>
              <a:buNone/>
            </a:pPr>
            <a:endParaRPr lang="en-US" sz="1200" dirty="0" smtClean="0"/>
          </a:p>
          <a:p>
            <a:pPr>
              <a:buNone/>
            </a:pPr>
            <a:endParaRPr lang="en-US" sz="1200" b="1" dirty="0" smtClean="0"/>
          </a:p>
          <a:p>
            <a:pPr>
              <a:buNone/>
            </a:pPr>
            <a:endParaRPr lang="en-US" sz="1200" dirty="0" smtClean="0"/>
          </a:p>
          <a:p>
            <a:pPr>
              <a:buNone/>
            </a:pPr>
            <a:endParaRPr lang="en-US" sz="1200" dirty="0" smtClean="0"/>
          </a:p>
          <a:p>
            <a:pPr>
              <a:buNone/>
            </a:pPr>
            <a:endParaRPr lang="en-US" sz="1200" dirty="0" smtClean="0"/>
          </a:p>
        </p:txBody>
      </p:sp>
      <p:sp>
        <p:nvSpPr>
          <p:cNvPr id="2" name="Title 1"/>
          <p:cNvSpPr>
            <a:spLocks noGrp="1"/>
          </p:cNvSpPr>
          <p:nvPr>
            <p:ph type="title"/>
          </p:nvPr>
        </p:nvSpPr>
        <p:spPr/>
        <p:txBody>
          <a:bodyPr/>
          <a:lstStyle/>
          <a:p>
            <a:r>
              <a:rPr lang="en-US" dirty="0" smtClean="0"/>
              <a:t>Win Forms …</a:t>
            </a:r>
            <a:r>
              <a:rPr lang="en-US" dirty="0" err="1" smtClean="0"/>
              <a:t>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13</a:t>
            </a:fld>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016" y="987552"/>
            <a:ext cx="8897112" cy="5733288"/>
          </a:xfrm>
        </p:spPr>
        <p:txBody>
          <a:bodyPr/>
          <a:lstStyle/>
          <a:p>
            <a:pPr>
              <a:buNone/>
            </a:pPr>
            <a:r>
              <a:rPr lang="en-US" sz="1200" b="1" dirty="0" smtClean="0"/>
              <a:t>ContextMenuStrip</a:t>
            </a:r>
            <a:r>
              <a:rPr lang="en-US" sz="1200" dirty="0" smtClean="0"/>
              <a:t> class represents shortcut menus that are displayed when the user clicks the right mouse button over a control or area of the form. Shortcut menus are typically used to combine different menu items from a MenuStrip of a form that are useful for the user given the context of the application. For example, you can use a shortcut menu assigned to a TextBox control to provide menu items for changing the font of the text, finding text within the control, or Clipboard features for copying and pasting text. You can also expose new ToolStripMenuItem objects in a shortcut menu that are not located within a </a:t>
            </a:r>
            <a:r>
              <a:rPr lang="en-US" sz="1200" b="1" dirty="0" smtClean="0"/>
              <a:t>MenuStrip</a:t>
            </a:r>
            <a:r>
              <a:rPr lang="en-US" sz="1200" dirty="0" smtClean="0"/>
              <a:t> to provide situation-specific commands that are inappropriate for the </a:t>
            </a:r>
            <a:r>
              <a:rPr lang="en-US" sz="1200" b="1" dirty="0" smtClean="0"/>
              <a:t>MenuStrip</a:t>
            </a:r>
            <a:r>
              <a:rPr lang="en-US" sz="1200" dirty="0" smtClean="0"/>
              <a:t> to display.</a:t>
            </a:r>
          </a:p>
          <a:p>
            <a:pPr>
              <a:buNone/>
            </a:pPr>
            <a:endParaRPr lang="en-US" sz="1200" b="1" dirty="0" smtClean="0"/>
          </a:p>
          <a:p>
            <a:pPr>
              <a:buNone/>
            </a:pPr>
            <a:r>
              <a:rPr lang="en-US" sz="1200" b="1" dirty="0" smtClean="0"/>
              <a:t>ErrorProvider </a:t>
            </a:r>
            <a:r>
              <a:rPr lang="en-US" sz="1200" dirty="0" smtClean="0"/>
              <a:t>Provides a user interface for indicating that a control on a form has an error associated with it.</a:t>
            </a:r>
            <a:r>
              <a:rPr lang="en-US" sz="1200" b="1" dirty="0" smtClean="0"/>
              <a:t> ErrorProvider</a:t>
            </a:r>
            <a:r>
              <a:rPr lang="en-US" sz="1200" dirty="0" smtClean="0"/>
              <a:t> presents a simple mechanism for indicating to the end user that a control on a form has an error associated with it. If an error description string is specified for the control, an icon appears next to the control. The icon flashes in the manner specified by BlinkStyle, at the rate specified by BlinkRate. When the mouse hovers over the icon, a ToolTip appears showing the error description string.</a:t>
            </a:r>
            <a:endParaRPr lang="en-US" sz="1200" b="1" dirty="0" smtClean="0"/>
          </a:p>
          <a:p>
            <a:pPr>
              <a:buNone/>
            </a:pPr>
            <a:endParaRPr lang="en-US" sz="1200" dirty="0" smtClean="0"/>
          </a:p>
          <a:p>
            <a:pPr>
              <a:buNone/>
            </a:pPr>
            <a:endParaRPr lang="en-US" sz="1200" dirty="0" smtClean="0"/>
          </a:p>
          <a:p>
            <a:pPr>
              <a:buNone/>
            </a:pPr>
            <a:endParaRPr lang="en-US" sz="1200" b="1" dirty="0" smtClean="0"/>
          </a:p>
          <a:p>
            <a:pPr>
              <a:buNone/>
            </a:pPr>
            <a:endParaRPr lang="en-US" sz="1200" dirty="0" smtClean="0"/>
          </a:p>
          <a:p>
            <a:pPr>
              <a:buNone/>
            </a:pPr>
            <a:endParaRPr lang="en-US" sz="1200" dirty="0" smtClean="0"/>
          </a:p>
          <a:p>
            <a:pPr>
              <a:buNone/>
            </a:pPr>
            <a:endParaRPr lang="en-US" sz="1200" dirty="0" smtClean="0"/>
          </a:p>
        </p:txBody>
      </p:sp>
      <p:sp>
        <p:nvSpPr>
          <p:cNvPr id="2" name="Title 1"/>
          <p:cNvSpPr>
            <a:spLocks noGrp="1"/>
          </p:cNvSpPr>
          <p:nvPr>
            <p:ph type="title"/>
          </p:nvPr>
        </p:nvSpPr>
        <p:spPr/>
        <p:txBody>
          <a:bodyPr/>
          <a:lstStyle/>
          <a:p>
            <a:r>
              <a:rPr lang="en-US" dirty="0" smtClean="0"/>
              <a:t>Win Forms …</a:t>
            </a:r>
            <a:r>
              <a:rPr lang="en-US" dirty="0" err="1" smtClean="0"/>
              <a:t>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14</a:t>
            </a:fld>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016" y="987552"/>
            <a:ext cx="8897112" cy="5733288"/>
          </a:xfrm>
        </p:spPr>
        <p:txBody>
          <a:bodyPr/>
          <a:lstStyle/>
          <a:p>
            <a:pPr>
              <a:buNone/>
            </a:pPr>
            <a:endParaRPr lang="en-US" sz="1200" dirty="0" smtClean="0"/>
          </a:p>
          <a:p>
            <a:pPr>
              <a:buNone/>
            </a:pPr>
            <a:endParaRPr lang="en-US" sz="1200" dirty="0"/>
          </a:p>
          <a:p>
            <a:pPr>
              <a:buNone/>
            </a:pPr>
            <a:r>
              <a:rPr lang="en-US" sz="1200" dirty="0" smtClean="0"/>
              <a:t>Microsoft </a:t>
            </a:r>
            <a:r>
              <a:rPr lang="en-US" sz="1200" dirty="0"/>
              <a:t>Windows services, enable you to create long-running executable applications that run in their own Windows sessions. </a:t>
            </a:r>
            <a:endParaRPr lang="en-US" sz="1200" dirty="0" smtClean="0"/>
          </a:p>
          <a:p>
            <a:pPr>
              <a:buAutoNum type="arabicParenR"/>
            </a:pPr>
            <a:endParaRPr lang="en-US" sz="1200" dirty="0"/>
          </a:p>
          <a:p>
            <a:pPr>
              <a:buNone/>
            </a:pPr>
            <a:r>
              <a:rPr lang="en-US" sz="1200" dirty="0" smtClean="0"/>
              <a:t>These </a:t>
            </a:r>
            <a:r>
              <a:rPr lang="en-US" sz="1200" dirty="0"/>
              <a:t>services can be automatically started when the computer boots, can be paused and restarted. </a:t>
            </a:r>
            <a:endParaRPr lang="en-US" sz="1200" dirty="0" smtClean="0"/>
          </a:p>
          <a:p>
            <a:pPr>
              <a:buNone/>
            </a:pPr>
            <a:endParaRPr lang="en-US" sz="1200" dirty="0"/>
          </a:p>
          <a:p>
            <a:pPr>
              <a:buNone/>
            </a:pPr>
            <a:r>
              <a:rPr lang="en-US" sz="1200" dirty="0" smtClean="0"/>
              <a:t>These </a:t>
            </a:r>
            <a:r>
              <a:rPr lang="en-US" sz="1200" dirty="0"/>
              <a:t>features make services ideal for use on a server or whenever you need long-running functionality that does not interfere with </a:t>
            </a:r>
            <a:r>
              <a:rPr lang="en-US" sz="1200" dirty="0" smtClean="0"/>
              <a:t>other users who </a:t>
            </a:r>
            <a:r>
              <a:rPr lang="en-US" sz="1200" dirty="0"/>
              <a:t>are working on the same computer</a:t>
            </a:r>
            <a:r>
              <a:rPr lang="en-US" sz="1200" dirty="0" smtClean="0"/>
              <a:t>.</a:t>
            </a:r>
          </a:p>
          <a:p>
            <a:pPr>
              <a:buNone/>
            </a:pPr>
            <a:endParaRPr lang="en-US" sz="1200" dirty="0"/>
          </a:p>
          <a:p>
            <a:pPr>
              <a:buNone/>
            </a:pPr>
            <a:r>
              <a:rPr lang="en-US" sz="1200" dirty="0" smtClean="0"/>
              <a:t>You </a:t>
            </a:r>
            <a:r>
              <a:rPr lang="en-US" sz="1200" dirty="0"/>
              <a:t>can also run services in the security context of a specific user account that is different from the logged-on user or the default computer account. </a:t>
            </a:r>
            <a:endParaRPr lang="en-US" sz="1200" dirty="0" smtClean="0"/>
          </a:p>
          <a:p>
            <a:pPr>
              <a:buNone/>
            </a:pPr>
            <a:endParaRPr lang="en-US" sz="1200" dirty="0"/>
          </a:p>
          <a:p>
            <a:pPr>
              <a:buNone/>
            </a:pPr>
            <a:r>
              <a:rPr lang="en-US" sz="1200" dirty="0" smtClean="0"/>
              <a:t>Services </a:t>
            </a:r>
            <a:r>
              <a:rPr lang="en-US" sz="1200" dirty="0"/>
              <a:t>have no UI (If you want to show UI from a service, you need to do it via a separate process) and mostly do not interact directly with users </a:t>
            </a:r>
            <a:endParaRPr lang="en-US" sz="1200" dirty="0" smtClean="0"/>
          </a:p>
          <a:p>
            <a:pPr>
              <a:buNone/>
            </a:pPr>
            <a:endParaRPr lang="en-US" sz="1200" dirty="0"/>
          </a:p>
          <a:p>
            <a:pPr>
              <a:buNone/>
            </a:pPr>
            <a:r>
              <a:rPr lang="en-US" sz="1200" b="1" u="sng" dirty="0" smtClean="0"/>
              <a:t>How to Create Windows Service</a:t>
            </a:r>
          </a:p>
          <a:p>
            <a:pPr>
              <a:buNone/>
            </a:pPr>
            <a:endParaRPr lang="en-US" sz="1200" dirty="0"/>
          </a:p>
          <a:p>
            <a:pPr>
              <a:buNone/>
            </a:pPr>
            <a:r>
              <a:rPr lang="en-US" sz="1200" dirty="0"/>
              <a:t>http://www.codeproject.com/Articles/3990/Simple-Windows-Service-Sample</a:t>
            </a:r>
          </a:p>
          <a:p>
            <a:pPr>
              <a:buNone/>
            </a:pPr>
            <a:endParaRPr lang="en-US" sz="1200" dirty="0" smtClean="0"/>
          </a:p>
          <a:p>
            <a:pPr>
              <a:buNone/>
            </a:pPr>
            <a:endParaRPr lang="en-US" sz="1200" b="1" dirty="0" smtClean="0"/>
          </a:p>
          <a:p>
            <a:pPr>
              <a:buNone/>
            </a:pPr>
            <a:endParaRPr lang="en-US" sz="1200" dirty="0" smtClean="0"/>
          </a:p>
          <a:p>
            <a:pPr>
              <a:buNone/>
            </a:pPr>
            <a:endParaRPr lang="en-US" sz="1200" dirty="0" smtClean="0"/>
          </a:p>
          <a:p>
            <a:pPr>
              <a:buNone/>
            </a:pPr>
            <a:endParaRPr lang="en-US" sz="1200" dirty="0" smtClean="0"/>
          </a:p>
        </p:txBody>
      </p:sp>
      <p:sp>
        <p:nvSpPr>
          <p:cNvPr id="2" name="Title 1"/>
          <p:cNvSpPr>
            <a:spLocks noGrp="1"/>
          </p:cNvSpPr>
          <p:nvPr>
            <p:ph type="title"/>
          </p:nvPr>
        </p:nvSpPr>
        <p:spPr/>
        <p:txBody>
          <a:bodyPr/>
          <a:lstStyle/>
          <a:p>
            <a:r>
              <a:rPr lang="en-US" dirty="0" smtClean="0"/>
              <a:t>Windows Services</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15</a:t>
            </a:fld>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600" dirty="0" smtClean="0"/>
              <a:t>    Standalone applications typically have a main window that both displays the main data over which the application operates and exposes the functionality to process that data through user interface (UI) mechanisms like menu bars, tool bars, and status bars. A non-trivial application may also display additional windows to do the following:</a:t>
            </a:r>
          </a:p>
          <a:p>
            <a:pPr lvl="1"/>
            <a:r>
              <a:rPr lang="en-US" sz="1400" dirty="0" smtClean="0"/>
              <a:t>Display specific information to users.</a:t>
            </a:r>
          </a:p>
          <a:p>
            <a:pPr lvl="1"/>
            <a:r>
              <a:rPr lang="en-US" sz="1400" dirty="0" smtClean="0"/>
              <a:t>Gather information from users.</a:t>
            </a:r>
          </a:p>
          <a:p>
            <a:pPr lvl="1"/>
            <a:r>
              <a:rPr lang="en-US" sz="1400" dirty="0" smtClean="0"/>
              <a:t>Both display and gather information.</a:t>
            </a:r>
          </a:p>
          <a:p>
            <a:pPr lvl="1"/>
            <a:r>
              <a:rPr lang="en-US" sz="1400" dirty="0" smtClean="0"/>
              <a:t>These types of windows are known as </a:t>
            </a:r>
            <a:r>
              <a:rPr lang="en-US" sz="1400" i="1" dirty="0" smtClean="0"/>
              <a:t>dialog boxes</a:t>
            </a:r>
            <a:r>
              <a:rPr lang="en-US" sz="1400" dirty="0" smtClean="0"/>
              <a:t>, and there are two types: modal and modeless.</a:t>
            </a:r>
          </a:p>
          <a:p>
            <a:pPr>
              <a:buNone/>
            </a:pPr>
            <a:endParaRPr lang="en-US" sz="1600" dirty="0" smtClean="0"/>
          </a:p>
          <a:p>
            <a:pPr>
              <a:buNone/>
            </a:pPr>
            <a:r>
              <a:rPr lang="en-US" sz="1600" dirty="0" smtClean="0"/>
              <a:t>    A </a:t>
            </a:r>
            <a:r>
              <a:rPr lang="en-US" sz="1600" i="1" dirty="0" smtClean="0"/>
              <a:t>modal</a:t>
            </a:r>
            <a:r>
              <a:rPr lang="en-US" sz="1600" dirty="0" smtClean="0"/>
              <a:t> dialog box is displayed by a function when the function needs additional data from a user to continue. Because the function depends on the modal dialog box to gather data, the modal dialog box also prevents a user from activating other windows in the application while it remains open. In most cases, a modal dialog box allows a user to signal when they have finished with the modal dialog box by pressing either an </a:t>
            </a:r>
            <a:r>
              <a:rPr lang="en-US" sz="1600" b="1" dirty="0" smtClean="0"/>
              <a:t>OK</a:t>
            </a:r>
            <a:r>
              <a:rPr lang="en-US" sz="1600" dirty="0" smtClean="0"/>
              <a:t> or </a:t>
            </a:r>
            <a:r>
              <a:rPr lang="en-US" sz="1600" b="1" dirty="0" smtClean="0"/>
              <a:t>Cancel</a:t>
            </a:r>
            <a:r>
              <a:rPr lang="en-US" sz="1600" dirty="0" smtClean="0"/>
              <a:t> button. Pressing the </a:t>
            </a:r>
            <a:r>
              <a:rPr lang="en-US" sz="1600" b="1" dirty="0" smtClean="0"/>
              <a:t>OK </a:t>
            </a:r>
            <a:r>
              <a:rPr lang="en-US" sz="1600" dirty="0" smtClean="0"/>
              <a:t>button indicates that a user has entered data and wants the function to continue processing with that data. Pressing the </a:t>
            </a:r>
            <a:r>
              <a:rPr lang="en-US" sz="1600" b="1" dirty="0" smtClean="0"/>
              <a:t>Cancel</a:t>
            </a:r>
            <a:r>
              <a:rPr lang="en-US" sz="1600" dirty="0" smtClean="0"/>
              <a:t> button indicates that a user wants to stop the function from executing altogether. The most common examples of modal dialog boxes are shown to open, save, and print data.</a:t>
            </a:r>
          </a:p>
          <a:p>
            <a:pPr>
              <a:buNone/>
            </a:pPr>
            <a:endParaRPr lang="en-US" sz="1600" dirty="0" smtClean="0"/>
          </a:p>
        </p:txBody>
      </p:sp>
      <p:sp>
        <p:nvSpPr>
          <p:cNvPr id="2" name="Title 1"/>
          <p:cNvSpPr>
            <a:spLocks noGrp="1"/>
          </p:cNvSpPr>
          <p:nvPr>
            <p:ph type="title"/>
          </p:nvPr>
        </p:nvSpPr>
        <p:spPr/>
        <p:txBody>
          <a:bodyPr/>
          <a:lstStyle/>
          <a:p>
            <a:r>
              <a:rPr lang="en-US" dirty="0" smtClean="0"/>
              <a:t>Dialog box</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16</a:t>
            </a:fld>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4" y="1182914"/>
            <a:ext cx="8683624" cy="5254462"/>
          </a:xfrm>
        </p:spPr>
        <p:txBody>
          <a:bodyPr/>
          <a:lstStyle/>
          <a:p>
            <a:pPr>
              <a:buNone/>
            </a:pPr>
            <a:r>
              <a:rPr lang="en-US" sz="1600" dirty="0" smtClean="0"/>
              <a:t>     A </a:t>
            </a:r>
            <a:r>
              <a:rPr lang="en-US" sz="1600" i="1" dirty="0" smtClean="0"/>
              <a:t>modeless</a:t>
            </a:r>
            <a:r>
              <a:rPr lang="en-US" sz="1600" dirty="0" smtClean="0"/>
              <a:t> dialog box, on the other hand, does not prevent a user from activating other windows while it is open. For example, if a user wants to find occurrences of a particular word in a document, a main window will often open a dialog box to ask a user what word they are looking for. Since finding a word doesn't prevent a user from editing the document, however, the dialog box doesn't need to be modal. A modeless dialog box at least provides a </a:t>
            </a:r>
            <a:r>
              <a:rPr lang="en-US" sz="1600" b="1" dirty="0" smtClean="0"/>
              <a:t>Close</a:t>
            </a:r>
            <a:r>
              <a:rPr lang="en-US" sz="1600" dirty="0" smtClean="0"/>
              <a:t> button to close the dialog box, and may provide additional buttons to execute specific functions, such as a </a:t>
            </a:r>
            <a:r>
              <a:rPr lang="en-US" sz="1600" b="1" dirty="0" smtClean="0"/>
              <a:t>Find Next</a:t>
            </a:r>
            <a:r>
              <a:rPr lang="en-US" sz="1600" dirty="0" smtClean="0"/>
              <a:t> button to find the next word that matches the find criteria of a word search</a:t>
            </a:r>
          </a:p>
          <a:p>
            <a:pPr>
              <a:buNone/>
            </a:pPr>
            <a:endParaRPr lang="en-US" sz="1600" dirty="0" smtClean="0"/>
          </a:p>
          <a:p>
            <a:pPr>
              <a:buNone/>
            </a:pPr>
            <a:r>
              <a:rPr lang="en-US" sz="1600" dirty="0" smtClean="0"/>
              <a:t>    Windows application allows to create several types of dialog boxes, including message boxes, common dialog boxes, and custom dialog boxes.</a:t>
            </a:r>
          </a:p>
          <a:p>
            <a:pPr lvl="1"/>
            <a:r>
              <a:rPr lang="en-US" sz="1400" dirty="0" smtClean="0"/>
              <a:t>Message Boxes</a:t>
            </a:r>
          </a:p>
          <a:p>
            <a:pPr lvl="1"/>
            <a:r>
              <a:rPr lang="en-US" sz="1400" dirty="0" smtClean="0"/>
              <a:t>Common Dialog Boxes</a:t>
            </a:r>
          </a:p>
          <a:p>
            <a:pPr lvl="2"/>
            <a:r>
              <a:rPr lang="en-US" sz="1200" dirty="0" smtClean="0"/>
              <a:t>OpenFlieDialog</a:t>
            </a:r>
          </a:p>
          <a:p>
            <a:pPr lvl="2"/>
            <a:r>
              <a:rPr lang="en-US" sz="1200" dirty="0" smtClean="0"/>
              <a:t>SaveFileDialog</a:t>
            </a:r>
          </a:p>
          <a:p>
            <a:pPr lvl="2"/>
            <a:r>
              <a:rPr lang="en-US" sz="1200" dirty="0" smtClean="0"/>
              <a:t>FolderBrowserDialog</a:t>
            </a:r>
          </a:p>
          <a:p>
            <a:pPr lvl="2"/>
            <a:r>
              <a:rPr lang="en-US" sz="1200" dirty="0" smtClean="0"/>
              <a:t>FontDialog</a:t>
            </a:r>
          </a:p>
          <a:p>
            <a:pPr lvl="2"/>
            <a:r>
              <a:rPr lang="en-US" sz="1200" dirty="0" err="1" smtClean="0"/>
              <a:t>ColorDialog</a:t>
            </a:r>
            <a:endParaRPr lang="en-US" sz="1600" dirty="0" smtClean="0"/>
          </a:p>
        </p:txBody>
      </p:sp>
      <p:sp>
        <p:nvSpPr>
          <p:cNvPr id="2" name="Title 1"/>
          <p:cNvSpPr>
            <a:spLocks noGrp="1"/>
          </p:cNvSpPr>
          <p:nvPr>
            <p:ph type="title"/>
          </p:nvPr>
        </p:nvSpPr>
        <p:spPr/>
        <p:txBody>
          <a:bodyPr/>
          <a:lstStyle/>
          <a:p>
            <a:r>
              <a:rPr lang="en-US" dirty="0" smtClean="0"/>
              <a:t>Dialog box …Contd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17</a:t>
            </a:fld>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600" dirty="0" smtClean="0"/>
              <a:t>    To create a console application in Visual C#, click on </a:t>
            </a:r>
            <a:r>
              <a:rPr lang="en-US" sz="1600" b="1" dirty="0" smtClean="0"/>
              <a:t>New</a:t>
            </a:r>
            <a:r>
              <a:rPr lang="en-US" sz="1600" dirty="0" smtClean="0"/>
              <a:t> on the </a:t>
            </a:r>
            <a:r>
              <a:rPr lang="en-US" sz="1600" b="1" dirty="0" smtClean="0"/>
              <a:t>File </a:t>
            </a:r>
            <a:r>
              <a:rPr lang="en-US" sz="1600" dirty="0" smtClean="0"/>
              <a:t>menu and select </a:t>
            </a:r>
            <a:r>
              <a:rPr lang="en-US" sz="1600" b="1" dirty="0" smtClean="0"/>
              <a:t>Project</a:t>
            </a:r>
            <a:r>
              <a:rPr lang="en-US" sz="1600" dirty="0" smtClean="0"/>
              <a:t>. Click on the C# Windows Forms Application project template, provide the filename that you want, and click OK.</a:t>
            </a:r>
          </a:p>
          <a:p>
            <a:pPr>
              <a:buNone/>
            </a:pPr>
            <a:endParaRPr lang="en-US" sz="1600" dirty="0" smtClean="0"/>
          </a:p>
        </p:txBody>
      </p:sp>
      <p:sp>
        <p:nvSpPr>
          <p:cNvPr id="2" name="Title 1"/>
          <p:cNvSpPr>
            <a:spLocks noGrp="1"/>
          </p:cNvSpPr>
          <p:nvPr>
            <p:ph type="title"/>
          </p:nvPr>
        </p:nvSpPr>
        <p:spPr/>
        <p:txBody>
          <a:bodyPr/>
          <a:lstStyle/>
          <a:p>
            <a:r>
              <a:rPr lang="en-US" dirty="0" smtClean="0"/>
              <a:t>Dialog box …Contd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18</a:t>
            </a:fld>
            <a:endParaRPr lang="en-US" dirty="0"/>
          </a:p>
        </p:txBody>
      </p:sp>
      <p:pic>
        <p:nvPicPr>
          <p:cNvPr id="6146" name="Picture 2"/>
          <p:cNvPicPr>
            <a:picLocks noChangeAspect="1" noChangeArrowheads="1"/>
          </p:cNvPicPr>
          <p:nvPr/>
        </p:nvPicPr>
        <p:blipFill>
          <a:blip r:embed="rId2"/>
          <a:srcRect/>
          <a:stretch>
            <a:fillRect/>
          </a:stretch>
        </p:blipFill>
        <p:spPr bwMode="auto">
          <a:xfrm>
            <a:off x="564055" y="2112264"/>
            <a:ext cx="7958899" cy="454956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39714" y="1009178"/>
            <a:ext cx="8683624" cy="5556214"/>
          </a:xfrm>
        </p:spPr>
        <p:txBody>
          <a:bodyPr/>
          <a:lstStyle/>
          <a:p>
            <a:pPr>
              <a:buNone/>
            </a:pPr>
            <a:r>
              <a:rPr lang="en-US" dirty="0" smtClean="0"/>
              <a:t>   </a:t>
            </a:r>
            <a:endParaRPr lang="en-US" dirty="0"/>
          </a:p>
        </p:txBody>
      </p:sp>
      <p:sp>
        <p:nvSpPr>
          <p:cNvPr id="2" name="Title 1"/>
          <p:cNvSpPr>
            <a:spLocks noGrp="1"/>
          </p:cNvSpPr>
          <p:nvPr>
            <p:ph type="title"/>
          </p:nvPr>
        </p:nvSpPr>
        <p:spPr/>
        <p:txBody>
          <a:bodyPr/>
          <a:lstStyle/>
          <a:p>
            <a:r>
              <a:rPr lang="en-US" dirty="0" smtClean="0"/>
              <a:t>Dialog box </a:t>
            </a:r>
            <a:r>
              <a:rPr lang="en-US" smtClean="0"/>
              <a:t>(Message box demo) </a:t>
            </a:r>
            <a:r>
              <a:rPr lang="en-US" dirty="0" smtClean="0"/>
              <a:t>…Contd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19</a:t>
            </a:fld>
            <a:endParaRPr lang="en-US" dirty="0"/>
          </a:p>
        </p:txBody>
      </p:sp>
      <p:pic>
        <p:nvPicPr>
          <p:cNvPr id="7172" name="Picture 4"/>
          <p:cNvPicPr>
            <a:picLocks noChangeAspect="1" noChangeArrowheads="1"/>
          </p:cNvPicPr>
          <p:nvPr/>
        </p:nvPicPr>
        <p:blipFill>
          <a:blip r:embed="rId2"/>
          <a:srcRect/>
          <a:stretch>
            <a:fillRect/>
          </a:stretch>
        </p:blipFill>
        <p:spPr bwMode="auto">
          <a:xfrm>
            <a:off x="444627" y="1310640"/>
            <a:ext cx="2457450" cy="1676400"/>
          </a:xfrm>
          <a:prstGeom prst="rect">
            <a:avLst/>
          </a:prstGeom>
          <a:noFill/>
          <a:ln w="9525">
            <a:noFill/>
            <a:miter lim="800000"/>
            <a:headEnd/>
            <a:tailEnd/>
          </a:ln>
        </p:spPr>
      </p:pic>
      <p:sp>
        <p:nvSpPr>
          <p:cNvPr id="10" name="Rectangle 9"/>
          <p:cNvSpPr/>
          <p:nvPr/>
        </p:nvSpPr>
        <p:spPr>
          <a:xfrm>
            <a:off x="365760" y="1026128"/>
            <a:ext cx="8622792" cy="338554"/>
          </a:xfrm>
          <a:prstGeom prst="rect">
            <a:avLst/>
          </a:prstGeom>
        </p:spPr>
        <p:txBody>
          <a:bodyPr wrap="square">
            <a:spAutoFit/>
          </a:bodyPr>
          <a:lstStyle/>
          <a:p>
            <a:r>
              <a:rPr lang="en-US" sz="1600" dirty="0" smtClean="0"/>
              <a:t>Drag and drop label controls, text box controls and button control from Toolbox panel</a:t>
            </a:r>
            <a:endParaRPr lang="en-US" sz="1600" dirty="0"/>
          </a:p>
        </p:txBody>
      </p:sp>
      <p:sp>
        <p:nvSpPr>
          <p:cNvPr id="11" name="Rectangle 10"/>
          <p:cNvSpPr/>
          <p:nvPr/>
        </p:nvSpPr>
        <p:spPr>
          <a:xfrm>
            <a:off x="435864" y="3345656"/>
            <a:ext cx="8494776" cy="584775"/>
          </a:xfrm>
          <a:prstGeom prst="rect">
            <a:avLst/>
          </a:prstGeom>
        </p:spPr>
        <p:txBody>
          <a:bodyPr wrap="square">
            <a:spAutoFit/>
          </a:bodyPr>
          <a:lstStyle/>
          <a:p>
            <a:r>
              <a:rPr lang="en-US" sz="1600" dirty="0" smtClean="0"/>
              <a:t>If user enters passwords that do not match with confirm password, a friendly message to be displayed to user</a:t>
            </a:r>
            <a:endParaRPr lang="en-US" sz="1600" dirty="0"/>
          </a:p>
        </p:txBody>
      </p:sp>
      <p:pic>
        <p:nvPicPr>
          <p:cNvPr id="7173" name="Picture 5"/>
          <p:cNvPicPr>
            <a:picLocks noChangeAspect="1" noChangeArrowheads="1"/>
          </p:cNvPicPr>
          <p:nvPr/>
        </p:nvPicPr>
        <p:blipFill>
          <a:blip r:embed="rId3"/>
          <a:srcRect/>
          <a:stretch>
            <a:fillRect/>
          </a:stretch>
        </p:blipFill>
        <p:spPr bwMode="auto">
          <a:xfrm>
            <a:off x="526161" y="3934587"/>
            <a:ext cx="2495550" cy="2036445"/>
          </a:xfrm>
          <a:prstGeom prst="rect">
            <a:avLst/>
          </a:prstGeom>
          <a:noFill/>
          <a:ln w="9525">
            <a:noFill/>
            <a:miter lim="800000"/>
            <a:headEnd/>
            <a:tailEnd/>
          </a:ln>
        </p:spPr>
      </p:pic>
      <p:sp>
        <p:nvSpPr>
          <p:cNvPr id="9" name="Rectangle 8"/>
          <p:cNvSpPr/>
          <p:nvPr/>
        </p:nvSpPr>
        <p:spPr>
          <a:xfrm>
            <a:off x="451104" y="6021800"/>
            <a:ext cx="8494776" cy="584775"/>
          </a:xfrm>
          <a:prstGeom prst="rect">
            <a:avLst/>
          </a:prstGeom>
        </p:spPr>
        <p:txBody>
          <a:bodyPr wrap="square">
            <a:spAutoFit/>
          </a:bodyPr>
          <a:lstStyle/>
          <a:p>
            <a:r>
              <a:rPr lang="en-US" sz="1600" dirty="0" smtClean="0"/>
              <a:t>Message box is Model dialog box, since user cannot access parent window without entering input in model dialog </a:t>
            </a:r>
            <a:endParaRPr lang="en-US" sz="1600"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4" y="1182914"/>
            <a:ext cx="8666542" cy="4943249"/>
          </a:xfrm>
        </p:spPr>
        <p:txBody>
          <a:bodyPr/>
          <a:lstStyle/>
          <a:p>
            <a:r>
              <a:rPr lang="en-US" dirty="0" smtClean="0"/>
              <a:t>Win Forms </a:t>
            </a:r>
          </a:p>
          <a:p>
            <a:endParaRPr lang="en-US" dirty="0" smtClean="0"/>
          </a:p>
          <a:p>
            <a:r>
              <a:rPr lang="en-US" dirty="0" smtClean="0"/>
              <a:t>Windows Services</a:t>
            </a:r>
          </a:p>
          <a:p>
            <a:pPr>
              <a:buNone/>
            </a:pPr>
            <a:endParaRPr lang="en-US" dirty="0" smtClean="0"/>
          </a:p>
          <a:p>
            <a:pPr lvl="0"/>
            <a:r>
              <a:rPr lang="en-US" dirty="0" smtClean="0"/>
              <a:t>User Controls</a:t>
            </a:r>
          </a:p>
          <a:p>
            <a:pPr lvl="0">
              <a:buNone/>
            </a:pPr>
            <a:endParaRPr lang="en-US" dirty="0" smtClean="0"/>
          </a:p>
          <a:p>
            <a:pPr lvl="0"/>
            <a:r>
              <a:rPr lang="en-US" dirty="0" smtClean="0"/>
              <a:t>Delegates &amp; Events</a:t>
            </a:r>
          </a:p>
          <a:p>
            <a:pPr lvl="0">
              <a:buNone/>
            </a:pPr>
            <a:endParaRPr lang="en-US" dirty="0" smtClean="0"/>
          </a:p>
          <a:p>
            <a:r>
              <a:rPr lang="en-US" dirty="0" smtClean="0"/>
              <a:t>Dialog box (Modal and Modeless) </a:t>
            </a:r>
          </a:p>
          <a:p>
            <a:pPr>
              <a:buNone/>
            </a:pPr>
            <a:endParaRPr lang="en-US" dirty="0" smtClean="0"/>
          </a:p>
          <a:p>
            <a:r>
              <a:rPr lang="en-US" dirty="0" smtClean="0"/>
              <a:t>Threading </a:t>
            </a:r>
          </a:p>
          <a:p>
            <a:pPr>
              <a:buNone/>
            </a:pPr>
            <a:endParaRPr lang="en-US" dirty="0" smtClean="0"/>
          </a:p>
          <a:p>
            <a:r>
              <a:rPr lang="en-US" dirty="0" smtClean="0"/>
              <a:t>Debugging windows applications</a:t>
            </a:r>
          </a:p>
        </p:txBody>
      </p:sp>
      <p:sp>
        <p:nvSpPr>
          <p:cNvPr id="2" name="Title 1"/>
          <p:cNvSpPr>
            <a:spLocks noGrp="1"/>
          </p:cNvSpPr>
          <p:nvPr>
            <p:ph type="title"/>
          </p:nvPr>
        </p:nvSpPr>
        <p:spPr/>
        <p:txBody>
          <a:bodyPr/>
          <a:lstStyle/>
          <a:p>
            <a:r>
              <a:rPr lang="en-US" dirty="0" smtClean="0"/>
              <a:t>Agenda</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2</a:t>
            </a:fld>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400" dirty="0" smtClean="0"/>
              <a:t>    The </a:t>
            </a:r>
            <a:r>
              <a:rPr lang="en-US" sz="1400" b="1" dirty="0" err="1" smtClean="0"/>
              <a:t>OpenFileDialog</a:t>
            </a:r>
            <a:r>
              <a:rPr lang="en-US" sz="1400" dirty="0" smtClean="0"/>
              <a:t> component allows users to browse the folders of their computer or any computer on the network and select one or more files to open. The dialog box returns the path and name of the file the user selected in the dialog box.</a:t>
            </a:r>
          </a:p>
          <a:p>
            <a:pPr>
              <a:buNone/>
            </a:pPr>
            <a:r>
              <a:rPr lang="en-US" sz="1400" dirty="0" smtClean="0"/>
              <a:t>	Once the user has selected the file to be opened, there are two approaches to the mechanism of opening the file. If you prefer to work with file streams, you can create an instance of the </a:t>
            </a:r>
            <a:r>
              <a:rPr lang="en-US" sz="1400" b="1" dirty="0" err="1" smtClean="0"/>
              <a:t>StreamReader</a:t>
            </a:r>
            <a:r>
              <a:rPr lang="en-US" sz="1400" dirty="0" smtClean="0"/>
              <a:t> class. Alternately, you can use the </a:t>
            </a:r>
            <a:r>
              <a:rPr lang="en-US" sz="1400" b="1" dirty="0" smtClean="0"/>
              <a:t>OpenFile</a:t>
            </a:r>
            <a:r>
              <a:rPr lang="en-US" sz="1400" dirty="0" smtClean="0"/>
              <a:t> method to open the selected file</a:t>
            </a:r>
          </a:p>
          <a:p>
            <a:pPr>
              <a:buNone/>
            </a:pPr>
            <a:endParaRPr lang="en-US" sz="1400" dirty="0" smtClean="0"/>
          </a:p>
          <a:p>
            <a:pPr>
              <a:buNone/>
            </a:pPr>
            <a:r>
              <a:rPr lang="en-US" sz="1400" dirty="0" smtClean="0"/>
              <a:t>	 </a:t>
            </a:r>
            <a:r>
              <a:rPr lang="en-US" sz="1400" b="1" dirty="0" err="1" smtClean="0"/>
              <a:t>OpenFileDialog</a:t>
            </a:r>
            <a:r>
              <a:rPr lang="en-US" sz="1400" dirty="0" smtClean="0"/>
              <a:t> component is instantiated with a filter on it, allowing the user to choose only files with the file name extension.</a:t>
            </a:r>
          </a:p>
          <a:p>
            <a:pPr>
              <a:buNone/>
            </a:pPr>
            <a:r>
              <a:rPr lang="en-US" sz="1400" dirty="0" smtClean="0"/>
              <a:t>	Example: We can choose to filter only text files to show in the opened dialog </a:t>
            </a:r>
          </a:p>
          <a:p>
            <a:pPr>
              <a:buNone/>
            </a:pPr>
            <a:r>
              <a:rPr lang="en-US" sz="1400" dirty="0" smtClean="0"/>
              <a:t>	openFileDialog1.Filter = "Text files (*.txt)|*.txt";</a:t>
            </a:r>
          </a:p>
          <a:p>
            <a:pPr>
              <a:buNone/>
            </a:pPr>
            <a:endParaRPr lang="en-US" sz="1400" dirty="0" smtClean="0"/>
          </a:p>
          <a:p>
            <a:pPr>
              <a:buNone/>
            </a:pPr>
            <a:r>
              <a:rPr lang="en-US" sz="1400" dirty="0" smtClean="0"/>
              <a:t>    The </a:t>
            </a:r>
            <a:r>
              <a:rPr lang="en-US" sz="1400" b="1" dirty="0" smtClean="0"/>
              <a:t>SaveFileDialog</a:t>
            </a:r>
            <a:r>
              <a:rPr lang="en-US" sz="1400" dirty="0" smtClean="0"/>
              <a:t> component allows users to browse the file system and select files to be saved. The dialog box returns the path and name of the file the user has selected in the dialog box. However, you must write the code to actually write the files to disk.</a:t>
            </a:r>
          </a:p>
          <a:p>
            <a:endParaRPr lang="en-US" sz="1400" dirty="0" smtClean="0"/>
          </a:p>
          <a:p>
            <a:endParaRPr lang="en-US" sz="1400" dirty="0" smtClean="0"/>
          </a:p>
          <a:p>
            <a:pPr>
              <a:buNone/>
            </a:pPr>
            <a:endParaRPr lang="en-US" sz="1400" dirty="0" smtClean="0"/>
          </a:p>
        </p:txBody>
      </p:sp>
      <p:sp>
        <p:nvSpPr>
          <p:cNvPr id="2" name="Title 1"/>
          <p:cNvSpPr>
            <a:spLocks noGrp="1"/>
          </p:cNvSpPr>
          <p:nvPr>
            <p:ph type="title"/>
          </p:nvPr>
        </p:nvSpPr>
        <p:spPr/>
        <p:txBody>
          <a:bodyPr/>
          <a:lstStyle/>
          <a:p>
            <a:r>
              <a:rPr lang="en-US" dirty="0" smtClean="0"/>
              <a:t>Dialog box (</a:t>
            </a:r>
            <a:r>
              <a:rPr lang="en-US" dirty="0" err="1" smtClean="0"/>
              <a:t>Opendialog</a:t>
            </a:r>
            <a:r>
              <a:rPr lang="en-US" dirty="0" smtClean="0"/>
              <a:t> &amp; </a:t>
            </a:r>
            <a:r>
              <a:rPr lang="en-US" dirty="0" err="1" smtClean="0"/>
              <a:t>Savedialog</a:t>
            </a:r>
            <a:r>
              <a:rPr lang="en-US" dirty="0" smtClean="0"/>
              <a:t>)…</a:t>
            </a:r>
            <a:r>
              <a:rPr lang="en-US" dirty="0" err="1" smtClean="0"/>
              <a:t>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20</a:t>
            </a:fld>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4" y="972602"/>
            <a:ext cx="8683624" cy="5885398"/>
          </a:xfrm>
        </p:spPr>
        <p:txBody>
          <a:bodyPr/>
          <a:lstStyle/>
          <a:p>
            <a:pPr>
              <a:buNone/>
            </a:pPr>
            <a:r>
              <a:rPr lang="en-US" sz="1400" dirty="0" smtClean="0">
                <a:latin typeface="Arial" pitchFamily="34" charset="0"/>
                <a:cs typeface="Arial" pitchFamily="34" charset="0"/>
              </a:rPr>
              <a:t>	In various cases, applications allow the user to open a single file, but also a particular folder. For instance, in an MP3 player the user can either add a single file to the play list or can choose an entire folder of MP3 files. </a:t>
            </a:r>
            <a:r>
              <a:rPr lang="en-US" sz="1400" b="1" dirty="0" err="1" smtClean="0">
                <a:latin typeface="Arial" pitchFamily="34" charset="0"/>
                <a:cs typeface="Arial" pitchFamily="34" charset="0"/>
              </a:rPr>
              <a:t>FolderBrowserDialog</a:t>
            </a:r>
            <a:r>
              <a:rPr lang="en-US" sz="1400" dirty="0" smtClean="0">
                <a:latin typeface="Arial" pitchFamily="34" charset="0"/>
                <a:cs typeface="Arial" pitchFamily="34" charset="0"/>
              </a:rPr>
              <a:t> class provides a way to prompt the user to browse, create, and eventually select a folder. Use this class when you only want to allow the user to select folders, not files. Browsing of the folders is done through a tree control. </a:t>
            </a:r>
          </a:p>
          <a:p>
            <a:pPr>
              <a:buNone/>
            </a:pPr>
            <a:r>
              <a:rPr lang="en-US" sz="1400" dirty="0" smtClean="0">
                <a:latin typeface="Arial" pitchFamily="34" charset="0"/>
                <a:cs typeface="Arial" pitchFamily="34" charset="0"/>
              </a:rPr>
              <a:t>     To create a </a:t>
            </a:r>
            <a:r>
              <a:rPr lang="en-US" sz="1400" dirty="0" err="1" smtClean="0">
                <a:latin typeface="Arial" pitchFamily="34" charset="0"/>
                <a:cs typeface="Arial" pitchFamily="34" charset="0"/>
              </a:rPr>
              <a:t>FolderBrowserDialog</a:t>
            </a:r>
            <a:r>
              <a:rPr lang="en-US" sz="1400" dirty="0" smtClean="0">
                <a:latin typeface="Arial" pitchFamily="34" charset="0"/>
                <a:cs typeface="Arial" pitchFamily="34" charset="0"/>
              </a:rPr>
              <a:t> control at design-time, you simply drag and drop a </a:t>
            </a:r>
            <a:r>
              <a:rPr lang="en-US" sz="1400" dirty="0" err="1" smtClean="0">
                <a:latin typeface="Arial" pitchFamily="34" charset="0"/>
                <a:cs typeface="Arial" pitchFamily="34" charset="0"/>
              </a:rPr>
              <a:t>FolderBrowserDialog</a:t>
            </a:r>
            <a:r>
              <a:rPr lang="en-US" sz="1400" dirty="0" smtClean="0">
                <a:latin typeface="Arial" pitchFamily="34" charset="0"/>
                <a:cs typeface="Arial" pitchFamily="34" charset="0"/>
              </a:rPr>
              <a:t> control from Toolbox to a Form in Visual Studio. After you drag and drop a </a:t>
            </a:r>
            <a:r>
              <a:rPr lang="en-US" sz="1400" dirty="0" err="1" smtClean="0">
                <a:latin typeface="Arial" pitchFamily="34" charset="0"/>
                <a:cs typeface="Arial" pitchFamily="34" charset="0"/>
              </a:rPr>
              <a:t>FolderBrowserDialog</a:t>
            </a:r>
            <a:r>
              <a:rPr lang="en-US" sz="1400" dirty="0" smtClean="0">
                <a:latin typeface="Arial" pitchFamily="34" charset="0"/>
                <a:cs typeface="Arial" pitchFamily="34" charset="0"/>
              </a:rPr>
              <a:t> on a Form, the </a:t>
            </a:r>
            <a:r>
              <a:rPr lang="en-US" sz="1400" dirty="0" err="1" smtClean="0">
                <a:latin typeface="Arial" pitchFamily="34" charset="0"/>
                <a:cs typeface="Arial" pitchFamily="34" charset="0"/>
              </a:rPr>
              <a:t>FolderBrowserDialog</a:t>
            </a:r>
            <a:r>
              <a:rPr lang="en-US" sz="1400" dirty="0" smtClean="0">
                <a:latin typeface="Arial" pitchFamily="34" charset="0"/>
                <a:cs typeface="Arial" pitchFamily="34" charset="0"/>
              </a:rPr>
              <a:t> looks like</a:t>
            </a:r>
          </a:p>
          <a:p>
            <a:pPr>
              <a:buNone/>
            </a:pPr>
            <a:endParaRPr lang="en-US" sz="1400" dirty="0" smtClean="0">
              <a:latin typeface="Arial" pitchFamily="34" charset="0"/>
              <a:cs typeface="Arial" pitchFamily="34" charset="0"/>
            </a:endParaRPr>
          </a:p>
          <a:p>
            <a:pPr>
              <a:buNone/>
            </a:pPr>
            <a:endParaRPr lang="en-US" sz="1400" dirty="0" smtClean="0">
              <a:latin typeface="Arial" pitchFamily="34" charset="0"/>
              <a:cs typeface="Arial" pitchFamily="34" charset="0"/>
            </a:endParaRPr>
          </a:p>
          <a:p>
            <a:pPr fontAlgn="t"/>
            <a:r>
              <a:rPr lang="en-US" sz="1400" b="1" dirty="0" err="1" smtClean="0">
                <a:latin typeface="Arial" pitchFamily="34" charset="0"/>
                <a:cs typeface="Arial" pitchFamily="34" charset="0"/>
              </a:rPr>
              <a:t>FolderBrowserDialog</a:t>
            </a:r>
            <a:r>
              <a:rPr lang="en-US" sz="1400" b="1" dirty="0" smtClean="0">
                <a:latin typeface="Arial" pitchFamily="34" charset="0"/>
                <a:cs typeface="Arial" pitchFamily="34" charset="0"/>
              </a:rPr>
              <a:t> Properties</a:t>
            </a:r>
            <a:endParaRPr lang="en-US" sz="1400" dirty="0" smtClean="0">
              <a:latin typeface="Arial" pitchFamily="34" charset="0"/>
              <a:cs typeface="Arial" pitchFamily="34" charset="0"/>
            </a:endParaRPr>
          </a:p>
          <a:p>
            <a:pPr lvl="1"/>
            <a:r>
              <a:rPr lang="en-US" sz="1200" dirty="0" err="1" smtClean="0">
                <a:latin typeface="Arial" pitchFamily="34" charset="0"/>
                <a:cs typeface="Arial" pitchFamily="34" charset="0"/>
              </a:rPr>
              <a:t>SelectedPath</a:t>
            </a:r>
            <a:r>
              <a:rPr lang="en-US" sz="1200" dirty="0" smtClean="0">
                <a:latin typeface="Arial" pitchFamily="34" charset="0"/>
                <a:cs typeface="Arial" pitchFamily="34" charset="0"/>
              </a:rPr>
              <a:t> property represents the selected path in a </a:t>
            </a:r>
            <a:r>
              <a:rPr lang="en-US" sz="1200" dirty="0" err="1" smtClean="0">
                <a:latin typeface="Arial" pitchFamily="34" charset="0"/>
                <a:cs typeface="Arial" pitchFamily="34" charset="0"/>
              </a:rPr>
              <a:t>FolderBrowserDialog</a:t>
            </a:r>
            <a:r>
              <a:rPr lang="en-US" sz="1200" dirty="0" smtClean="0">
                <a:latin typeface="Arial" pitchFamily="34" charset="0"/>
                <a:cs typeface="Arial" pitchFamily="34" charset="0"/>
              </a:rPr>
              <a:t> control.</a:t>
            </a:r>
          </a:p>
          <a:p>
            <a:pPr lvl="1"/>
            <a:r>
              <a:rPr lang="en-US" sz="1200" dirty="0" err="1" smtClean="0">
                <a:latin typeface="Arial" pitchFamily="34" charset="0"/>
                <a:cs typeface="Arial" pitchFamily="34" charset="0"/>
              </a:rPr>
              <a:t>RootFolder</a:t>
            </a:r>
            <a:r>
              <a:rPr lang="en-US" sz="1200" dirty="0" smtClean="0">
                <a:latin typeface="Arial" pitchFamily="34" charset="0"/>
                <a:cs typeface="Arial" pitchFamily="34" charset="0"/>
              </a:rPr>
              <a:t> property represents the root folder where the browsing starts from.</a:t>
            </a:r>
          </a:p>
          <a:p>
            <a:pPr lvl="1"/>
            <a:r>
              <a:rPr lang="en-US" sz="1200" dirty="0" err="1" smtClean="0">
                <a:latin typeface="Arial" pitchFamily="34" charset="0"/>
                <a:cs typeface="Arial" pitchFamily="34" charset="0"/>
              </a:rPr>
              <a:t>ShowNewFolderButton</a:t>
            </a:r>
            <a:r>
              <a:rPr lang="en-US" sz="1200" dirty="0" smtClean="0">
                <a:latin typeface="Arial" pitchFamily="34" charset="0"/>
                <a:cs typeface="Arial" pitchFamily="34" charset="0"/>
              </a:rPr>
              <a:t> property represents a value indicating whether the New Folder button appears in the folder browser dialog box.</a:t>
            </a:r>
          </a:p>
          <a:p>
            <a:pPr>
              <a:buNone/>
            </a:pPr>
            <a:endParaRPr lang="en-US" sz="1400" dirty="0" smtClean="0">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Dialog box (</a:t>
            </a:r>
            <a:r>
              <a:rPr lang="en-US" dirty="0" err="1" smtClean="0"/>
              <a:t>FolderBrowerdialog</a:t>
            </a:r>
            <a:r>
              <a:rPr lang="en-US" dirty="0" smtClean="0"/>
              <a:t>)…</a:t>
            </a:r>
            <a:r>
              <a:rPr lang="en-US" dirty="0" err="1" smtClean="0"/>
              <a:t>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21</a:t>
            </a:fld>
            <a:endParaRPr lang="en-US" dirty="0"/>
          </a:p>
        </p:txBody>
      </p:sp>
      <p:pic>
        <p:nvPicPr>
          <p:cNvPr id="7" name="Picture 2"/>
          <p:cNvPicPr>
            <a:picLocks noChangeAspect="1" noChangeArrowheads="1"/>
          </p:cNvPicPr>
          <p:nvPr/>
        </p:nvPicPr>
        <p:blipFill>
          <a:blip r:embed="rId2"/>
          <a:srcRect/>
          <a:stretch>
            <a:fillRect/>
          </a:stretch>
        </p:blipFill>
        <p:spPr bwMode="auto">
          <a:xfrm>
            <a:off x="5951792" y="2634298"/>
            <a:ext cx="1666875" cy="4857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4" y="1182914"/>
            <a:ext cx="8683624" cy="5446486"/>
          </a:xfrm>
        </p:spPr>
        <p:txBody>
          <a:bodyPr/>
          <a:lstStyle/>
          <a:p>
            <a:pPr>
              <a:buNone/>
            </a:pPr>
            <a:r>
              <a:rPr lang="en-US" sz="1400" b="1" dirty="0" smtClean="0"/>
              <a:t>    </a:t>
            </a:r>
            <a:r>
              <a:rPr lang="en-US" sz="1400" b="1" dirty="0" err="1" smtClean="0"/>
              <a:t>FontDialog</a:t>
            </a:r>
            <a:r>
              <a:rPr lang="en-US" sz="1400" dirty="0" smtClean="0"/>
              <a:t> presents a font selection dialog box. It allows the user to select a font from the list of installed fonts in the C# Windows Forms program. With the </a:t>
            </a:r>
            <a:r>
              <a:rPr lang="en-US" sz="1400" dirty="0" err="1" smtClean="0"/>
              <a:t>FontDialog</a:t>
            </a:r>
            <a:r>
              <a:rPr lang="en-US" sz="1400" dirty="0" smtClean="0"/>
              <a:t> control, we quickly add the ability for users to select their favorite fonts.</a:t>
            </a:r>
          </a:p>
          <a:p>
            <a:pPr>
              <a:buNone/>
            </a:pPr>
            <a:endParaRPr lang="en-US" sz="1400" dirty="0" smtClean="0"/>
          </a:p>
          <a:p>
            <a:pPr>
              <a:buNone/>
            </a:pPr>
            <a:r>
              <a:rPr lang="en-US" sz="1400" b="1" dirty="0" smtClean="0"/>
              <a:t>    </a:t>
            </a:r>
            <a:r>
              <a:rPr lang="en-US" sz="1400" b="1" dirty="0" err="1" smtClean="0"/>
              <a:t>ColorDialog</a:t>
            </a:r>
            <a:r>
              <a:rPr lang="en-US" sz="1400" dirty="0" smtClean="0"/>
              <a:t> presents a color selection dialog box. It allows the user to select a color from the list of installed fonts in the C# Windows Forms program. With the </a:t>
            </a:r>
            <a:r>
              <a:rPr lang="en-US" sz="1400" dirty="0" err="1" smtClean="0"/>
              <a:t>ColorDialog</a:t>
            </a:r>
            <a:r>
              <a:rPr lang="en-US" sz="1400" dirty="0" smtClean="0"/>
              <a:t> control, we quickly add the ability for users to select their favorite color.</a:t>
            </a:r>
          </a:p>
        </p:txBody>
      </p:sp>
      <p:sp>
        <p:nvSpPr>
          <p:cNvPr id="2" name="Title 1"/>
          <p:cNvSpPr>
            <a:spLocks noGrp="1"/>
          </p:cNvSpPr>
          <p:nvPr>
            <p:ph type="title"/>
          </p:nvPr>
        </p:nvSpPr>
        <p:spPr/>
        <p:txBody>
          <a:bodyPr/>
          <a:lstStyle/>
          <a:p>
            <a:r>
              <a:rPr lang="en-US" dirty="0" smtClean="0"/>
              <a:t>Dialog box (Font &amp; Color dialog)…</a:t>
            </a:r>
            <a:r>
              <a:rPr lang="en-US" dirty="0" err="1" smtClean="0"/>
              <a:t>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22</a:t>
            </a:fld>
            <a:endParaRPr lang="en-US" dirty="0"/>
          </a:p>
        </p:txBody>
      </p:sp>
      <p:pic>
        <p:nvPicPr>
          <p:cNvPr id="2051" name="Picture 3"/>
          <p:cNvPicPr>
            <a:picLocks noChangeAspect="1" noChangeArrowheads="1"/>
          </p:cNvPicPr>
          <p:nvPr/>
        </p:nvPicPr>
        <p:blipFill>
          <a:blip r:embed="rId2"/>
          <a:srcRect/>
          <a:stretch>
            <a:fillRect/>
          </a:stretch>
        </p:blipFill>
        <p:spPr bwMode="auto">
          <a:xfrm>
            <a:off x="460629" y="2955798"/>
            <a:ext cx="3943350" cy="35433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4" y="1051560"/>
            <a:ext cx="8683624" cy="5577840"/>
          </a:xfrm>
        </p:spPr>
        <p:txBody>
          <a:bodyPr/>
          <a:lstStyle/>
          <a:p>
            <a:pPr lvl="0"/>
            <a:r>
              <a:rPr lang="en-US" sz="1400" dirty="0" smtClean="0"/>
              <a:t>Introduction</a:t>
            </a:r>
          </a:p>
          <a:p>
            <a:pPr lvl="0"/>
            <a:r>
              <a:rPr lang="en-US" sz="1400" dirty="0" smtClean="0"/>
              <a:t>Breakpoints</a:t>
            </a:r>
          </a:p>
          <a:p>
            <a:pPr lvl="1"/>
            <a:r>
              <a:rPr lang="en-US" sz="1400" dirty="0" smtClean="0"/>
              <a:t>Debugging with Breakpoints</a:t>
            </a:r>
          </a:p>
          <a:p>
            <a:pPr lvl="2"/>
            <a:r>
              <a:rPr lang="en-US" sz="1400" dirty="0" smtClean="0"/>
              <a:t>Step Over</a:t>
            </a:r>
          </a:p>
          <a:p>
            <a:pPr lvl="2"/>
            <a:r>
              <a:rPr lang="en-US" sz="1400" dirty="0" smtClean="0"/>
              <a:t>Step Into</a:t>
            </a:r>
          </a:p>
          <a:p>
            <a:pPr lvl="2"/>
            <a:r>
              <a:rPr lang="en-US" sz="1400" dirty="0" smtClean="0"/>
              <a:t>Step Out</a:t>
            </a:r>
          </a:p>
          <a:p>
            <a:pPr lvl="2"/>
            <a:r>
              <a:rPr lang="en-US" sz="1400" dirty="0" smtClean="0"/>
              <a:t>Continue</a:t>
            </a:r>
          </a:p>
          <a:p>
            <a:pPr lvl="2"/>
            <a:r>
              <a:rPr lang="en-US" sz="1400" dirty="0" smtClean="0"/>
              <a:t>Set Next Statement</a:t>
            </a:r>
          </a:p>
          <a:p>
            <a:pPr lvl="2"/>
            <a:r>
              <a:rPr lang="en-US" sz="1400" dirty="0" smtClean="0"/>
              <a:t>Show Next Statement</a:t>
            </a:r>
          </a:p>
          <a:p>
            <a:pPr lvl="1"/>
            <a:r>
              <a:rPr lang="en-US" sz="1400" dirty="0" smtClean="0"/>
              <a:t>Conditional Breakpoint</a:t>
            </a:r>
          </a:p>
          <a:p>
            <a:pPr lvl="1"/>
            <a:r>
              <a:rPr lang="en-US" sz="1400" dirty="0" smtClean="0"/>
              <a:t>Changing values while debugging</a:t>
            </a:r>
          </a:p>
          <a:p>
            <a:pPr lvl="0"/>
            <a:r>
              <a:rPr lang="en-US" sz="1400" dirty="0" smtClean="0"/>
              <a:t>Watch Windows</a:t>
            </a:r>
          </a:p>
          <a:p>
            <a:pPr lvl="1"/>
            <a:r>
              <a:rPr lang="en-US" sz="1400" dirty="0" smtClean="0"/>
              <a:t>Locals</a:t>
            </a:r>
          </a:p>
          <a:p>
            <a:pPr lvl="1"/>
            <a:r>
              <a:rPr lang="en-US" sz="1400" dirty="0" smtClean="0"/>
              <a:t>Autos</a:t>
            </a:r>
          </a:p>
          <a:p>
            <a:pPr lvl="1"/>
            <a:r>
              <a:rPr lang="en-US" sz="1400" dirty="0" smtClean="0"/>
              <a:t>Watch</a:t>
            </a:r>
          </a:p>
          <a:p>
            <a:pPr lvl="0"/>
            <a:r>
              <a:rPr lang="en-US" sz="1400" dirty="0" smtClean="0"/>
              <a:t>Immediate Window</a:t>
            </a:r>
          </a:p>
          <a:p>
            <a:pPr lvl="0"/>
            <a:r>
              <a:rPr lang="en-US" sz="1400" dirty="0" smtClean="0"/>
              <a:t>Call Stack</a:t>
            </a:r>
          </a:p>
          <a:p>
            <a:pPr>
              <a:buNone/>
            </a:pPr>
            <a:endParaRPr lang="en-US" sz="1400" dirty="0" smtClean="0"/>
          </a:p>
        </p:txBody>
      </p:sp>
      <p:sp>
        <p:nvSpPr>
          <p:cNvPr id="2" name="Title 1"/>
          <p:cNvSpPr>
            <a:spLocks noGrp="1"/>
          </p:cNvSpPr>
          <p:nvPr>
            <p:ph type="title"/>
          </p:nvPr>
        </p:nvSpPr>
        <p:spPr/>
        <p:txBody>
          <a:bodyPr/>
          <a:lstStyle/>
          <a:p>
            <a:r>
              <a:rPr lang="en-US" dirty="0" smtClean="0"/>
              <a:t>Debugging</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23</a:t>
            </a:fld>
            <a:endParaRPr lang="en-US"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600" dirty="0" smtClean="0"/>
              <a:t>	</a:t>
            </a:r>
            <a:r>
              <a:rPr lang="en-US" sz="1600" b="1" dirty="0" smtClean="0"/>
              <a:t>Introduction</a:t>
            </a:r>
          </a:p>
          <a:p>
            <a:pPr>
              <a:buNone/>
            </a:pPr>
            <a:r>
              <a:rPr lang="en-US" sz="1600" dirty="0" smtClean="0"/>
              <a:t>    </a:t>
            </a:r>
            <a:r>
              <a:rPr lang="en-US" sz="1400" dirty="0" smtClean="0"/>
              <a:t>In the software development life cycle, testing and defect fixing take more time than actually code writing. In general, </a:t>
            </a:r>
            <a:r>
              <a:rPr lang="en-US" sz="1400" b="1" dirty="0" smtClean="0"/>
              <a:t>debugging</a:t>
            </a:r>
            <a:r>
              <a:rPr lang="en-US" sz="1400" dirty="0" smtClean="0"/>
              <a:t> is a process of finding out defects in the program and fixing them.</a:t>
            </a:r>
          </a:p>
          <a:p>
            <a:pPr>
              <a:buNone/>
            </a:pPr>
            <a:r>
              <a:rPr lang="en-US" sz="1600" b="1" dirty="0" smtClean="0"/>
              <a:t>    </a:t>
            </a:r>
            <a:r>
              <a:rPr lang="en-US" sz="1400" b="1" dirty="0" smtClean="0"/>
              <a:t>Visual</a:t>
            </a:r>
            <a:r>
              <a:rPr lang="en-US" sz="1400" dirty="0" smtClean="0"/>
              <a:t> </a:t>
            </a:r>
            <a:r>
              <a:rPr lang="en-US" sz="1400" b="1" dirty="0" smtClean="0"/>
              <a:t>Studio</a:t>
            </a:r>
            <a:r>
              <a:rPr lang="en-US" sz="1400" dirty="0" smtClean="0"/>
              <a:t> IDE gives us a lot of tools to debug our application. You can start </a:t>
            </a:r>
            <a:r>
              <a:rPr lang="en-US" sz="1400" b="1" dirty="0" smtClean="0"/>
              <a:t>debugging</a:t>
            </a:r>
            <a:r>
              <a:rPr lang="en-US" sz="1400" dirty="0" smtClean="0"/>
              <a:t> from the Debug menu of VS IDE. From the Debug Menu, you can select "Start </a:t>
            </a:r>
            <a:r>
              <a:rPr lang="en-US" sz="1400" b="1" dirty="0" smtClean="0"/>
              <a:t>Debugging</a:t>
            </a:r>
            <a:r>
              <a:rPr lang="en-US" sz="1400" dirty="0" smtClean="0"/>
              <a:t>" or just press F5 to start the program. If you have placed breakpoints in your code, then execution will begin automatically</a:t>
            </a:r>
            <a:r>
              <a:rPr lang="en-US" sz="1600" dirty="0" smtClean="0"/>
              <a:t>.</a:t>
            </a:r>
          </a:p>
        </p:txBody>
      </p:sp>
      <p:sp>
        <p:nvSpPr>
          <p:cNvPr id="7" name="Title 6"/>
          <p:cNvSpPr>
            <a:spLocks noGrp="1"/>
          </p:cNvSpPr>
          <p:nvPr>
            <p:ph type="title"/>
          </p:nvPr>
        </p:nvSpPr>
        <p:spPr/>
        <p:txBody>
          <a:bodyPr/>
          <a:lstStyle/>
          <a:p>
            <a:r>
              <a:rPr lang="en-US" dirty="0" smtClean="0"/>
              <a:t>Debugging …</a:t>
            </a:r>
            <a:r>
              <a:rPr lang="en-US" dirty="0" err="1" smtClean="0"/>
              <a:t>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24</a:t>
            </a:fld>
            <a:endParaRPr lang="en-US" dirty="0"/>
          </a:p>
        </p:txBody>
      </p:sp>
      <p:pic>
        <p:nvPicPr>
          <p:cNvPr id="6" name="Picture 3"/>
          <p:cNvPicPr>
            <a:picLocks noChangeAspect="1" noChangeArrowheads="1"/>
          </p:cNvPicPr>
          <p:nvPr/>
        </p:nvPicPr>
        <p:blipFill>
          <a:blip r:embed="rId2"/>
          <a:srcRect/>
          <a:stretch>
            <a:fillRect/>
          </a:stretch>
        </p:blipFill>
        <p:spPr bwMode="auto">
          <a:xfrm>
            <a:off x="552641" y="3146933"/>
            <a:ext cx="2790825" cy="1600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239714" y="1000034"/>
            <a:ext cx="8683624" cy="5483061"/>
          </a:xfrm>
        </p:spPr>
        <p:txBody>
          <a:bodyPr/>
          <a:lstStyle/>
          <a:p>
            <a:pPr>
              <a:buNone/>
            </a:pPr>
            <a:r>
              <a:rPr lang="en-US" sz="1600" dirty="0" smtClean="0"/>
              <a:t>    </a:t>
            </a:r>
            <a:r>
              <a:rPr lang="en-US" sz="1600" b="1" dirty="0" smtClean="0"/>
              <a:t>Breakpoint</a:t>
            </a:r>
            <a:r>
              <a:rPr lang="en-US" sz="1600" dirty="0" smtClean="0"/>
              <a:t> </a:t>
            </a:r>
            <a:r>
              <a:rPr lang="en-US" sz="1400" dirty="0" smtClean="0"/>
              <a:t>is used to notify debugger where and when to pause the execution of program. You can put a breakpoint in code by clicking on the side bar of code or by just pressing F9 at the front of the line. So before keeping a breakpoint, you should know what is going wrong in your code and where it has to be stopped. When the debugger reaches the breakpoint, you can check out what's going wrong within the code by using a different debugging tool.</a:t>
            </a:r>
            <a:r>
              <a:rPr lang="en-US" sz="1600" dirty="0" smtClean="0"/>
              <a:t>	</a:t>
            </a:r>
          </a:p>
          <a:p>
            <a:pPr>
              <a:buNone/>
            </a:pPr>
            <a:r>
              <a:rPr lang="en-US" sz="1600" dirty="0" smtClean="0"/>
              <a:t>	</a:t>
            </a:r>
          </a:p>
          <a:p>
            <a:pPr>
              <a:buNone/>
            </a:pPr>
            <a:r>
              <a:rPr lang="en-US" sz="1600" b="1" dirty="0" smtClean="0"/>
              <a:t>    Debugging with breakpoints </a:t>
            </a:r>
            <a:r>
              <a:rPr lang="en-US" sz="1400" dirty="0" smtClean="0"/>
              <a:t>You have already set a breakpoint in your code where you want to pause the execution. And now start the program by pressing </a:t>
            </a:r>
            <a:r>
              <a:rPr lang="en-US" sz="1400" b="1" dirty="0" smtClean="0"/>
              <a:t>"F5"</a:t>
            </a:r>
            <a:r>
              <a:rPr lang="en-US" sz="1400" dirty="0" smtClean="0"/>
              <a:t>. When the program reaches the breakpoint, execution will automatically pause. Now you have several options to check your code. After hitting the breakpoint, breakpoint line will show as yellow color which indicates that this is the line which will execute next.</a:t>
            </a:r>
          </a:p>
          <a:p>
            <a:pPr>
              <a:buNone/>
            </a:pPr>
            <a:r>
              <a:rPr lang="en-US" sz="1400" dirty="0" smtClean="0"/>
              <a:t>     Now you have several commands available in break mode, using which you can proceed for further </a:t>
            </a:r>
            <a:r>
              <a:rPr lang="en-US" sz="1400" b="1" dirty="0" smtClean="0"/>
              <a:t>debugging</a:t>
            </a:r>
            <a:r>
              <a:rPr lang="en-US" sz="1400" dirty="0" smtClean="0"/>
              <a:t>.</a:t>
            </a:r>
          </a:p>
          <a:p>
            <a:pPr>
              <a:buNone/>
            </a:pPr>
            <a:endParaRPr lang="en-US" sz="1600" dirty="0" smtClean="0"/>
          </a:p>
          <a:p>
            <a:pPr>
              <a:buNone/>
            </a:pPr>
            <a:r>
              <a:rPr lang="en-US" sz="1600" dirty="0" smtClean="0"/>
              <a:t>	</a:t>
            </a:r>
            <a:r>
              <a:rPr lang="en-US" sz="1400" b="1" dirty="0" smtClean="0"/>
              <a:t>Step Over:</a:t>
            </a:r>
            <a:r>
              <a:rPr lang="en-US" sz="1600" dirty="0" smtClean="0"/>
              <a:t> </a:t>
            </a:r>
            <a:r>
              <a:rPr lang="en-US" sz="1400" dirty="0" smtClean="0"/>
              <a:t>After debugger hits the breakpoint, you may need to execute the code line by line. </a:t>
            </a:r>
            <a:r>
              <a:rPr lang="en-US" sz="1400" b="1" dirty="0" smtClean="0"/>
              <a:t>"Step Over" [F10]</a:t>
            </a:r>
            <a:r>
              <a:rPr lang="en-US" sz="1400" dirty="0" smtClean="0"/>
              <a:t> command is used to execute the code line by line. This will execute the currently highlighted line and then pause. If you select F10 while a method call statement is highlighted, the execution will stop after the next line of the calling statement. Step Over will execute the entire method at a time</a:t>
            </a:r>
            <a:r>
              <a:rPr lang="en-US" sz="1600" dirty="0" smtClean="0"/>
              <a:t>.</a:t>
            </a:r>
          </a:p>
          <a:p>
            <a:pPr>
              <a:buNone/>
            </a:pPr>
            <a:r>
              <a:rPr lang="en-US" sz="1400" b="1" dirty="0" smtClean="0"/>
              <a:t>     </a:t>
            </a:r>
          </a:p>
          <a:p>
            <a:pPr>
              <a:buNone/>
            </a:pPr>
            <a:r>
              <a:rPr lang="en-US" sz="1400" b="1" dirty="0" smtClean="0"/>
              <a:t>     Step Into: </a:t>
            </a:r>
            <a:r>
              <a:rPr lang="en-US" sz="1400" dirty="0" smtClean="0"/>
              <a:t>This is similar to Step Over. The only difference is, if the current highlighted section is any methods call, the debugger will go inside the method. Shortcut key for Step Into is </a:t>
            </a:r>
            <a:r>
              <a:rPr lang="en-US" sz="1400" b="1" dirty="0" smtClean="0"/>
              <a:t>"F11"</a:t>
            </a:r>
            <a:r>
              <a:rPr lang="en-US" sz="1400" dirty="0" smtClean="0"/>
              <a:t>.</a:t>
            </a:r>
          </a:p>
        </p:txBody>
      </p:sp>
      <p:sp>
        <p:nvSpPr>
          <p:cNvPr id="2" name="Title 1"/>
          <p:cNvSpPr>
            <a:spLocks noGrp="1"/>
          </p:cNvSpPr>
          <p:nvPr>
            <p:ph type="title"/>
          </p:nvPr>
        </p:nvSpPr>
        <p:spPr>
          <a:xfrm>
            <a:off x="246527" y="109537"/>
            <a:ext cx="8676621" cy="539687"/>
          </a:xfrm>
        </p:spPr>
        <p:txBody>
          <a:bodyPr/>
          <a:lstStyle/>
          <a:p>
            <a:r>
              <a:rPr lang="en-US" dirty="0" smtClean="0"/>
              <a:t>Debugging …</a:t>
            </a:r>
            <a:r>
              <a:rPr lang="en-US" dirty="0" err="1" smtClean="0"/>
              <a:t>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25</a:t>
            </a:fld>
            <a:endParaRPr lang="en-US" dirty="0"/>
          </a:p>
        </p:txBody>
      </p:sp>
      <p:pic>
        <p:nvPicPr>
          <p:cNvPr id="11" name="Picture 2"/>
          <p:cNvPicPr>
            <a:picLocks noChangeAspect="1" noChangeArrowheads="1"/>
          </p:cNvPicPr>
          <p:nvPr/>
        </p:nvPicPr>
        <p:blipFill>
          <a:blip r:embed="rId2"/>
          <a:srcRect/>
          <a:stretch>
            <a:fillRect/>
          </a:stretch>
        </p:blipFill>
        <p:spPr bwMode="auto">
          <a:xfrm>
            <a:off x="2208086" y="3950843"/>
            <a:ext cx="3228975" cy="2667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872" y="981746"/>
            <a:ext cx="8877618" cy="5428198"/>
          </a:xfrm>
        </p:spPr>
        <p:txBody>
          <a:bodyPr/>
          <a:lstStyle/>
          <a:p>
            <a:pPr>
              <a:buNone/>
            </a:pPr>
            <a:r>
              <a:rPr lang="en-US" sz="1400" b="1" dirty="0" smtClean="0"/>
              <a:t>     Step Out: </a:t>
            </a:r>
            <a:r>
              <a:rPr lang="en-US" sz="1400" dirty="0" smtClean="0"/>
              <a:t>This is related when you are debugging inside a method. If you press the </a:t>
            </a:r>
            <a:r>
              <a:rPr lang="en-US" sz="1400" b="1" dirty="0" smtClean="0"/>
              <a:t>Shift - F11</a:t>
            </a:r>
            <a:r>
              <a:rPr lang="en-US" sz="1400" dirty="0" smtClean="0"/>
              <a:t> within the current method, then the execution will complete the execution of the method and will pause at the next statement from where it called</a:t>
            </a:r>
          </a:p>
          <a:p>
            <a:pPr>
              <a:buNone/>
            </a:pPr>
            <a:r>
              <a:rPr lang="en-US" sz="1400" dirty="0" smtClean="0"/>
              <a:t>     </a:t>
            </a:r>
            <a:r>
              <a:rPr lang="en-US" sz="1400" b="1" dirty="0" smtClean="0"/>
              <a:t>Continue</a:t>
            </a:r>
            <a:r>
              <a:rPr lang="en-US" sz="1400" dirty="0" smtClean="0"/>
              <a:t>: It's like run your application again. It will continue the program flow unless it reaches the next breakpoint. The shortcut key for continue is </a:t>
            </a:r>
            <a:r>
              <a:rPr lang="en-US" sz="1400" b="1" dirty="0" smtClean="0"/>
              <a:t>"F5“</a:t>
            </a:r>
            <a:r>
              <a:rPr lang="en-US" sz="1400" dirty="0" smtClean="0"/>
              <a:t>.</a:t>
            </a:r>
            <a:r>
              <a:rPr lang="en-US" sz="1400" b="1" dirty="0" smtClean="0"/>
              <a:t>  </a:t>
            </a:r>
          </a:p>
          <a:p>
            <a:pPr>
              <a:buNone/>
            </a:pPr>
            <a:r>
              <a:rPr lang="en-US" sz="1400" b="1" dirty="0" smtClean="0"/>
              <a:t>     Set Next Statement:</a:t>
            </a:r>
            <a:r>
              <a:rPr lang="en-US" sz="1400" dirty="0" smtClean="0"/>
              <a:t> Set Next Statement allows you to</a:t>
            </a:r>
            <a:r>
              <a:rPr lang="en-US" sz="1400" b="1" dirty="0" smtClean="0"/>
              <a:t> </a:t>
            </a:r>
            <a:r>
              <a:rPr lang="en-US" sz="1400" dirty="0" smtClean="0"/>
              <a:t>change the path of execution of program while debugging. If your program paused in a particular line and you want to change the execution path,</a:t>
            </a:r>
            <a:r>
              <a:rPr lang="en-US" sz="1400" b="1" dirty="0" smtClean="0"/>
              <a:t> go </a:t>
            </a:r>
            <a:r>
              <a:rPr lang="en-US" sz="1400" dirty="0" smtClean="0"/>
              <a:t>to the particular line, Right click on the line and select </a:t>
            </a:r>
            <a:r>
              <a:rPr lang="en-US" sz="1400" b="1" dirty="0" smtClean="0"/>
              <a:t>"Set Next Statement</a:t>
            </a:r>
            <a:r>
              <a:rPr lang="en-US" sz="1400" dirty="0" smtClean="0"/>
              <a:t>" from the context menu. You will see, execution comes to that line without executing the previous lines of code. This is quite useful when you found some line of code may causing breaking your application and you don’t want to break at that time. Shortcut key for Set Next Statement is </a:t>
            </a:r>
            <a:r>
              <a:rPr lang="en-US" sz="1400" b="1" dirty="0" smtClean="0"/>
              <a:t>Ctrl + Shift + F10</a:t>
            </a:r>
            <a:r>
              <a:rPr lang="en-US" sz="1400" dirty="0" smtClean="0"/>
              <a:t>.</a:t>
            </a:r>
          </a:p>
          <a:p>
            <a:pPr>
              <a:buNone/>
            </a:pPr>
            <a:r>
              <a:rPr lang="en-US" sz="1400" b="1" dirty="0" smtClean="0"/>
              <a:t>     Show Next Statement [ Ctrl+*]:</a:t>
            </a:r>
            <a:r>
              <a:rPr lang="en-US" sz="1400" dirty="0" smtClean="0"/>
              <a:t> This line is marked as a yellow arrow. These lines indicate that it will be executed next when we continue the program</a:t>
            </a:r>
            <a:endParaRPr lang="en-US" sz="1400" b="1" dirty="0" smtClean="0"/>
          </a:p>
          <a:p>
            <a:pPr>
              <a:buNone/>
            </a:pPr>
            <a:r>
              <a:rPr lang="en-US" dirty="0" smtClean="0"/>
              <a:t> </a:t>
            </a:r>
          </a:p>
          <a:p>
            <a:pPr>
              <a:buNone/>
            </a:pPr>
            <a:r>
              <a:rPr lang="en-US" sz="1600" dirty="0" smtClean="0"/>
              <a:t>    </a:t>
            </a:r>
            <a:r>
              <a:rPr lang="en-US" sz="1400" b="1" dirty="0" smtClean="0"/>
              <a:t>Conditional BreakPoint:</a:t>
            </a:r>
            <a:r>
              <a:rPr lang="en-US" sz="1600" dirty="0" smtClean="0"/>
              <a:t> </a:t>
            </a:r>
            <a:r>
              <a:rPr lang="en-US" sz="1400" dirty="0" smtClean="0"/>
              <a:t>Suppose you are iterating through a large amount of data and you want to debug a few of them. It means you want to pause your program on some specific condition. </a:t>
            </a:r>
            <a:r>
              <a:rPr lang="en-US" sz="1400" b="1" dirty="0" smtClean="0"/>
              <a:t>Visual</a:t>
            </a:r>
            <a:r>
              <a:rPr lang="en-US" sz="1400" dirty="0" smtClean="0"/>
              <a:t> </a:t>
            </a:r>
            <a:r>
              <a:rPr lang="en-US" sz="1400" b="1" dirty="0" smtClean="0"/>
              <a:t>Studio</a:t>
            </a:r>
            <a:r>
              <a:rPr lang="en-US" sz="1400" dirty="0" smtClean="0"/>
              <a:t> Breakpoints allow you to put conditional breakpoint. So if and only if that condition is satisfied, the debugger will pause the execution.</a:t>
            </a:r>
          </a:p>
          <a:p>
            <a:pPr>
              <a:buNone/>
            </a:pPr>
            <a:r>
              <a:rPr lang="en-US" sz="1600" dirty="0" smtClean="0"/>
              <a:t>    </a:t>
            </a:r>
            <a:r>
              <a:rPr lang="en-US" sz="1400" dirty="0" smtClean="0"/>
              <a:t>To do this, first of all you need to put the breakpoint on a particular line where you want to pause execution. Then just "Right Click" on the "Red" breakpoint icon. From there you just click on "Condition</a:t>
            </a:r>
          </a:p>
          <a:p>
            <a:pPr>
              <a:buNone/>
            </a:pPr>
            <a:endParaRPr lang="en-US" sz="1600" dirty="0" smtClean="0"/>
          </a:p>
          <a:p>
            <a:pPr>
              <a:buNone/>
            </a:pPr>
            <a:endParaRPr lang="en-US" sz="1600" dirty="0" smtClean="0"/>
          </a:p>
        </p:txBody>
      </p:sp>
      <p:sp>
        <p:nvSpPr>
          <p:cNvPr id="2" name="Title 1"/>
          <p:cNvSpPr>
            <a:spLocks noGrp="1"/>
          </p:cNvSpPr>
          <p:nvPr>
            <p:ph type="title"/>
          </p:nvPr>
        </p:nvSpPr>
        <p:spPr/>
        <p:txBody>
          <a:bodyPr/>
          <a:lstStyle/>
          <a:p>
            <a:r>
              <a:rPr lang="en-US" dirty="0" smtClean="0"/>
              <a:t>Debugging …</a:t>
            </a:r>
            <a:r>
              <a:rPr lang="en-US" dirty="0" err="1" smtClean="0"/>
              <a:t>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26</a:t>
            </a:fld>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4" y="1182914"/>
            <a:ext cx="8683624" cy="5492206"/>
          </a:xfrm>
        </p:spPr>
        <p:txBody>
          <a:bodyPr/>
          <a:lstStyle/>
          <a:p>
            <a:pPr>
              <a:buNone/>
            </a:pPr>
            <a:r>
              <a:rPr lang="en-US" sz="1400" b="1" dirty="0" smtClean="0"/>
              <a:t>     Changing values while debugging:</a:t>
            </a:r>
            <a:r>
              <a:rPr lang="en-US" sz="1400" dirty="0" smtClean="0"/>
              <a:t> For testing purpose you can change values of variables while debugging</a:t>
            </a:r>
          </a:p>
          <a:p>
            <a:pPr lvl="0">
              <a:buNone/>
            </a:pPr>
            <a:endParaRPr lang="en-US" sz="1400" dirty="0" smtClean="0"/>
          </a:p>
          <a:p>
            <a:pPr lvl="0">
              <a:buNone/>
            </a:pPr>
            <a:r>
              <a:rPr lang="en-US" sz="1400" b="1" dirty="0" smtClean="0"/>
              <a:t>     Watch Windows</a:t>
            </a:r>
          </a:p>
          <a:p>
            <a:pPr lvl="0">
              <a:buNone/>
            </a:pPr>
            <a:r>
              <a:rPr lang="en-US" sz="1400" dirty="0" smtClean="0"/>
              <a:t>     </a:t>
            </a:r>
            <a:r>
              <a:rPr lang="en-US" sz="1400" b="1" dirty="0" smtClean="0"/>
              <a:t>Locals:</a:t>
            </a:r>
            <a:r>
              <a:rPr lang="en-US" sz="1400" dirty="0" smtClean="0"/>
              <a:t> It automatically displays the list of variables within the scope of current methods. If your debugger currently hits a particular breakpoint and if you open the "Autos" window, it will show you the current scope object variable along with the value.</a:t>
            </a:r>
          </a:p>
          <a:p>
            <a:pPr lvl="0">
              <a:buNone/>
            </a:pPr>
            <a:r>
              <a:rPr lang="en-US" sz="1400" dirty="0" smtClean="0"/>
              <a:t>     </a:t>
            </a:r>
            <a:r>
              <a:rPr lang="en-US" sz="1400" b="1" dirty="0" smtClean="0"/>
              <a:t>Auto:</a:t>
            </a:r>
            <a:r>
              <a:rPr lang="en-US" sz="1400" dirty="0" smtClean="0"/>
              <a:t> These variables are automatically detect by the VS debugger during the </a:t>
            </a:r>
            <a:r>
              <a:rPr lang="en-US" sz="1400" b="1" dirty="0" smtClean="0"/>
              <a:t>debugging</a:t>
            </a:r>
            <a:r>
              <a:rPr lang="en-US" sz="1400" dirty="0" smtClean="0"/>
              <a:t>. </a:t>
            </a:r>
            <a:r>
              <a:rPr lang="en-US" sz="1400" b="1" dirty="0" smtClean="0"/>
              <a:t>Visual</a:t>
            </a:r>
            <a:r>
              <a:rPr lang="en-US" sz="1400" dirty="0" smtClean="0"/>
              <a:t> </a:t>
            </a:r>
            <a:r>
              <a:rPr lang="en-US" sz="1400" b="1" dirty="0" smtClean="0"/>
              <a:t>Studio</a:t>
            </a:r>
            <a:r>
              <a:rPr lang="en-US" sz="1400" dirty="0" smtClean="0"/>
              <a:t> determines which objects or variables are important for the current code statement and based on that, it lists down the </a:t>
            </a:r>
            <a:r>
              <a:rPr lang="en-US" sz="1400" b="1" dirty="0" smtClean="0"/>
              <a:t>"Autos</a:t>
            </a:r>
            <a:r>
              <a:rPr lang="en-US" sz="1400" dirty="0" smtClean="0"/>
              <a:t>" </a:t>
            </a:r>
          </a:p>
          <a:p>
            <a:pPr lvl="0">
              <a:buNone/>
            </a:pPr>
            <a:r>
              <a:rPr lang="en-US" sz="1400" dirty="0" smtClean="0"/>
              <a:t>     </a:t>
            </a:r>
            <a:r>
              <a:rPr lang="en-US" sz="1400" b="1" dirty="0" smtClean="0"/>
              <a:t>Watch:</a:t>
            </a:r>
            <a:r>
              <a:rPr lang="en-US" sz="1400" dirty="0" smtClean="0"/>
              <a:t>  Watch windows are used for adding variables as per requirement. It displays variables that you have added. You can add as many variables as you want into the watch window. To add variables in the watch window, you need to </a:t>
            </a:r>
            <a:r>
              <a:rPr lang="en-US" sz="1400" b="1" dirty="0" smtClean="0"/>
              <a:t>"Right Click"</a:t>
            </a:r>
            <a:r>
              <a:rPr lang="en-US" sz="1400" dirty="0" smtClean="0"/>
              <a:t> on variable and then select </a:t>
            </a:r>
            <a:r>
              <a:rPr lang="en-US" sz="1400" b="1" dirty="0" smtClean="0"/>
              <a:t>"Add To Watch"</a:t>
            </a:r>
            <a:endParaRPr lang="en-US" sz="1400" dirty="0" smtClean="0"/>
          </a:p>
          <a:p>
            <a:pPr>
              <a:buNone/>
            </a:pPr>
            <a:endParaRPr lang="en-US" sz="1400" dirty="0" smtClean="0"/>
          </a:p>
          <a:p>
            <a:pPr>
              <a:buNone/>
            </a:pPr>
            <a:r>
              <a:rPr lang="en-US" sz="1400" b="1" dirty="0" smtClean="0"/>
              <a:t>    Immediate Window: </a:t>
            </a:r>
            <a:r>
              <a:rPr lang="en-US" sz="1400" dirty="0" smtClean="0"/>
              <a:t>It's very much helpful in debug mode of the application if you want to change the variable values or execute some statement without impacting your current </a:t>
            </a:r>
            <a:r>
              <a:rPr lang="en-US" sz="1400" b="1" dirty="0" smtClean="0"/>
              <a:t>debugging</a:t>
            </a:r>
            <a:r>
              <a:rPr lang="en-US" sz="1400" dirty="0" smtClean="0"/>
              <a:t> steps. You can open the Immediate window from menu </a:t>
            </a:r>
            <a:r>
              <a:rPr lang="en-US" sz="1400" b="1" dirty="0" smtClean="0"/>
              <a:t>Debug</a:t>
            </a:r>
            <a:r>
              <a:rPr lang="en-US" sz="1400" dirty="0" smtClean="0"/>
              <a:t> &gt; </a:t>
            </a:r>
            <a:r>
              <a:rPr lang="en-US" sz="1400" b="1" dirty="0" smtClean="0"/>
              <a:t>Window</a:t>
            </a:r>
            <a:r>
              <a:rPr lang="en-US" sz="1400" dirty="0" smtClean="0"/>
              <a:t> &gt; </a:t>
            </a:r>
            <a:r>
              <a:rPr lang="en-US" sz="1400" b="1" dirty="0" smtClean="0"/>
              <a:t>Immediate Window</a:t>
            </a:r>
            <a:r>
              <a:rPr lang="en-US" sz="1400" dirty="0" smtClean="0"/>
              <a:t> { </a:t>
            </a:r>
            <a:r>
              <a:rPr lang="en-US" sz="1400" b="1" dirty="0" smtClean="0"/>
              <a:t>Ctrl + D, I</a:t>
            </a:r>
            <a:r>
              <a:rPr lang="en-US" sz="1400" dirty="0" smtClean="0"/>
              <a:t> / </a:t>
            </a:r>
            <a:r>
              <a:rPr lang="en-US" sz="1400" b="1" dirty="0" smtClean="0"/>
              <a:t>Alt + Ctrl - I</a:t>
            </a:r>
            <a:r>
              <a:rPr lang="en-US" sz="1400" dirty="0" smtClean="0"/>
              <a:t> }.</a:t>
            </a:r>
          </a:p>
          <a:p>
            <a:pPr>
              <a:buNone/>
            </a:pPr>
            <a:r>
              <a:rPr lang="en-US" sz="1400" b="1" dirty="0" smtClean="0"/>
              <a:t>     Call Stack: </a:t>
            </a:r>
            <a:r>
              <a:rPr lang="en-US" sz="1400" dirty="0" smtClean="0"/>
              <a:t>These features also improve the productivity during </a:t>
            </a:r>
            <a:r>
              <a:rPr lang="en-US" sz="1400" b="1" dirty="0" smtClean="0"/>
              <a:t>debugging</a:t>
            </a:r>
            <a:r>
              <a:rPr lang="en-US" sz="1400" dirty="0" smtClean="0"/>
              <a:t>. If you have multiple method calling or nested calling all over your application and during </a:t>
            </a:r>
            <a:r>
              <a:rPr lang="en-US" sz="1400" b="1" dirty="0" smtClean="0"/>
              <a:t>debugging</a:t>
            </a:r>
            <a:r>
              <a:rPr lang="en-US" sz="1400" dirty="0" smtClean="0"/>
              <a:t>, you want to check from where this method has invoked, </a:t>
            </a:r>
            <a:r>
              <a:rPr lang="en-US" sz="1400" b="1" dirty="0" smtClean="0"/>
              <a:t>"Call Stack"</a:t>
            </a:r>
            <a:r>
              <a:rPr lang="en-US" sz="1400" dirty="0" smtClean="0"/>
              <a:t> comes into the picture. The Call Stack Window shows that current method call nesting.</a:t>
            </a:r>
            <a:endParaRPr lang="en-US" sz="1400" b="1" dirty="0" smtClean="0"/>
          </a:p>
          <a:p>
            <a:pPr>
              <a:buNone/>
            </a:pPr>
            <a:endParaRPr lang="en-US" sz="1400" dirty="0" smtClean="0"/>
          </a:p>
        </p:txBody>
      </p:sp>
      <p:sp>
        <p:nvSpPr>
          <p:cNvPr id="2" name="Title 1"/>
          <p:cNvSpPr>
            <a:spLocks noGrp="1"/>
          </p:cNvSpPr>
          <p:nvPr>
            <p:ph type="title"/>
          </p:nvPr>
        </p:nvSpPr>
        <p:spPr/>
        <p:txBody>
          <a:bodyPr/>
          <a:lstStyle/>
          <a:p>
            <a:r>
              <a:rPr lang="en-US" dirty="0" smtClean="0"/>
              <a:t>Debugging …</a:t>
            </a:r>
            <a:r>
              <a:rPr lang="en-US" dirty="0" err="1" smtClean="0"/>
              <a:t>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27</a:t>
            </a:fld>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4" y="1027466"/>
            <a:ext cx="8683624" cy="5711662"/>
          </a:xfrm>
        </p:spPr>
        <p:txBody>
          <a:bodyPr/>
          <a:lstStyle/>
          <a:p>
            <a:pPr>
              <a:buNone/>
            </a:pPr>
            <a:r>
              <a:rPr lang="en-US" sz="1400" dirty="0" smtClean="0"/>
              <a:t>     A program may be text-based. It may require no graphical user interface. But often a GUI is important. The </a:t>
            </a:r>
            <a:r>
              <a:rPr lang="en-US" sz="1400" b="1" dirty="0" smtClean="0"/>
              <a:t>Windows Forms </a:t>
            </a:r>
            <a:r>
              <a:rPr lang="en-US" sz="1400" dirty="0" smtClean="0"/>
              <a:t>platform supports native Windows applications. These applications have high-quality user experiences.</a:t>
            </a:r>
          </a:p>
          <a:p>
            <a:pPr>
              <a:buNone/>
            </a:pPr>
            <a:r>
              <a:rPr lang="en-US" sz="1400" b="1" dirty="0" smtClean="0"/>
              <a:t>  </a:t>
            </a:r>
          </a:p>
          <a:p>
            <a:pPr>
              <a:buNone/>
            </a:pPr>
            <a:r>
              <a:rPr lang="en-US" sz="1400" dirty="0" smtClean="0"/>
              <a:t>     Using </a:t>
            </a:r>
            <a:r>
              <a:rPr lang="en-US" sz="1400" dirty="0" err="1" smtClean="0"/>
              <a:t>winforms</a:t>
            </a:r>
            <a:r>
              <a:rPr lang="en-US" sz="1400" dirty="0" smtClean="0"/>
              <a:t> we can develop two types of windows applications</a:t>
            </a:r>
          </a:p>
          <a:p>
            <a:pPr>
              <a:buNone/>
            </a:pPr>
            <a:r>
              <a:rPr lang="en-US" sz="1400" dirty="0" smtClean="0"/>
              <a:t>    1) SDI(Single Document Interface): This is the simplest interface you can present to the user. SDI applications allow only one open document frame window at a time</a:t>
            </a:r>
          </a:p>
          <a:p>
            <a:pPr>
              <a:buNone/>
            </a:pPr>
            <a:endParaRPr lang="en-US" sz="1400" dirty="0" smtClean="0"/>
          </a:p>
          <a:p>
            <a:pPr>
              <a:buNone/>
            </a:pPr>
            <a:r>
              <a:rPr lang="en-US" sz="1400" dirty="0" smtClean="0"/>
              <a:t>     2)MDI(Multiple Document Interface):  Multiple-document interface (MDI) applications enable you to display multiple documents at the same time, with each document displayed in its own window. MDI applications often have a Window menu item with submenus for switching between windows or documents</a:t>
            </a:r>
          </a:p>
          <a:p>
            <a:pPr>
              <a:buNone/>
            </a:pPr>
            <a:endParaRPr lang="en-US" sz="1400" dirty="0" smtClean="0"/>
          </a:p>
          <a:p>
            <a:pPr>
              <a:buNone/>
            </a:pPr>
            <a:r>
              <a:rPr lang="en-US" sz="1400" dirty="0" smtClean="0"/>
              <a:t>    Graphical computer applications with a multiple document interface (MDI) are those whose windows reside under a single parent window (usually except for modal windows), as opposed to all windows being separate from each other (single document interface). In the usability community, there has been much debate about which interface type is preferable. Generally, SDI is seen as more useful in cases where users work with more than one application. Software companies have used both interfaces with mixed responses. For example, Microsoft changed its Office applications from SDI to MDI mode and then back to SDI, although the degree of implementation varies from one component to another</a:t>
            </a:r>
          </a:p>
          <a:p>
            <a:endParaRPr lang="en-US" sz="1400" dirty="0" smtClean="0"/>
          </a:p>
          <a:p>
            <a:pPr>
              <a:buNone/>
            </a:pPr>
            <a:endParaRPr lang="en-US" sz="1400" dirty="0" smtClean="0"/>
          </a:p>
          <a:p>
            <a:pPr>
              <a:buNone/>
            </a:pPr>
            <a:endParaRPr lang="en-US" sz="1400" dirty="0" smtClean="0"/>
          </a:p>
          <a:p>
            <a:pPr>
              <a:buNone/>
            </a:pPr>
            <a:r>
              <a:rPr lang="en-US" sz="1400" dirty="0" smtClean="0"/>
              <a:t>	</a:t>
            </a:r>
          </a:p>
        </p:txBody>
      </p:sp>
      <p:sp>
        <p:nvSpPr>
          <p:cNvPr id="2" name="Title 1"/>
          <p:cNvSpPr>
            <a:spLocks noGrp="1"/>
          </p:cNvSpPr>
          <p:nvPr>
            <p:ph type="title"/>
          </p:nvPr>
        </p:nvSpPr>
        <p:spPr/>
        <p:txBody>
          <a:bodyPr/>
          <a:lstStyle/>
          <a:p>
            <a:r>
              <a:rPr lang="en-US" dirty="0" smtClean="0"/>
              <a:t>Win Forms</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3</a:t>
            </a:fld>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4" y="1042416"/>
            <a:ext cx="8683624" cy="5678424"/>
          </a:xfrm>
        </p:spPr>
        <p:txBody>
          <a:bodyPr/>
          <a:lstStyle/>
          <a:p>
            <a:pPr>
              <a:buNone/>
            </a:pPr>
            <a:r>
              <a:rPr lang="en-US" sz="1400" b="1" dirty="0" smtClean="0"/>
              <a:t>Common controls</a:t>
            </a:r>
          </a:p>
          <a:p>
            <a:pPr lvl="0"/>
            <a:r>
              <a:rPr lang="en-US" sz="1400" dirty="0" smtClean="0"/>
              <a:t>Label</a:t>
            </a:r>
          </a:p>
          <a:p>
            <a:pPr lvl="0"/>
            <a:r>
              <a:rPr lang="en-US" sz="1400" dirty="0" smtClean="0"/>
              <a:t>TextBox</a:t>
            </a:r>
          </a:p>
          <a:p>
            <a:pPr lvl="0"/>
            <a:r>
              <a:rPr lang="en-US" sz="1400" dirty="0" smtClean="0"/>
              <a:t>CheckBox</a:t>
            </a:r>
          </a:p>
          <a:p>
            <a:r>
              <a:rPr lang="en-US" sz="1400" dirty="0" smtClean="0"/>
              <a:t>CheckedListBox</a:t>
            </a:r>
          </a:p>
          <a:p>
            <a:r>
              <a:rPr lang="en-US" sz="1400" dirty="0" smtClean="0"/>
              <a:t>ComboBox</a:t>
            </a:r>
          </a:p>
          <a:p>
            <a:r>
              <a:rPr lang="en-US" sz="1400" dirty="0" smtClean="0"/>
              <a:t>ListBox</a:t>
            </a:r>
          </a:p>
          <a:p>
            <a:r>
              <a:rPr lang="en-US" sz="1400" dirty="0" smtClean="0"/>
              <a:t>ListView</a:t>
            </a:r>
          </a:p>
          <a:p>
            <a:r>
              <a:rPr lang="en-US" sz="1400" dirty="0" smtClean="0"/>
              <a:t>DateTimePicker</a:t>
            </a:r>
          </a:p>
          <a:p>
            <a:r>
              <a:rPr lang="en-US" sz="1400" dirty="0" smtClean="0"/>
              <a:t>Button</a:t>
            </a:r>
          </a:p>
          <a:p>
            <a:r>
              <a:rPr lang="en-US" sz="1400" dirty="0" smtClean="0"/>
              <a:t>RadioButton</a:t>
            </a:r>
          </a:p>
          <a:p>
            <a:pPr lvl="0"/>
            <a:r>
              <a:rPr lang="en-US" sz="1400" dirty="0" smtClean="0"/>
              <a:t>Containers</a:t>
            </a:r>
          </a:p>
          <a:p>
            <a:pPr lvl="1"/>
            <a:r>
              <a:rPr lang="en-US" sz="1200" dirty="0" smtClean="0"/>
              <a:t>GroupBox</a:t>
            </a:r>
          </a:p>
          <a:p>
            <a:pPr lvl="1"/>
            <a:r>
              <a:rPr lang="en-US" sz="1200" dirty="0" smtClean="0"/>
              <a:t>Panel</a:t>
            </a:r>
          </a:p>
          <a:p>
            <a:pPr lvl="1"/>
            <a:r>
              <a:rPr lang="en-US" sz="1200" dirty="0" err="1" smtClean="0"/>
              <a:t>FlowLayoutPanel</a:t>
            </a:r>
            <a:endParaRPr lang="en-US" sz="1200" dirty="0" smtClean="0"/>
          </a:p>
          <a:p>
            <a:pPr lvl="1"/>
            <a:r>
              <a:rPr lang="en-US" sz="1200" dirty="0" smtClean="0"/>
              <a:t>TabControl</a:t>
            </a:r>
            <a:endParaRPr lang="en-US" sz="1400" dirty="0" smtClean="0"/>
          </a:p>
          <a:p>
            <a:pPr lvl="0"/>
            <a:r>
              <a:rPr lang="en-US" sz="1400" dirty="0" smtClean="0"/>
              <a:t>Menus &amp; ToolBars</a:t>
            </a:r>
          </a:p>
          <a:p>
            <a:pPr lvl="1"/>
            <a:r>
              <a:rPr lang="en-US" sz="1200" dirty="0" smtClean="0"/>
              <a:t>ContextMenuStrip</a:t>
            </a:r>
          </a:p>
          <a:p>
            <a:pPr lvl="1"/>
            <a:r>
              <a:rPr lang="en-US" sz="1200" dirty="0" smtClean="0"/>
              <a:t>MenuStrip</a:t>
            </a:r>
          </a:p>
          <a:p>
            <a:pPr lvl="1"/>
            <a:r>
              <a:rPr lang="en-US" sz="1200" dirty="0" smtClean="0"/>
              <a:t>ToolStrip</a:t>
            </a:r>
          </a:p>
          <a:p>
            <a:pPr>
              <a:buNone/>
            </a:pPr>
            <a:endParaRPr lang="en-US" dirty="0" smtClean="0"/>
          </a:p>
        </p:txBody>
      </p:sp>
      <p:sp>
        <p:nvSpPr>
          <p:cNvPr id="2" name="Title 1"/>
          <p:cNvSpPr>
            <a:spLocks noGrp="1"/>
          </p:cNvSpPr>
          <p:nvPr>
            <p:ph type="title"/>
          </p:nvPr>
        </p:nvSpPr>
        <p:spPr/>
        <p:txBody>
          <a:bodyPr/>
          <a:lstStyle/>
          <a:p>
            <a:r>
              <a:rPr lang="en-US" dirty="0" smtClean="0"/>
              <a:t>Win Forms …</a:t>
            </a:r>
            <a:r>
              <a:rPr lang="en-US" dirty="0" err="1" smtClean="0"/>
              <a:t>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4</a:t>
            </a:fld>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016" y="976263"/>
            <a:ext cx="8897112" cy="5560004"/>
          </a:xfrm>
        </p:spPr>
        <p:txBody>
          <a:bodyPr/>
          <a:lstStyle/>
          <a:p>
            <a:pPr>
              <a:buNone/>
            </a:pPr>
            <a:r>
              <a:rPr lang="en-US" sz="1400" b="1" dirty="0" smtClean="0"/>
              <a:t>Label</a:t>
            </a:r>
            <a:r>
              <a:rPr lang="en-US" sz="1400" dirty="0" smtClean="0"/>
              <a:t> </a:t>
            </a:r>
            <a:r>
              <a:rPr lang="en-US" sz="1200" dirty="0" smtClean="0"/>
              <a:t>controls are typically used to provide descriptive text for a control.</a:t>
            </a:r>
          </a:p>
          <a:p>
            <a:pPr>
              <a:buNone/>
            </a:pPr>
            <a:r>
              <a:rPr lang="en-US" sz="1200" dirty="0" smtClean="0"/>
              <a:t>For example, you can use a </a:t>
            </a:r>
            <a:r>
              <a:rPr lang="en-US" sz="1200" b="1" dirty="0" smtClean="0"/>
              <a:t>Label</a:t>
            </a:r>
            <a:r>
              <a:rPr lang="en-US" sz="1200" dirty="0" smtClean="0"/>
              <a:t> to add descriptive text for a TextBox control</a:t>
            </a:r>
          </a:p>
          <a:p>
            <a:pPr>
              <a:buNone/>
            </a:pPr>
            <a:r>
              <a:rPr lang="en-US" sz="1200" dirty="0" smtClean="0"/>
              <a:t> to inform the user about the type of data expected in the control.</a:t>
            </a:r>
          </a:p>
          <a:p>
            <a:pPr>
              <a:buNone/>
            </a:pPr>
            <a:endParaRPr lang="en-US" sz="1400" dirty="0" smtClean="0"/>
          </a:p>
          <a:p>
            <a:pPr>
              <a:buNone/>
            </a:pPr>
            <a:r>
              <a:rPr lang="en-US" sz="1200" dirty="0" smtClean="0"/>
              <a:t>Label has property Text, when set will be displayed as shown in the form</a:t>
            </a:r>
          </a:p>
          <a:p>
            <a:pPr>
              <a:buNone/>
            </a:pPr>
            <a:r>
              <a:rPr lang="en-US" sz="1200" dirty="0" smtClean="0"/>
              <a:t>Ex: label1.Text = “Enter User name”</a:t>
            </a:r>
          </a:p>
          <a:p>
            <a:pPr>
              <a:buNone/>
            </a:pPr>
            <a:endParaRPr lang="en-US" sz="1400" dirty="0" smtClean="0"/>
          </a:p>
          <a:p>
            <a:pPr>
              <a:buNone/>
            </a:pPr>
            <a:r>
              <a:rPr lang="en-US" sz="1200" dirty="0" smtClean="0"/>
              <a:t>Commonly used properties for Label control are </a:t>
            </a:r>
          </a:p>
          <a:p>
            <a:pPr>
              <a:buNone/>
            </a:pPr>
            <a:endParaRPr lang="en-US" sz="1400" dirty="0" smtClean="0"/>
          </a:p>
          <a:p>
            <a:pPr>
              <a:buNone/>
            </a:pPr>
            <a:r>
              <a:rPr lang="en-US" sz="1200" b="1" dirty="0" smtClean="0"/>
              <a:t>Properties			Description</a:t>
            </a:r>
          </a:p>
          <a:p>
            <a:pPr>
              <a:buNone/>
            </a:pPr>
            <a:r>
              <a:rPr lang="en-US" sz="1200" dirty="0" err="1" smtClean="0"/>
              <a:t>AutoSize</a:t>
            </a:r>
            <a:r>
              <a:rPr lang="en-US" sz="1200" dirty="0" smtClean="0"/>
              <a:t>			This property is used to set or get a value specifying if the control should be 				automatically resized.</a:t>
            </a:r>
          </a:p>
          <a:p>
            <a:pPr>
              <a:buNone/>
            </a:pPr>
            <a:r>
              <a:rPr lang="en-US" sz="1200" dirty="0" err="1" smtClean="0"/>
              <a:t>BorderStyle</a:t>
            </a:r>
            <a:r>
              <a:rPr lang="en-US" sz="1200" dirty="0" smtClean="0"/>
              <a:t>			This property is used to get or set the border style for the control.</a:t>
            </a:r>
          </a:p>
          <a:p>
            <a:pPr>
              <a:buNone/>
            </a:pPr>
            <a:r>
              <a:rPr lang="en-US" sz="1200" dirty="0" err="1" smtClean="0"/>
              <a:t>FlatStyle</a:t>
            </a:r>
            <a:r>
              <a:rPr lang="en-US" sz="1200" dirty="0" smtClean="0"/>
              <a:t>			This property is used to get or set the flat style appearance of label control.</a:t>
            </a:r>
          </a:p>
          <a:p>
            <a:pPr>
              <a:buNone/>
            </a:pPr>
            <a:r>
              <a:rPr lang="en-US" sz="1200" dirty="0" err="1" smtClean="0"/>
              <a:t>ImageProperty</a:t>
            </a:r>
            <a:r>
              <a:rPr lang="en-US" sz="1200" dirty="0" smtClean="0"/>
              <a:t> 		is used to set or get the image that is displayed on a label.</a:t>
            </a:r>
          </a:p>
          <a:p>
            <a:pPr>
              <a:buNone/>
            </a:pPr>
            <a:r>
              <a:rPr lang="en-US" sz="1200" dirty="0" err="1" smtClean="0"/>
              <a:t>ImageAlign</a:t>
            </a:r>
            <a:r>
              <a:rPr lang="en-US" sz="1200" dirty="0" smtClean="0"/>
              <a:t>			Property is used to set or get the alignment of an image that is displayed in 				the control.</a:t>
            </a:r>
          </a:p>
          <a:p>
            <a:pPr>
              <a:buNone/>
            </a:pPr>
            <a:r>
              <a:rPr lang="en-US" sz="1200" dirty="0" smtClean="0"/>
              <a:t>TextAlign			Property is used set or get the alignment of text in the control.</a:t>
            </a:r>
          </a:p>
          <a:p>
            <a:pPr>
              <a:buNone/>
            </a:pPr>
            <a:r>
              <a:rPr lang="en-US" sz="1200" dirty="0" err="1" smtClean="0"/>
              <a:t>UseMnemonic</a:t>
            </a:r>
            <a:r>
              <a:rPr lang="en-US" sz="1200" dirty="0" smtClean="0"/>
              <a:t>		Property is used set or get a value specifying whether to consider 					ampersand as an access key character.</a:t>
            </a:r>
          </a:p>
          <a:p>
            <a:pPr>
              <a:buNone/>
            </a:pPr>
            <a:endParaRPr lang="en-US" sz="1400" dirty="0" smtClean="0"/>
          </a:p>
        </p:txBody>
      </p:sp>
      <p:sp>
        <p:nvSpPr>
          <p:cNvPr id="2" name="Title 1"/>
          <p:cNvSpPr>
            <a:spLocks noGrp="1"/>
          </p:cNvSpPr>
          <p:nvPr>
            <p:ph type="title"/>
          </p:nvPr>
        </p:nvSpPr>
        <p:spPr/>
        <p:txBody>
          <a:bodyPr/>
          <a:lstStyle/>
          <a:p>
            <a:r>
              <a:rPr lang="en-US" dirty="0" smtClean="0"/>
              <a:t>Win Forms …</a:t>
            </a:r>
            <a:r>
              <a:rPr lang="en-US" dirty="0" err="1" smtClean="0"/>
              <a:t>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5</a:t>
            </a:fld>
            <a:endParaRPr lang="en-US" dirty="0"/>
          </a:p>
        </p:txBody>
      </p:sp>
      <p:pic>
        <p:nvPicPr>
          <p:cNvPr id="1027" name="Picture 3"/>
          <p:cNvPicPr>
            <a:picLocks noChangeAspect="1" noChangeArrowheads="1"/>
          </p:cNvPicPr>
          <p:nvPr/>
        </p:nvPicPr>
        <p:blipFill>
          <a:blip r:embed="rId2"/>
          <a:srcRect/>
          <a:stretch>
            <a:fillRect/>
          </a:stretch>
        </p:blipFill>
        <p:spPr bwMode="auto">
          <a:xfrm>
            <a:off x="6342507" y="1008888"/>
            <a:ext cx="2457450" cy="127711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016" y="964974"/>
            <a:ext cx="8897112" cy="5614416"/>
          </a:xfrm>
        </p:spPr>
        <p:txBody>
          <a:bodyPr/>
          <a:lstStyle/>
          <a:p>
            <a:pPr>
              <a:buNone/>
            </a:pPr>
            <a:r>
              <a:rPr lang="en-US" sz="1400" dirty="0" smtClean="0"/>
              <a:t> </a:t>
            </a:r>
            <a:r>
              <a:rPr lang="en-US" sz="1400" b="1" dirty="0" smtClean="0"/>
              <a:t>TextBox</a:t>
            </a:r>
            <a:r>
              <a:rPr lang="en-US" sz="1400" dirty="0" smtClean="0"/>
              <a:t>: </a:t>
            </a:r>
            <a:r>
              <a:rPr lang="en-US" sz="1200" dirty="0" smtClean="0"/>
              <a:t>With the TextBox control, the user can enter text in an application. This control has additional functionality that is not found in the standard Windows text box control, including multiline editing and password character masking. Typically, a </a:t>
            </a:r>
            <a:r>
              <a:rPr lang="en-US" sz="1200" b="1" dirty="0" smtClean="0"/>
              <a:t>TextBox</a:t>
            </a:r>
            <a:r>
              <a:rPr lang="en-US" sz="1200" dirty="0" smtClean="0"/>
              <a:t> control is used to display, or accept as input, a single line of text.</a:t>
            </a:r>
          </a:p>
          <a:p>
            <a:pPr>
              <a:buNone/>
            </a:pPr>
            <a:endParaRPr lang="en-US" sz="1400" dirty="0" smtClean="0"/>
          </a:p>
          <a:p>
            <a:pPr>
              <a:buNone/>
            </a:pPr>
            <a:r>
              <a:rPr lang="en-US" sz="1200" dirty="0" smtClean="0"/>
              <a:t>Commonly used properties for TextBox control are </a:t>
            </a:r>
          </a:p>
          <a:p>
            <a:pPr>
              <a:buNone/>
            </a:pPr>
            <a:r>
              <a:rPr lang="en-US" sz="1200" b="1" dirty="0" smtClean="0"/>
              <a:t>Properties			Description</a:t>
            </a:r>
          </a:p>
          <a:p>
            <a:pPr>
              <a:buNone/>
            </a:pPr>
            <a:r>
              <a:rPr lang="en-US" sz="1200" dirty="0" smtClean="0"/>
              <a:t>Enabled			Indicates whether control is enabled or disabled for user to input.</a:t>
            </a:r>
          </a:p>
          <a:p>
            <a:pPr>
              <a:buNone/>
            </a:pPr>
            <a:r>
              <a:rPr lang="en-US" sz="1200" dirty="0" smtClean="0"/>
              <a:t>Font			Font used to display text in control</a:t>
            </a:r>
          </a:p>
          <a:p>
            <a:pPr>
              <a:buNone/>
            </a:pPr>
            <a:r>
              <a:rPr lang="en-US" sz="1200" dirty="0" smtClean="0"/>
              <a:t>ForeColor			Foreground color to display text color</a:t>
            </a:r>
          </a:p>
          <a:p>
            <a:pPr>
              <a:buNone/>
            </a:pPr>
            <a:r>
              <a:rPr lang="en-US" sz="1200" dirty="0" smtClean="0"/>
              <a:t>MaxLength			Maximum length of the characters to accept in text box</a:t>
            </a:r>
          </a:p>
          <a:p>
            <a:pPr>
              <a:buNone/>
            </a:pPr>
            <a:r>
              <a:rPr lang="en-US" sz="1200" dirty="0" smtClean="0"/>
              <a:t>Multiline			By default text is single line, if set to true text can be span to more than one line</a:t>
            </a:r>
          </a:p>
          <a:p>
            <a:pPr>
              <a:buNone/>
            </a:pPr>
            <a:r>
              <a:rPr lang="en-US" sz="1200" dirty="0" smtClean="0"/>
              <a:t>PasswordChar		Indicates the characters to display for password input</a:t>
            </a:r>
          </a:p>
          <a:p>
            <a:pPr>
              <a:buNone/>
            </a:pPr>
            <a:r>
              <a:rPr lang="en-US" sz="1200" dirty="0" smtClean="0"/>
              <a:t>ReadOnly			If set readonly to true, text in control cannot be changed</a:t>
            </a:r>
          </a:p>
          <a:p>
            <a:pPr>
              <a:buNone/>
            </a:pPr>
            <a:r>
              <a:rPr lang="en-US" sz="1200" dirty="0" smtClean="0"/>
              <a:t>ScrollBars			Scrollbars to be shown for multiline edit controls</a:t>
            </a:r>
          </a:p>
          <a:p>
            <a:pPr>
              <a:buNone/>
            </a:pPr>
            <a:r>
              <a:rPr lang="en-US" sz="1200" dirty="0" smtClean="0"/>
              <a:t>TextAlign 			Indicates how the text is aligned in the control</a:t>
            </a:r>
          </a:p>
          <a:p>
            <a:pPr>
              <a:buNone/>
            </a:pPr>
            <a:r>
              <a:rPr lang="en-US" sz="1200" dirty="0" smtClean="0"/>
              <a:t>Visible			Determines whether the control is visible or hidden</a:t>
            </a:r>
          </a:p>
          <a:p>
            <a:pPr>
              <a:buNone/>
            </a:pPr>
            <a:endParaRPr lang="en-US" sz="1400" dirty="0" smtClean="0"/>
          </a:p>
          <a:p>
            <a:pPr>
              <a:buNone/>
            </a:pPr>
            <a:endParaRPr lang="en-US" sz="1400" dirty="0" smtClean="0"/>
          </a:p>
        </p:txBody>
      </p:sp>
      <p:sp>
        <p:nvSpPr>
          <p:cNvPr id="2" name="Title 1"/>
          <p:cNvSpPr>
            <a:spLocks noGrp="1"/>
          </p:cNvSpPr>
          <p:nvPr>
            <p:ph type="title"/>
          </p:nvPr>
        </p:nvSpPr>
        <p:spPr/>
        <p:txBody>
          <a:bodyPr/>
          <a:lstStyle/>
          <a:p>
            <a:r>
              <a:rPr lang="en-US" dirty="0" smtClean="0"/>
              <a:t>Win Forms …</a:t>
            </a:r>
            <a:r>
              <a:rPr lang="en-US" dirty="0" err="1" smtClean="0"/>
              <a:t>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6</a:t>
            </a:fld>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016" y="953685"/>
            <a:ext cx="8897112" cy="5870448"/>
          </a:xfrm>
        </p:spPr>
        <p:txBody>
          <a:bodyPr/>
          <a:lstStyle/>
          <a:p>
            <a:pPr>
              <a:buNone/>
            </a:pPr>
            <a:r>
              <a:rPr lang="en-US" sz="1400" dirty="0" smtClean="0"/>
              <a:t> 	</a:t>
            </a:r>
            <a:r>
              <a:rPr lang="en-US" sz="1200" dirty="0" smtClean="0"/>
              <a:t>Commonly used events for TextBox control are</a:t>
            </a:r>
          </a:p>
          <a:p>
            <a:pPr>
              <a:buNone/>
            </a:pPr>
            <a:r>
              <a:rPr lang="en-US" sz="1400" b="1" dirty="0" smtClean="0"/>
              <a:t>	</a:t>
            </a:r>
            <a:r>
              <a:rPr lang="en-US" sz="1200" b="1" dirty="0" smtClean="0"/>
              <a:t>Events</a:t>
            </a:r>
            <a:r>
              <a:rPr lang="en-US" sz="1200" dirty="0" smtClean="0"/>
              <a:t>			</a:t>
            </a:r>
            <a:r>
              <a:rPr lang="en-US" sz="1200" b="1" dirty="0" smtClean="0"/>
              <a:t>Description</a:t>
            </a:r>
          </a:p>
          <a:p>
            <a:pPr>
              <a:buNone/>
            </a:pPr>
            <a:r>
              <a:rPr lang="en-US" sz="1400" dirty="0" smtClean="0"/>
              <a:t>	</a:t>
            </a:r>
            <a:r>
              <a:rPr lang="en-US" sz="1200" dirty="0" smtClean="0"/>
              <a:t>TextChanged		</a:t>
            </a:r>
          </a:p>
          <a:p>
            <a:pPr>
              <a:buNone/>
            </a:pPr>
            <a:r>
              <a:rPr lang="en-US" sz="1200" dirty="0" smtClean="0"/>
              <a:t>	Validating</a:t>
            </a:r>
          </a:p>
          <a:p>
            <a:pPr>
              <a:buNone/>
            </a:pPr>
            <a:r>
              <a:rPr lang="en-US" sz="1200" dirty="0" smtClean="0"/>
              <a:t>	Validated</a:t>
            </a:r>
          </a:p>
          <a:p>
            <a:pPr>
              <a:buNone/>
            </a:pPr>
            <a:r>
              <a:rPr lang="en-US" sz="1200" dirty="0" smtClean="0"/>
              <a:t>	MouseHover</a:t>
            </a:r>
          </a:p>
          <a:p>
            <a:pPr>
              <a:buNone/>
            </a:pPr>
            <a:r>
              <a:rPr lang="en-US" sz="1200" dirty="0" smtClean="0"/>
              <a:t>	MouseLeave</a:t>
            </a:r>
          </a:p>
          <a:p>
            <a:pPr>
              <a:buNone/>
            </a:pPr>
            <a:endParaRPr lang="en-US" sz="1400" dirty="0" smtClean="0"/>
          </a:p>
          <a:p>
            <a:pPr>
              <a:buNone/>
            </a:pPr>
            <a:r>
              <a:rPr lang="en-US" sz="1600" b="1" dirty="0" smtClean="0"/>
              <a:t>    CheckBox</a:t>
            </a:r>
            <a:r>
              <a:rPr lang="en-US" sz="1600" dirty="0" smtClean="0"/>
              <a:t>: </a:t>
            </a:r>
            <a:r>
              <a:rPr lang="en-US" sz="1200" dirty="0" smtClean="0"/>
              <a:t>Use a CheckBox to give the user an option, such as true/false or yes/no. The CheckBox control can display an image or text or both. CheckBox and RadioButton controls have a similar function: they allow the user to choose from a list of options. CheckBox controls let the user pick a combination of options. In contrast, RadioButton controls allow a user to choose from mutually exclusive options. Checkbox controls have states: checked and unchecked. </a:t>
            </a:r>
          </a:p>
          <a:p>
            <a:pPr>
              <a:buNone/>
            </a:pPr>
            <a:r>
              <a:rPr lang="en-US" sz="1600" dirty="0" smtClean="0"/>
              <a:t>	</a:t>
            </a:r>
            <a:r>
              <a:rPr lang="en-US" sz="1200" dirty="0" smtClean="0"/>
              <a:t>Commonly used properties for Checkbox control are</a:t>
            </a:r>
            <a:r>
              <a:rPr lang="en-US" sz="1400" dirty="0" smtClean="0"/>
              <a:t> </a:t>
            </a:r>
          </a:p>
          <a:p>
            <a:pPr>
              <a:buNone/>
            </a:pPr>
            <a:r>
              <a:rPr lang="en-US" sz="1400" b="1" dirty="0" smtClean="0"/>
              <a:t>	</a:t>
            </a:r>
            <a:r>
              <a:rPr lang="en-US" sz="1200" b="1" dirty="0" smtClean="0"/>
              <a:t>Properties			Description</a:t>
            </a:r>
          </a:p>
          <a:p>
            <a:pPr>
              <a:buNone/>
            </a:pPr>
            <a:r>
              <a:rPr lang="en-US" sz="1200" dirty="0" smtClean="0"/>
              <a:t>	Checked			Indicates whether component is in checked state.</a:t>
            </a:r>
          </a:p>
          <a:p>
            <a:pPr>
              <a:buNone/>
            </a:pPr>
            <a:r>
              <a:rPr lang="en-US" sz="1200" dirty="0" smtClean="0"/>
              <a:t>	Enabled			Indicates whether control is enabled or disabled for user to input.	</a:t>
            </a:r>
          </a:p>
          <a:p>
            <a:pPr>
              <a:buNone/>
            </a:pPr>
            <a:r>
              <a:rPr lang="en-US" sz="1200" dirty="0" smtClean="0"/>
              <a:t>	Visible			Determines whether the control is visible or hidden</a:t>
            </a:r>
          </a:p>
          <a:p>
            <a:pPr>
              <a:buNone/>
            </a:pPr>
            <a:endParaRPr lang="en-US" sz="1400" dirty="0" smtClean="0"/>
          </a:p>
          <a:p>
            <a:pPr>
              <a:buNone/>
            </a:pPr>
            <a:r>
              <a:rPr lang="en-US" sz="1400" dirty="0" smtClean="0"/>
              <a:t> 	</a:t>
            </a:r>
            <a:r>
              <a:rPr lang="en-US" sz="1200" dirty="0" smtClean="0"/>
              <a:t>Commonly used events for Checkbox control are</a:t>
            </a:r>
          </a:p>
          <a:p>
            <a:pPr>
              <a:buNone/>
            </a:pPr>
            <a:r>
              <a:rPr lang="en-US" sz="1400" b="1" dirty="0" smtClean="0"/>
              <a:t>	Events</a:t>
            </a:r>
            <a:r>
              <a:rPr lang="en-US" sz="1400" dirty="0" smtClean="0"/>
              <a:t>			</a:t>
            </a:r>
            <a:r>
              <a:rPr lang="en-US" sz="1400" b="1" dirty="0" smtClean="0"/>
              <a:t>Description</a:t>
            </a:r>
          </a:p>
          <a:p>
            <a:pPr>
              <a:buNone/>
            </a:pPr>
            <a:r>
              <a:rPr lang="en-US" sz="1400" dirty="0" smtClean="0"/>
              <a:t>	</a:t>
            </a:r>
            <a:r>
              <a:rPr lang="en-US" sz="1200" dirty="0" err="1" smtClean="0"/>
              <a:t>CheckedChanged</a:t>
            </a:r>
            <a:r>
              <a:rPr lang="en-US" sz="1200" dirty="0" smtClean="0"/>
              <a:t>		Occurs when the check property is changed</a:t>
            </a:r>
          </a:p>
          <a:p>
            <a:pPr>
              <a:buNone/>
            </a:pPr>
            <a:endParaRPr lang="en-US" sz="1400" dirty="0" smtClean="0"/>
          </a:p>
        </p:txBody>
      </p:sp>
      <p:sp>
        <p:nvSpPr>
          <p:cNvPr id="2" name="Title 1"/>
          <p:cNvSpPr>
            <a:spLocks noGrp="1"/>
          </p:cNvSpPr>
          <p:nvPr>
            <p:ph type="title"/>
          </p:nvPr>
        </p:nvSpPr>
        <p:spPr/>
        <p:txBody>
          <a:bodyPr/>
          <a:lstStyle/>
          <a:p>
            <a:r>
              <a:rPr lang="en-US" dirty="0" smtClean="0"/>
              <a:t>Win Forms …</a:t>
            </a:r>
            <a:r>
              <a:rPr lang="en-US" dirty="0" err="1" smtClean="0"/>
              <a:t>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7</a:t>
            </a:fld>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016" y="987552"/>
            <a:ext cx="8897112" cy="5614416"/>
          </a:xfrm>
        </p:spPr>
        <p:txBody>
          <a:bodyPr/>
          <a:lstStyle/>
          <a:p>
            <a:pPr>
              <a:buNone/>
            </a:pPr>
            <a:r>
              <a:rPr lang="en-US" sz="1400" b="1" dirty="0" smtClean="0"/>
              <a:t>ListBox</a:t>
            </a:r>
            <a:r>
              <a:rPr lang="en-US" sz="1600" dirty="0" smtClean="0"/>
              <a:t>: </a:t>
            </a:r>
            <a:r>
              <a:rPr lang="en-US" sz="1200" dirty="0" smtClean="0"/>
              <a:t>The ListBox control is a regular list box that enables the user to make a single selection from a list of predetermined values. The ListBox represents a Windows control to display a list of items to a user. A user can select an item from the list. It allows the programmer to add items at design time by using the properties window, or at the runtime</a:t>
            </a:r>
            <a:r>
              <a:rPr lang="en-US" sz="1400" dirty="0" smtClean="0"/>
              <a:t>.</a:t>
            </a:r>
          </a:p>
          <a:p>
            <a:pPr>
              <a:buNone/>
            </a:pPr>
            <a:r>
              <a:rPr lang="en-US" sz="1200" dirty="0" smtClean="0"/>
              <a:t>Commonly used properties for ListBox control are </a:t>
            </a:r>
          </a:p>
          <a:p>
            <a:pPr>
              <a:buNone/>
            </a:pPr>
            <a:r>
              <a:rPr lang="en-US" sz="1400" b="1" dirty="0" smtClean="0"/>
              <a:t>	</a:t>
            </a:r>
            <a:r>
              <a:rPr lang="en-US" sz="1200" b="1" dirty="0" smtClean="0"/>
              <a:t>Properties			Description</a:t>
            </a:r>
          </a:p>
          <a:p>
            <a:pPr>
              <a:buNone/>
            </a:pPr>
            <a:r>
              <a:rPr lang="en-US" sz="1400" b="1" dirty="0" smtClean="0"/>
              <a:t>	</a:t>
            </a:r>
            <a:r>
              <a:rPr lang="en-US" sz="1200" dirty="0" smtClean="0"/>
              <a:t>Items				The items to be shown in the listbox</a:t>
            </a:r>
          </a:p>
          <a:p>
            <a:pPr>
              <a:buNone/>
            </a:pPr>
            <a:r>
              <a:rPr lang="en-US" sz="1200" dirty="0" smtClean="0"/>
              <a:t> 	</a:t>
            </a:r>
            <a:r>
              <a:rPr lang="en-US" sz="1200" dirty="0" err="1" smtClean="0"/>
              <a:t>SelectionMode</a:t>
            </a:r>
            <a:r>
              <a:rPr lang="en-US" sz="1200" dirty="0" smtClean="0"/>
              <a:t>			Single or Multiple</a:t>
            </a:r>
          </a:p>
          <a:p>
            <a:pPr>
              <a:buNone/>
            </a:pPr>
            <a:r>
              <a:rPr lang="en-US" sz="1200" dirty="0" smtClean="0"/>
              <a:t>	</a:t>
            </a:r>
            <a:r>
              <a:rPr lang="en-US" sz="1200" dirty="0" err="1" smtClean="0"/>
              <a:t>Muilticolumn</a:t>
            </a:r>
            <a:r>
              <a:rPr lang="en-US" sz="1200" dirty="0" smtClean="0"/>
              <a:t>			Indicates values should be displayed in columns horizontally</a:t>
            </a:r>
          </a:p>
          <a:p>
            <a:pPr>
              <a:buNone/>
            </a:pPr>
            <a:r>
              <a:rPr lang="en-US" sz="1200" dirty="0" smtClean="0"/>
              <a:t>	</a:t>
            </a:r>
            <a:r>
              <a:rPr lang="en-US" sz="1200" dirty="0" err="1" smtClean="0"/>
              <a:t>ScrollAlwaysVisible</a:t>
            </a:r>
            <a:r>
              <a:rPr lang="en-US" sz="1200" dirty="0" smtClean="0"/>
              <a:t>			Scrollbars are always visible</a:t>
            </a:r>
          </a:p>
          <a:p>
            <a:pPr>
              <a:buNone/>
            </a:pPr>
            <a:r>
              <a:rPr lang="en-US" sz="1200" dirty="0" smtClean="0"/>
              <a:t>	DataSource			Indicates the list that this control will use to get its items 	</a:t>
            </a:r>
          </a:p>
          <a:p>
            <a:pPr>
              <a:buNone/>
            </a:pPr>
            <a:r>
              <a:rPr lang="en-US" sz="1200" dirty="0" smtClean="0"/>
              <a:t>	DataMember			 Indicates the property to display for the items in this control</a:t>
            </a:r>
          </a:p>
          <a:p>
            <a:pPr>
              <a:buNone/>
            </a:pPr>
            <a:endParaRPr lang="en-US" sz="1200" dirty="0" smtClean="0"/>
          </a:p>
          <a:p>
            <a:pPr>
              <a:buNone/>
            </a:pPr>
            <a:r>
              <a:rPr lang="en-US" sz="1400" b="1" dirty="0" err="1" smtClean="0"/>
              <a:t>CheckedListBox</a:t>
            </a:r>
            <a:r>
              <a:rPr lang="en-US" sz="1400" b="1" dirty="0" smtClean="0"/>
              <a:t> </a:t>
            </a:r>
            <a:r>
              <a:rPr lang="en-US" sz="1400" dirty="0" smtClean="0"/>
              <a:t> </a:t>
            </a:r>
            <a:r>
              <a:rPr lang="en-US" sz="1200" dirty="0" smtClean="0"/>
              <a:t> Displays a ListBox in which a check box is displayed to the left of each item.</a:t>
            </a:r>
          </a:p>
          <a:p>
            <a:pPr>
              <a:buNone/>
            </a:pPr>
            <a:r>
              <a:rPr lang="en-US" sz="1200" dirty="0" smtClean="0"/>
              <a:t>Commonly used properties for </a:t>
            </a:r>
            <a:r>
              <a:rPr lang="en-US" sz="1200" dirty="0" err="1" smtClean="0"/>
              <a:t>CheckedListBox</a:t>
            </a:r>
            <a:r>
              <a:rPr lang="en-US" sz="1200" dirty="0" smtClean="0"/>
              <a:t> control are</a:t>
            </a:r>
            <a:r>
              <a:rPr lang="en-US" sz="1400" dirty="0" smtClean="0"/>
              <a:t> </a:t>
            </a:r>
          </a:p>
          <a:p>
            <a:pPr>
              <a:buNone/>
            </a:pPr>
            <a:r>
              <a:rPr lang="en-US" sz="1400" b="1" dirty="0" smtClean="0"/>
              <a:t>	</a:t>
            </a:r>
            <a:r>
              <a:rPr lang="en-US" sz="1200" b="1" dirty="0" smtClean="0"/>
              <a:t>Properties			Description</a:t>
            </a:r>
          </a:p>
          <a:p>
            <a:pPr>
              <a:buNone/>
            </a:pPr>
            <a:r>
              <a:rPr lang="en-US" sz="1200" b="1" dirty="0" smtClean="0"/>
              <a:t>	</a:t>
            </a:r>
            <a:r>
              <a:rPr lang="en-US" sz="1200" dirty="0" smtClean="0"/>
              <a:t>Items				The items to be shown in the listbox</a:t>
            </a:r>
          </a:p>
          <a:p>
            <a:pPr>
              <a:buNone/>
            </a:pPr>
            <a:r>
              <a:rPr lang="en-US" sz="1200" dirty="0" smtClean="0"/>
              <a:t>	</a:t>
            </a:r>
            <a:r>
              <a:rPr lang="en-US" sz="1200" dirty="0" err="1" smtClean="0"/>
              <a:t>CheckOnClick</a:t>
            </a:r>
            <a:r>
              <a:rPr lang="en-US" sz="1200" dirty="0" smtClean="0"/>
              <a:t>			Indicates checkbox should be toggled on the first click</a:t>
            </a:r>
          </a:p>
          <a:p>
            <a:pPr>
              <a:buNone/>
            </a:pPr>
            <a:endParaRPr lang="en-US" sz="1200" dirty="0" smtClean="0"/>
          </a:p>
          <a:p>
            <a:pPr>
              <a:buNone/>
            </a:pPr>
            <a:endParaRPr lang="en-US" sz="1200" dirty="0" smtClean="0"/>
          </a:p>
        </p:txBody>
      </p:sp>
      <p:sp>
        <p:nvSpPr>
          <p:cNvPr id="2" name="Title 1"/>
          <p:cNvSpPr>
            <a:spLocks noGrp="1"/>
          </p:cNvSpPr>
          <p:nvPr>
            <p:ph type="title"/>
          </p:nvPr>
        </p:nvSpPr>
        <p:spPr/>
        <p:txBody>
          <a:bodyPr/>
          <a:lstStyle/>
          <a:p>
            <a:r>
              <a:rPr lang="en-US" dirty="0" smtClean="0"/>
              <a:t>Win Forms …</a:t>
            </a:r>
            <a:r>
              <a:rPr lang="en-US" dirty="0" err="1" smtClean="0"/>
              <a:t>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8</a:t>
            </a:fld>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016" y="987552"/>
            <a:ext cx="8897112" cy="5614416"/>
          </a:xfrm>
        </p:spPr>
        <p:txBody>
          <a:bodyPr/>
          <a:lstStyle/>
          <a:p>
            <a:pPr>
              <a:buNone/>
            </a:pPr>
            <a:r>
              <a:rPr lang="en-US" sz="1400" b="1" dirty="0" smtClean="0"/>
              <a:t>ComboBox </a:t>
            </a:r>
            <a:r>
              <a:rPr lang="en-US" sz="1400" dirty="0" smtClean="0"/>
              <a:t>: </a:t>
            </a:r>
            <a:r>
              <a:rPr lang="en-US" sz="1200" dirty="0" smtClean="0"/>
              <a:t>The ComboBox control displays a drop-down list of predefined values and an edit field into which the user can enter a value. To associate this control with a string or integer property, enter the property's name in the Property column of the Control table.</a:t>
            </a:r>
          </a:p>
          <a:p>
            <a:pPr>
              <a:buNone/>
            </a:pPr>
            <a:r>
              <a:rPr lang="en-US" sz="1200" b="1" dirty="0" smtClean="0"/>
              <a:t>	Events</a:t>
            </a:r>
            <a:r>
              <a:rPr lang="en-US" sz="1200" dirty="0" smtClean="0"/>
              <a:t>			</a:t>
            </a:r>
            <a:r>
              <a:rPr lang="en-US" sz="1200" b="1" dirty="0" smtClean="0"/>
              <a:t>Description</a:t>
            </a:r>
          </a:p>
          <a:p>
            <a:pPr>
              <a:buNone/>
            </a:pPr>
            <a:r>
              <a:rPr lang="en-US" sz="1200" b="1" dirty="0" smtClean="0"/>
              <a:t>	</a:t>
            </a:r>
            <a:r>
              <a:rPr lang="en-US" sz="1200" dirty="0" smtClean="0"/>
              <a:t>SelectedIndexChanged		Occurs when user selects one of the item from the combo box</a:t>
            </a:r>
          </a:p>
          <a:p>
            <a:pPr>
              <a:buNone/>
            </a:pPr>
            <a:endParaRPr lang="en-US" sz="1200" dirty="0" smtClean="0"/>
          </a:p>
          <a:p>
            <a:pPr>
              <a:buNone/>
            </a:pPr>
            <a:r>
              <a:rPr lang="en-US" sz="1400" b="1" dirty="0" smtClean="0"/>
              <a:t>ListView</a:t>
            </a:r>
            <a:r>
              <a:rPr lang="en-US" sz="1200" dirty="0" smtClean="0"/>
              <a:t>: A list-view control is a window that displays a collection of items. List-view controls provide several ways to arrange and display items and are much more flexible than simple List Boxes. For example, additional information about each item can be displayed in columns to the right of the icon and label.</a:t>
            </a:r>
          </a:p>
          <a:p>
            <a:pPr>
              <a:buNone/>
            </a:pPr>
            <a:endParaRPr lang="en-US" sz="1400" b="1" dirty="0" smtClean="0"/>
          </a:p>
          <a:p>
            <a:pPr>
              <a:buNone/>
            </a:pPr>
            <a:r>
              <a:rPr lang="en-US" sz="1400" b="1" dirty="0" smtClean="0"/>
              <a:t>DateTimePicker</a:t>
            </a:r>
            <a:r>
              <a:rPr lang="en-US" sz="1400" dirty="0" smtClean="0"/>
              <a:t>: </a:t>
            </a:r>
            <a:r>
              <a:rPr lang="en-US" sz="1200" dirty="0" smtClean="0"/>
              <a:t>A date</a:t>
            </a:r>
            <a:r>
              <a:rPr lang="en-US" sz="1200" i="1" dirty="0" smtClean="0"/>
              <a:t> </a:t>
            </a:r>
            <a:r>
              <a:rPr lang="en-US" sz="1200" dirty="0" smtClean="0"/>
              <a:t>and time picker (DTP) control provides a simple and intuitive interface through which to exchange date and time information with a user. For example, with a DTP control you can ask the user to enter a date and then easily retrieve the selection.</a:t>
            </a:r>
          </a:p>
          <a:p>
            <a:pPr>
              <a:buNone/>
            </a:pPr>
            <a:endParaRPr lang="en-US" sz="1200" dirty="0" smtClean="0"/>
          </a:p>
          <a:p>
            <a:pPr>
              <a:buNone/>
            </a:pPr>
            <a:endParaRPr lang="en-US" sz="1200" dirty="0" smtClean="0"/>
          </a:p>
        </p:txBody>
      </p:sp>
      <p:sp>
        <p:nvSpPr>
          <p:cNvPr id="2" name="Title 1"/>
          <p:cNvSpPr>
            <a:spLocks noGrp="1"/>
          </p:cNvSpPr>
          <p:nvPr>
            <p:ph type="title"/>
          </p:nvPr>
        </p:nvSpPr>
        <p:spPr/>
        <p:txBody>
          <a:bodyPr/>
          <a:lstStyle/>
          <a:p>
            <a:r>
              <a:rPr lang="en-US" dirty="0" smtClean="0"/>
              <a:t>Win Forms …</a:t>
            </a:r>
            <a:r>
              <a:rPr lang="en-US" dirty="0" err="1" smtClean="0"/>
              <a:t>Contd</a:t>
            </a:r>
            <a:endParaRPr lang="en-US" dirty="0"/>
          </a:p>
        </p:txBody>
      </p:sp>
      <p:sp>
        <p:nvSpPr>
          <p:cNvPr id="5" name="Slide Number Placeholder 4"/>
          <p:cNvSpPr>
            <a:spLocks noGrp="1"/>
          </p:cNvSpPr>
          <p:nvPr>
            <p:ph type="sldNum" sz="quarter" idx="12"/>
          </p:nvPr>
        </p:nvSpPr>
        <p:spPr/>
        <p:txBody>
          <a:bodyPr/>
          <a:lstStyle/>
          <a:p>
            <a:fld id="{E3F9CDB7-52C7-407A-9D61-3D60DE0C9C88}" type="slidenum">
              <a:rPr lang="en-US" smtClean="0"/>
              <a:pPr/>
              <a:t>9</a:t>
            </a:fld>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eme2">
  <a:themeElements>
    <a:clrScheme name="BAC">
      <a:dk1>
        <a:srgbClr val="231F20"/>
      </a:dk1>
      <a:lt1>
        <a:srgbClr val="FFFFFF"/>
      </a:lt1>
      <a:dk2>
        <a:srgbClr val="E31837"/>
      </a:dk2>
      <a:lt2>
        <a:srgbClr val="EBE7DD"/>
      </a:lt2>
      <a:accent1>
        <a:srgbClr val="C41230"/>
      </a:accent1>
      <a:accent2>
        <a:srgbClr val="D1C9C0"/>
      </a:accent2>
      <a:accent3>
        <a:srgbClr val="0073CF"/>
      </a:accent3>
      <a:accent4>
        <a:srgbClr val="012169"/>
      </a:accent4>
      <a:accent5>
        <a:srgbClr val="A39382"/>
      </a:accent5>
      <a:accent6>
        <a:srgbClr val="780032"/>
      </a:accent6>
      <a:hlink>
        <a:srgbClr val="0052C2"/>
      </a:hlink>
      <a:folHlink>
        <a:srgbClr val="01216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C">
      <a:fillStyleLst>
        <a:solidFill>
          <a:schemeClr val="phClr"/>
        </a:solidFill>
        <a:gradFill rotWithShape="1">
          <a:gsLst>
            <a:gs pos="0">
              <a:schemeClr val="phClr">
                <a:tint val="100000"/>
                <a:shade val="50000"/>
                <a:satMod val="125000"/>
              </a:schemeClr>
            </a:gs>
            <a:gs pos="50000">
              <a:schemeClr val="phClr">
                <a:tint val="100000"/>
                <a:shade val="75000"/>
                <a:satMod val="125000"/>
              </a:schemeClr>
            </a:gs>
            <a:gs pos="100000">
              <a:schemeClr val="phClr">
                <a:tint val="100000"/>
                <a:shade val="98000"/>
                <a:satMod val="115000"/>
              </a:schemeClr>
            </a:gs>
          </a:gsLst>
          <a:lin ang="16200000" scaled="1"/>
        </a:gradFill>
        <a:gradFill rotWithShape="1">
          <a:gsLst>
            <a:gs pos="0">
              <a:schemeClr val="phClr">
                <a:shade val="50000"/>
                <a:satMod val="130000"/>
              </a:schemeClr>
            </a:gs>
            <a:gs pos="40000">
              <a:schemeClr val="phClr">
                <a:shade val="75000"/>
                <a:satMod val="140000"/>
              </a:schemeClr>
            </a:gs>
            <a:gs pos="100000">
              <a:schemeClr val="phClr">
                <a:shade val="100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63500" dist="38100" dir="2700000" algn="ctr" rotWithShape="0">
              <a:srgbClr val="000000">
                <a:alpha val="35000"/>
              </a:srgbClr>
            </a:outerShdw>
          </a:effectLst>
          <a:scene3d>
            <a:camera prst="orthographicFront">
              <a:rot lat="0" lon="0" rev="0"/>
            </a:camera>
            <a:lightRig rig="threePt" dir="tl"/>
          </a:scene3d>
          <a:sp3d contourW="12700">
            <a:bevelT w="0" h="0"/>
            <a:contourClr>
              <a:srgbClr val="FFFFFF"/>
            </a:contourClr>
          </a:sp3d>
        </a:effectStyle>
        <a:effectStyle>
          <a:effectLst>
            <a:outerShdw blurRad="50800" dist="12700" dir="2700000" algn="ctr" rotWithShape="0">
              <a:srgbClr val="000000">
                <a:alpha val="40000"/>
              </a:srgbClr>
            </a:outerShdw>
          </a:effectLst>
          <a:scene3d>
            <a:camera prst="orthographicFront">
              <a:rot lat="0" lon="0" rev="0"/>
            </a:camera>
            <a:lightRig rig="balanced" dir="t">
              <a:rot lat="0" lon="0" rev="12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9525" cap="flat" cmpd="sng" algn="ctr">
          <a:noFill/>
          <a:prstDash val="solid"/>
          <a:round/>
          <a:headEnd type="none" w="med" len="med"/>
          <a:tailEnd type="none" w="med" len="med"/>
        </a:ln>
        <a:effectLst/>
        <a:extLst/>
      </a:spPr>
      <a:bodyPr vert="horz" wrap="non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BOA</Template>
  <TotalTime>7035</TotalTime>
  <Words>875</Words>
  <Application>Microsoft Office PowerPoint</Application>
  <PresentationFormat>On-screen Show (4:3)</PresentationFormat>
  <Paragraphs>335</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Theme2</vt:lpstr>
      <vt:lpstr>NET Win Forms</vt:lpstr>
      <vt:lpstr>Agenda</vt:lpstr>
      <vt:lpstr>Win Forms</vt:lpstr>
      <vt:lpstr>Win Forms …Contd</vt:lpstr>
      <vt:lpstr>Win Forms …Contd</vt:lpstr>
      <vt:lpstr>Win Forms …Contd</vt:lpstr>
      <vt:lpstr>Win Forms …Contd</vt:lpstr>
      <vt:lpstr>Win Forms …Contd</vt:lpstr>
      <vt:lpstr>Win Forms …Contd</vt:lpstr>
      <vt:lpstr>Win Forms …Contd</vt:lpstr>
      <vt:lpstr>Win Forms …Contd</vt:lpstr>
      <vt:lpstr>Win Forms …Contd</vt:lpstr>
      <vt:lpstr>Win Forms …Contd</vt:lpstr>
      <vt:lpstr>Win Forms …Contd</vt:lpstr>
      <vt:lpstr>Windows Services</vt:lpstr>
      <vt:lpstr>Dialog box</vt:lpstr>
      <vt:lpstr>Dialog box …Contd</vt:lpstr>
      <vt:lpstr>Dialog box …Contd</vt:lpstr>
      <vt:lpstr>Dialog box (Message box demo) …Contd</vt:lpstr>
      <vt:lpstr>Dialog box (Opendialog &amp; Savedialog)…Contd</vt:lpstr>
      <vt:lpstr>Dialog box (FolderBrowerdialog)…Contd</vt:lpstr>
      <vt:lpstr>Dialog box (Font &amp; Color dialog)…Contd</vt:lpstr>
      <vt:lpstr>Debugging</vt:lpstr>
      <vt:lpstr>Debugging …Contd</vt:lpstr>
      <vt:lpstr>Debugging …Contd</vt:lpstr>
      <vt:lpstr>Debugging …Contd</vt:lpstr>
      <vt:lpstr>Debugging …Contd</vt:lpstr>
    </vt:vector>
  </TitlesOfParts>
  <Company>Bank of America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Win Forms Training</dc:title>
  <dc:creator>Rammohan Raja</dc:creator>
  <cp:lastModifiedBy>sharanth</cp:lastModifiedBy>
  <cp:revision>706</cp:revision>
  <dcterms:created xsi:type="dcterms:W3CDTF">2011-07-22T17:55:19Z</dcterms:created>
  <dcterms:modified xsi:type="dcterms:W3CDTF">2019-05-26T02:27:09Z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AC07">
    <vt:bool>true</vt:bool>
  </property>
  <property fmtid="{D5CDD505-2E9C-101B-9397-08002B2CF9AE}" pid="3" name="_NewReviewCycle">
    <vt:lpwstr/>
  </property>
</Properties>
</file>