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2" r:id="rId1"/>
  </p:sldMasterIdLst>
  <p:sldIdLst>
    <p:sldId id="305" r:id="rId2"/>
    <p:sldId id="306" r:id="rId3"/>
    <p:sldId id="302" r:id="rId4"/>
    <p:sldId id="307" r:id="rId5"/>
    <p:sldId id="309" r:id="rId6"/>
    <p:sldId id="310" r:id="rId7"/>
    <p:sldId id="256" r:id="rId8"/>
    <p:sldId id="257" r:id="rId9"/>
    <p:sldId id="320" r:id="rId10"/>
    <p:sldId id="318" r:id="rId11"/>
    <p:sldId id="319" r:id="rId12"/>
    <p:sldId id="317" r:id="rId13"/>
    <p:sldId id="322" r:id="rId14"/>
    <p:sldId id="323" r:id="rId15"/>
    <p:sldId id="324" r:id="rId16"/>
    <p:sldId id="325" r:id="rId17"/>
    <p:sldId id="315" r:id="rId18"/>
    <p:sldId id="3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82" d="100"/>
          <a:sy n="82" d="100"/>
        </p:scale>
        <p:origin x="7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99272B-64C8-4F68-BCF8-BEA27F121DAF}"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6B67CC-91F5-4B2C-9F68-8088D3B8BDA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0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9272B-64C8-4F68-BCF8-BEA27F121DAF}"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6B67CC-91F5-4B2C-9F68-8088D3B8BDAE}" type="slidenum">
              <a:rPr lang="en-IN" smtClean="0"/>
              <a:t>‹#›</a:t>
            </a:fld>
            <a:endParaRPr lang="en-IN"/>
          </a:p>
        </p:txBody>
      </p:sp>
    </p:spTree>
    <p:extLst>
      <p:ext uri="{BB962C8B-B14F-4D97-AF65-F5344CB8AC3E}">
        <p14:creationId xmlns:p14="http://schemas.microsoft.com/office/powerpoint/2010/main" val="3567766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9272B-64C8-4F68-BCF8-BEA27F121DAF}"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6B67CC-91F5-4B2C-9F68-8088D3B8BDAE}" type="slidenum">
              <a:rPr lang="en-IN" smtClean="0"/>
              <a:t>‹#›</a:t>
            </a:fld>
            <a:endParaRPr lang="en-IN"/>
          </a:p>
        </p:txBody>
      </p:sp>
    </p:spTree>
    <p:extLst>
      <p:ext uri="{BB962C8B-B14F-4D97-AF65-F5344CB8AC3E}">
        <p14:creationId xmlns:p14="http://schemas.microsoft.com/office/powerpoint/2010/main" val="2699192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9272B-64C8-4F68-BCF8-BEA27F121DAF}"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6B67CC-91F5-4B2C-9F68-8088D3B8BDAE}" type="slidenum">
              <a:rPr lang="en-IN" smtClean="0"/>
              <a:t>‹#›</a:t>
            </a:fld>
            <a:endParaRPr lang="en-IN"/>
          </a:p>
        </p:txBody>
      </p:sp>
    </p:spTree>
    <p:extLst>
      <p:ext uri="{BB962C8B-B14F-4D97-AF65-F5344CB8AC3E}">
        <p14:creationId xmlns:p14="http://schemas.microsoft.com/office/powerpoint/2010/main" val="260172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9272B-64C8-4F68-BCF8-BEA27F121DAF}"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6B67CC-91F5-4B2C-9F68-8088D3B8BDA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28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99272B-64C8-4F68-BCF8-BEA27F121DAF}"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6B67CC-91F5-4B2C-9F68-8088D3B8BDAE}" type="slidenum">
              <a:rPr lang="en-IN" smtClean="0"/>
              <a:t>‹#›</a:t>
            </a:fld>
            <a:endParaRPr lang="en-IN"/>
          </a:p>
        </p:txBody>
      </p:sp>
    </p:spTree>
    <p:extLst>
      <p:ext uri="{BB962C8B-B14F-4D97-AF65-F5344CB8AC3E}">
        <p14:creationId xmlns:p14="http://schemas.microsoft.com/office/powerpoint/2010/main" val="1688018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99272B-64C8-4F68-BCF8-BEA27F121DAF}" type="datetimeFigureOut">
              <a:rPr lang="en-IN" smtClean="0"/>
              <a:t>26-04-2023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6B67CC-91F5-4B2C-9F68-8088D3B8BDAE}" type="slidenum">
              <a:rPr lang="en-IN" smtClean="0"/>
              <a:t>‹#›</a:t>
            </a:fld>
            <a:endParaRPr lang="en-IN"/>
          </a:p>
        </p:txBody>
      </p:sp>
    </p:spTree>
    <p:extLst>
      <p:ext uri="{BB962C8B-B14F-4D97-AF65-F5344CB8AC3E}">
        <p14:creationId xmlns:p14="http://schemas.microsoft.com/office/powerpoint/2010/main" val="1200125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9272B-64C8-4F68-BCF8-BEA27F121DAF}" type="datetimeFigureOut">
              <a:rPr lang="en-IN" smtClean="0"/>
              <a:t>26-04-2023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6B67CC-91F5-4B2C-9F68-8088D3B8BDAE}" type="slidenum">
              <a:rPr lang="en-IN" smtClean="0"/>
              <a:t>‹#›</a:t>
            </a:fld>
            <a:endParaRPr lang="en-IN"/>
          </a:p>
        </p:txBody>
      </p:sp>
    </p:spTree>
    <p:extLst>
      <p:ext uri="{BB962C8B-B14F-4D97-AF65-F5344CB8AC3E}">
        <p14:creationId xmlns:p14="http://schemas.microsoft.com/office/powerpoint/2010/main" val="206047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299272B-64C8-4F68-BCF8-BEA27F121DAF}" type="datetimeFigureOut">
              <a:rPr lang="en-IN" smtClean="0"/>
              <a:t>26-04-2023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D6B67CC-91F5-4B2C-9F68-8088D3B8BDAE}" type="slidenum">
              <a:rPr lang="en-IN" smtClean="0"/>
              <a:t>‹#›</a:t>
            </a:fld>
            <a:endParaRPr lang="en-IN"/>
          </a:p>
        </p:txBody>
      </p:sp>
    </p:spTree>
    <p:extLst>
      <p:ext uri="{BB962C8B-B14F-4D97-AF65-F5344CB8AC3E}">
        <p14:creationId xmlns:p14="http://schemas.microsoft.com/office/powerpoint/2010/main" val="1022331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299272B-64C8-4F68-BCF8-BEA27F121DAF}" type="datetimeFigureOut">
              <a:rPr lang="en-IN" smtClean="0"/>
              <a:t>26-04-2023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D6B67CC-91F5-4B2C-9F68-8088D3B8BDAE}" type="slidenum">
              <a:rPr lang="en-IN" smtClean="0"/>
              <a:t>‹#›</a:t>
            </a:fld>
            <a:endParaRPr lang="en-IN"/>
          </a:p>
        </p:txBody>
      </p:sp>
    </p:spTree>
    <p:extLst>
      <p:ext uri="{BB962C8B-B14F-4D97-AF65-F5344CB8AC3E}">
        <p14:creationId xmlns:p14="http://schemas.microsoft.com/office/powerpoint/2010/main" val="118235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99272B-64C8-4F68-BCF8-BEA27F121DAF}"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6B67CC-91F5-4B2C-9F68-8088D3B8BDAE}" type="slidenum">
              <a:rPr lang="en-IN" smtClean="0"/>
              <a:t>‹#›</a:t>
            </a:fld>
            <a:endParaRPr lang="en-IN"/>
          </a:p>
        </p:txBody>
      </p:sp>
    </p:spTree>
    <p:extLst>
      <p:ext uri="{BB962C8B-B14F-4D97-AF65-F5344CB8AC3E}">
        <p14:creationId xmlns:p14="http://schemas.microsoft.com/office/powerpoint/2010/main" val="1396981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299272B-64C8-4F68-BCF8-BEA27F121DAF}" type="datetimeFigureOut">
              <a:rPr lang="en-IN" smtClean="0"/>
              <a:t>26-04-2023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D6B67CC-91F5-4B2C-9F68-8088D3B8BDA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94770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0" y="2933700"/>
            <a:ext cx="12055475" cy="1522413"/>
          </a:xfrm>
        </p:spPr>
        <p:txBody>
          <a:bodyPr>
            <a:normAutofit fontScale="90000"/>
          </a:bodyPr>
          <a:lstStyle/>
          <a:p>
            <a:pPr algn="ctr"/>
            <a:r>
              <a:rPr lang="en-US" sz="4400" b="1" dirty="0">
                <a:solidFill>
                  <a:srgbClr val="002060"/>
                </a:solidFill>
                <a:latin typeface="Times New Roman" panose="02020603050405020304" pitchFamily="18" charset="0"/>
                <a:cs typeface="Times New Roman" panose="02020603050405020304" pitchFamily="18" charset="0"/>
              </a:rPr>
              <a:t>Design and Simulation of Radiation Hardened SRAM Cell </a:t>
            </a:r>
            <a:br>
              <a:rPr lang="en-US" sz="4900" b="1" dirty="0">
                <a:solidFill>
                  <a:srgbClr val="002060"/>
                </a:solidFill>
                <a:latin typeface="Times New Roman" panose="02020603050405020304" pitchFamily="18" charset="0"/>
                <a:cs typeface="Times New Roman" panose="02020603050405020304" pitchFamily="18" charset="0"/>
              </a:rPr>
            </a:br>
            <a:r>
              <a:rPr lang="en-US" sz="4000" b="1" dirty="0">
                <a:solidFill>
                  <a:srgbClr val="002060"/>
                </a:solidFill>
                <a:latin typeface="Times New Roman" panose="02020603050405020304" pitchFamily="18" charset="0"/>
                <a:cs typeface="Times New Roman" panose="02020603050405020304" pitchFamily="18" charset="0"/>
              </a:rPr>
              <a:t>SET Conference ID:- </a:t>
            </a:r>
            <a:r>
              <a:rPr lang="en-IN" sz="4000" b="1" dirty="0">
                <a:solidFill>
                  <a:srgbClr val="002060"/>
                </a:solidFill>
                <a:latin typeface="Times New Roman" panose="02020603050405020304" pitchFamily="18" charset="0"/>
                <a:cs typeface="Times New Roman" panose="02020603050405020304" pitchFamily="18" charset="0"/>
              </a:rPr>
              <a:t>222082</a:t>
            </a:r>
            <a:endParaRPr lang="en-US" sz="4000" b="1" dirty="0">
              <a:solidFill>
                <a:srgbClr val="002060"/>
              </a:solidFill>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4294967295"/>
          </p:nvPr>
        </p:nvSpPr>
        <p:spPr>
          <a:xfrm>
            <a:off x="0" y="4456113"/>
            <a:ext cx="12192000" cy="1143000"/>
          </a:xfrm>
        </p:spPr>
        <p:txBody>
          <a:bodyPr>
            <a:normAutofit fontScale="25000" lnSpcReduction="20000"/>
          </a:bodyPr>
          <a:lstStyle/>
          <a:p>
            <a:pPr marL="0" indent="0" algn="ctr">
              <a:buNone/>
            </a:pPr>
            <a:r>
              <a:rPr lang="en-US" sz="8000" b="1" cap="none" dirty="0">
                <a:solidFill>
                  <a:srgbClr val="002060"/>
                </a:solidFill>
                <a:latin typeface="Times New Roman" panose="02020603050405020304" pitchFamily="18" charset="0"/>
                <a:cs typeface="Times New Roman" panose="02020603050405020304" pitchFamily="18" charset="0"/>
              </a:rPr>
              <a:t>GUIDED BY- Dr. Arun Dev Dhar Dwivedi </a:t>
            </a:r>
            <a:r>
              <a:rPr lang="en-US" sz="8000" b="1" cap="none" dirty="0">
                <a:solidFill>
                  <a:schemeClr val="bg1"/>
                </a:solidFill>
                <a:latin typeface="Times New Roman" panose="02020603050405020304" pitchFamily="18" charset="0"/>
                <a:cs typeface="Times New Roman" panose="02020603050405020304" pitchFamily="18" charset="0"/>
              </a:rPr>
              <a:t>(CHACHA)</a:t>
            </a:r>
          </a:p>
          <a:p>
            <a:pPr algn="ctr"/>
            <a:r>
              <a:rPr lang="en-US" sz="8000" b="1" cap="none" dirty="0">
                <a:solidFill>
                  <a:srgbClr val="002060"/>
                </a:solidFill>
                <a:latin typeface="Times New Roman" panose="02020603050405020304" pitchFamily="18" charset="0"/>
                <a:cs typeface="Times New Roman" panose="02020603050405020304" pitchFamily="18" charset="0"/>
              </a:rPr>
              <a:t>Presented By</a:t>
            </a:r>
            <a:r>
              <a:rPr lang="en-US" sz="8000" b="1" dirty="0">
                <a:solidFill>
                  <a:srgbClr val="002060"/>
                </a:solidFill>
                <a:latin typeface="Times New Roman" panose="02020603050405020304" pitchFamily="18" charset="0"/>
                <a:cs typeface="Times New Roman" panose="02020603050405020304" pitchFamily="18" charset="0"/>
              </a:rPr>
              <a:t>:</a:t>
            </a:r>
          </a:p>
          <a:p>
            <a:pPr algn="ctr"/>
            <a:r>
              <a:rPr lang="en-US" sz="8000" b="1" dirty="0">
                <a:solidFill>
                  <a:srgbClr val="002060"/>
                </a:solidFill>
                <a:latin typeface="Times New Roman" panose="02020603050405020304" pitchFamily="18" charset="0"/>
                <a:cs typeface="Times New Roman" panose="02020603050405020304" pitchFamily="18" charset="0"/>
              </a:rPr>
              <a:t>H</a:t>
            </a:r>
            <a:r>
              <a:rPr lang="en-US" sz="8000" b="1" cap="none" dirty="0">
                <a:solidFill>
                  <a:srgbClr val="002060"/>
                </a:solidFill>
                <a:latin typeface="Times New Roman" panose="02020603050405020304" pitchFamily="18" charset="0"/>
                <a:cs typeface="Times New Roman" panose="02020603050405020304" pitchFamily="18" charset="0"/>
              </a:rPr>
              <a:t>itesh</a:t>
            </a:r>
            <a:r>
              <a:rPr lang="en-US" sz="8000" b="1" dirty="0">
                <a:solidFill>
                  <a:srgbClr val="002060"/>
                </a:solidFill>
                <a:latin typeface="Times New Roman" panose="02020603050405020304" pitchFamily="18" charset="0"/>
                <a:cs typeface="Times New Roman" panose="02020603050405020304" pitchFamily="18" charset="0"/>
              </a:rPr>
              <a:t> P</a:t>
            </a:r>
            <a:r>
              <a:rPr lang="en-US" sz="8000" b="1" cap="none" dirty="0">
                <a:solidFill>
                  <a:srgbClr val="002060"/>
                </a:solidFill>
                <a:latin typeface="Times New Roman" panose="02020603050405020304" pitchFamily="18" charset="0"/>
                <a:cs typeface="Times New Roman" panose="02020603050405020304" pitchFamily="18" charset="0"/>
              </a:rPr>
              <a:t>aliwal</a:t>
            </a:r>
            <a:r>
              <a:rPr lang="en-US" sz="8000" b="1" dirty="0">
                <a:solidFill>
                  <a:srgbClr val="002060"/>
                </a:solidFill>
                <a:latin typeface="Times New Roman" panose="02020603050405020304" pitchFamily="18" charset="0"/>
                <a:cs typeface="Times New Roman" panose="02020603050405020304" pitchFamily="18" charset="0"/>
              </a:rPr>
              <a:t>			 			22MVD0128</a:t>
            </a:r>
          </a:p>
          <a:p>
            <a:pPr algn="ctr"/>
            <a:r>
              <a:rPr lang="en-US" sz="8000" b="1" dirty="0">
                <a:solidFill>
                  <a:srgbClr val="002060"/>
                </a:solidFill>
                <a:latin typeface="Times New Roman" panose="02020603050405020304" pitchFamily="18" charset="0"/>
                <a:cs typeface="Times New Roman" panose="02020603050405020304" pitchFamily="18" charset="0"/>
              </a:rPr>
              <a:t>P</a:t>
            </a:r>
            <a:r>
              <a:rPr lang="en-US" sz="8000" b="1" cap="none" dirty="0">
                <a:solidFill>
                  <a:srgbClr val="002060"/>
                </a:solidFill>
                <a:latin typeface="Times New Roman" panose="02020603050405020304" pitchFamily="18" charset="0"/>
                <a:cs typeface="Times New Roman" panose="02020603050405020304" pitchFamily="18" charset="0"/>
              </a:rPr>
              <a:t>ratyush</a:t>
            </a:r>
            <a:r>
              <a:rPr lang="en-US" sz="8000" b="1" dirty="0">
                <a:solidFill>
                  <a:srgbClr val="002060"/>
                </a:solidFill>
                <a:latin typeface="Times New Roman" panose="02020603050405020304" pitchFamily="18" charset="0"/>
                <a:cs typeface="Times New Roman" panose="02020603050405020304" pitchFamily="18" charset="0"/>
              </a:rPr>
              <a:t> P</a:t>
            </a:r>
            <a:r>
              <a:rPr lang="en-US" sz="8000" b="1" cap="none" dirty="0">
                <a:solidFill>
                  <a:srgbClr val="002060"/>
                </a:solidFill>
                <a:latin typeface="Times New Roman" panose="02020603050405020304" pitchFamily="18" charset="0"/>
                <a:cs typeface="Times New Roman" panose="02020603050405020304" pitchFamily="18" charset="0"/>
              </a:rPr>
              <a:t>arashar</a:t>
            </a:r>
            <a:r>
              <a:rPr lang="en-US" sz="8000" b="1" dirty="0">
                <a:solidFill>
                  <a:srgbClr val="002060"/>
                </a:solidFill>
                <a:latin typeface="Times New Roman" panose="02020603050405020304" pitchFamily="18" charset="0"/>
                <a:cs typeface="Times New Roman" panose="02020603050405020304" pitchFamily="18" charset="0"/>
              </a:rPr>
              <a:t>		 			22MVD0129</a:t>
            </a:r>
          </a:p>
          <a:p>
            <a:pPr algn="ctr"/>
            <a:r>
              <a:rPr lang="en-US" sz="8000" b="1" dirty="0" err="1">
                <a:solidFill>
                  <a:srgbClr val="002060"/>
                </a:solidFill>
                <a:latin typeface="Times New Roman" panose="02020603050405020304" pitchFamily="18" charset="0"/>
                <a:cs typeface="Times New Roman" panose="02020603050405020304" pitchFamily="18" charset="0"/>
              </a:rPr>
              <a:t>S</a:t>
            </a:r>
            <a:r>
              <a:rPr lang="en-US" sz="8000" b="1" cap="none" dirty="0" err="1">
                <a:solidFill>
                  <a:srgbClr val="002060"/>
                </a:solidFill>
                <a:latin typeface="Times New Roman" panose="02020603050405020304" pitchFamily="18" charset="0"/>
                <a:cs typeface="Times New Roman" panose="02020603050405020304" pitchFamily="18" charset="0"/>
              </a:rPr>
              <a:t>achindra</a:t>
            </a:r>
            <a:r>
              <a:rPr lang="en-US" sz="8000" b="1" dirty="0">
                <a:solidFill>
                  <a:srgbClr val="002060"/>
                </a:solidFill>
                <a:latin typeface="Times New Roman" panose="02020603050405020304" pitchFamily="18" charset="0"/>
                <a:cs typeface="Times New Roman" panose="02020603050405020304" pitchFamily="18" charset="0"/>
              </a:rPr>
              <a:t> M</a:t>
            </a:r>
            <a:r>
              <a:rPr lang="en-US" sz="8000" b="1" cap="none" dirty="0">
                <a:solidFill>
                  <a:srgbClr val="002060"/>
                </a:solidFill>
                <a:latin typeface="Times New Roman" panose="02020603050405020304" pitchFamily="18" charset="0"/>
                <a:cs typeface="Times New Roman" panose="02020603050405020304" pitchFamily="18" charset="0"/>
              </a:rPr>
              <a:t>ane</a:t>
            </a:r>
            <a:r>
              <a:rPr lang="en-US" sz="8000" b="1" dirty="0">
                <a:solidFill>
                  <a:srgbClr val="002060"/>
                </a:solidFill>
                <a:latin typeface="Times New Roman" panose="02020603050405020304" pitchFamily="18" charset="0"/>
                <a:cs typeface="Times New Roman" panose="02020603050405020304" pitchFamily="18" charset="0"/>
              </a:rPr>
              <a:t> 			 		 22MVD01</a:t>
            </a:r>
            <a:r>
              <a:rPr lang="en-US" sz="8000" b="1" dirty="0">
                <a:latin typeface="Times New Roman" panose="02020603050405020304" pitchFamily="18" charset="0"/>
                <a:cs typeface="Times New Roman" panose="02020603050405020304" pitchFamily="18" charset="0"/>
              </a:rPr>
              <a:t>40</a:t>
            </a:r>
          </a:p>
          <a:p>
            <a:pPr algn="ctr"/>
            <a:endParaRPr lang="en-US" dirty="0"/>
          </a:p>
        </p:txBody>
      </p:sp>
      <p:pic>
        <p:nvPicPr>
          <p:cNvPr id="9" name="Content Placeholder 5"/>
          <p:cNvPicPr>
            <a:picLocks noChangeAspect="1"/>
          </p:cNvPicPr>
          <p:nvPr/>
        </p:nvPicPr>
        <p:blipFill rotWithShape="1">
          <a:blip r:embed="rId2"/>
          <a:srcRect t="23031" b="20925"/>
          <a:stretch/>
        </p:blipFill>
        <p:spPr>
          <a:xfrm>
            <a:off x="2141188" y="316194"/>
            <a:ext cx="7568697" cy="1982625"/>
          </a:xfrm>
          <a:prstGeom prst="rect">
            <a:avLst/>
          </a:prstGeom>
        </p:spPr>
      </p:pic>
    </p:spTree>
    <p:extLst>
      <p:ext uri="{BB962C8B-B14F-4D97-AF65-F5344CB8AC3E}">
        <p14:creationId xmlns:p14="http://schemas.microsoft.com/office/powerpoint/2010/main" val="9491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A2A631-5592-22D0-E5A8-4452ECF3C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199" y="1928647"/>
            <a:ext cx="7362199" cy="4285885"/>
          </a:xfrm>
          <a:prstGeom prst="rect">
            <a:avLst/>
          </a:prstGeom>
        </p:spPr>
      </p:pic>
      <p:sp>
        <p:nvSpPr>
          <p:cNvPr id="4" name="Title 3">
            <a:extLst>
              <a:ext uri="{FF2B5EF4-FFF2-40B4-BE49-F238E27FC236}">
                <a16:creationId xmlns:a16="http://schemas.microsoft.com/office/drawing/2014/main" id="{79AF279E-0CD7-F4B1-AD8C-C408E413978E}"/>
              </a:ext>
            </a:extLst>
          </p:cNvPr>
          <p:cNvSpPr>
            <a:spLocks noGrp="1"/>
          </p:cNvSpPr>
          <p:nvPr>
            <p:ph type="title"/>
          </p:nvPr>
        </p:nvSpPr>
        <p:spPr>
          <a:xfrm>
            <a:off x="1173480" y="508000"/>
            <a:ext cx="10058400" cy="942757"/>
          </a:xfrm>
        </p:spPr>
        <p:txBody>
          <a:bodyPr/>
          <a:lstStyle/>
          <a:p>
            <a:pPr algn="ctr"/>
            <a:r>
              <a:rPr lang="en-US" dirty="0">
                <a:latin typeface="Times New Roman" panose="02020603050405020304" pitchFamily="18" charset="0"/>
                <a:cs typeface="Times New Roman" panose="02020603050405020304" pitchFamily="18" charset="0"/>
              </a:rPr>
              <a:t>SOFT ERROR AND HARD ERRORS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914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EFF4C-6544-C7D1-3C6F-DD6062084681}"/>
              </a:ext>
            </a:extLst>
          </p:cNvPr>
          <p:cNvSpPr>
            <a:spLocks noGrp="1"/>
          </p:cNvSpPr>
          <p:nvPr>
            <p:ph type="title" idx="4294967295"/>
          </p:nvPr>
        </p:nvSpPr>
        <p:spPr>
          <a:xfrm>
            <a:off x="2133600" y="287338"/>
            <a:ext cx="10058400" cy="1449387"/>
          </a:xfrm>
        </p:spPr>
        <p:txBody>
          <a:bodyPr/>
          <a:lstStyle/>
          <a:p>
            <a:pPr algn="ctr"/>
            <a:r>
              <a:rPr lang="en-US" dirty="0"/>
              <a:t>CRITICAL CHARGE</a:t>
            </a:r>
            <a:endParaRPr lang="en-IN" dirty="0"/>
          </a:p>
        </p:txBody>
      </p:sp>
      <p:sp>
        <p:nvSpPr>
          <p:cNvPr id="4" name="TextBox 3">
            <a:extLst>
              <a:ext uri="{FF2B5EF4-FFF2-40B4-BE49-F238E27FC236}">
                <a16:creationId xmlns:a16="http://schemas.microsoft.com/office/drawing/2014/main" id="{97597C8F-A7EC-96D8-0080-2712828352A2}"/>
              </a:ext>
            </a:extLst>
          </p:cNvPr>
          <p:cNvSpPr txBox="1"/>
          <p:nvPr/>
        </p:nvSpPr>
        <p:spPr>
          <a:xfrm>
            <a:off x="1604513" y="1951672"/>
            <a:ext cx="7908266" cy="1477328"/>
          </a:xfrm>
          <a:prstGeom prst="rect">
            <a:avLst/>
          </a:prstGeom>
          <a:noFill/>
        </p:spPr>
        <p:txBody>
          <a:bodyPr wrap="square">
            <a:spAutoFit/>
          </a:bodyPr>
          <a:lstStyle/>
          <a:p>
            <a:r>
              <a:rPr lang="en-US" dirty="0"/>
              <a:t>Critical charge is defined as the minimum amount of charge necessary so as to flip a binary "1" to a "0" or vice-versa but it has to be less than the total charge that is stored. </a:t>
            </a:r>
            <a:r>
              <a:rPr lang="en-US" dirty="0" err="1"/>
              <a:t>Qcrit</a:t>
            </a:r>
            <a:r>
              <a:rPr lang="en-US" dirty="0"/>
              <a:t> (critical charge) is basically the difference between the charge at the storage node and the least value of charge required so that the sense amplifier can read correctly </a:t>
            </a:r>
            <a:endParaRPr lang="en-IN" dirty="0"/>
          </a:p>
        </p:txBody>
      </p:sp>
      <p:pic>
        <p:nvPicPr>
          <p:cNvPr id="6" name="Picture 5">
            <a:extLst>
              <a:ext uri="{FF2B5EF4-FFF2-40B4-BE49-F238E27FC236}">
                <a16:creationId xmlns:a16="http://schemas.microsoft.com/office/drawing/2014/main" id="{5D3B977C-7F7C-4E75-1EB6-B168350E1219}"/>
              </a:ext>
            </a:extLst>
          </p:cNvPr>
          <p:cNvPicPr>
            <a:picLocks noChangeAspect="1"/>
          </p:cNvPicPr>
          <p:nvPr/>
        </p:nvPicPr>
        <p:blipFill>
          <a:blip r:embed="rId2"/>
          <a:stretch>
            <a:fillRect/>
          </a:stretch>
        </p:blipFill>
        <p:spPr>
          <a:xfrm>
            <a:off x="2297117" y="4158934"/>
            <a:ext cx="6451278" cy="1225866"/>
          </a:xfrm>
          <a:prstGeom prst="rect">
            <a:avLst/>
          </a:prstGeom>
        </p:spPr>
      </p:pic>
    </p:spTree>
    <p:extLst>
      <p:ext uri="{BB962C8B-B14F-4D97-AF65-F5344CB8AC3E}">
        <p14:creationId xmlns:p14="http://schemas.microsoft.com/office/powerpoint/2010/main" val="1071995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6007054" cy="584220"/>
          </a:xfrm>
        </p:spPr>
        <p:txBody>
          <a:bodyPr>
            <a:normAutofit/>
          </a:bodyPr>
          <a:lstStyle/>
          <a:p>
            <a:r>
              <a:rPr lang="fr-FR" sz="2400" dirty="0">
                <a:effectLst/>
                <a:latin typeface="Times New Roman" panose="02020603050405020304" pitchFamily="18" charset="0"/>
              </a:rPr>
              <a:t>Double Exponential Transient Current Model :</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83976" y="923731"/>
            <a:ext cx="12027159" cy="2388635"/>
          </a:xfrm>
        </p:spPr>
        <p:txBody>
          <a:bodyPr>
            <a:normAutofit/>
          </a:bodyPr>
          <a:lstStyle/>
          <a:p>
            <a:pPr marL="457200" indent="-457200">
              <a:buFont typeface="+mj-lt"/>
              <a:buAutoNum type="arabicPeriod"/>
            </a:pPr>
            <a:r>
              <a:rPr lang="en-US" sz="1800" dirty="0">
                <a:effectLst/>
                <a:latin typeface="Times New Roman" panose="02020603050405020304" pitchFamily="18" charset="0"/>
                <a:cs typeface="Times New Roman" panose="02020603050405020304" pitchFamily="18" charset="0"/>
              </a:rPr>
              <a:t>The physical phenomenon that is taking place during the occurrence of an SET is the generation of a</a:t>
            </a:r>
            <a:br>
              <a:rPr lang="en-US" sz="1800" dirty="0">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double exponential current pulse from particle strike.</a:t>
            </a:r>
          </a:p>
          <a:p>
            <a:pPr marL="457200" indent="-457200">
              <a:buFont typeface="+mj-lt"/>
              <a:buAutoNum type="arabicPeriod"/>
            </a:pPr>
            <a:r>
              <a:rPr lang="en-US" sz="1800" dirty="0">
                <a:effectLst/>
                <a:latin typeface="Times New Roman" panose="02020603050405020304" pitchFamily="18" charset="0"/>
                <a:cs typeface="Times New Roman" panose="02020603050405020304" pitchFamily="18" charset="0"/>
              </a:rPr>
              <a:t>This is the most widely used analytical model to approximate the transient current waveform that is induced at the struck node </a:t>
            </a:r>
          </a:p>
          <a:p>
            <a:pPr marL="457200" indent="-457200">
              <a:buFont typeface="+mj-lt"/>
              <a:buAutoNum type="arabicPeriod"/>
            </a:pPr>
            <a:r>
              <a:rPr lang="en-US" sz="1800" dirty="0">
                <a:effectLst/>
                <a:latin typeface="Times New Roman" panose="02020603050405020304" pitchFamily="18" charset="0"/>
                <a:cs typeface="Times New Roman" panose="02020603050405020304" pitchFamily="18" charset="0"/>
              </a:rPr>
              <a:t>It has a rapid rise time and gradual fall time</a:t>
            </a:r>
          </a:p>
          <a:p>
            <a:pPr marL="457200" indent="-457200">
              <a:buFont typeface="+mj-lt"/>
              <a:buAutoNum type="arabicPeriod"/>
            </a:pPr>
            <a:endParaRPr lang="en-US" sz="800" dirty="0">
              <a:latin typeface="Times New Roman" panose="02020603050405020304" pitchFamily="18" charset="0"/>
            </a:endParaRPr>
          </a:p>
          <a:p>
            <a:pPr marL="0" indent="0">
              <a:buNone/>
            </a:pPr>
            <a:r>
              <a:rPr lang="en-US" sz="800" dirty="0">
                <a:latin typeface="Times New Roman" panose="02020603050405020304" pitchFamily="18" charset="0"/>
              </a:rPr>
              <a:t>                                                                                 </a:t>
            </a:r>
          </a:p>
          <a:p>
            <a:pPr marL="0" indent="0">
              <a:buNone/>
            </a:pPr>
            <a:r>
              <a:rPr lang="en-US" sz="800" dirty="0">
                <a:latin typeface="Times New Roman" panose="02020603050405020304" pitchFamily="18" charset="0"/>
              </a:rPr>
              <a:t>                                                                                </a:t>
            </a:r>
            <a:endParaRPr lang="en-US" sz="800" dirty="0"/>
          </a:p>
        </p:txBody>
      </p:sp>
      <p:pic>
        <p:nvPicPr>
          <p:cNvPr id="5" name="Picture 4">
            <a:extLst>
              <a:ext uri="{FF2B5EF4-FFF2-40B4-BE49-F238E27FC236}">
                <a16:creationId xmlns:a16="http://schemas.microsoft.com/office/drawing/2014/main" id="{147EBF9C-A4A3-028E-ACFA-189D452ED03F}"/>
              </a:ext>
            </a:extLst>
          </p:cNvPr>
          <p:cNvPicPr>
            <a:picLocks noChangeAspect="1"/>
          </p:cNvPicPr>
          <p:nvPr/>
        </p:nvPicPr>
        <p:blipFill rotWithShape="1">
          <a:blip r:embed="rId2">
            <a:extLst>
              <a:ext uri="{28A0092B-C50C-407E-A947-70E740481C1C}">
                <a14:useLocalDpi xmlns:a14="http://schemas.microsoft.com/office/drawing/2010/main" val="0"/>
              </a:ext>
            </a:extLst>
          </a:blip>
          <a:srcRect l="7947" r="6731" b="1801"/>
          <a:stretch/>
        </p:blipFill>
        <p:spPr>
          <a:xfrm>
            <a:off x="329682" y="2748190"/>
            <a:ext cx="4173894" cy="2850139"/>
          </a:xfrm>
          <a:prstGeom prst="rect">
            <a:avLst/>
          </a:prstGeom>
        </p:spPr>
      </p:pic>
      <p:pic>
        <p:nvPicPr>
          <p:cNvPr id="7" name="Picture 6">
            <a:extLst>
              <a:ext uri="{FF2B5EF4-FFF2-40B4-BE49-F238E27FC236}">
                <a16:creationId xmlns:a16="http://schemas.microsoft.com/office/drawing/2014/main" id="{35E1E33C-5287-28AA-091D-CF1596957C0E}"/>
              </a:ext>
            </a:extLst>
          </p:cNvPr>
          <p:cNvPicPr>
            <a:picLocks noChangeAspect="1"/>
          </p:cNvPicPr>
          <p:nvPr/>
        </p:nvPicPr>
        <p:blipFill rotWithShape="1">
          <a:blip r:embed="rId3">
            <a:extLst>
              <a:ext uri="{28A0092B-C50C-407E-A947-70E740481C1C}">
                <a14:useLocalDpi xmlns:a14="http://schemas.microsoft.com/office/drawing/2010/main" val="0"/>
              </a:ext>
            </a:extLst>
          </a:blip>
          <a:srcRect l="7312" r="11694" b="18392"/>
          <a:stretch/>
        </p:blipFill>
        <p:spPr>
          <a:xfrm>
            <a:off x="5491067" y="2735927"/>
            <a:ext cx="4394718" cy="1119430"/>
          </a:xfrm>
          <a:prstGeom prst="rect">
            <a:avLst/>
          </a:prstGeom>
        </p:spPr>
      </p:pic>
      <p:sp>
        <p:nvSpPr>
          <p:cNvPr id="8" name="TextBox 7">
            <a:extLst>
              <a:ext uri="{FF2B5EF4-FFF2-40B4-BE49-F238E27FC236}">
                <a16:creationId xmlns:a16="http://schemas.microsoft.com/office/drawing/2014/main" id="{9FCD4F8D-7C48-D058-D17C-DF1E861BEEB7}"/>
              </a:ext>
            </a:extLst>
          </p:cNvPr>
          <p:cNvSpPr txBox="1"/>
          <p:nvPr/>
        </p:nvSpPr>
        <p:spPr>
          <a:xfrm>
            <a:off x="4503576" y="4109810"/>
            <a:ext cx="7297832" cy="1200329"/>
          </a:xfrm>
          <a:prstGeom prst="rect">
            <a:avLst/>
          </a:prstGeom>
          <a:noFill/>
        </p:spPr>
        <p:txBody>
          <a:bodyPr wrap="none" rtlCol="0">
            <a:spAutoFit/>
          </a:bodyPr>
          <a:lstStyle/>
          <a:p>
            <a:pPr marL="285750" indent="-285750">
              <a:buFont typeface="Arial" panose="020B0604020202020204" pitchFamily="34" charset="0"/>
              <a:buChar char="•"/>
            </a:pPr>
            <a:r>
              <a:rPr lang="en-US" dirty="0">
                <a:effectLst/>
                <a:latin typeface="Times New Roman" panose="02020603050405020304" pitchFamily="18" charset="0"/>
              </a:rPr>
              <a:t> I(t) denotes the transient current waveform </a:t>
            </a:r>
          </a:p>
          <a:p>
            <a:pPr marL="285750" indent="-285750">
              <a:buFont typeface="Arial" panose="020B0604020202020204" pitchFamily="34" charset="0"/>
              <a:buChar char="•"/>
            </a:pPr>
            <a:r>
              <a:rPr lang="en-US" dirty="0">
                <a:latin typeface="Times New Roman" panose="02020603050405020304" pitchFamily="18" charset="0"/>
              </a:rPr>
              <a:t> </a:t>
            </a:r>
            <a:r>
              <a:rPr lang="en-US" dirty="0">
                <a:effectLst/>
                <a:latin typeface="Times New Roman" panose="02020603050405020304" pitchFamily="18" charset="0"/>
              </a:rPr>
              <a:t>Q denotes the negative or positive charge deposited by the particle strike.</a:t>
            </a:r>
          </a:p>
          <a:p>
            <a:pPr marL="285750" indent="-285750">
              <a:buFont typeface="Arial" panose="020B0604020202020204" pitchFamily="34" charset="0"/>
              <a:buChar char="•"/>
            </a:pPr>
            <a:r>
              <a:rPr lang="en-US" dirty="0"/>
              <a:t> </a:t>
            </a:r>
            <a:r>
              <a:rPr lang="en-US" dirty="0">
                <a:effectLst/>
                <a:latin typeface="Arial" panose="020B0604020202020204" pitchFamily="34" charset="0"/>
              </a:rPr>
              <a:t>τα </a:t>
            </a:r>
            <a:r>
              <a:rPr lang="en-US" dirty="0">
                <a:effectLst/>
                <a:latin typeface="Times New Roman" panose="02020603050405020304" pitchFamily="18" charset="0"/>
              </a:rPr>
              <a:t>is the fall time of current pulse </a:t>
            </a:r>
          </a:p>
          <a:p>
            <a:pPr marL="285750" indent="-285750">
              <a:buFont typeface="Arial" panose="020B0604020202020204" pitchFamily="34" charset="0"/>
              <a:buChar char="•"/>
            </a:pPr>
            <a:r>
              <a:rPr lang="en-US" dirty="0">
                <a:effectLst/>
                <a:latin typeface="Arial" panose="020B0604020202020204" pitchFamily="34" charset="0"/>
              </a:rPr>
              <a:t>τβ </a:t>
            </a:r>
            <a:r>
              <a:rPr lang="en-US" dirty="0">
                <a:effectLst/>
                <a:latin typeface="Times New Roman" panose="02020603050405020304" pitchFamily="18" charset="0"/>
              </a:rPr>
              <a:t>is the rise time.</a:t>
            </a:r>
            <a:endParaRPr lang="en-IN" dirty="0"/>
          </a:p>
        </p:txBody>
      </p:sp>
    </p:spTree>
    <p:extLst>
      <p:ext uri="{BB962C8B-B14F-4D97-AF65-F5344CB8AC3E}">
        <p14:creationId xmlns:p14="http://schemas.microsoft.com/office/powerpoint/2010/main" val="3152518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A0DB03-6AFB-EC06-C1BA-7E1020ED0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290"/>
            <a:ext cx="12192000" cy="6008913"/>
          </a:xfrm>
          <a:prstGeom prst="rect">
            <a:avLst/>
          </a:prstGeom>
        </p:spPr>
      </p:pic>
    </p:spTree>
    <p:extLst>
      <p:ext uri="{BB962C8B-B14F-4D97-AF65-F5344CB8AC3E}">
        <p14:creationId xmlns:p14="http://schemas.microsoft.com/office/powerpoint/2010/main" val="2068263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3E0FCF-BDB9-DFC4-18F0-2C1AA2E64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345066"/>
          </a:xfrm>
          <a:prstGeom prst="rect">
            <a:avLst/>
          </a:prstGeom>
        </p:spPr>
      </p:pic>
    </p:spTree>
    <p:extLst>
      <p:ext uri="{BB962C8B-B14F-4D97-AF65-F5344CB8AC3E}">
        <p14:creationId xmlns:p14="http://schemas.microsoft.com/office/powerpoint/2010/main" val="2693613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20DBDC-12D4-562F-0FB9-063C6D6E8552}"/>
              </a:ext>
            </a:extLst>
          </p:cNvPr>
          <p:cNvSpPr txBox="1"/>
          <p:nvPr/>
        </p:nvSpPr>
        <p:spPr>
          <a:xfrm>
            <a:off x="102636" y="186612"/>
            <a:ext cx="4735286" cy="369332"/>
          </a:xfrm>
          <a:prstGeom prst="rect">
            <a:avLst/>
          </a:prstGeom>
          <a:noFill/>
        </p:spPr>
        <p:txBody>
          <a:bodyPr wrap="square" rtlCol="0">
            <a:spAutoFit/>
          </a:bodyPr>
          <a:lstStyle/>
          <a:p>
            <a:r>
              <a:rPr lang="en-IN" b="1" dirty="0">
                <a:latin typeface="Tahoma" panose="020B0604030504040204" pitchFamily="34" charset="0"/>
                <a:ea typeface="Tahoma" panose="020B0604030504040204" pitchFamily="34" charset="0"/>
                <a:cs typeface="Tahoma" panose="020B0604030504040204" pitchFamily="34" charset="0"/>
              </a:rPr>
              <a:t>Radiation Hardening Techniques:</a:t>
            </a:r>
          </a:p>
        </p:txBody>
      </p:sp>
      <p:pic>
        <p:nvPicPr>
          <p:cNvPr id="4" name="Picture 3">
            <a:extLst>
              <a:ext uri="{FF2B5EF4-FFF2-40B4-BE49-F238E27FC236}">
                <a16:creationId xmlns:a16="http://schemas.microsoft.com/office/drawing/2014/main" id="{7F8A3FB8-0BAB-4489-C168-9E0B5BE12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040" y="2892089"/>
            <a:ext cx="5293993" cy="3436566"/>
          </a:xfrm>
          <a:prstGeom prst="rect">
            <a:avLst/>
          </a:prstGeom>
        </p:spPr>
      </p:pic>
      <p:sp>
        <p:nvSpPr>
          <p:cNvPr id="5" name="TextBox 4">
            <a:extLst>
              <a:ext uri="{FF2B5EF4-FFF2-40B4-BE49-F238E27FC236}">
                <a16:creationId xmlns:a16="http://schemas.microsoft.com/office/drawing/2014/main" id="{FF38EA6E-3756-C819-B439-5B66C3F2C968}"/>
              </a:ext>
            </a:extLst>
          </p:cNvPr>
          <p:cNvSpPr txBox="1"/>
          <p:nvPr/>
        </p:nvSpPr>
        <p:spPr>
          <a:xfrm>
            <a:off x="270587" y="886408"/>
            <a:ext cx="5181868" cy="369332"/>
          </a:xfrm>
          <a:prstGeom prst="rect">
            <a:avLst/>
          </a:prstGeom>
          <a:noFill/>
        </p:spPr>
        <p:txBody>
          <a:bodyPr wrap="none" rtlCol="0">
            <a:spAutoFit/>
          </a:bodyPr>
          <a:lstStyle/>
          <a:p>
            <a:r>
              <a:rPr lang="en-IN" b="1" dirty="0"/>
              <a:t>1. </a:t>
            </a:r>
            <a:r>
              <a:rPr lang="en-US" b="1" dirty="0">
                <a:effectLst/>
                <a:latin typeface="Times New Roman" panose="02020603050405020304" pitchFamily="18" charset="0"/>
              </a:rPr>
              <a:t>Increasing the Capacitance of the Storage Nodes</a:t>
            </a:r>
            <a:endParaRPr lang="en-IN" b="1" dirty="0"/>
          </a:p>
        </p:txBody>
      </p:sp>
      <p:sp>
        <p:nvSpPr>
          <p:cNvPr id="6" name="TextBox 5">
            <a:extLst>
              <a:ext uri="{FF2B5EF4-FFF2-40B4-BE49-F238E27FC236}">
                <a16:creationId xmlns:a16="http://schemas.microsoft.com/office/drawing/2014/main" id="{E7D4E99F-8FCC-8978-B12E-75BFC37271BE}"/>
              </a:ext>
            </a:extLst>
          </p:cNvPr>
          <p:cNvSpPr txBox="1"/>
          <p:nvPr/>
        </p:nvSpPr>
        <p:spPr>
          <a:xfrm>
            <a:off x="522514" y="1371600"/>
            <a:ext cx="10842172" cy="21253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rPr>
              <a:t>T</a:t>
            </a:r>
            <a:r>
              <a:rPr lang="en-US" dirty="0">
                <a:effectLst/>
                <a:latin typeface="Times New Roman" panose="02020603050405020304" pitchFamily="18" charset="0"/>
              </a:rPr>
              <a:t>he critical charge </a:t>
            </a:r>
            <a:r>
              <a:rPr lang="en-US" dirty="0" err="1">
                <a:effectLst/>
                <a:latin typeface="Times New Roman" panose="02020603050405020304" pitchFamily="18" charset="0"/>
              </a:rPr>
              <a:t>Qcrit</a:t>
            </a:r>
            <a:r>
              <a:rPr lang="en-US" dirty="0">
                <a:effectLst/>
                <a:latin typeface="Times New Roman" panose="02020603050405020304" pitchFamily="18" charset="0"/>
              </a:rPr>
              <a:t> is proportional to </a:t>
            </a:r>
            <a:r>
              <a:rPr lang="en-US" dirty="0" err="1">
                <a:effectLst/>
                <a:latin typeface="Times New Roman" panose="02020603050405020304" pitchFamily="18" charset="0"/>
              </a:rPr>
              <a:t>Cnode</a:t>
            </a:r>
            <a:r>
              <a:rPr lang="en-US" dirty="0">
                <a:effectLst/>
                <a:latin typeface="Times New Roman" panose="02020603050405020304" pitchFamily="18" charset="0"/>
              </a:rPr>
              <a:t> </a:t>
            </a:r>
            <a:r>
              <a:rPr lang="en-US" dirty="0">
                <a:effectLst/>
                <a:latin typeface="Arial" panose="020B0604020202020204" pitchFamily="34" charset="0"/>
              </a:rPr>
              <a:t>×</a:t>
            </a:r>
            <a:r>
              <a:rPr lang="en-US" dirty="0" err="1">
                <a:effectLst/>
                <a:latin typeface="Times New Roman" panose="02020603050405020304" pitchFamily="18" charset="0"/>
              </a:rPr>
              <a:t>Vnode</a:t>
            </a:r>
            <a:r>
              <a:rPr lang="en-US" dirty="0">
                <a:effectLst/>
                <a:latin typeface="Times New Roman" panose="02020603050405020304" pitchFamily="18" charset="0"/>
              </a:rPr>
              <a:t>.</a:t>
            </a:r>
          </a:p>
          <a:p>
            <a:pPr marL="285750" indent="-285750">
              <a:lnSpc>
                <a:spcPct val="150000"/>
              </a:lnSpc>
              <a:buFont typeface="Arial" panose="020B0604020202020204" pitchFamily="34" charset="0"/>
              <a:buChar char="•"/>
            </a:pPr>
            <a:r>
              <a:rPr lang="en-US" dirty="0">
                <a:effectLst/>
                <a:latin typeface="Times New Roman" panose="02020603050405020304" pitchFamily="18" charset="0"/>
              </a:rPr>
              <a:t>Connecting extra capacitance to the storage nodes of an SRAM cell effectively increases the Cnode capacitance. As a result, the Q crit of a cell will be larger.</a:t>
            </a:r>
          </a:p>
          <a:p>
            <a:pPr marL="285750" indent="-285750">
              <a:lnSpc>
                <a:spcPct val="150000"/>
              </a:lnSpc>
              <a:buFont typeface="Arial" panose="020B0604020202020204" pitchFamily="34" charset="0"/>
              <a:buChar char="•"/>
            </a:pPr>
            <a:r>
              <a:rPr lang="en-US" dirty="0">
                <a:effectLst/>
                <a:latin typeface="Times New Roman" panose="02020603050405020304" pitchFamily="18" charset="0"/>
              </a:rPr>
              <a:t>The longer discharge time of the more capacitive storage node will lead to a decrease in the SER(Soft Error Rate).</a:t>
            </a:r>
            <a:endParaRPr lang="en-IN" dirty="0"/>
          </a:p>
        </p:txBody>
      </p:sp>
    </p:spTree>
    <p:extLst>
      <p:ext uri="{BB962C8B-B14F-4D97-AF65-F5344CB8AC3E}">
        <p14:creationId xmlns:p14="http://schemas.microsoft.com/office/powerpoint/2010/main" val="3271687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9524D0-3303-2F52-F964-6D56E413B0B5}"/>
              </a:ext>
            </a:extLst>
          </p:cNvPr>
          <p:cNvSpPr txBox="1"/>
          <p:nvPr/>
        </p:nvSpPr>
        <p:spPr>
          <a:xfrm>
            <a:off x="0" y="111967"/>
            <a:ext cx="6205545" cy="369332"/>
          </a:xfrm>
          <a:prstGeom prst="rect">
            <a:avLst/>
          </a:prstGeom>
          <a:noFill/>
        </p:spPr>
        <p:txBody>
          <a:bodyPr wrap="none" rtlCol="0">
            <a:spAutoFit/>
          </a:bodyPr>
          <a:lstStyle/>
          <a:p>
            <a:r>
              <a:rPr lang="en-IN" b="1" dirty="0"/>
              <a:t>2. </a:t>
            </a:r>
            <a:r>
              <a:rPr lang="en-US" b="1" dirty="0">
                <a:effectLst/>
                <a:latin typeface="Times New Roman" panose="02020603050405020304" pitchFamily="18" charset="0"/>
              </a:rPr>
              <a:t>Inserting Resistors in the Feedback Loop of an SRAM Cell</a:t>
            </a:r>
            <a:endParaRPr lang="en-IN" b="1" dirty="0"/>
          </a:p>
        </p:txBody>
      </p:sp>
      <p:pic>
        <p:nvPicPr>
          <p:cNvPr id="4" name="Picture 3">
            <a:extLst>
              <a:ext uri="{FF2B5EF4-FFF2-40B4-BE49-F238E27FC236}">
                <a16:creationId xmlns:a16="http://schemas.microsoft.com/office/drawing/2014/main" id="{AEEA183C-F546-4A16-D0CB-63D89A234319}"/>
              </a:ext>
            </a:extLst>
          </p:cNvPr>
          <p:cNvPicPr>
            <a:picLocks noChangeAspect="1"/>
          </p:cNvPicPr>
          <p:nvPr/>
        </p:nvPicPr>
        <p:blipFill rotWithShape="1">
          <a:blip r:embed="rId2">
            <a:extLst>
              <a:ext uri="{28A0092B-C50C-407E-A947-70E740481C1C}">
                <a14:useLocalDpi xmlns:a14="http://schemas.microsoft.com/office/drawing/2010/main" val="0"/>
              </a:ext>
            </a:extLst>
          </a:blip>
          <a:srcRect l="7730" r="9187"/>
          <a:stretch/>
        </p:blipFill>
        <p:spPr>
          <a:xfrm>
            <a:off x="7050833" y="2692504"/>
            <a:ext cx="5141167" cy="3581710"/>
          </a:xfrm>
          <a:prstGeom prst="rect">
            <a:avLst/>
          </a:prstGeom>
        </p:spPr>
      </p:pic>
      <p:sp>
        <p:nvSpPr>
          <p:cNvPr id="5" name="TextBox 4">
            <a:extLst>
              <a:ext uri="{FF2B5EF4-FFF2-40B4-BE49-F238E27FC236}">
                <a16:creationId xmlns:a16="http://schemas.microsoft.com/office/drawing/2014/main" id="{BF6E8A72-ECF8-EA21-93B5-C6841F672BB6}"/>
              </a:ext>
            </a:extLst>
          </p:cNvPr>
          <p:cNvSpPr txBox="1"/>
          <p:nvPr/>
        </p:nvSpPr>
        <p:spPr>
          <a:xfrm>
            <a:off x="357673" y="914401"/>
            <a:ext cx="11476653" cy="27238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effectLst/>
                <a:latin typeface="Times New Roman" panose="02020603050405020304" pitchFamily="18" charset="0"/>
              </a:rPr>
              <a:t>Resistors R1 and R2 are inserted in the feedback loop of an SRAM cell to increase the RC time constant </a:t>
            </a:r>
            <a:r>
              <a:rPr lang="en-US" dirty="0">
                <a:effectLst/>
                <a:latin typeface="Arial" panose="020B0604020202020204" pitchFamily="34" charset="0"/>
              </a:rPr>
              <a:t>τ </a:t>
            </a:r>
            <a:r>
              <a:rPr lang="en-US" dirty="0">
                <a:effectLst/>
                <a:latin typeface="Times New Roman" panose="02020603050405020304" pitchFamily="18" charset="0"/>
              </a:rPr>
              <a:t>of the cell.</a:t>
            </a:r>
          </a:p>
          <a:p>
            <a:pPr marL="285750" indent="-285750">
              <a:lnSpc>
                <a:spcPct val="150000"/>
              </a:lnSpc>
              <a:buFont typeface="Arial" panose="020B0604020202020204" pitchFamily="34" charset="0"/>
              <a:buChar char="•"/>
            </a:pPr>
            <a:r>
              <a:rPr lang="en-US" dirty="0">
                <a:effectLst/>
                <a:latin typeface="Times New Roman" panose="02020603050405020304" pitchFamily="18" charset="0"/>
              </a:rPr>
              <a:t>The SRAM cell will not be flipped by an ionizing particle as long as the RC time constant of the cell exceeds the recovery time of the output of the inverter. </a:t>
            </a:r>
          </a:p>
          <a:p>
            <a:pPr marL="285750" indent="-285750">
              <a:lnSpc>
                <a:spcPct val="150000"/>
              </a:lnSpc>
              <a:buFont typeface="Arial" panose="020B0604020202020204" pitchFamily="34" charset="0"/>
              <a:buChar char="•"/>
            </a:pPr>
            <a:r>
              <a:rPr lang="en-US" dirty="0">
                <a:effectLst/>
                <a:latin typeface="Times New Roman" panose="02020603050405020304" pitchFamily="18" charset="0"/>
              </a:rPr>
              <a:t>The amount of the recovery time of such a radiation-hardened SRAM cell can be adjusted by varying the resistance of resistors R1 and R2.</a:t>
            </a:r>
            <a:endParaRPr lang="en-US" dirty="0">
              <a:latin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49837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7338"/>
            <a:ext cx="12192000" cy="558800"/>
          </a:xfrm>
        </p:spPr>
        <p:txBody>
          <a:bodyPr>
            <a:noAutofit/>
          </a:bodyPr>
          <a:lstStyle/>
          <a:p>
            <a:pPr algn="ctr"/>
            <a:r>
              <a:rPr lang="en-US" sz="4400" dirty="0">
                <a:latin typeface="Times New Roman" panose="02020603050405020304" pitchFamily="18" charset="0"/>
                <a:cs typeface="Times New Roman" panose="02020603050405020304" pitchFamily="18" charset="0"/>
              </a:rPr>
              <a:t>9.	</a:t>
            </a:r>
            <a:r>
              <a:rPr lang="en-US" sz="4400" u="sng" dirty="0">
                <a:latin typeface="Times New Roman" panose="02020603050405020304" pitchFamily="18" charset="0"/>
                <a:cs typeface="Times New Roman" panose="02020603050405020304" pitchFamily="18" charset="0"/>
              </a:rPr>
              <a:t>References</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435836" y="846138"/>
            <a:ext cx="11630826" cy="5176837"/>
          </a:xfrm>
        </p:spPr>
        <p:txBody>
          <a:bodyPr>
            <a:normAutofit/>
          </a:bodyPr>
          <a:lstStyle/>
          <a:p>
            <a:pPr marL="457200" lvl="0" indent="-457200">
              <a:buFont typeface="+mj-lt"/>
              <a:buAutoNum type="arabicPeriod"/>
            </a:pPr>
            <a:endParaRPr lang="en-US" dirty="0"/>
          </a:p>
          <a:p>
            <a:pPr marL="457200" indent="-457200">
              <a:buFont typeface="+mj-lt"/>
              <a:buAutoNum type="arabicPeriod"/>
            </a:pPr>
            <a:endParaRPr lang="en-US" dirty="0"/>
          </a:p>
        </p:txBody>
      </p:sp>
      <p:sp>
        <p:nvSpPr>
          <p:cNvPr id="4" name="TextBox 3">
            <a:extLst>
              <a:ext uri="{FF2B5EF4-FFF2-40B4-BE49-F238E27FC236}">
                <a16:creationId xmlns:a16="http://schemas.microsoft.com/office/drawing/2014/main" id="{548961A5-EAE5-3091-C360-DB5C3050AB9D}"/>
              </a:ext>
            </a:extLst>
          </p:cNvPr>
          <p:cNvSpPr txBox="1"/>
          <p:nvPr/>
        </p:nvSpPr>
        <p:spPr>
          <a:xfrm>
            <a:off x="160640" y="1065342"/>
            <a:ext cx="11870720" cy="4939814"/>
          </a:xfrm>
          <a:prstGeom prst="rect">
            <a:avLst/>
          </a:prstGeom>
          <a:noFill/>
        </p:spPr>
        <p:txBody>
          <a:bodyPr wrap="square" rtlCol="0">
            <a:spAutoFit/>
          </a:bodyPr>
          <a:lstStyle/>
          <a:p>
            <a:pPr marL="342900" indent="-342900">
              <a:lnSpc>
                <a:spcPct val="150000"/>
              </a:lnSpc>
              <a:buFont typeface="+mj-lt"/>
              <a:buAutoNum type="arabicPeriod"/>
            </a:pPr>
            <a:r>
              <a:rPr lang="en-IN" dirty="0"/>
              <a:t>A. Haran et al., "Single-Event Upset Tolerance Study of a Low-Voltage 13T Radiation-Hardened SRAM </a:t>
            </a:r>
            <a:r>
              <a:rPr lang="en-IN" dirty="0" err="1"/>
              <a:t>Bitcell</a:t>
            </a:r>
            <a:r>
              <a:rPr lang="en-IN" dirty="0"/>
              <a:t>," in IEEE Transactions on Nuclear Science, vol. 67, no. 8, pp. 1803-1812, Aug. 2020, </a:t>
            </a:r>
            <a:r>
              <a:rPr lang="en-IN" dirty="0" err="1"/>
              <a:t>doi</a:t>
            </a:r>
            <a:r>
              <a:rPr lang="en-IN" dirty="0"/>
              <a:t>: 10.1109/TNS.2020.3002654.</a:t>
            </a:r>
          </a:p>
          <a:p>
            <a:pPr marL="342900" indent="-342900">
              <a:lnSpc>
                <a:spcPct val="150000"/>
              </a:lnSpc>
              <a:buFont typeface="+mj-lt"/>
              <a:buAutoNum type="arabicPeriod"/>
            </a:pPr>
            <a:r>
              <a:rPr lang="en-IN" dirty="0"/>
              <a:t>M. </a:t>
            </a:r>
            <a:r>
              <a:rPr lang="en-IN" dirty="0" err="1"/>
              <a:t>Fazeli</a:t>
            </a:r>
            <a:r>
              <a:rPr lang="en-IN" dirty="0"/>
              <a:t>, A. </a:t>
            </a:r>
            <a:r>
              <a:rPr lang="en-IN" dirty="0" err="1"/>
              <a:t>Patooghy</a:t>
            </a:r>
            <a:r>
              <a:rPr lang="en-IN" dirty="0"/>
              <a:t>, S. G. </a:t>
            </a:r>
            <a:r>
              <a:rPr lang="en-IN" dirty="0" err="1"/>
              <a:t>Miremadi</a:t>
            </a:r>
            <a:r>
              <a:rPr lang="en-IN" dirty="0"/>
              <a:t> and A. </a:t>
            </a:r>
            <a:r>
              <a:rPr lang="en-IN" dirty="0" err="1"/>
              <a:t>Ejlali</a:t>
            </a:r>
            <a:r>
              <a:rPr lang="en-IN" dirty="0"/>
              <a:t>, "Feedback Redundancy: A Power Efficient SEU-Tolerant Latch Design for Deep Sub-Micron Technologies," 37th Annual IEEE/IFIP International Conference on Dependable Systems and Networks (DSN'07), Edinburgh, UK, 2007, pp. 276-285, </a:t>
            </a:r>
            <a:r>
              <a:rPr lang="en-IN" dirty="0" err="1"/>
              <a:t>doi</a:t>
            </a:r>
            <a:r>
              <a:rPr lang="en-IN" dirty="0"/>
              <a:t>: 10.1109/DSN.2007.51.</a:t>
            </a:r>
          </a:p>
          <a:p>
            <a:pPr marL="342900" indent="-342900">
              <a:lnSpc>
                <a:spcPct val="150000"/>
              </a:lnSpc>
              <a:buFont typeface="+mj-lt"/>
              <a:buAutoNum type="arabicPeriod"/>
            </a:pPr>
            <a:r>
              <a:rPr lang="en-IN" dirty="0"/>
              <a:t>A. Agal, Pardeep, B. Krishan, 6T SRAM Cell: Design And Analysis, Int. J. Eng. Res. Appl. 4 (2014) 574–577</a:t>
            </a:r>
          </a:p>
          <a:p>
            <a:pPr marL="342900" indent="-342900">
              <a:lnSpc>
                <a:spcPct val="150000"/>
              </a:lnSpc>
              <a:buFont typeface="+mj-lt"/>
              <a:buAutoNum type="arabicPeriod"/>
            </a:pPr>
            <a:r>
              <a:rPr lang="en-IN" dirty="0"/>
              <a:t>S. Ahmad, N. </a:t>
            </a:r>
            <a:r>
              <a:rPr lang="en-IN" dirty="0" err="1"/>
              <a:t>Alam</a:t>
            </a:r>
            <a:r>
              <a:rPr lang="en-IN" dirty="0"/>
              <a:t> and M. Hasan, "Radiation Hardened Area-Efficient 10T SRAM Cell for Space Applications," 2021 25th International Symposium on VLSI Design and Test (VDAT), Surat, India, 2021, pp. 1-6, </a:t>
            </a:r>
            <a:r>
              <a:rPr lang="en-IN" dirty="0" err="1"/>
              <a:t>doi</a:t>
            </a:r>
            <a:r>
              <a:rPr lang="en-IN" dirty="0"/>
              <a:t>: 10.1109/VDAT53777.2021.9601130.</a:t>
            </a:r>
          </a:p>
          <a:p>
            <a:pPr marL="342900" indent="-342900">
              <a:lnSpc>
                <a:spcPct val="150000"/>
              </a:lnSpc>
              <a:buFont typeface="+mj-lt"/>
              <a:buAutoNum type="arabicPeriod"/>
            </a:pPr>
            <a:r>
              <a:rPr lang="en-IN" dirty="0">
                <a:effectLst/>
                <a:latin typeface="Arial" panose="020B0604020202020204" pitchFamily="34" charset="0"/>
              </a:rPr>
              <a:t>Gul, W.; Shams, M.; Al-Khalili, D.SRAM Cell Design Challenges in Modern Deep Sub-Micron Technologies: An </a:t>
            </a:r>
            <a:r>
              <a:rPr lang="en-IN" dirty="0" err="1">
                <a:effectLst/>
                <a:latin typeface="Arial" panose="020B0604020202020204" pitchFamily="34" charset="0"/>
              </a:rPr>
              <a:t>Overview.Micromachines</a:t>
            </a:r>
            <a:r>
              <a:rPr lang="en-IN" dirty="0">
                <a:effectLst/>
                <a:latin typeface="Arial" panose="020B0604020202020204" pitchFamily="34" charset="0"/>
              </a:rPr>
              <a:t> 2022, 13, 1332.https://doi.org/10.3390/ mi13081332</a:t>
            </a:r>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4217751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39629" y="2211471"/>
            <a:ext cx="10058400" cy="1463497"/>
          </a:xfrm>
        </p:spPr>
        <p:txBody>
          <a:bodyPr>
            <a:normAutofit/>
          </a:bodyPr>
          <a:lstStyle/>
          <a:p>
            <a:pPr algn="ctr"/>
            <a:r>
              <a:rPr lang="en-US" sz="60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33643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4677" y="367469"/>
            <a:ext cx="10058400" cy="822325"/>
          </a:xfrm>
        </p:spPr>
        <p:txBody>
          <a:bodyPr>
            <a:normAutofit/>
          </a:bodyPr>
          <a:lstStyle/>
          <a:p>
            <a:pPr algn="ctr"/>
            <a:r>
              <a:rPr lang="en-US" sz="4400" dirty="0">
                <a:latin typeface="Times New Roman" panose="02020603050405020304" pitchFamily="18" charset="0"/>
                <a:cs typeface="Times New Roman" panose="02020603050405020304" pitchFamily="18" charset="0"/>
              </a:rPr>
              <a:t>Table of Content</a:t>
            </a:r>
          </a:p>
        </p:txBody>
      </p:sp>
      <p:sp>
        <p:nvSpPr>
          <p:cNvPr id="3" name="Content Placeholder 2"/>
          <p:cNvSpPr>
            <a:spLocks noGrp="1"/>
          </p:cNvSpPr>
          <p:nvPr>
            <p:ph idx="4294967295"/>
          </p:nvPr>
        </p:nvSpPr>
        <p:spPr>
          <a:xfrm>
            <a:off x="2133600" y="1846263"/>
            <a:ext cx="10058400" cy="4022725"/>
          </a:xfrm>
        </p:spPr>
        <p:txBody>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6T cell array</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SRAM Sizing Constraint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SRAM operation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Graphs</a:t>
            </a:r>
          </a:p>
          <a:p>
            <a:pPr marL="0" indent="0">
              <a:buNone/>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588928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9308" y="205168"/>
            <a:ext cx="10058400" cy="762504"/>
          </a:xfrm>
        </p:spPr>
        <p:txBody>
          <a:bodyPr>
            <a:normAutofit/>
          </a:bodyPr>
          <a:lstStyle/>
          <a:p>
            <a:pPr algn="ctr"/>
            <a:r>
              <a:rPr lang="en-US" sz="4400" dirty="0">
                <a:latin typeface="Times New Roman" panose="02020603050405020304" pitchFamily="18" charset="0"/>
                <a:cs typeface="Times New Roman" panose="02020603050405020304" pitchFamily="18" charset="0"/>
              </a:rPr>
              <a:t>1.	 </a:t>
            </a:r>
            <a:r>
              <a:rPr lang="en-US" sz="4400" u="sng" dirty="0">
                <a:latin typeface="Times New Roman" panose="02020603050405020304" pitchFamily="18" charset="0"/>
                <a:cs typeface="Times New Roman" panose="02020603050405020304" pitchFamily="18" charset="0"/>
              </a:rPr>
              <a:t>6T SRAM Cell</a:t>
            </a:r>
          </a:p>
        </p:txBody>
      </p:sp>
      <p:sp>
        <p:nvSpPr>
          <p:cNvPr id="4" name="object 4"/>
          <p:cNvSpPr/>
          <p:nvPr/>
        </p:nvSpPr>
        <p:spPr>
          <a:xfrm>
            <a:off x="3215633" y="1852434"/>
            <a:ext cx="6200775" cy="3749675"/>
          </a:xfrm>
          <a:custGeom>
            <a:avLst/>
            <a:gdLst/>
            <a:ahLst/>
            <a:cxnLst/>
            <a:rect l="l" t="t" r="r" b="b"/>
            <a:pathLst>
              <a:path w="6200775" h="3749675">
                <a:moveTo>
                  <a:pt x="0" y="0"/>
                </a:moveTo>
                <a:lnTo>
                  <a:pt x="0" y="3749128"/>
                </a:lnTo>
              </a:path>
              <a:path w="6200775" h="3749675">
                <a:moveTo>
                  <a:pt x="1756106" y="2011933"/>
                </a:moveTo>
                <a:lnTo>
                  <a:pt x="1238115" y="2011933"/>
                </a:lnTo>
                <a:lnTo>
                  <a:pt x="1238115" y="1518971"/>
                </a:lnTo>
                <a:lnTo>
                  <a:pt x="498129" y="1518971"/>
                </a:lnTo>
                <a:lnTo>
                  <a:pt x="498129" y="2011933"/>
                </a:lnTo>
                <a:lnTo>
                  <a:pt x="4793" y="2011933"/>
                </a:lnTo>
              </a:path>
              <a:path w="6200775" h="3749675">
                <a:moveTo>
                  <a:pt x="1228025" y="1406934"/>
                </a:moveTo>
                <a:lnTo>
                  <a:pt x="502676" y="1406934"/>
                </a:lnTo>
              </a:path>
              <a:path w="6200775" h="3749675">
                <a:moveTo>
                  <a:pt x="891667" y="1406934"/>
                </a:moveTo>
                <a:lnTo>
                  <a:pt x="891667" y="991526"/>
                </a:lnTo>
              </a:path>
              <a:path w="6200775" h="3749675">
                <a:moveTo>
                  <a:pt x="6200445" y="0"/>
                </a:moveTo>
                <a:lnTo>
                  <a:pt x="6200445" y="3749128"/>
                </a:lnTo>
              </a:path>
            </a:pathLst>
          </a:custGeom>
          <a:ln w="67246">
            <a:solidFill>
              <a:srgbClr val="000000"/>
            </a:solidFill>
          </a:ln>
        </p:spPr>
        <p:txBody>
          <a:bodyPr wrap="square" lIns="0" tIns="0" rIns="0" bIns="0" rtlCol="0"/>
          <a:lstStyle/>
          <a:p>
            <a:endParaRPr/>
          </a:p>
        </p:txBody>
      </p:sp>
      <p:sp>
        <p:nvSpPr>
          <p:cNvPr id="5" name="object 5"/>
          <p:cNvSpPr txBox="1"/>
          <p:nvPr/>
        </p:nvSpPr>
        <p:spPr>
          <a:xfrm>
            <a:off x="3765502" y="3431815"/>
            <a:ext cx="631190" cy="472886"/>
          </a:xfrm>
          <a:prstGeom prst="rect">
            <a:avLst/>
          </a:prstGeom>
          <a:ln w="67225">
            <a:solidFill>
              <a:schemeClr val="bg1"/>
            </a:solidFill>
          </a:ln>
        </p:spPr>
        <p:txBody>
          <a:bodyPr vert="horz" wrap="square" lIns="0" tIns="53975" rIns="0" bIns="0" rtlCol="0">
            <a:spAutoFit/>
          </a:bodyPr>
          <a:lstStyle/>
          <a:p>
            <a:pPr marL="76835">
              <a:lnSpc>
                <a:spcPts val="3460"/>
              </a:lnSpc>
              <a:spcBef>
                <a:spcPts val="425"/>
              </a:spcBef>
            </a:pPr>
            <a:r>
              <a:rPr sz="2800" spc="20" dirty="0">
                <a:solidFill>
                  <a:srgbClr val="001F5F"/>
                </a:solidFill>
                <a:latin typeface="Arial MT"/>
                <a:cs typeface="Arial MT"/>
              </a:rPr>
              <a:t>M2</a:t>
            </a:r>
            <a:endParaRPr sz="2800" dirty="0">
              <a:latin typeface="Arial MT"/>
              <a:cs typeface="Arial MT"/>
            </a:endParaRPr>
          </a:p>
        </p:txBody>
      </p:sp>
      <p:sp>
        <p:nvSpPr>
          <p:cNvPr id="6" name="object 6"/>
          <p:cNvSpPr/>
          <p:nvPr/>
        </p:nvSpPr>
        <p:spPr>
          <a:xfrm>
            <a:off x="4992419" y="2097047"/>
            <a:ext cx="4424680" cy="1767839"/>
          </a:xfrm>
          <a:custGeom>
            <a:avLst/>
            <a:gdLst/>
            <a:ahLst/>
            <a:cxnLst/>
            <a:rect l="l" t="t" r="r" b="b"/>
            <a:pathLst>
              <a:path w="4424680" h="1767839">
                <a:moveTo>
                  <a:pt x="0" y="0"/>
                </a:moveTo>
                <a:lnTo>
                  <a:pt x="0" y="517548"/>
                </a:lnTo>
                <a:lnTo>
                  <a:pt x="493324" y="517548"/>
                </a:lnTo>
                <a:lnTo>
                  <a:pt x="493324" y="1256991"/>
                </a:lnTo>
                <a:lnTo>
                  <a:pt x="0" y="1256991"/>
                </a:lnTo>
                <a:lnTo>
                  <a:pt x="0" y="1749954"/>
                </a:lnTo>
              </a:path>
              <a:path w="4424680" h="1767839">
                <a:moveTo>
                  <a:pt x="840893" y="860505"/>
                </a:moveTo>
                <a:lnTo>
                  <a:pt x="1020284" y="860505"/>
                </a:lnTo>
              </a:path>
              <a:path w="4424680" h="1767839">
                <a:moveTo>
                  <a:pt x="616655" y="866107"/>
                </a:moveTo>
                <a:lnTo>
                  <a:pt x="625467" y="822605"/>
                </a:lnTo>
                <a:lnTo>
                  <a:pt x="649496" y="786981"/>
                </a:lnTo>
                <a:lnTo>
                  <a:pt x="685135" y="762911"/>
                </a:lnTo>
                <a:lnTo>
                  <a:pt x="728774" y="754070"/>
                </a:lnTo>
                <a:lnTo>
                  <a:pt x="772413" y="762911"/>
                </a:lnTo>
                <a:lnTo>
                  <a:pt x="808051" y="786981"/>
                </a:lnTo>
                <a:lnTo>
                  <a:pt x="832081" y="822605"/>
                </a:lnTo>
                <a:lnTo>
                  <a:pt x="840893" y="866107"/>
                </a:lnTo>
                <a:lnTo>
                  <a:pt x="832081" y="909740"/>
                </a:lnTo>
                <a:lnTo>
                  <a:pt x="808051" y="945350"/>
                </a:lnTo>
                <a:lnTo>
                  <a:pt x="772413" y="969347"/>
                </a:lnTo>
                <a:lnTo>
                  <a:pt x="728774" y="978144"/>
                </a:lnTo>
                <a:lnTo>
                  <a:pt x="685135" y="969347"/>
                </a:lnTo>
                <a:lnTo>
                  <a:pt x="649496" y="945350"/>
                </a:lnTo>
                <a:lnTo>
                  <a:pt x="625467" y="909740"/>
                </a:lnTo>
                <a:lnTo>
                  <a:pt x="616655" y="866107"/>
                </a:lnTo>
                <a:close/>
              </a:path>
              <a:path w="4424680" h="1767839">
                <a:moveTo>
                  <a:pt x="605443" y="529996"/>
                </a:moveTo>
                <a:lnTo>
                  <a:pt x="605443" y="1227426"/>
                </a:lnTo>
              </a:path>
              <a:path w="4424680" h="1767839">
                <a:moveTo>
                  <a:pt x="2672732" y="1767319"/>
                </a:moveTo>
                <a:lnTo>
                  <a:pt x="3190972" y="1767319"/>
                </a:lnTo>
                <a:lnTo>
                  <a:pt x="3190972" y="1274357"/>
                </a:lnTo>
                <a:lnTo>
                  <a:pt x="3930958" y="1274357"/>
                </a:lnTo>
                <a:lnTo>
                  <a:pt x="3930958" y="1767319"/>
                </a:lnTo>
                <a:lnTo>
                  <a:pt x="4424282" y="1767319"/>
                </a:lnTo>
              </a:path>
              <a:path w="4424680" h="1767839">
                <a:moveTo>
                  <a:pt x="3200938" y="1162320"/>
                </a:moveTo>
                <a:lnTo>
                  <a:pt x="3926286" y="1162320"/>
                </a:lnTo>
              </a:path>
              <a:path w="4424680" h="1767839">
                <a:moveTo>
                  <a:pt x="3537295" y="1162320"/>
                </a:moveTo>
                <a:lnTo>
                  <a:pt x="3537295" y="746912"/>
                </a:lnTo>
              </a:path>
            </a:pathLst>
          </a:custGeom>
          <a:ln w="67246">
            <a:solidFill>
              <a:srgbClr val="000000"/>
            </a:solidFill>
          </a:ln>
        </p:spPr>
        <p:txBody>
          <a:bodyPr wrap="square" lIns="0" tIns="0" rIns="0" bIns="0" rtlCol="0"/>
          <a:lstStyle/>
          <a:p>
            <a:endParaRPr/>
          </a:p>
        </p:txBody>
      </p:sp>
      <p:sp>
        <p:nvSpPr>
          <p:cNvPr id="7" name="object 7"/>
          <p:cNvSpPr txBox="1"/>
          <p:nvPr/>
        </p:nvSpPr>
        <p:spPr>
          <a:xfrm>
            <a:off x="4789054" y="2655435"/>
            <a:ext cx="631190" cy="548640"/>
          </a:xfrm>
          <a:prstGeom prst="rect">
            <a:avLst/>
          </a:prstGeom>
        </p:spPr>
        <p:txBody>
          <a:bodyPr vert="horz" wrap="square" lIns="0" tIns="16510" rIns="0" bIns="0" rtlCol="0">
            <a:spAutoFit/>
          </a:bodyPr>
          <a:lstStyle/>
          <a:p>
            <a:pPr marL="12700">
              <a:lnSpc>
                <a:spcPct val="100000"/>
              </a:lnSpc>
              <a:spcBef>
                <a:spcPts val="130"/>
              </a:spcBef>
            </a:pPr>
            <a:r>
              <a:rPr sz="3400" spc="25" dirty="0">
                <a:solidFill>
                  <a:srgbClr val="001F5F"/>
                </a:solidFill>
                <a:latin typeface="Arial MT"/>
                <a:cs typeface="Arial MT"/>
              </a:rPr>
              <a:t>M</a:t>
            </a:r>
            <a:r>
              <a:rPr sz="3400" spc="15" dirty="0">
                <a:solidFill>
                  <a:srgbClr val="001F5F"/>
                </a:solidFill>
                <a:latin typeface="Arial MT"/>
                <a:cs typeface="Arial MT"/>
              </a:rPr>
              <a:t>3</a:t>
            </a:r>
            <a:endParaRPr sz="3400">
              <a:latin typeface="Arial MT"/>
              <a:cs typeface="Arial MT"/>
            </a:endParaRPr>
          </a:p>
        </p:txBody>
      </p:sp>
      <p:sp>
        <p:nvSpPr>
          <p:cNvPr id="8" name="object 8"/>
          <p:cNvSpPr/>
          <p:nvPr/>
        </p:nvSpPr>
        <p:spPr>
          <a:xfrm>
            <a:off x="4991516" y="3863869"/>
            <a:ext cx="1021715" cy="1750060"/>
          </a:xfrm>
          <a:custGeom>
            <a:avLst/>
            <a:gdLst/>
            <a:ahLst/>
            <a:cxnLst/>
            <a:rect l="l" t="t" r="r" b="b"/>
            <a:pathLst>
              <a:path w="1021714" h="1750060">
                <a:moveTo>
                  <a:pt x="0" y="0"/>
                </a:moveTo>
                <a:lnTo>
                  <a:pt x="0" y="517610"/>
                </a:lnTo>
                <a:lnTo>
                  <a:pt x="493324" y="517610"/>
                </a:lnTo>
                <a:lnTo>
                  <a:pt x="493324" y="1257054"/>
                </a:lnTo>
                <a:lnTo>
                  <a:pt x="0" y="1257054"/>
                </a:lnTo>
                <a:lnTo>
                  <a:pt x="0" y="1750016"/>
                </a:lnTo>
              </a:path>
              <a:path w="1021714" h="1750060">
                <a:moveTo>
                  <a:pt x="605443" y="527693"/>
                </a:moveTo>
                <a:lnTo>
                  <a:pt x="605443" y="1252479"/>
                </a:lnTo>
              </a:path>
              <a:path w="1021714" h="1750060">
                <a:moveTo>
                  <a:pt x="605443" y="863804"/>
                </a:moveTo>
                <a:lnTo>
                  <a:pt x="1021187" y="863804"/>
                </a:lnTo>
              </a:path>
            </a:pathLst>
          </a:custGeom>
          <a:ln w="67246">
            <a:solidFill>
              <a:srgbClr val="000000"/>
            </a:solidFill>
          </a:ln>
        </p:spPr>
        <p:txBody>
          <a:bodyPr wrap="square" lIns="0" tIns="0" rIns="0" bIns="0" rtlCol="0"/>
          <a:lstStyle/>
          <a:p>
            <a:endParaRPr/>
          </a:p>
        </p:txBody>
      </p:sp>
      <p:sp>
        <p:nvSpPr>
          <p:cNvPr id="9" name="object 9"/>
          <p:cNvSpPr txBox="1"/>
          <p:nvPr/>
        </p:nvSpPr>
        <p:spPr>
          <a:xfrm>
            <a:off x="4814094" y="4423750"/>
            <a:ext cx="631190" cy="548640"/>
          </a:xfrm>
          <a:prstGeom prst="rect">
            <a:avLst/>
          </a:prstGeom>
        </p:spPr>
        <p:txBody>
          <a:bodyPr vert="horz" wrap="square" lIns="0" tIns="16510" rIns="0" bIns="0" rtlCol="0">
            <a:spAutoFit/>
          </a:bodyPr>
          <a:lstStyle/>
          <a:p>
            <a:pPr marL="12700">
              <a:lnSpc>
                <a:spcPct val="100000"/>
              </a:lnSpc>
              <a:spcBef>
                <a:spcPts val="130"/>
              </a:spcBef>
            </a:pPr>
            <a:r>
              <a:rPr sz="3400" spc="25" dirty="0">
                <a:solidFill>
                  <a:srgbClr val="001F5F"/>
                </a:solidFill>
                <a:latin typeface="Arial MT"/>
                <a:cs typeface="Arial MT"/>
              </a:rPr>
              <a:t>M</a:t>
            </a:r>
            <a:r>
              <a:rPr sz="3400" spc="15" dirty="0">
                <a:solidFill>
                  <a:srgbClr val="001F5F"/>
                </a:solidFill>
                <a:latin typeface="Arial MT"/>
                <a:cs typeface="Arial MT"/>
              </a:rPr>
              <a:t>1</a:t>
            </a:r>
            <a:endParaRPr sz="3400">
              <a:latin typeface="Arial MT"/>
              <a:cs typeface="Arial MT"/>
            </a:endParaRPr>
          </a:p>
        </p:txBody>
      </p:sp>
      <p:sp>
        <p:nvSpPr>
          <p:cNvPr id="10" name="object 10"/>
          <p:cNvSpPr/>
          <p:nvPr/>
        </p:nvSpPr>
        <p:spPr>
          <a:xfrm>
            <a:off x="6012703" y="2097047"/>
            <a:ext cx="1649730" cy="2630805"/>
          </a:xfrm>
          <a:custGeom>
            <a:avLst/>
            <a:gdLst/>
            <a:ahLst/>
            <a:cxnLst/>
            <a:rect l="l" t="t" r="r" b="b"/>
            <a:pathLst>
              <a:path w="1649729" h="2630804">
                <a:moveTo>
                  <a:pt x="0" y="860505"/>
                </a:moveTo>
                <a:lnTo>
                  <a:pt x="0" y="2630626"/>
                </a:lnTo>
              </a:path>
              <a:path w="1649729" h="2630804">
                <a:moveTo>
                  <a:pt x="1649645" y="0"/>
                </a:moveTo>
                <a:lnTo>
                  <a:pt x="1649645" y="517548"/>
                </a:lnTo>
                <a:lnTo>
                  <a:pt x="1156321" y="517548"/>
                </a:lnTo>
                <a:lnTo>
                  <a:pt x="1156321" y="1256991"/>
                </a:lnTo>
                <a:lnTo>
                  <a:pt x="1649645" y="1256991"/>
                </a:lnTo>
                <a:lnTo>
                  <a:pt x="1649645" y="1749954"/>
                </a:lnTo>
              </a:path>
              <a:path w="1649729" h="2630804">
                <a:moveTo>
                  <a:pt x="808752" y="860505"/>
                </a:moveTo>
                <a:lnTo>
                  <a:pt x="629361" y="860505"/>
                </a:lnTo>
              </a:path>
              <a:path w="1649729" h="2630804">
                <a:moveTo>
                  <a:pt x="1032990" y="866107"/>
                </a:moveTo>
                <a:lnTo>
                  <a:pt x="1024187" y="822605"/>
                </a:lnTo>
                <a:lnTo>
                  <a:pt x="1000172" y="786981"/>
                </a:lnTo>
                <a:lnTo>
                  <a:pt x="964536" y="762911"/>
                </a:lnTo>
                <a:lnTo>
                  <a:pt x="920871" y="754070"/>
                </a:lnTo>
                <a:lnTo>
                  <a:pt x="877337" y="762911"/>
                </a:lnTo>
                <a:lnTo>
                  <a:pt x="841687" y="786981"/>
                </a:lnTo>
                <a:lnTo>
                  <a:pt x="817599" y="822605"/>
                </a:lnTo>
                <a:lnTo>
                  <a:pt x="808752" y="866107"/>
                </a:lnTo>
                <a:lnTo>
                  <a:pt x="817599" y="909740"/>
                </a:lnTo>
                <a:lnTo>
                  <a:pt x="841687" y="945350"/>
                </a:lnTo>
                <a:lnTo>
                  <a:pt x="877337" y="969347"/>
                </a:lnTo>
                <a:lnTo>
                  <a:pt x="920871" y="978144"/>
                </a:lnTo>
                <a:lnTo>
                  <a:pt x="964536" y="969347"/>
                </a:lnTo>
                <a:lnTo>
                  <a:pt x="1000172" y="945350"/>
                </a:lnTo>
                <a:lnTo>
                  <a:pt x="1024187" y="909740"/>
                </a:lnTo>
                <a:lnTo>
                  <a:pt x="1032990" y="866107"/>
                </a:lnTo>
                <a:close/>
              </a:path>
              <a:path w="1649729" h="2630804">
                <a:moveTo>
                  <a:pt x="1044202" y="529996"/>
                </a:moveTo>
                <a:lnTo>
                  <a:pt x="1044202" y="1227426"/>
                </a:lnTo>
              </a:path>
            </a:pathLst>
          </a:custGeom>
          <a:ln w="67246">
            <a:solidFill>
              <a:srgbClr val="000000"/>
            </a:solidFill>
          </a:ln>
        </p:spPr>
        <p:txBody>
          <a:bodyPr wrap="square" lIns="0" tIns="0" rIns="0" bIns="0" rtlCol="0"/>
          <a:lstStyle/>
          <a:p>
            <a:endParaRPr/>
          </a:p>
        </p:txBody>
      </p:sp>
      <p:sp>
        <p:nvSpPr>
          <p:cNvPr id="11" name="object 11"/>
          <p:cNvSpPr txBox="1"/>
          <p:nvPr/>
        </p:nvSpPr>
        <p:spPr>
          <a:xfrm>
            <a:off x="7234808" y="2655435"/>
            <a:ext cx="631190" cy="548640"/>
          </a:xfrm>
          <a:prstGeom prst="rect">
            <a:avLst/>
          </a:prstGeom>
        </p:spPr>
        <p:txBody>
          <a:bodyPr vert="horz" wrap="square" lIns="0" tIns="16510" rIns="0" bIns="0" rtlCol="0">
            <a:spAutoFit/>
          </a:bodyPr>
          <a:lstStyle/>
          <a:p>
            <a:pPr marL="12700">
              <a:lnSpc>
                <a:spcPct val="100000"/>
              </a:lnSpc>
              <a:spcBef>
                <a:spcPts val="130"/>
              </a:spcBef>
            </a:pPr>
            <a:r>
              <a:rPr sz="3400" spc="20" dirty="0">
                <a:solidFill>
                  <a:srgbClr val="001F5F"/>
                </a:solidFill>
                <a:latin typeface="Arial MT"/>
                <a:cs typeface="Arial MT"/>
              </a:rPr>
              <a:t>M</a:t>
            </a:r>
            <a:r>
              <a:rPr sz="3400" spc="15" dirty="0">
                <a:solidFill>
                  <a:srgbClr val="001F5F"/>
                </a:solidFill>
                <a:latin typeface="Arial MT"/>
                <a:cs typeface="Arial MT"/>
              </a:rPr>
              <a:t>6</a:t>
            </a:r>
            <a:endParaRPr sz="3400">
              <a:latin typeface="Arial MT"/>
              <a:cs typeface="Arial MT"/>
            </a:endParaRPr>
          </a:p>
        </p:txBody>
      </p:sp>
      <p:sp>
        <p:nvSpPr>
          <p:cNvPr id="12" name="object 12"/>
          <p:cNvSpPr/>
          <p:nvPr/>
        </p:nvSpPr>
        <p:spPr>
          <a:xfrm>
            <a:off x="6642065" y="3863869"/>
            <a:ext cx="1021715" cy="1750060"/>
          </a:xfrm>
          <a:custGeom>
            <a:avLst/>
            <a:gdLst/>
            <a:ahLst/>
            <a:cxnLst/>
            <a:rect l="l" t="t" r="r" b="b"/>
            <a:pathLst>
              <a:path w="1021715" h="1750060">
                <a:moveTo>
                  <a:pt x="1021218" y="0"/>
                </a:moveTo>
                <a:lnTo>
                  <a:pt x="1021218" y="517610"/>
                </a:lnTo>
                <a:lnTo>
                  <a:pt x="527894" y="517610"/>
                </a:lnTo>
                <a:lnTo>
                  <a:pt x="527894" y="1257054"/>
                </a:lnTo>
                <a:lnTo>
                  <a:pt x="1021218" y="1257054"/>
                </a:lnTo>
                <a:lnTo>
                  <a:pt x="1021218" y="1750016"/>
                </a:lnTo>
              </a:path>
              <a:path w="1021715" h="1750060">
                <a:moveTo>
                  <a:pt x="415775" y="527693"/>
                </a:moveTo>
                <a:lnTo>
                  <a:pt x="415775" y="1252479"/>
                </a:lnTo>
              </a:path>
              <a:path w="1021715" h="1750060">
                <a:moveTo>
                  <a:pt x="415775" y="863804"/>
                </a:moveTo>
                <a:lnTo>
                  <a:pt x="0" y="863804"/>
                </a:lnTo>
              </a:path>
            </a:pathLst>
          </a:custGeom>
          <a:ln w="67246">
            <a:solidFill>
              <a:srgbClr val="000000"/>
            </a:solidFill>
          </a:ln>
        </p:spPr>
        <p:txBody>
          <a:bodyPr wrap="square" lIns="0" tIns="0" rIns="0" bIns="0" rtlCol="0"/>
          <a:lstStyle/>
          <a:p>
            <a:endParaRPr/>
          </a:p>
        </p:txBody>
      </p:sp>
      <p:sp>
        <p:nvSpPr>
          <p:cNvPr id="13" name="object 13"/>
          <p:cNvSpPr txBox="1"/>
          <p:nvPr/>
        </p:nvSpPr>
        <p:spPr>
          <a:xfrm>
            <a:off x="7209581" y="4423750"/>
            <a:ext cx="631825" cy="548640"/>
          </a:xfrm>
          <a:prstGeom prst="rect">
            <a:avLst/>
          </a:prstGeom>
        </p:spPr>
        <p:txBody>
          <a:bodyPr vert="horz" wrap="square" lIns="0" tIns="16510" rIns="0" bIns="0" rtlCol="0">
            <a:spAutoFit/>
          </a:bodyPr>
          <a:lstStyle/>
          <a:p>
            <a:pPr marL="12700">
              <a:lnSpc>
                <a:spcPct val="100000"/>
              </a:lnSpc>
              <a:spcBef>
                <a:spcPts val="130"/>
              </a:spcBef>
            </a:pPr>
            <a:r>
              <a:rPr sz="3400" spc="25" dirty="0">
                <a:solidFill>
                  <a:srgbClr val="001F5F"/>
                </a:solidFill>
                <a:latin typeface="Arial MT"/>
                <a:cs typeface="Arial MT"/>
              </a:rPr>
              <a:t>M</a:t>
            </a:r>
            <a:r>
              <a:rPr sz="3400" spc="15" dirty="0">
                <a:solidFill>
                  <a:srgbClr val="001F5F"/>
                </a:solidFill>
                <a:latin typeface="Arial MT"/>
                <a:cs typeface="Arial MT"/>
              </a:rPr>
              <a:t>4</a:t>
            </a:r>
            <a:endParaRPr sz="3400">
              <a:latin typeface="Arial MT"/>
              <a:cs typeface="Arial MT"/>
            </a:endParaRPr>
          </a:p>
        </p:txBody>
      </p:sp>
      <p:grpSp>
        <p:nvGrpSpPr>
          <p:cNvPr id="14" name="object 14"/>
          <p:cNvGrpSpPr/>
          <p:nvPr/>
        </p:nvGrpSpPr>
        <p:grpSpPr>
          <a:xfrm>
            <a:off x="4917892" y="1624624"/>
            <a:ext cx="2814320" cy="4359910"/>
            <a:chOff x="4917892" y="1624624"/>
            <a:chExt cx="2814320" cy="4359910"/>
          </a:xfrm>
        </p:grpSpPr>
        <p:sp>
          <p:nvSpPr>
            <p:cNvPr id="15" name="object 15"/>
            <p:cNvSpPr/>
            <p:nvPr/>
          </p:nvSpPr>
          <p:spPr>
            <a:xfrm>
              <a:off x="4991516" y="1658236"/>
              <a:ext cx="2673985" cy="4293235"/>
            </a:xfrm>
            <a:custGeom>
              <a:avLst/>
              <a:gdLst/>
              <a:ahLst/>
              <a:cxnLst/>
              <a:rect l="l" t="t" r="r" b="b"/>
              <a:pathLst>
                <a:path w="2673984" h="4293235">
                  <a:moveTo>
                    <a:pt x="1650549" y="1299316"/>
                  </a:moveTo>
                  <a:lnTo>
                    <a:pt x="1650549" y="3069437"/>
                  </a:lnTo>
                </a:path>
                <a:path w="2673984" h="4293235">
                  <a:moveTo>
                    <a:pt x="903" y="438811"/>
                  </a:moveTo>
                  <a:lnTo>
                    <a:pt x="2670832" y="438811"/>
                  </a:lnTo>
                </a:path>
                <a:path w="2673984" h="4293235">
                  <a:moveTo>
                    <a:pt x="1326960" y="105812"/>
                  </a:moveTo>
                  <a:lnTo>
                    <a:pt x="1326960" y="440989"/>
                  </a:lnTo>
                </a:path>
                <a:path w="2673984" h="4293235">
                  <a:moveTo>
                    <a:pt x="1018010" y="150004"/>
                  </a:moveTo>
                  <a:lnTo>
                    <a:pt x="1635911" y="0"/>
                  </a:lnTo>
                </a:path>
                <a:path w="2673984" h="4293235">
                  <a:moveTo>
                    <a:pt x="0" y="3955649"/>
                  </a:moveTo>
                  <a:lnTo>
                    <a:pt x="2671767" y="3955649"/>
                  </a:lnTo>
                </a:path>
                <a:path w="2673984" h="4293235">
                  <a:moveTo>
                    <a:pt x="1326960" y="3956552"/>
                  </a:moveTo>
                  <a:lnTo>
                    <a:pt x="1326961" y="4292662"/>
                  </a:lnTo>
                </a:path>
                <a:path w="2673984" h="4293235">
                  <a:moveTo>
                    <a:pt x="1102753" y="4292662"/>
                  </a:moveTo>
                  <a:lnTo>
                    <a:pt x="1551199" y="4292662"/>
                  </a:lnTo>
                </a:path>
                <a:path w="2673984" h="4293235">
                  <a:moveTo>
                    <a:pt x="1021187" y="1958405"/>
                  </a:moveTo>
                  <a:lnTo>
                    <a:pt x="2673636" y="1958405"/>
                  </a:lnTo>
                </a:path>
                <a:path w="2673984" h="4293235">
                  <a:moveTo>
                    <a:pt x="0" y="2399519"/>
                  </a:moveTo>
                  <a:lnTo>
                    <a:pt x="1649614" y="2399519"/>
                  </a:lnTo>
                </a:path>
              </a:pathLst>
            </a:custGeom>
            <a:ln w="67246">
              <a:solidFill>
                <a:srgbClr val="000000"/>
              </a:solidFill>
            </a:ln>
          </p:spPr>
          <p:txBody>
            <a:bodyPr wrap="square" lIns="0" tIns="0" rIns="0" bIns="0" rtlCol="0"/>
            <a:lstStyle/>
            <a:p>
              <a:endParaRPr/>
            </a:p>
          </p:txBody>
        </p:sp>
        <p:pic>
          <p:nvPicPr>
            <p:cNvPr id="16" name="object 16"/>
            <p:cNvPicPr/>
            <p:nvPr/>
          </p:nvPicPr>
          <p:blipFill>
            <a:blip r:embed="rId2" cstate="print"/>
            <a:stretch>
              <a:fillRect/>
            </a:stretch>
          </p:blipFill>
          <p:spPr>
            <a:xfrm>
              <a:off x="4917892" y="3984152"/>
              <a:ext cx="140613" cy="140515"/>
            </a:xfrm>
            <a:prstGeom prst="rect">
              <a:avLst/>
            </a:prstGeom>
          </p:spPr>
        </p:pic>
        <p:pic>
          <p:nvPicPr>
            <p:cNvPr id="17" name="object 17"/>
            <p:cNvPicPr/>
            <p:nvPr/>
          </p:nvPicPr>
          <p:blipFill>
            <a:blip r:embed="rId3" cstate="print"/>
            <a:stretch>
              <a:fillRect/>
            </a:stretch>
          </p:blipFill>
          <p:spPr>
            <a:xfrm>
              <a:off x="6567320" y="3984152"/>
              <a:ext cx="140769" cy="140515"/>
            </a:xfrm>
            <a:prstGeom prst="rect">
              <a:avLst/>
            </a:prstGeom>
          </p:spPr>
        </p:pic>
        <p:pic>
          <p:nvPicPr>
            <p:cNvPr id="18" name="object 18"/>
            <p:cNvPicPr/>
            <p:nvPr/>
          </p:nvPicPr>
          <p:blipFill>
            <a:blip r:embed="rId4" cstate="print"/>
            <a:stretch>
              <a:fillRect/>
            </a:stretch>
          </p:blipFill>
          <p:spPr>
            <a:xfrm>
              <a:off x="5939079" y="3543069"/>
              <a:ext cx="140613" cy="140515"/>
            </a:xfrm>
            <a:prstGeom prst="rect">
              <a:avLst/>
            </a:prstGeom>
          </p:spPr>
        </p:pic>
        <p:pic>
          <p:nvPicPr>
            <p:cNvPr id="19" name="object 19"/>
            <p:cNvPicPr/>
            <p:nvPr/>
          </p:nvPicPr>
          <p:blipFill>
            <a:blip r:embed="rId5" cstate="print"/>
            <a:stretch>
              <a:fillRect/>
            </a:stretch>
          </p:blipFill>
          <p:spPr>
            <a:xfrm>
              <a:off x="7591342" y="3543069"/>
              <a:ext cx="140769" cy="140515"/>
            </a:xfrm>
            <a:prstGeom prst="rect">
              <a:avLst/>
            </a:prstGeom>
          </p:spPr>
        </p:pic>
        <p:pic>
          <p:nvPicPr>
            <p:cNvPr id="20" name="object 20"/>
            <p:cNvPicPr/>
            <p:nvPr/>
          </p:nvPicPr>
          <p:blipFill>
            <a:blip r:embed="rId6" cstate="print"/>
            <a:stretch>
              <a:fillRect/>
            </a:stretch>
          </p:blipFill>
          <p:spPr>
            <a:xfrm>
              <a:off x="4919823" y="3789363"/>
              <a:ext cx="140582" cy="140484"/>
            </a:xfrm>
            <a:prstGeom prst="rect">
              <a:avLst/>
            </a:prstGeom>
          </p:spPr>
        </p:pic>
        <p:pic>
          <p:nvPicPr>
            <p:cNvPr id="21" name="object 21"/>
            <p:cNvPicPr/>
            <p:nvPr/>
          </p:nvPicPr>
          <p:blipFill>
            <a:blip r:embed="rId7" cstate="print"/>
            <a:stretch>
              <a:fillRect/>
            </a:stretch>
          </p:blipFill>
          <p:spPr>
            <a:xfrm>
              <a:off x="7590096" y="3789363"/>
              <a:ext cx="140457" cy="140484"/>
            </a:xfrm>
            <a:prstGeom prst="rect">
              <a:avLst/>
            </a:prstGeom>
          </p:spPr>
        </p:pic>
      </p:grpSp>
      <p:sp>
        <p:nvSpPr>
          <p:cNvPr id="22" name="object 22"/>
          <p:cNvSpPr txBox="1"/>
          <p:nvPr/>
        </p:nvSpPr>
        <p:spPr>
          <a:xfrm>
            <a:off x="9109689" y="1313464"/>
            <a:ext cx="589280" cy="473709"/>
          </a:xfrm>
          <a:prstGeom prst="rect">
            <a:avLst/>
          </a:prstGeom>
        </p:spPr>
        <p:txBody>
          <a:bodyPr vert="horz" wrap="square" lIns="0" tIns="11430" rIns="0" bIns="0" rtlCol="0">
            <a:spAutoFit/>
          </a:bodyPr>
          <a:lstStyle/>
          <a:p>
            <a:pPr marL="12700">
              <a:lnSpc>
                <a:spcPct val="100000"/>
              </a:lnSpc>
              <a:spcBef>
                <a:spcPts val="90"/>
              </a:spcBef>
            </a:pPr>
            <a:r>
              <a:rPr sz="2950" i="1" spc="-5" dirty="0">
                <a:latin typeface="Calibri" panose="020F0502020204030204"/>
                <a:cs typeface="Calibri" panose="020F0502020204030204"/>
              </a:rPr>
              <a:t>BLB</a:t>
            </a:r>
            <a:endParaRPr sz="2950" dirty="0">
              <a:latin typeface="Calibri" panose="020F0502020204030204"/>
              <a:cs typeface="Calibri" panose="020F0502020204030204"/>
            </a:endParaRPr>
          </a:p>
        </p:txBody>
      </p:sp>
      <p:sp>
        <p:nvSpPr>
          <p:cNvPr id="23" name="object 23"/>
          <p:cNvSpPr txBox="1"/>
          <p:nvPr/>
        </p:nvSpPr>
        <p:spPr>
          <a:xfrm>
            <a:off x="3097768" y="1313464"/>
            <a:ext cx="386080" cy="473709"/>
          </a:xfrm>
          <a:prstGeom prst="rect">
            <a:avLst/>
          </a:prstGeom>
        </p:spPr>
        <p:txBody>
          <a:bodyPr vert="horz" wrap="square" lIns="0" tIns="11430" rIns="0" bIns="0" rtlCol="0">
            <a:spAutoFit/>
          </a:bodyPr>
          <a:lstStyle/>
          <a:p>
            <a:pPr marL="12700">
              <a:lnSpc>
                <a:spcPct val="100000"/>
              </a:lnSpc>
              <a:spcBef>
                <a:spcPts val="90"/>
              </a:spcBef>
            </a:pPr>
            <a:r>
              <a:rPr sz="2950" i="1" spc="-5" dirty="0">
                <a:latin typeface="Calibri" panose="020F0502020204030204"/>
                <a:cs typeface="Calibri" panose="020F0502020204030204"/>
              </a:rPr>
              <a:t>BL</a:t>
            </a:r>
            <a:endParaRPr sz="2950">
              <a:latin typeface="Calibri" panose="020F0502020204030204"/>
              <a:cs typeface="Calibri" panose="020F0502020204030204"/>
            </a:endParaRPr>
          </a:p>
        </p:txBody>
      </p:sp>
      <p:sp>
        <p:nvSpPr>
          <p:cNvPr id="24" name="object 24"/>
          <p:cNvSpPr/>
          <p:nvPr/>
        </p:nvSpPr>
        <p:spPr>
          <a:xfrm>
            <a:off x="6200752" y="6062939"/>
            <a:ext cx="235585" cy="0"/>
          </a:xfrm>
          <a:custGeom>
            <a:avLst/>
            <a:gdLst/>
            <a:ahLst/>
            <a:cxnLst/>
            <a:rect l="l" t="t" r="r" b="b"/>
            <a:pathLst>
              <a:path w="235585">
                <a:moveTo>
                  <a:pt x="0" y="0"/>
                </a:moveTo>
                <a:lnTo>
                  <a:pt x="235450" y="0"/>
                </a:lnTo>
              </a:path>
            </a:pathLst>
          </a:custGeom>
          <a:ln w="67222">
            <a:solidFill>
              <a:srgbClr val="000000"/>
            </a:solidFill>
          </a:ln>
        </p:spPr>
        <p:txBody>
          <a:bodyPr wrap="square" lIns="0" tIns="0" rIns="0" bIns="0" rtlCol="0"/>
          <a:lstStyle/>
          <a:p>
            <a:endParaRPr/>
          </a:p>
        </p:txBody>
      </p:sp>
      <p:sp>
        <p:nvSpPr>
          <p:cNvPr id="25" name="object 26"/>
          <p:cNvSpPr txBox="1"/>
          <p:nvPr/>
        </p:nvSpPr>
        <p:spPr>
          <a:xfrm>
            <a:off x="4544323" y="3924764"/>
            <a:ext cx="273685" cy="473709"/>
          </a:xfrm>
          <a:prstGeom prst="rect">
            <a:avLst/>
          </a:prstGeom>
        </p:spPr>
        <p:txBody>
          <a:bodyPr vert="horz" wrap="square" lIns="0" tIns="11430" rIns="0" bIns="0" rtlCol="0">
            <a:spAutoFit/>
          </a:bodyPr>
          <a:lstStyle/>
          <a:p>
            <a:pPr marL="12700">
              <a:lnSpc>
                <a:spcPct val="100000"/>
              </a:lnSpc>
              <a:spcBef>
                <a:spcPts val="90"/>
              </a:spcBef>
            </a:pPr>
            <a:r>
              <a:rPr sz="2950" i="1" spc="-5" dirty="0">
                <a:latin typeface="Calibri" panose="020F0502020204030204"/>
                <a:cs typeface="Calibri" panose="020F0502020204030204"/>
              </a:rPr>
              <a:t>Q</a:t>
            </a:r>
            <a:endParaRPr sz="2950">
              <a:latin typeface="Calibri" panose="020F0502020204030204"/>
              <a:cs typeface="Calibri" panose="020F0502020204030204"/>
            </a:endParaRPr>
          </a:p>
        </p:txBody>
      </p:sp>
      <p:sp>
        <p:nvSpPr>
          <p:cNvPr id="26" name="object 27"/>
          <p:cNvSpPr txBox="1"/>
          <p:nvPr/>
        </p:nvSpPr>
        <p:spPr>
          <a:xfrm>
            <a:off x="7797584" y="3408665"/>
            <a:ext cx="1061720" cy="989965"/>
          </a:xfrm>
          <a:prstGeom prst="rect">
            <a:avLst/>
          </a:prstGeom>
        </p:spPr>
        <p:txBody>
          <a:bodyPr vert="horz" wrap="square" lIns="0" tIns="16510" rIns="0" bIns="0" rtlCol="0">
            <a:spAutoFit/>
          </a:bodyPr>
          <a:lstStyle/>
          <a:p>
            <a:pPr marL="442595">
              <a:lnSpc>
                <a:spcPts val="4050"/>
              </a:lnSpc>
              <a:spcBef>
                <a:spcPts val="130"/>
              </a:spcBef>
            </a:pPr>
            <a:r>
              <a:rPr sz="3400" spc="20" dirty="0">
                <a:solidFill>
                  <a:srgbClr val="001F5F"/>
                </a:solidFill>
                <a:latin typeface="Arial MT"/>
                <a:cs typeface="Arial MT"/>
              </a:rPr>
              <a:t>M</a:t>
            </a:r>
            <a:r>
              <a:rPr sz="3400" spc="15" dirty="0">
                <a:solidFill>
                  <a:srgbClr val="001F5F"/>
                </a:solidFill>
                <a:latin typeface="Arial MT"/>
                <a:cs typeface="Arial MT"/>
              </a:rPr>
              <a:t>5</a:t>
            </a:r>
            <a:endParaRPr sz="3400">
              <a:latin typeface="Arial MT"/>
              <a:cs typeface="Arial MT"/>
            </a:endParaRPr>
          </a:p>
          <a:p>
            <a:pPr marL="12700">
              <a:lnSpc>
                <a:spcPts val="3510"/>
              </a:lnSpc>
            </a:pPr>
            <a:r>
              <a:rPr sz="2950" i="1" spc="-5" dirty="0">
                <a:latin typeface="Calibri" panose="020F0502020204030204"/>
                <a:cs typeface="Calibri" panose="020F0502020204030204"/>
              </a:rPr>
              <a:t>QB</a:t>
            </a:r>
            <a:endParaRPr sz="2950">
              <a:latin typeface="Calibri" panose="020F0502020204030204"/>
              <a:cs typeface="Calibri" panose="020F0502020204030204"/>
            </a:endParaRPr>
          </a:p>
        </p:txBody>
      </p:sp>
      <p:sp>
        <p:nvSpPr>
          <p:cNvPr id="27" name="object 28"/>
          <p:cNvSpPr txBox="1"/>
          <p:nvPr/>
        </p:nvSpPr>
        <p:spPr>
          <a:xfrm>
            <a:off x="3860739" y="2283828"/>
            <a:ext cx="515620" cy="473709"/>
          </a:xfrm>
          <a:prstGeom prst="rect">
            <a:avLst/>
          </a:prstGeom>
        </p:spPr>
        <p:txBody>
          <a:bodyPr vert="horz" wrap="square" lIns="0" tIns="11430" rIns="0" bIns="0" rtlCol="0">
            <a:spAutoFit/>
          </a:bodyPr>
          <a:lstStyle/>
          <a:p>
            <a:pPr marL="12700">
              <a:lnSpc>
                <a:spcPct val="100000"/>
              </a:lnSpc>
              <a:spcBef>
                <a:spcPts val="90"/>
              </a:spcBef>
            </a:pPr>
            <a:r>
              <a:rPr sz="2950" i="1" spc="-5" dirty="0">
                <a:latin typeface="Calibri" panose="020F0502020204030204"/>
                <a:cs typeface="Calibri" panose="020F0502020204030204"/>
              </a:rPr>
              <a:t>WL</a:t>
            </a:r>
            <a:endParaRPr sz="2950">
              <a:latin typeface="Calibri" panose="020F0502020204030204"/>
              <a:cs typeface="Calibri" panose="020F0502020204030204"/>
            </a:endParaRPr>
          </a:p>
        </p:txBody>
      </p:sp>
      <p:sp>
        <p:nvSpPr>
          <p:cNvPr id="28" name="object 29"/>
          <p:cNvSpPr txBox="1"/>
          <p:nvPr/>
        </p:nvSpPr>
        <p:spPr>
          <a:xfrm>
            <a:off x="8341050" y="2283828"/>
            <a:ext cx="515620" cy="473709"/>
          </a:xfrm>
          <a:prstGeom prst="rect">
            <a:avLst/>
          </a:prstGeom>
        </p:spPr>
        <p:txBody>
          <a:bodyPr vert="horz" wrap="square" lIns="0" tIns="11430" rIns="0" bIns="0" rtlCol="0">
            <a:spAutoFit/>
          </a:bodyPr>
          <a:lstStyle/>
          <a:p>
            <a:pPr marL="12700">
              <a:lnSpc>
                <a:spcPct val="100000"/>
              </a:lnSpc>
              <a:spcBef>
                <a:spcPts val="90"/>
              </a:spcBef>
            </a:pPr>
            <a:r>
              <a:rPr sz="2950" i="1" spc="-5" dirty="0">
                <a:latin typeface="Calibri" panose="020F0502020204030204"/>
                <a:cs typeface="Calibri" panose="020F0502020204030204"/>
              </a:rPr>
              <a:t>WL</a:t>
            </a:r>
            <a:endParaRPr sz="2950">
              <a:latin typeface="Calibri" panose="020F0502020204030204"/>
              <a:cs typeface="Calibri" panose="020F0502020204030204"/>
            </a:endParaRPr>
          </a:p>
        </p:txBody>
      </p:sp>
      <p:sp>
        <p:nvSpPr>
          <p:cNvPr id="29" name="object 4"/>
          <p:cNvSpPr/>
          <p:nvPr/>
        </p:nvSpPr>
        <p:spPr>
          <a:xfrm>
            <a:off x="3216324" y="1864254"/>
            <a:ext cx="6200775" cy="3749675"/>
          </a:xfrm>
          <a:custGeom>
            <a:avLst/>
            <a:gdLst/>
            <a:ahLst/>
            <a:cxnLst/>
            <a:rect l="l" t="t" r="r" b="b"/>
            <a:pathLst>
              <a:path w="6200775" h="3749675">
                <a:moveTo>
                  <a:pt x="0" y="0"/>
                </a:moveTo>
                <a:lnTo>
                  <a:pt x="0" y="3749128"/>
                </a:lnTo>
              </a:path>
              <a:path w="6200775" h="3749675">
                <a:moveTo>
                  <a:pt x="1756106" y="2011933"/>
                </a:moveTo>
                <a:lnTo>
                  <a:pt x="1238115" y="2011933"/>
                </a:lnTo>
                <a:lnTo>
                  <a:pt x="1238115" y="1518971"/>
                </a:lnTo>
                <a:lnTo>
                  <a:pt x="498129" y="1518971"/>
                </a:lnTo>
                <a:lnTo>
                  <a:pt x="498129" y="2011933"/>
                </a:lnTo>
                <a:lnTo>
                  <a:pt x="4793" y="2011933"/>
                </a:lnTo>
              </a:path>
              <a:path w="6200775" h="3749675">
                <a:moveTo>
                  <a:pt x="1228025" y="1406934"/>
                </a:moveTo>
                <a:lnTo>
                  <a:pt x="502676" y="1406934"/>
                </a:lnTo>
              </a:path>
              <a:path w="6200775" h="3749675">
                <a:moveTo>
                  <a:pt x="891667" y="1406934"/>
                </a:moveTo>
                <a:lnTo>
                  <a:pt x="891667" y="991526"/>
                </a:lnTo>
              </a:path>
              <a:path w="6200775" h="3749675">
                <a:moveTo>
                  <a:pt x="6200445" y="0"/>
                </a:moveTo>
                <a:lnTo>
                  <a:pt x="6200445" y="3749128"/>
                </a:lnTo>
              </a:path>
            </a:pathLst>
          </a:custGeom>
          <a:ln w="67246">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0284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4440"/>
            <a:ext cx="11887200" cy="676597"/>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4400" dirty="0">
                <a:latin typeface="Times New Roman" panose="02020603050405020304" pitchFamily="18" charset="0"/>
                <a:cs typeface="Times New Roman" panose="02020603050405020304" pitchFamily="18" charset="0"/>
              </a:rPr>
              <a:t>2.	</a:t>
            </a:r>
            <a:r>
              <a:rPr lang="en-IN" sz="4400" u="sng" dirty="0">
                <a:latin typeface="Times New Roman" panose="02020603050405020304" pitchFamily="18" charset="0"/>
                <a:cs typeface="Times New Roman" panose="02020603050405020304" pitchFamily="18" charset="0"/>
              </a:rPr>
              <a:t>SRAM Sizing Constraints</a:t>
            </a:r>
          </a:p>
        </p:txBody>
      </p:sp>
      <p:pic>
        <p:nvPicPr>
          <p:cNvPr id="5" name="object 5"/>
          <p:cNvPicPr/>
          <p:nvPr/>
        </p:nvPicPr>
        <p:blipFill>
          <a:blip r:embed="rId2" cstate="print"/>
          <a:stretch>
            <a:fillRect/>
          </a:stretch>
        </p:blipFill>
        <p:spPr>
          <a:xfrm>
            <a:off x="587164" y="1318063"/>
            <a:ext cx="3563112" cy="2665476"/>
          </a:xfrm>
          <a:prstGeom prst="rect">
            <a:avLst/>
          </a:prstGeom>
        </p:spPr>
      </p:pic>
      <p:sp>
        <p:nvSpPr>
          <p:cNvPr id="6" name="object 6"/>
          <p:cNvSpPr txBox="1"/>
          <p:nvPr/>
        </p:nvSpPr>
        <p:spPr>
          <a:xfrm>
            <a:off x="1242530" y="980213"/>
            <a:ext cx="1983105" cy="330835"/>
          </a:xfrm>
          <a:prstGeom prst="rect">
            <a:avLst/>
          </a:prstGeom>
        </p:spPr>
        <p:txBody>
          <a:bodyPr vert="horz" wrap="square" lIns="0" tIns="13335" rIns="0" bIns="0" rtlCol="0">
            <a:spAutoFit/>
          </a:bodyPr>
          <a:lstStyle/>
          <a:p>
            <a:pPr marL="12700">
              <a:lnSpc>
                <a:spcPct val="100000"/>
              </a:lnSpc>
              <a:spcBef>
                <a:spcPts val="105"/>
              </a:spcBef>
            </a:pPr>
            <a:r>
              <a:rPr sz="2000" b="1" u="heavy" spc="-5" dirty="0">
                <a:solidFill>
                  <a:srgbClr val="FF0000"/>
                </a:solidFill>
                <a:uFill>
                  <a:solidFill>
                    <a:srgbClr val="FF0000"/>
                  </a:solidFill>
                </a:uFill>
                <a:latin typeface="Tahoma" panose="020B0604030504040204"/>
                <a:cs typeface="Tahoma" panose="020B0604030504040204"/>
              </a:rPr>
              <a:t>Read</a:t>
            </a:r>
            <a:r>
              <a:rPr sz="2000" b="1" u="heavy" spc="-70" dirty="0">
                <a:solidFill>
                  <a:srgbClr val="FF0000"/>
                </a:solidFill>
                <a:uFill>
                  <a:solidFill>
                    <a:srgbClr val="FF0000"/>
                  </a:solidFill>
                </a:uFill>
                <a:latin typeface="Tahoma" panose="020B0604030504040204"/>
                <a:cs typeface="Tahoma" panose="020B0604030504040204"/>
              </a:rPr>
              <a:t> </a:t>
            </a:r>
            <a:r>
              <a:rPr sz="2000" b="1" u="heavy" spc="-80" dirty="0">
                <a:solidFill>
                  <a:srgbClr val="FF0000"/>
                </a:solidFill>
                <a:uFill>
                  <a:solidFill>
                    <a:srgbClr val="FF0000"/>
                  </a:solidFill>
                </a:uFill>
                <a:latin typeface="Tahoma" panose="020B0604030504040204"/>
                <a:cs typeface="Tahoma" panose="020B0604030504040204"/>
              </a:rPr>
              <a:t>Constraint</a:t>
            </a:r>
            <a:endParaRPr sz="2000" dirty="0">
              <a:latin typeface="Tahoma" panose="020B0604030504040204"/>
              <a:cs typeface="Tahoma" panose="020B0604030504040204"/>
            </a:endParaRPr>
          </a:p>
        </p:txBody>
      </p:sp>
      <p:sp>
        <p:nvSpPr>
          <p:cNvPr id="7" name="object 7"/>
          <p:cNvSpPr txBox="1"/>
          <p:nvPr/>
        </p:nvSpPr>
        <p:spPr>
          <a:xfrm>
            <a:off x="1395901" y="3920007"/>
            <a:ext cx="1945639" cy="330835"/>
          </a:xfrm>
          <a:prstGeom prst="rect">
            <a:avLst/>
          </a:prstGeom>
        </p:spPr>
        <p:txBody>
          <a:bodyPr vert="horz" wrap="square" lIns="0" tIns="12700" rIns="0" bIns="0" rtlCol="0">
            <a:spAutoFit/>
          </a:bodyPr>
          <a:lstStyle/>
          <a:p>
            <a:pPr marL="12700">
              <a:lnSpc>
                <a:spcPct val="100000"/>
              </a:lnSpc>
              <a:spcBef>
                <a:spcPts val="100"/>
              </a:spcBef>
            </a:pPr>
            <a:r>
              <a:rPr sz="2000" b="1" u="heavy" spc="-340" dirty="0">
                <a:solidFill>
                  <a:srgbClr val="FF0000"/>
                </a:solidFill>
                <a:uFill>
                  <a:solidFill>
                    <a:srgbClr val="FF0000"/>
                  </a:solidFill>
                </a:uFill>
                <a:latin typeface="Tahoma" panose="020B0604030504040204"/>
                <a:cs typeface="Tahoma" panose="020B0604030504040204"/>
              </a:rPr>
              <a:t>W</a:t>
            </a:r>
            <a:r>
              <a:rPr sz="2000" b="1" u="heavy" spc="-155" dirty="0">
                <a:solidFill>
                  <a:srgbClr val="FF0000"/>
                </a:solidFill>
                <a:uFill>
                  <a:solidFill>
                    <a:srgbClr val="FF0000"/>
                  </a:solidFill>
                </a:uFill>
                <a:latin typeface="Tahoma" panose="020B0604030504040204"/>
                <a:cs typeface="Tahoma" panose="020B0604030504040204"/>
              </a:rPr>
              <a:t>r</a:t>
            </a:r>
            <a:r>
              <a:rPr sz="2000" b="1" u="heavy" spc="-180" dirty="0">
                <a:solidFill>
                  <a:srgbClr val="FF0000"/>
                </a:solidFill>
                <a:uFill>
                  <a:solidFill>
                    <a:srgbClr val="FF0000"/>
                  </a:solidFill>
                </a:uFill>
                <a:latin typeface="Tahoma" panose="020B0604030504040204"/>
                <a:cs typeface="Tahoma" panose="020B0604030504040204"/>
              </a:rPr>
              <a:t>it</a:t>
            </a:r>
            <a:r>
              <a:rPr sz="2000" b="1" u="heavy" spc="95" dirty="0">
                <a:solidFill>
                  <a:srgbClr val="FF0000"/>
                </a:solidFill>
                <a:uFill>
                  <a:solidFill>
                    <a:srgbClr val="FF0000"/>
                  </a:solidFill>
                </a:uFill>
                <a:latin typeface="Tahoma" panose="020B0604030504040204"/>
                <a:cs typeface="Tahoma" panose="020B0604030504040204"/>
              </a:rPr>
              <a:t>e</a:t>
            </a:r>
            <a:r>
              <a:rPr sz="2000" b="1" u="heavy" spc="-35" dirty="0">
                <a:solidFill>
                  <a:srgbClr val="FF0000"/>
                </a:solidFill>
                <a:uFill>
                  <a:solidFill>
                    <a:srgbClr val="FF0000"/>
                  </a:solidFill>
                </a:uFill>
                <a:latin typeface="Tahoma" panose="020B0604030504040204"/>
                <a:cs typeface="Tahoma" panose="020B0604030504040204"/>
              </a:rPr>
              <a:t> </a:t>
            </a:r>
            <a:r>
              <a:rPr sz="2000" b="1" u="heavy" spc="10" dirty="0">
                <a:solidFill>
                  <a:srgbClr val="FF0000"/>
                </a:solidFill>
                <a:uFill>
                  <a:solidFill>
                    <a:srgbClr val="FF0000"/>
                  </a:solidFill>
                </a:uFill>
                <a:latin typeface="Tahoma" panose="020B0604030504040204"/>
                <a:cs typeface="Tahoma" panose="020B0604030504040204"/>
              </a:rPr>
              <a:t>Con</a:t>
            </a:r>
            <a:r>
              <a:rPr sz="2000" b="1" u="heavy" dirty="0">
                <a:solidFill>
                  <a:srgbClr val="FF0000"/>
                </a:solidFill>
                <a:uFill>
                  <a:solidFill>
                    <a:srgbClr val="FF0000"/>
                  </a:solidFill>
                </a:uFill>
                <a:latin typeface="Tahoma" panose="020B0604030504040204"/>
                <a:cs typeface="Tahoma" panose="020B0604030504040204"/>
              </a:rPr>
              <a:t>s</a:t>
            </a:r>
            <a:r>
              <a:rPr sz="2000" b="1" u="heavy" spc="-225" dirty="0">
                <a:solidFill>
                  <a:srgbClr val="FF0000"/>
                </a:solidFill>
                <a:uFill>
                  <a:solidFill>
                    <a:srgbClr val="FF0000"/>
                  </a:solidFill>
                </a:uFill>
                <a:latin typeface="Tahoma" panose="020B0604030504040204"/>
                <a:cs typeface="Tahoma" panose="020B0604030504040204"/>
              </a:rPr>
              <a:t>t</a:t>
            </a:r>
            <a:r>
              <a:rPr sz="2000" b="1" u="heavy" spc="-245" dirty="0">
                <a:solidFill>
                  <a:srgbClr val="FF0000"/>
                </a:solidFill>
                <a:uFill>
                  <a:solidFill>
                    <a:srgbClr val="FF0000"/>
                  </a:solidFill>
                </a:uFill>
                <a:latin typeface="Tahoma" panose="020B0604030504040204"/>
                <a:cs typeface="Tahoma" panose="020B0604030504040204"/>
              </a:rPr>
              <a:t>r</a:t>
            </a:r>
            <a:r>
              <a:rPr sz="2000" b="1" u="heavy" spc="-85" dirty="0">
                <a:solidFill>
                  <a:srgbClr val="FF0000"/>
                </a:solidFill>
                <a:uFill>
                  <a:solidFill>
                    <a:srgbClr val="FF0000"/>
                  </a:solidFill>
                </a:uFill>
                <a:latin typeface="Tahoma" panose="020B0604030504040204"/>
                <a:cs typeface="Tahoma" panose="020B0604030504040204"/>
              </a:rPr>
              <a:t>aint</a:t>
            </a:r>
            <a:endParaRPr sz="2000" dirty="0">
              <a:latin typeface="Tahoma" panose="020B0604030504040204"/>
              <a:cs typeface="Tahoma" panose="020B0604030504040204"/>
            </a:endParaRPr>
          </a:p>
        </p:txBody>
      </p:sp>
      <p:pic>
        <p:nvPicPr>
          <p:cNvPr id="8" name="object 4"/>
          <p:cNvPicPr/>
          <p:nvPr/>
        </p:nvPicPr>
        <p:blipFill>
          <a:blip r:embed="rId3" cstate="print"/>
          <a:stretch>
            <a:fillRect/>
          </a:stretch>
        </p:blipFill>
        <p:spPr>
          <a:xfrm>
            <a:off x="587164" y="4085424"/>
            <a:ext cx="3669792" cy="230123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0084" y="1229666"/>
            <a:ext cx="3482541" cy="1402690"/>
          </a:xfrm>
          <a:prstGeom prst="rect">
            <a:avLst/>
          </a:prstGeom>
        </p:spPr>
      </p:pic>
      <p:sp>
        <p:nvSpPr>
          <p:cNvPr id="10" name="object 55"/>
          <p:cNvSpPr txBox="1"/>
          <p:nvPr/>
        </p:nvSpPr>
        <p:spPr>
          <a:xfrm>
            <a:off x="6548415" y="3036388"/>
            <a:ext cx="3505200" cy="600710"/>
          </a:xfrm>
          <a:prstGeom prst="rect">
            <a:avLst/>
          </a:prstGeom>
        </p:spPr>
        <p:txBody>
          <a:bodyPr vert="horz" wrap="square" lIns="0" tIns="101600" rIns="0" bIns="0" rtlCol="0">
            <a:spAutoFit/>
          </a:bodyPr>
          <a:lstStyle/>
          <a:p>
            <a:pPr marL="72390">
              <a:lnSpc>
                <a:spcPct val="100000"/>
              </a:lnSpc>
              <a:spcBef>
                <a:spcPts val="800"/>
              </a:spcBef>
              <a:tabLst>
                <a:tab pos="988060" algn="l"/>
                <a:tab pos="2343785" algn="l"/>
              </a:tabLst>
            </a:pPr>
            <a:r>
              <a:rPr sz="4875" i="1" spc="67" baseline="15000" dirty="0">
                <a:solidFill>
                  <a:srgbClr val="002060"/>
                </a:solidFill>
                <a:highlight>
                  <a:srgbClr val="FFFF00"/>
                </a:highlight>
                <a:latin typeface="Times New Roman" panose="02020603050405020304"/>
                <a:cs typeface="Times New Roman" panose="02020603050405020304"/>
              </a:rPr>
              <a:t>K</a:t>
            </a:r>
            <a:r>
              <a:rPr sz="1850" i="1" spc="45" dirty="0">
                <a:solidFill>
                  <a:srgbClr val="002060"/>
                </a:solidFill>
                <a:highlight>
                  <a:srgbClr val="FFFF00"/>
                </a:highlight>
                <a:latin typeface="Times New Roman" panose="02020603050405020304"/>
                <a:cs typeface="Times New Roman" panose="02020603050405020304"/>
              </a:rPr>
              <a:t>PDN	</a:t>
            </a:r>
            <a:r>
              <a:rPr sz="4875" spc="165" baseline="15000" dirty="0">
                <a:solidFill>
                  <a:srgbClr val="002060"/>
                </a:solidFill>
                <a:highlight>
                  <a:srgbClr val="FFFF00"/>
                </a:highlight>
                <a:latin typeface="Symbol" panose="05050102010706020507"/>
                <a:cs typeface="Symbol" panose="05050102010706020507"/>
              </a:rPr>
              <a:t></a:t>
            </a:r>
            <a:r>
              <a:rPr sz="4875" spc="-209" baseline="15000" dirty="0">
                <a:solidFill>
                  <a:srgbClr val="002060"/>
                </a:solidFill>
                <a:highlight>
                  <a:srgbClr val="FFFF00"/>
                </a:highlight>
                <a:latin typeface="Times New Roman" panose="02020603050405020304"/>
                <a:cs typeface="Times New Roman" panose="02020603050405020304"/>
              </a:rPr>
              <a:t> </a:t>
            </a:r>
            <a:r>
              <a:rPr sz="4875" i="1" spc="7" baseline="15000" dirty="0">
                <a:solidFill>
                  <a:srgbClr val="002060"/>
                </a:solidFill>
                <a:highlight>
                  <a:srgbClr val="FFFF00"/>
                </a:highlight>
                <a:latin typeface="Times New Roman" panose="02020603050405020304"/>
                <a:cs typeface="Times New Roman" panose="02020603050405020304"/>
              </a:rPr>
              <a:t>K</a:t>
            </a:r>
            <a:r>
              <a:rPr sz="1850" i="1" spc="5" dirty="0">
                <a:solidFill>
                  <a:srgbClr val="002060"/>
                </a:solidFill>
                <a:highlight>
                  <a:srgbClr val="FFFF00"/>
                </a:highlight>
                <a:latin typeface="Times New Roman" panose="02020603050405020304"/>
                <a:cs typeface="Times New Roman" panose="02020603050405020304"/>
              </a:rPr>
              <a:t>access	</a:t>
            </a:r>
            <a:r>
              <a:rPr sz="4875" spc="165" baseline="15000" dirty="0">
                <a:solidFill>
                  <a:srgbClr val="002060"/>
                </a:solidFill>
                <a:highlight>
                  <a:srgbClr val="FFFF00"/>
                </a:highlight>
                <a:latin typeface="Symbol" panose="05050102010706020507"/>
                <a:cs typeface="Symbol" panose="05050102010706020507"/>
              </a:rPr>
              <a:t></a:t>
            </a:r>
            <a:r>
              <a:rPr sz="4875" spc="-292" baseline="15000" dirty="0">
                <a:solidFill>
                  <a:srgbClr val="002060"/>
                </a:solidFill>
                <a:highlight>
                  <a:srgbClr val="FFFF00"/>
                </a:highlight>
                <a:latin typeface="Times New Roman" panose="02020603050405020304"/>
                <a:cs typeface="Times New Roman" panose="02020603050405020304"/>
              </a:rPr>
              <a:t> </a:t>
            </a:r>
            <a:r>
              <a:rPr sz="4875" i="1" spc="75" baseline="15000" dirty="0">
                <a:solidFill>
                  <a:srgbClr val="002060"/>
                </a:solidFill>
                <a:highlight>
                  <a:srgbClr val="FFFF00"/>
                </a:highlight>
                <a:latin typeface="Times New Roman" panose="02020603050405020304"/>
                <a:cs typeface="Times New Roman" panose="02020603050405020304"/>
              </a:rPr>
              <a:t>K</a:t>
            </a:r>
            <a:r>
              <a:rPr sz="1850" i="1" spc="50" dirty="0">
                <a:solidFill>
                  <a:srgbClr val="002060"/>
                </a:solidFill>
                <a:highlight>
                  <a:srgbClr val="FFFF00"/>
                </a:highlight>
                <a:latin typeface="Times New Roman" panose="02020603050405020304"/>
                <a:cs typeface="Times New Roman" panose="02020603050405020304"/>
              </a:rPr>
              <a:t>PUN</a:t>
            </a:r>
            <a:endParaRPr sz="1850" dirty="0">
              <a:solidFill>
                <a:srgbClr val="002060"/>
              </a:solidFill>
              <a:highlight>
                <a:srgbClr val="FFFF00"/>
              </a:highlight>
              <a:latin typeface="Times New Roman" panose="02020603050405020304"/>
              <a:cs typeface="Times New Roman" panose="02020603050405020304"/>
            </a:endParaRPr>
          </a:p>
        </p:txBody>
      </p:sp>
      <p:sp>
        <p:nvSpPr>
          <p:cNvPr id="11" name="object 44"/>
          <p:cNvSpPr/>
          <p:nvPr/>
        </p:nvSpPr>
        <p:spPr>
          <a:xfrm>
            <a:off x="8455383" y="1634696"/>
            <a:ext cx="676643" cy="340954"/>
          </a:xfrm>
          <a:custGeom>
            <a:avLst/>
            <a:gdLst/>
            <a:ahLst/>
            <a:cxnLst/>
            <a:rect l="l" t="t" r="r" b="b"/>
            <a:pathLst>
              <a:path w="864234" h="433070">
                <a:moveTo>
                  <a:pt x="647700" y="0"/>
                </a:moveTo>
                <a:lnTo>
                  <a:pt x="647700" y="108204"/>
                </a:lnTo>
                <a:lnTo>
                  <a:pt x="0" y="108204"/>
                </a:lnTo>
                <a:lnTo>
                  <a:pt x="0" y="324612"/>
                </a:lnTo>
                <a:lnTo>
                  <a:pt x="647700" y="324612"/>
                </a:lnTo>
                <a:lnTo>
                  <a:pt x="647700" y="432816"/>
                </a:lnTo>
                <a:lnTo>
                  <a:pt x="864107" y="216407"/>
                </a:lnTo>
                <a:lnTo>
                  <a:pt x="647700" y="0"/>
                </a:lnTo>
                <a:close/>
              </a:path>
            </a:pathLst>
          </a:custGeom>
          <a:solidFill>
            <a:srgbClr val="FF0000"/>
          </a:solidFill>
        </p:spPr>
        <p:txBody>
          <a:bodyPr wrap="square" lIns="0" tIns="0" rIns="0" bIns="0" rtlCol="0"/>
          <a:lstStyle/>
          <a:p>
            <a:endParaRPr dirty="0"/>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13734" y="1463019"/>
            <a:ext cx="2103120" cy="693420"/>
          </a:xfrm>
          <a:prstGeom prst="rect">
            <a:avLst/>
          </a:prstGeom>
        </p:spPr>
      </p:pic>
      <p:sp>
        <p:nvSpPr>
          <p:cNvPr id="13" name="object 44"/>
          <p:cNvSpPr/>
          <p:nvPr/>
        </p:nvSpPr>
        <p:spPr>
          <a:xfrm>
            <a:off x="8770156" y="5064862"/>
            <a:ext cx="723739" cy="358122"/>
          </a:xfrm>
          <a:custGeom>
            <a:avLst/>
            <a:gdLst/>
            <a:ahLst/>
            <a:cxnLst/>
            <a:rect l="l" t="t" r="r" b="b"/>
            <a:pathLst>
              <a:path w="864234" h="433070">
                <a:moveTo>
                  <a:pt x="647700" y="0"/>
                </a:moveTo>
                <a:lnTo>
                  <a:pt x="647700" y="108204"/>
                </a:lnTo>
                <a:lnTo>
                  <a:pt x="0" y="108204"/>
                </a:lnTo>
                <a:lnTo>
                  <a:pt x="0" y="324612"/>
                </a:lnTo>
                <a:lnTo>
                  <a:pt x="647700" y="324612"/>
                </a:lnTo>
                <a:lnTo>
                  <a:pt x="647700" y="432816"/>
                </a:lnTo>
                <a:lnTo>
                  <a:pt x="864107" y="216407"/>
                </a:lnTo>
                <a:lnTo>
                  <a:pt x="647700" y="0"/>
                </a:lnTo>
                <a:close/>
              </a:path>
            </a:pathLst>
          </a:custGeom>
          <a:solidFill>
            <a:srgbClr val="FF0000"/>
          </a:solidFill>
        </p:spPr>
        <p:txBody>
          <a:bodyPr wrap="square" lIns="0" tIns="0" rIns="0" bIns="0" rtlCol="0"/>
          <a:lstStyle/>
          <a:p>
            <a:endParaRPr dirty="0"/>
          </a:p>
        </p:txBody>
      </p:sp>
      <p:sp>
        <p:nvSpPr>
          <p:cNvPr id="14" name="object 47"/>
          <p:cNvSpPr txBox="1"/>
          <p:nvPr/>
        </p:nvSpPr>
        <p:spPr>
          <a:xfrm>
            <a:off x="9974370" y="5032006"/>
            <a:ext cx="2217630" cy="423834"/>
          </a:xfrm>
          <a:prstGeom prst="rect">
            <a:avLst/>
          </a:prstGeom>
        </p:spPr>
        <p:txBody>
          <a:bodyPr vert="horz" wrap="square" lIns="0" tIns="13335" rIns="0" bIns="0" rtlCol="0">
            <a:spAutoFit/>
          </a:bodyPr>
          <a:lstStyle/>
          <a:p>
            <a:pPr marL="38100">
              <a:lnSpc>
                <a:spcPct val="100000"/>
              </a:lnSpc>
              <a:spcBef>
                <a:spcPts val="105"/>
              </a:spcBef>
              <a:tabLst>
                <a:tab pos="1067435" algn="l"/>
              </a:tabLst>
            </a:pPr>
            <a:r>
              <a:rPr sz="4000" i="1" spc="7" baseline="15000" dirty="0" err="1">
                <a:latin typeface="Times New Roman" panose="02020603050405020304"/>
                <a:cs typeface="Times New Roman" panose="02020603050405020304"/>
              </a:rPr>
              <a:t>K</a:t>
            </a:r>
            <a:r>
              <a:rPr sz="1400" i="1" spc="5" dirty="0" err="1">
                <a:latin typeface="Times New Roman" panose="02020603050405020304"/>
                <a:cs typeface="Times New Roman" panose="02020603050405020304"/>
              </a:rPr>
              <a:t>access</a:t>
            </a:r>
            <a:r>
              <a:rPr sz="4000" spc="157" baseline="15000" dirty="0">
                <a:latin typeface="Symbol" panose="05050102010706020507"/>
                <a:cs typeface="Symbol" panose="05050102010706020507"/>
              </a:rPr>
              <a:t></a:t>
            </a:r>
            <a:r>
              <a:rPr sz="4000" spc="-300" baseline="15000" dirty="0">
                <a:latin typeface="Times New Roman" panose="02020603050405020304"/>
                <a:cs typeface="Times New Roman" panose="02020603050405020304"/>
              </a:rPr>
              <a:t> </a:t>
            </a:r>
            <a:r>
              <a:rPr sz="4000" i="1" spc="60" baseline="15000" dirty="0">
                <a:latin typeface="Times New Roman" panose="02020603050405020304"/>
                <a:cs typeface="Times New Roman" panose="02020603050405020304"/>
              </a:rPr>
              <a:t>K</a:t>
            </a:r>
            <a:r>
              <a:rPr sz="1400" i="1" spc="40" dirty="0">
                <a:latin typeface="Times New Roman" panose="02020603050405020304"/>
                <a:cs typeface="Times New Roman" panose="02020603050405020304"/>
              </a:rPr>
              <a:t>PUN</a:t>
            </a:r>
            <a:endParaRPr sz="1400" dirty="0">
              <a:latin typeface="Times New Roman" panose="02020603050405020304"/>
              <a:cs typeface="Times New Roman" panose="02020603050405020304"/>
            </a:endParaRP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3022" y="4434478"/>
            <a:ext cx="3416663" cy="1618890"/>
          </a:xfrm>
          <a:prstGeom prst="rect">
            <a:avLst/>
          </a:prstGeom>
        </p:spPr>
      </p:pic>
    </p:spTree>
    <p:extLst>
      <p:ext uri="{BB962C8B-B14F-4D97-AF65-F5344CB8AC3E}">
        <p14:creationId xmlns:p14="http://schemas.microsoft.com/office/powerpoint/2010/main" val="392593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1" grpId="0" animBg="1"/>
      <p:bldP spid="13"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38086" y="261701"/>
            <a:ext cx="10058400" cy="1449387"/>
          </a:xfrm>
        </p:spPr>
        <p:txBody>
          <a:bodyPr/>
          <a:lstStyle/>
          <a:p>
            <a:r>
              <a:rPr lang="en-US" sz="4400" dirty="0">
                <a:latin typeface="Times New Roman" panose="02020603050405020304" pitchFamily="18" charset="0"/>
                <a:cs typeface="Times New Roman" panose="02020603050405020304" pitchFamily="18" charset="0"/>
              </a:rPr>
              <a:t>			3.	</a:t>
            </a:r>
            <a:r>
              <a:rPr lang="en-US" sz="4400" u="sng" dirty="0">
                <a:latin typeface="Times New Roman" panose="02020603050405020304" pitchFamily="18" charset="0"/>
                <a:cs typeface="Times New Roman" panose="02020603050405020304" pitchFamily="18" charset="0"/>
              </a:rPr>
              <a:t>SRAM Operation</a:t>
            </a:r>
            <a:r>
              <a:rPr lang="en-US" sz="4400" dirty="0">
                <a:latin typeface="Times New Roman" panose="02020603050405020304" pitchFamily="18" charset="0"/>
                <a:cs typeface="Times New Roman" panose="02020603050405020304" pitchFamily="18" charset="0"/>
              </a:rPr>
              <a:t>:</a:t>
            </a:r>
            <a:br>
              <a:rPr lang="en-US" dirty="0"/>
            </a:br>
            <a:r>
              <a:rPr lang="en-US" sz="4000" dirty="0" err="1">
                <a:latin typeface="Times New Roman" panose="02020603050405020304" pitchFamily="18" charset="0"/>
                <a:cs typeface="Times New Roman" panose="02020603050405020304" pitchFamily="18" charset="0"/>
              </a:rPr>
              <a:t>i</a:t>
            </a:r>
            <a:r>
              <a:rPr lang="en-US" sz="4000" dirty="0">
                <a:latin typeface="Times New Roman" panose="02020603050405020304" pitchFamily="18" charset="0"/>
                <a:cs typeface="Times New Roman" panose="02020603050405020304" pitchFamily="18" charset="0"/>
              </a:rPr>
              <a:t>. Read</a:t>
            </a:r>
          </a:p>
        </p:txBody>
      </p:sp>
      <p:pic>
        <p:nvPicPr>
          <p:cNvPr id="4" name="Content Placeholder 3"/>
          <p:cNvPicPr>
            <a:picLocks noGrp="1" noChangeAspect="1"/>
          </p:cNvPicPr>
          <p:nvPr>
            <p:ph idx="4294967295"/>
          </p:nvPr>
        </p:nvPicPr>
        <p:blipFill>
          <a:blip r:embed="rId2"/>
          <a:stretch>
            <a:fillRect/>
          </a:stretch>
        </p:blipFill>
        <p:spPr>
          <a:xfrm>
            <a:off x="1612900" y="1646485"/>
            <a:ext cx="8966200" cy="4022725"/>
          </a:xfrm>
          <a:prstGeom prst="rect">
            <a:avLst/>
          </a:prstGeom>
        </p:spPr>
      </p:pic>
    </p:spTree>
    <p:extLst>
      <p:ext uri="{BB962C8B-B14F-4D97-AF65-F5344CB8AC3E}">
        <p14:creationId xmlns:p14="http://schemas.microsoft.com/office/powerpoint/2010/main" val="412145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47846" y="478565"/>
            <a:ext cx="10058400" cy="879550"/>
          </a:xfrm>
        </p:spPr>
        <p:txBody>
          <a:bodyPr>
            <a:normAutofit/>
          </a:bodyPr>
          <a:lstStyle/>
          <a:p>
            <a:r>
              <a:rPr lang="en-US" sz="4400" dirty="0">
                <a:latin typeface="Times New Roman" panose="02020603050405020304" pitchFamily="18" charset="0"/>
                <a:cs typeface="Times New Roman" panose="02020603050405020304" pitchFamily="18" charset="0"/>
              </a:rPr>
              <a:t>ii. Write</a:t>
            </a:r>
          </a:p>
        </p:txBody>
      </p:sp>
      <p:pic>
        <p:nvPicPr>
          <p:cNvPr id="4" name="Content Placeholder 3"/>
          <p:cNvPicPr>
            <a:picLocks noGrp="1" noChangeAspect="1"/>
          </p:cNvPicPr>
          <p:nvPr>
            <p:ph idx="4294967295"/>
          </p:nvPr>
        </p:nvPicPr>
        <p:blipFill>
          <a:blip r:embed="rId2"/>
          <a:stretch>
            <a:fillRect/>
          </a:stretch>
        </p:blipFill>
        <p:spPr>
          <a:xfrm>
            <a:off x="1233621" y="1700985"/>
            <a:ext cx="9086850" cy="4022725"/>
          </a:xfrm>
          <a:prstGeom prst="rect">
            <a:avLst/>
          </a:prstGeom>
        </p:spPr>
      </p:pic>
    </p:spTree>
    <p:extLst>
      <p:ext uri="{BB962C8B-B14F-4D97-AF65-F5344CB8AC3E}">
        <p14:creationId xmlns:p14="http://schemas.microsoft.com/office/powerpoint/2010/main" val="3662105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50875"/>
          </a:xfrm>
        </p:spPr>
        <p:txBody>
          <a:bodyPr>
            <a:noAutofit/>
          </a:bodyPr>
          <a:lstStyle/>
          <a:p>
            <a:pPr algn="ctr"/>
            <a:r>
              <a:rPr lang="en-IN" sz="4400" u="sng" dirty="0">
                <a:latin typeface="Times New Roman" panose="02020603050405020304" pitchFamily="18" charset="0"/>
                <a:cs typeface="Times New Roman" panose="02020603050405020304" pitchFamily="18" charset="0"/>
              </a:rPr>
              <a:t>Schematic Diagram</a:t>
            </a:r>
          </a:p>
        </p:txBody>
      </p:sp>
      <p:pic>
        <p:nvPicPr>
          <p:cNvPr id="5" name="Picture 4">
            <a:extLst>
              <a:ext uri="{FF2B5EF4-FFF2-40B4-BE49-F238E27FC236}">
                <a16:creationId xmlns:a16="http://schemas.microsoft.com/office/drawing/2014/main" id="{5261EAD5-8750-65D7-9623-D07C14B4D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525" y="631825"/>
            <a:ext cx="10394950" cy="5594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8262"/>
            <a:ext cx="12083753" cy="1187970"/>
          </a:xfrm>
        </p:spPr>
        <p:txBody>
          <a:bodyPr>
            <a:normAutofit fontScale="90000"/>
          </a:bodyPr>
          <a:lstStyle/>
          <a:p>
            <a:br>
              <a:rPr lang="en-IN" sz="4400" u="sng"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					4.	</a:t>
            </a:r>
            <a:r>
              <a:rPr lang="en-IN" sz="4400" u="sng" dirty="0">
                <a:latin typeface="Times New Roman" panose="02020603050405020304" pitchFamily="18" charset="0"/>
                <a:cs typeface="Times New Roman" panose="02020603050405020304" pitchFamily="18" charset="0"/>
              </a:rPr>
              <a:t> Graphs:</a:t>
            </a:r>
            <a:br>
              <a:rPr lang="en-IN" sz="4400" u="sng" dirty="0">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06451A0-5267-D53A-0B53-A8F5FD9946F8}"/>
              </a:ext>
            </a:extLst>
          </p:cNvPr>
          <p:cNvSpPr txBox="1"/>
          <p:nvPr/>
        </p:nvSpPr>
        <p:spPr>
          <a:xfrm>
            <a:off x="1440581" y="973173"/>
            <a:ext cx="6096000"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Write Operation</a:t>
            </a:r>
            <a:endParaRPr lang="en-IN" dirty="0"/>
          </a:p>
        </p:txBody>
      </p:sp>
      <p:pic>
        <p:nvPicPr>
          <p:cNvPr id="7" name="Picture 6">
            <a:extLst>
              <a:ext uri="{FF2B5EF4-FFF2-40B4-BE49-F238E27FC236}">
                <a16:creationId xmlns:a16="http://schemas.microsoft.com/office/drawing/2014/main" id="{9CA35447-08A2-5330-43FF-69292C70E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59" y="1342504"/>
            <a:ext cx="10344682" cy="45980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1498F2-2515-00B1-CB25-2F3F069F6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193" y="1026067"/>
            <a:ext cx="9627078" cy="5202679"/>
          </a:xfrm>
          <a:prstGeom prst="rect">
            <a:avLst/>
          </a:prstGeom>
        </p:spPr>
      </p:pic>
      <p:sp>
        <p:nvSpPr>
          <p:cNvPr id="4" name="TextBox 3">
            <a:extLst>
              <a:ext uri="{FF2B5EF4-FFF2-40B4-BE49-F238E27FC236}">
                <a16:creationId xmlns:a16="http://schemas.microsoft.com/office/drawing/2014/main" id="{6E0201E4-4B75-8F5F-7274-E2B73A556020}"/>
              </a:ext>
            </a:extLst>
          </p:cNvPr>
          <p:cNvSpPr txBox="1"/>
          <p:nvPr/>
        </p:nvSpPr>
        <p:spPr>
          <a:xfrm>
            <a:off x="488830" y="189780"/>
            <a:ext cx="10593238" cy="523220"/>
          </a:xfrm>
          <a:prstGeom prst="rect">
            <a:avLst/>
          </a:prstGeom>
          <a:noFill/>
        </p:spPr>
        <p:txBody>
          <a:bodyPr wrap="square" rtlCol="0">
            <a:spAutoFit/>
          </a:bodyPr>
          <a:lstStyle/>
          <a:p>
            <a:r>
              <a:rPr lang="en-US" sz="2800" dirty="0"/>
              <a:t>Radiation in terrestrial and space environments :-</a:t>
            </a:r>
            <a:endParaRPr lang="en-IN" sz="2800" dirty="0"/>
          </a:p>
        </p:txBody>
      </p:sp>
    </p:spTree>
    <p:extLst>
      <p:ext uri="{BB962C8B-B14F-4D97-AF65-F5344CB8AC3E}">
        <p14:creationId xmlns:p14="http://schemas.microsoft.com/office/powerpoint/2010/main" val="170582693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1400</TotalTime>
  <Words>751</Words>
  <Application>Microsoft Office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MT</vt:lpstr>
      <vt:lpstr>Calibri</vt:lpstr>
      <vt:lpstr>Calibri Light</vt:lpstr>
      <vt:lpstr>Symbol</vt:lpstr>
      <vt:lpstr>Tahoma</vt:lpstr>
      <vt:lpstr>Times New Roman</vt:lpstr>
      <vt:lpstr>Retrospect</vt:lpstr>
      <vt:lpstr>Design and Simulation of Radiation Hardened SRAM Cell  SET Conference ID:- 222082</vt:lpstr>
      <vt:lpstr>Table of Content</vt:lpstr>
      <vt:lpstr>1.  6T SRAM Cell</vt:lpstr>
      <vt:lpstr>PowerPoint Presentation</vt:lpstr>
      <vt:lpstr>   3. SRAM Operation: i. Read</vt:lpstr>
      <vt:lpstr>ii. Write</vt:lpstr>
      <vt:lpstr>Schematic Diagram</vt:lpstr>
      <vt:lpstr>      4.  Graphs: </vt:lpstr>
      <vt:lpstr>PowerPoint Presentation</vt:lpstr>
      <vt:lpstr>SOFT ERROR AND HARD ERRORS</vt:lpstr>
      <vt:lpstr>CRITICAL CHARGE</vt:lpstr>
      <vt:lpstr>Double Exponential Transient Current Model :</vt:lpstr>
      <vt:lpstr>PowerPoint Presentation</vt:lpstr>
      <vt:lpstr>PowerPoint Presentation</vt:lpstr>
      <vt:lpstr>PowerPoint Presentation</vt:lpstr>
      <vt:lpstr>PowerPoint Presentation</vt:lpstr>
      <vt:lpstr>9. 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CELL RATIO (Read Constraint)</dc:title>
  <dc:creator>pf393vz9@outlook.com</dc:creator>
  <cp:lastModifiedBy>pf393vz9@outlook.com</cp:lastModifiedBy>
  <cp:revision>45</cp:revision>
  <dcterms:created xsi:type="dcterms:W3CDTF">2022-12-20T06:13:00Z</dcterms:created>
  <dcterms:modified xsi:type="dcterms:W3CDTF">2023-04-26T06:50:48Z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F67DAAE91AD045F4B5F82F99FBF8BFBA</vt:lpwstr>
  </property>
  <property fmtid="{D5CDD505-2E9C-101B-9397-08002B2CF9AE}" pid="3" name="KSOProductBuildVer">
    <vt:lpwstr>1033-11.2.0.11440</vt:lpwstr>
  </property>
</Properties>
</file>