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77" r:id="rId5"/>
    <p:sldId id="278" r:id="rId6"/>
    <p:sldId id="279" r:id="rId7"/>
    <p:sldId id="280" r:id="rId8"/>
    <p:sldId id="281" r:id="rId9"/>
    <p:sldId id="282" r:id="rId10"/>
    <p:sldId id="283" r:id="rId11"/>
    <p:sldId id="284" r:id="rId12"/>
    <p:sldId id="285" r:id="rId13"/>
    <p:sldId id="287" r:id="rId14"/>
    <p:sldId id="288" r:id="rId15"/>
    <p:sldId id="286" r:id="rId16"/>
    <p:sldId id="289" r:id="rId17"/>
    <p:sldId id="290" r:id="rId18"/>
    <p:sldId id="291" r:id="rId19"/>
    <p:sldId id="292" r:id="rId20"/>
    <p:sldId id="295" r:id="rId21"/>
    <p:sldId id="293" r:id="rId22"/>
    <p:sldId id="2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sorterViewPr>
    <p:cViewPr>
      <p:scale>
        <a:sx n="90" d="100"/>
        <a:sy n="90" d="100"/>
      </p:scale>
      <p:origin x="0" y="692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61059-0A79-46C4-907B-3F2F3A97F3E2}"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A63DB-FDA1-40E6-9CDE-473EA3DD6DAB}" type="slidenum">
              <a:rPr lang="en-US" smtClean="0"/>
              <a:t>‹#›</a:t>
            </a:fld>
            <a:endParaRPr lang="en-US"/>
          </a:p>
        </p:txBody>
      </p:sp>
    </p:spTree>
    <p:extLst>
      <p:ext uri="{BB962C8B-B14F-4D97-AF65-F5344CB8AC3E}">
        <p14:creationId xmlns:p14="http://schemas.microsoft.com/office/powerpoint/2010/main" val="266406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B00362-9225-41E1-9452-8B17598892B7}"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363513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0362-9225-41E1-9452-8B17598892B7}"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2423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0362-9225-41E1-9452-8B17598892B7}"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66926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0362-9225-41E1-9452-8B17598892B7}"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2951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B00362-9225-41E1-9452-8B17598892B7}"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74472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00362-9225-41E1-9452-8B17598892B7}"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02676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00362-9225-41E1-9452-8B17598892B7}" type="datetimeFigureOut">
              <a:rPr lang="en-US" smtClean="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369022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00362-9225-41E1-9452-8B17598892B7}" type="datetimeFigureOut">
              <a:rPr lang="en-US" smtClean="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7017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00362-9225-41E1-9452-8B17598892B7}" type="datetimeFigureOut">
              <a:rPr lang="en-US" smtClean="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240025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B00362-9225-41E1-9452-8B17598892B7}"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36551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B00362-9225-41E1-9452-8B17598892B7}"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411453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00362-9225-41E1-9452-8B17598892B7}" type="datetimeFigureOut">
              <a:rPr lang="en-US" smtClean="0"/>
              <a:pPr/>
              <a:t>1/19/2025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585D1-A810-4BF1-A72C-998F06235DE9}" type="slidenum">
              <a:rPr lang="en-US" smtClean="0"/>
              <a:pPr/>
              <a:t>‹#›</a:t>
            </a:fld>
            <a:endParaRPr lang="en-US"/>
          </a:p>
        </p:txBody>
      </p:sp>
    </p:spTree>
    <p:extLst>
      <p:ext uri="{BB962C8B-B14F-4D97-AF65-F5344CB8AC3E}">
        <p14:creationId xmlns:p14="http://schemas.microsoft.com/office/powerpoint/2010/main" val="797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paperspace/intro-to-optimization-in-deep-learning-momentum-rmsprop-and-adam-8335f15fdee2" TargetMode="External"/><Relationship Id="rId2" Type="http://schemas.openxmlformats.org/officeDocument/2006/relationships/hyperlink" Target="http://ruder.io/optimizing-gradient-descent/index.html" TargetMode="External"/><Relationship Id="rId1" Type="http://schemas.openxmlformats.org/officeDocument/2006/relationships/slideLayout" Target="../slideLayouts/slideLayout2.xml"/><Relationship Id="rId4" Type="http://schemas.openxmlformats.org/officeDocument/2006/relationships/hyperlink" Target="http://ruder.io/optimizing-gradient-desc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Continuation of Optimization:</a:t>
            </a:r>
            <a:br>
              <a:rPr lang="en-US" b="1" dirty="0"/>
            </a:br>
            <a:r>
              <a:rPr lang="en-US" b="1" dirty="0"/>
              <a:t>Momentum, </a:t>
            </a:r>
            <a:r>
              <a:rPr lang="en-US" b="1" dirty="0" err="1"/>
              <a:t>RMSProp</a:t>
            </a:r>
            <a:r>
              <a:rPr lang="en-US" b="1" dirty="0"/>
              <a:t> and Adam</a:t>
            </a:r>
            <a:br>
              <a:rPr lang="en-US" b="1" dirty="0"/>
            </a:br>
            <a:endParaRPr lang="en-US" dirty="0"/>
          </a:p>
        </p:txBody>
      </p:sp>
      <p:pic>
        <p:nvPicPr>
          <p:cNvPr id="4" name="Picture 2" descr="C:\Users\lenovo\Desktop\new-logo-color-changed-11-amrita.jpg"/>
          <p:cNvPicPr>
            <a:picLocks noChangeAspect="1" noChangeArrowheads="1"/>
          </p:cNvPicPr>
          <p:nvPr/>
        </p:nvPicPr>
        <p:blipFill>
          <a:blip r:embed="rId2" cstate="print"/>
          <a:srcRect/>
          <a:stretch>
            <a:fillRect/>
          </a:stretch>
        </p:blipFill>
        <p:spPr bwMode="auto">
          <a:xfrm>
            <a:off x="8305800" y="0"/>
            <a:ext cx="2362200" cy="1181100"/>
          </a:xfrm>
          <a:prstGeom prst="rect">
            <a:avLst/>
          </a:prstGeom>
          <a:noFill/>
        </p:spPr>
      </p:pic>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744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a:t>
            </a:r>
          </a:p>
        </p:txBody>
      </p:sp>
      <p:pic>
        <p:nvPicPr>
          <p:cNvPr id="21506" name="Picture 2" descr="Gradient descent optimization algorithms Adam&#10;Adam&#10;Adaptive Moment Estimation (Adam) [Kingma and Ba, 2015] also&#10;stores run..."/>
          <p:cNvPicPr>
            <a:picLocks noChangeAspect="1" noChangeArrowheads="1"/>
          </p:cNvPicPr>
          <p:nvPr/>
        </p:nvPicPr>
        <p:blipFill>
          <a:blip r:embed="rId2" cstate="print"/>
          <a:srcRect t="21712" r="2194" b="13152"/>
          <a:stretch>
            <a:fillRect/>
          </a:stretch>
        </p:blipFill>
        <p:spPr bwMode="auto">
          <a:xfrm>
            <a:off x="1828800" y="1219200"/>
            <a:ext cx="8077200" cy="4038600"/>
          </a:xfrm>
          <a:prstGeom prst="rect">
            <a:avLst/>
          </a:prstGeom>
          <a:noFill/>
        </p:spPr>
      </p:pic>
      <p:sp>
        <p:nvSpPr>
          <p:cNvPr id="5" name="Rectangle 4"/>
          <p:cNvSpPr/>
          <p:nvPr/>
        </p:nvSpPr>
        <p:spPr>
          <a:xfrm>
            <a:off x="9372600" y="3505200"/>
            <a:ext cx="5334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86000" y="5181600"/>
            <a:ext cx="7620000" cy="923330"/>
          </a:xfrm>
          <a:prstGeom prst="rect">
            <a:avLst/>
          </a:prstGeom>
        </p:spPr>
        <p:txBody>
          <a:bodyPr wrap="square">
            <a:spAutoFit/>
          </a:bodyPr>
          <a:lstStyle/>
          <a:p>
            <a:pPr algn="just"/>
            <a:r>
              <a:rPr lang="en-US" dirty="0"/>
              <a:t>As </a:t>
            </a:r>
            <a:r>
              <a:rPr lang="en-US" dirty="0" err="1"/>
              <a:t>mt</a:t>
            </a:r>
            <a:r>
              <a:rPr lang="en-US" dirty="0"/>
              <a:t> and </a:t>
            </a:r>
            <a:r>
              <a:rPr lang="en-US" dirty="0" err="1"/>
              <a:t>vt</a:t>
            </a:r>
            <a:r>
              <a:rPr lang="en-US" dirty="0"/>
              <a:t> are initialized as vectors of 0's, the authors of Adam observe that they are biased towards zero, especially during the initial time steps, and especially when the decay rates are small (i.e. β1 and β2 are close to 1).</a:t>
            </a:r>
          </a:p>
        </p:txBody>
      </p:sp>
      <p:sp>
        <p:nvSpPr>
          <p:cNvPr id="7" name="TextBox 6"/>
          <p:cNvSpPr txBox="1"/>
          <p:nvPr/>
        </p:nvSpPr>
        <p:spPr>
          <a:xfrm>
            <a:off x="9372600" y="3200400"/>
            <a:ext cx="457200" cy="381000"/>
          </a:xfrm>
          <a:prstGeom prst="rect">
            <a:avLst/>
          </a:prstGeom>
          <a:solidFill>
            <a:schemeClr val="bg1"/>
          </a:solidFill>
        </p:spPr>
        <p:txBody>
          <a:bodyPr wrap="square" rtlCol="0">
            <a:spAutoFit/>
          </a:bodyPr>
          <a:lstStyle/>
          <a:p>
            <a:endParaRPr lang="en-US" dirty="0"/>
          </a:p>
        </p:txBody>
      </p:sp>
      <p:sp>
        <p:nvSpPr>
          <p:cNvPr id="8" name="Rectangle 7"/>
          <p:cNvSpPr/>
          <p:nvPr/>
        </p:nvSpPr>
        <p:spPr>
          <a:xfrm>
            <a:off x="2209800" y="6172200"/>
            <a:ext cx="7391400" cy="369332"/>
          </a:xfrm>
          <a:prstGeom prst="rect">
            <a:avLst/>
          </a:prstGeom>
        </p:spPr>
        <p:txBody>
          <a:bodyPr wrap="square">
            <a:spAutoFit/>
          </a:bodyPr>
          <a:lstStyle/>
          <a:p>
            <a:r>
              <a:rPr lang="en-US" dirty="0"/>
              <a:t>  Default value of 0.9 for β1, 0.999 for β2, and 10E−8 for ϵ. </a:t>
            </a:r>
          </a:p>
        </p:txBody>
      </p:sp>
    </p:spTree>
    <p:extLst>
      <p:ext uri="{BB962C8B-B14F-4D97-AF65-F5344CB8AC3E}">
        <p14:creationId xmlns:p14="http://schemas.microsoft.com/office/powerpoint/2010/main" val="2493980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descr="Gradient descent optimization algorithms Adam&#10;mt and vt are initialized as 0-vectors. For this reason, they are biased&#10;tow..."/>
          <p:cNvPicPr>
            <a:picLocks noChangeAspect="1" noChangeArrowheads="1"/>
          </p:cNvPicPr>
          <p:nvPr/>
        </p:nvPicPr>
        <p:blipFill>
          <a:blip r:embed="rId2" cstate="print"/>
          <a:srcRect t="25386" b="13152"/>
          <a:stretch>
            <a:fillRect/>
          </a:stretch>
        </p:blipFill>
        <p:spPr bwMode="auto">
          <a:xfrm>
            <a:off x="2133600" y="1752600"/>
            <a:ext cx="7926456" cy="4419600"/>
          </a:xfrm>
          <a:prstGeom prst="rect">
            <a:avLst/>
          </a:prstGeom>
          <a:noFill/>
        </p:spPr>
      </p:pic>
      <p:sp>
        <p:nvSpPr>
          <p:cNvPr id="5" name="TextBox 4"/>
          <p:cNvSpPr txBox="1"/>
          <p:nvPr/>
        </p:nvSpPr>
        <p:spPr>
          <a:xfrm>
            <a:off x="9372600" y="3733800"/>
            <a:ext cx="533400" cy="369332"/>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9296400" y="3352800"/>
            <a:ext cx="533400" cy="369332"/>
          </a:xfrm>
          <a:prstGeom prst="rect">
            <a:avLst/>
          </a:prstGeom>
          <a:solidFill>
            <a:schemeClr val="bg1"/>
          </a:solidFill>
        </p:spPr>
        <p:txBody>
          <a:bodyPr wrap="square" rtlCol="0">
            <a:spAutoFit/>
          </a:bodyPr>
          <a:lstStyle/>
          <a:p>
            <a:endParaRPr lang="en-US" dirty="0"/>
          </a:p>
        </p:txBody>
      </p:sp>
      <p:sp>
        <p:nvSpPr>
          <p:cNvPr id="7" name="TextBox 6"/>
          <p:cNvSpPr txBox="1"/>
          <p:nvPr/>
        </p:nvSpPr>
        <p:spPr>
          <a:xfrm>
            <a:off x="9296400" y="5105400"/>
            <a:ext cx="5334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42116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a:t>
            </a:r>
          </a:p>
        </p:txBody>
      </p:sp>
      <p:sp>
        <p:nvSpPr>
          <p:cNvPr id="3" name="Content Placeholder 2"/>
          <p:cNvSpPr>
            <a:spLocks noGrp="1"/>
          </p:cNvSpPr>
          <p:nvPr>
            <p:ph idx="1"/>
          </p:nvPr>
        </p:nvSpPr>
        <p:spPr/>
        <p:txBody>
          <a:bodyPr>
            <a:normAutofit/>
          </a:bodyPr>
          <a:lstStyle/>
          <a:p>
            <a:pPr algn="just"/>
            <a:r>
              <a:rPr lang="en-US" sz="2400" dirty="0"/>
              <a:t>In addition to storing an exponentially decaying </a:t>
            </a:r>
            <a:r>
              <a:rPr lang="en-US" sz="2400" b="1" dirty="0"/>
              <a:t>average of past squared gradients </a:t>
            </a:r>
            <a:r>
              <a:rPr lang="en-US" sz="2400" dirty="0" err="1"/>
              <a:t>vt</a:t>
            </a:r>
            <a:r>
              <a:rPr lang="en-US" sz="2400" dirty="0"/>
              <a:t> like </a:t>
            </a:r>
            <a:r>
              <a:rPr lang="en-US" sz="2400" dirty="0" err="1"/>
              <a:t>Adadelta</a:t>
            </a:r>
            <a:r>
              <a:rPr lang="en-US" sz="2400" dirty="0"/>
              <a:t> and </a:t>
            </a:r>
            <a:r>
              <a:rPr lang="en-US" sz="2400" dirty="0" err="1"/>
              <a:t>RMSprop</a:t>
            </a:r>
            <a:r>
              <a:rPr lang="en-US" sz="2400" dirty="0"/>
              <a:t>, Adam also keeps an exponentially decaying </a:t>
            </a:r>
            <a:r>
              <a:rPr lang="en-US" sz="2400" b="1" dirty="0"/>
              <a:t>average of past gradients </a:t>
            </a:r>
            <a:r>
              <a:rPr lang="en-US" sz="2400" dirty="0" err="1"/>
              <a:t>mt</a:t>
            </a:r>
            <a:r>
              <a:rPr lang="en-US" sz="2400" dirty="0"/>
              <a:t>, similar to momentum. </a:t>
            </a:r>
          </a:p>
          <a:p>
            <a:pPr algn="just"/>
            <a:r>
              <a:rPr lang="en-US" sz="2400" dirty="0"/>
              <a:t>Whereas momentum can be seen as a ball running down a slope, Adam behaves like a heavy ball with friction, which thus prefers flat minima in the error surface </a:t>
            </a:r>
          </a:p>
          <a:p>
            <a:pPr algn="just"/>
            <a:r>
              <a:rPr lang="en-US" sz="2400" dirty="0"/>
              <a:t>The </a:t>
            </a:r>
            <a:r>
              <a:rPr lang="en-US" sz="2400" b="1" dirty="0"/>
              <a:t>Adam optimization algorithm</a:t>
            </a:r>
            <a:r>
              <a:rPr lang="en-US" sz="2400" dirty="0"/>
              <a:t> is an extension to stochastic gradient descent that has recently seen broader adoption for deep learning applications in computer vision and natural language processing.</a:t>
            </a:r>
          </a:p>
        </p:txBody>
      </p:sp>
    </p:spTree>
    <p:extLst>
      <p:ext uri="{BB962C8B-B14F-4D97-AF65-F5344CB8AC3E}">
        <p14:creationId xmlns:p14="http://schemas.microsoft.com/office/powerpoint/2010/main" val="3307403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fontAlgn="base"/>
            <a:r>
              <a:rPr lang="en-US" dirty="0"/>
              <a:t>Adam  combines the advantages of two other extensions of stochastic gradient descent. Specifically:</a:t>
            </a:r>
          </a:p>
          <a:p>
            <a:pPr algn="just" fontAlgn="base"/>
            <a:r>
              <a:rPr lang="en-US" b="1" dirty="0"/>
              <a:t>Adaptive Gradient Algorithm</a:t>
            </a:r>
            <a:r>
              <a:rPr lang="en-US" dirty="0"/>
              <a:t> (</a:t>
            </a:r>
            <a:r>
              <a:rPr lang="en-US" dirty="0" err="1"/>
              <a:t>AdaGrad</a:t>
            </a:r>
            <a:r>
              <a:rPr lang="en-US" dirty="0"/>
              <a:t>) that maintains a per-parameter learning rate that improves performance on problems with sparse gradients (e.g. natural language and computer vision problems).</a:t>
            </a:r>
          </a:p>
          <a:p>
            <a:pPr algn="just" fontAlgn="base"/>
            <a:r>
              <a:rPr lang="en-US" b="1" dirty="0"/>
              <a:t>Root Mean Square Propagation</a:t>
            </a:r>
            <a:r>
              <a:rPr lang="en-US" dirty="0"/>
              <a:t> (</a:t>
            </a:r>
            <a:r>
              <a:rPr lang="en-US" dirty="0" err="1"/>
              <a:t>RMSProp</a:t>
            </a:r>
            <a:r>
              <a:rPr lang="en-US" dirty="0"/>
              <a:t>) that also maintains per-parameter learning rates that are adapted based on the average of recent magnitudes of the gradients for the weight (e.g. how quickly it is changing). This means the algorithm does well on online and non-stationary problems (e.g. noisy).</a:t>
            </a:r>
          </a:p>
          <a:p>
            <a:pPr algn="just"/>
            <a:endParaRPr lang="en-US" dirty="0"/>
          </a:p>
        </p:txBody>
      </p:sp>
    </p:spTree>
    <p:extLst>
      <p:ext uri="{BB962C8B-B14F-4D97-AF65-F5344CB8AC3E}">
        <p14:creationId xmlns:p14="http://schemas.microsoft.com/office/powerpoint/2010/main" val="36389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ADAM</a:t>
            </a:r>
          </a:p>
        </p:txBody>
      </p:sp>
      <p:sp>
        <p:nvSpPr>
          <p:cNvPr id="3" name="Content Placeholder 2"/>
          <p:cNvSpPr>
            <a:spLocks noGrp="1"/>
          </p:cNvSpPr>
          <p:nvPr>
            <p:ph idx="1"/>
          </p:nvPr>
        </p:nvSpPr>
        <p:spPr/>
        <p:txBody>
          <a:bodyPr>
            <a:normAutofit/>
          </a:bodyPr>
          <a:lstStyle/>
          <a:p>
            <a:r>
              <a:rPr lang="en-US" dirty="0"/>
              <a:t>Adam is a popular algorithm in the field of deep learning because it </a:t>
            </a:r>
            <a:r>
              <a:rPr lang="en-US" b="1" dirty="0"/>
              <a:t>achieves good results fast.</a:t>
            </a:r>
          </a:p>
          <a:p>
            <a:r>
              <a:rPr lang="en-US" i="1" dirty="0"/>
              <a:t>Using large models and datasets, we demonstrate </a:t>
            </a:r>
            <a:r>
              <a:rPr lang="en-US" b="1" i="1" dirty="0"/>
              <a:t>Adam can efficiently solve practical deep learning problems</a:t>
            </a:r>
            <a:r>
              <a:rPr lang="en-US" i="1" dirty="0"/>
              <a:t>.</a:t>
            </a:r>
          </a:p>
          <a:p>
            <a:r>
              <a:rPr lang="en-US" i="1" dirty="0"/>
              <a:t>In practice Adam </a:t>
            </a:r>
            <a:r>
              <a:rPr lang="en-US" b="1" i="1" dirty="0"/>
              <a:t>is currently recommended as the default algorithm to use,</a:t>
            </a:r>
            <a:r>
              <a:rPr lang="en-US" i="1" dirty="0"/>
              <a:t> and often works slightly better than </a:t>
            </a:r>
            <a:r>
              <a:rPr lang="en-US" i="1" dirty="0" err="1"/>
              <a:t>RMSProp</a:t>
            </a:r>
            <a:r>
              <a:rPr lang="en-US" i="1" dirty="0"/>
              <a:t>. </a:t>
            </a:r>
          </a:p>
          <a:p>
            <a:r>
              <a:rPr lang="en-US" i="1" dirty="0"/>
              <a:t>However, it is often also worth trying </a:t>
            </a:r>
            <a:r>
              <a:rPr lang="en-US" i="1" dirty="0" err="1"/>
              <a:t>SGD+Nesterov</a:t>
            </a:r>
            <a:r>
              <a:rPr lang="en-US" i="1" dirty="0"/>
              <a:t> Momentum as an alternative.</a:t>
            </a:r>
            <a:endParaRPr lang="en-US" dirty="0"/>
          </a:p>
        </p:txBody>
      </p:sp>
    </p:spTree>
    <p:extLst>
      <p:ext uri="{BB962C8B-B14F-4D97-AF65-F5344CB8AC3E}">
        <p14:creationId xmlns:p14="http://schemas.microsoft.com/office/powerpoint/2010/main" val="1723764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ADAM benefits</a:t>
            </a:r>
          </a:p>
        </p:txBody>
      </p:sp>
      <p:sp>
        <p:nvSpPr>
          <p:cNvPr id="3" name="Content Placeholder 2"/>
          <p:cNvSpPr>
            <a:spLocks noGrp="1"/>
          </p:cNvSpPr>
          <p:nvPr>
            <p:ph idx="1"/>
          </p:nvPr>
        </p:nvSpPr>
        <p:spPr/>
        <p:txBody>
          <a:bodyPr>
            <a:normAutofit lnSpcReduction="10000"/>
          </a:bodyPr>
          <a:lstStyle/>
          <a:p>
            <a:pPr marL="0" indent="0" fontAlgn="base">
              <a:buNone/>
            </a:pPr>
            <a:r>
              <a:rPr lang="en-US" dirty="0"/>
              <a:t>attractive benefits of using Adam on non-convex optimization problems, as follows:</a:t>
            </a:r>
          </a:p>
          <a:p>
            <a:pPr fontAlgn="base"/>
            <a:r>
              <a:rPr lang="en-US" dirty="0"/>
              <a:t>Straightforward to implement.</a:t>
            </a:r>
          </a:p>
          <a:p>
            <a:pPr fontAlgn="base"/>
            <a:r>
              <a:rPr lang="en-US" dirty="0"/>
              <a:t>Computationally efficient.</a:t>
            </a:r>
          </a:p>
          <a:p>
            <a:pPr fontAlgn="base"/>
            <a:r>
              <a:rPr lang="en-US" dirty="0"/>
              <a:t>Little memory requirements.</a:t>
            </a:r>
          </a:p>
          <a:p>
            <a:pPr fontAlgn="base"/>
            <a:r>
              <a:rPr lang="en-US" dirty="0"/>
              <a:t>Well suited for problems that are large in terms of data and/or parameters.</a:t>
            </a:r>
          </a:p>
          <a:p>
            <a:pPr fontAlgn="base"/>
            <a:r>
              <a:rPr lang="en-US" dirty="0"/>
              <a:t>Appropriate for problems with very noisy/or sparse gradients.</a:t>
            </a:r>
          </a:p>
          <a:p>
            <a:pPr fontAlgn="base"/>
            <a:r>
              <a:rPr lang="en-US" dirty="0"/>
              <a:t>Hyper-parameters have intuitive interpretation and typically require little tuning.</a:t>
            </a:r>
          </a:p>
        </p:txBody>
      </p:sp>
    </p:spTree>
    <p:extLst>
      <p:ext uri="{BB962C8B-B14F-4D97-AF65-F5344CB8AC3E}">
        <p14:creationId xmlns:p14="http://schemas.microsoft.com/office/powerpoint/2010/main" val="260390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descr="Gradient descent optimization algorithms Update equations&#10;Update equations&#10;Method Update equation&#10;SGD&#10;gt = θt J(θt)&#10;∆θt = ..."/>
          <p:cNvPicPr>
            <a:picLocks noChangeAspect="1" noChangeArrowheads="1"/>
          </p:cNvPicPr>
          <p:nvPr/>
        </p:nvPicPr>
        <p:blipFill>
          <a:blip r:embed="rId2" cstate="print"/>
          <a:srcRect t="6681" b="4802"/>
          <a:stretch>
            <a:fillRect/>
          </a:stretch>
        </p:blipFill>
        <p:spPr bwMode="auto">
          <a:xfrm>
            <a:off x="2133600" y="685800"/>
            <a:ext cx="7682182" cy="5105400"/>
          </a:xfrm>
          <a:prstGeom prst="rect">
            <a:avLst/>
          </a:prstGeom>
          <a:noFill/>
        </p:spPr>
      </p:pic>
    </p:spTree>
    <p:extLst>
      <p:ext uri="{BB962C8B-B14F-4D97-AF65-F5344CB8AC3E}">
        <p14:creationId xmlns:p14="http://schemas.microsoft.com/office/powerpoint/2010/main" val="3667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ruder.io/content/images/2016/09/saddle_point_evaluation_optimizer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09611" y="1690688"/>
            <a:ext cx="59055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89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optimizer to choose?</a:t>
            </a:r>
          </a:p>
        </p:txBody>
      </p:sp>
      <p:pic>
        <p:nvPicPr>
          <p:cNvPr id="27650" name="Picture 2" descr="Gradient descent optimization algorithms Comparison of optimizers&#10;Which optimizer to choose?&#10;Adaptive learning rate method..."/>
          <p:cNvPicPr>
            <a:picLocks noChangeAspect="1" noChangeArrowheads="1"/>
          </p:cNvPicPr>
          <p:nvPr/>
        </p:nvPicPr>
        <p:blipFill>
          <a:blip r:embed="rId2" cstate="print"/>
          <a:srcRect t="21712" b="21503"/>
          <a:stretch>
            <a:fillRect/>
          </a:stretch>
        </p:blipFill>
        <p:spPr bwMode="auto">
          <a:xfrm>
            <a:off x="1524001" y="1676400"/>
            <a:ext cx="9115425" cy="3886200"/>
          </a:xfrm>
          <a:prstGeom prst="rect">
            <a:avLst/>
          </a:prstGeom>
          <a:noFill/>
        </p:spPr>
      </p:pic>
    </p:spTree>
    <p:extLst>
      <p:ext uri="{BB962C8B-B14F-4D97-AF65-F5344CB8AC3E}">
        <p14:creationId xmlns:p14="http://schemas.microsoft.com/office/powerpoint/2010/main" val="4110998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a:t>
            </a:r>
          </a:p>
        </p:txBody>
      </p:sp>
      <p:sp>
        <p:nvSpPr>
          <p:cNvPr id="3" name="Content Placeholder 2"/>
          <p:cNvSpPr>
            <a:spLocks noGrp="1"/>
          </p:cNvSpPr>
          <p:nvPr>
            <p:ph idx="1"/>
          </p:nvPr>
        </p:nvSpPr>
        <p:spPr/>
        <p:txBody>
          <a:bodyPr>
            <a:normAutofit/>
          </a:bodyPr>
          <a:lstStyle/>
          <a:p>
            <a:r>
              <a:rPr lang="en-US" dirty="0">
                <a:hlinkClick r:id="rId2"/>
              </a:rPr>
              <a:t>https://machinelearningmastery.com/adam-optimization-algorithm-for-deep-learning/#:~:text=The%20authors%20describe%20Adam%20as,language%20and%20computer%20vision%20problems).</a:t>
            </a:r>
            <a:endParaRPr lang="en-US" dirty="0">
              <a:hlinkClick r:id="" action="ppaction://noaction"/>
            </a:endParaRPr>
          </a:p>
          <a:p>
            <a:r>
              <a:rPr lang="en-US" dirty="0">
                <a:hlinkClick r:id="" action="ppaction://noaction"/>
              </a:rPr>
              <a:t>http://ruder.io/optimizing-gradient-descent/index.html#rmsprop</a:t>
            </a:r>
            <a:endParaRPr lang="en-US" dirty="0"/>
          </a:p>
          <a:p>
            <a:r>
              <a:rPr lang="en-US" dirty="0">
                <a:hlinkClick r:id="rId3"/>
              </a:rPr>
              <a:t>https://medium.com/paperspace/intro-to-optimization-in-deep-learning-momentum-rmsprop-and-adam-8335f15fdee2</a:t>
            </a:r>
            <a:endParaRPr lang="en-US" dirty="0"/>
          </a:p>
          <a:p>
            <a:r>
              <a:rPr lang="en-US" dirty="0">
                <a:hlinkClick r:id="rId4"/>
              </a:rPr>
              <a:t>http://ruder.io/optimizing-gradient-descent/</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9315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Gradient Descent - recap</a:t>
            </a:r>
          </a:p>
        </p:txBody>
      </p:sp>
      <p:sp>
        <p:nvSpPr>
          <p:cNvPr id="3" name="Content Placeholder 2"/>
          <p:cNvSpPr>
            <a:spLocks noGrp="1"/>
          </p:cNvSpPr>
          <p:nvPr>
            <p:ph idx="1"/>
          </p:nvPr>
        </p:nvSpPr>
        <p:spPr>
          <a:xfrm>
            <a:off x="1905000" y="990601"/>
            <a:ext cx="8229600" cy="4525963"/>
          </a:xfrm>
        </p:spPr>
        <p:txBody>
          <a:bodyPr>
            <a:normAutofit/>
          </a:bodyPr>
          <a:lstStyle/>
          <a:p>
            <a:pPr algn="just"/>
            <a:r>
              <a:rPr lang="en-US" sz="2000" dirty="0"/>
              <a:t>Gradient descent is a way to minimize an objective function J(θ) parameterized by a model's parameters </a:t>
            </a:r>
            <a:r>
              <a:rPr lang="en-US" sz="2000" dirty="0" err="1"/>
              <a:t>θ∈Rd</a:t>
            </a:r>
            <a:r>
              <a:rPr lang="en-US" sz="2000" dirty="0"/>
              <a:t> by updating the parameters in the opposite direction of the gradient of the objective function ∇</a:t>
            </a:r>
            <a:r>
              <a:rPr lang="en-US" sz="2000" dirty="0" err="1"/>
              <a:t>θJ</a:t>
            </a:r>
            <a:r>
              <a:rPr lang="en-US" sz="2000" dirty="0"/>
              <a:t>(θ) </a:t>
            </a:r>
            <a:r>
              <a:rPr lang="en-US" sz="2000" dirty="0" err="1"/>
              <a:t>w.r.t</a:t>
            </a:r>
            <a:r>
              <a:rPr lang="en-US" sz="2000" dirty="0"/>
              <a:t>. to the parameters. </a:t>
            </a:r>
          </a:p>
          <a:p>
            <a:pPr algn="just"/>
            <a:r>
              <a:rPr lang="en-US" sz="2000" dirty="0"/>
              <a:t>The learning rate η determines the size of the steps we take to reach a (local) minimum. </a:t>
            </a:r>
          </a:p>
          <a:p>
            <a:pPr algn="just"/>
            <a:r>
              <a:rPr lang="en-US" sz="2000" dirty="0"/>
              <a:t>In other words, we follow the direction of the slope of the surface created by the objective function downhill until we reach a valley.</a:t>
            </a:r>
          </a:p>
        </p:txBody>
      </p:sp>
    </p:spTree>
    <p:extLst>
      <p:ext uri="{BB962C8B-B14F-4D97-AF65-F5344CB8AC3E}">
        <p14:creationId xmlns:p14="http://schemas.microsoft.com/office/powerpoint/2010/main" val="253992073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Descent - recap</a:t>
            </a:r>
          </a:p>
        </p:txBody>
      </p:sp>
      <p:pic>
        <p:nvPicPr>
          <p:cNvPr id="19458" name="Picture 2" descr="Introduction&#10;Introduction&#10;Gradient descent is a way to minimize an objective function J(θ)&#10;θ ∈ Rd&#10;: model parameters&#10;η: le..."/>
          <p:cNvPicPr>
            <a:picLocks noChangeAspect="1" noChangeArrowheads="1"/>
          </p:cNvPicPr>
          <p:nvPr/>
        </p:nvPicPr>
        <p:blipFill>
          <a:blip r:embed="rId2" cstate="print"/>
          <a:srcRect t="12301" r="841" b="6207"/>
          <a:stretch>
            <a:fillRect/>
          </a:stretch>
        </p:blipFill>
        <p:spPr bwMode="auto">
          <a:xfrm>
            <a:off x="2590800" y="1524000"/>
            <a:ext cx="7162800" cy="4419600"/>
          </a:xfrm>
          <a:prstGeom prst="rect">
            <a:avLst/>
          </a:prstGeom>
          <a:noFill/>
        </p:spPr>
      </p:pic>
    </p:spTree>
    <p:extLst>
      <p:ext uri="{BB962C8B-B14F-4D97-AF65-F5344CB8AC3E}">
        <p14:creationId xmlns:p14="http://schemas.microsoft.com/office/powerpoint/2010/main" val="239642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choice of optimization algorithm for your deep learning model can mean the difference between good results in minutes, hours, and days.</a:t>
            </a:r>
          </a:p>
        </p:txBody>
      </p:sp>
    </p:spTree>
    <p:extLst>
      <p:ext uri="{BB962C8B-B14F-4D97-AF65-F5344CB8AC3E}">
        <p14:creationId xmlns:p14="http://schemas.microsoft.com/office/powerpoint/2010/main" val="201606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Gradient descent optimization algorithms&#10;Gradient descent optimization algorithms&#10;1 Momentum&#10;2 Nesterov accelerated gradie..."/>
          <p:cNvPicPr>
            <a:picLocks noChangeAspect="1" noChangeArrowheads="1"/>
          </p:cNvPicPr>
          <p:nvPr/>
        </p:nvPicPr>
        <p:blipFill>
          <a:blip r:embed="rId2" cstate="print"/>
          <a:srcRect t="5010" b="18163"/>
          <a:stretch>
            <a:fillRect/>
          </a:stretch>
        </p:blipFill>
        <p:spPr bwMode="auto">
          <a:xfrm>
            <a:off x="1816792" y="990600"/>
            <a:ext cx="8851209" cy="5105400"/>
          </a:xfrm>
          <a:prstGeom prst="rect">
            <a:avLst/>
          </a:prstGeom>
          <a:noFill/>
        </p:spPr>
      </p:pic>
    </p:spTree>
    <p:extLst>
      <p:ext uri="{BB962C8B-B14F-4D97-AF65-F5344CB8AC3E}">
        <p14:creationId xmlns:p14="http://schemas.microsoft.com/office/powerpoint/2010/main" val="270618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dirty="0"/>
              <a:t>Momentum</a:t>
            </a:r>
          </a:p>
        </p:txBody>
      </p:sp>
      <p:sp>
        <p:nvSpPr>
          <p:cNvPr id="3" name="Content Placeholder 2"/>
          <p:cNvSpPr>
            <a:spLocks noGrp="1"/>
          </p:cNvSpPr>
          <p:nvPr>
            <p:ph idx="1"/>
          </p:nvPr>
        </p:nvSpPr>
        <p:spPr>
          <a:xfrm>
            <a:off x="1981200" y="1295401"/>
            <a:ext cx="8229600" cy="4830763"/>
          </a:xfrm>
        </p:spPr>
        <p:txBody>
          <a:bodyPr>
            <a:normAutofit/>
          </a:bodyPr>
          <a:lstStyle/>
          <a:p>
            <a:pPr algn="just"/>
            <a:r>
              <a:rPr lang="en-US" dirty="0"/>
              <a:t>Momentum methods in the context of machine learning refer to a group of tricks and techniques designed to dampen oscillations and speed up convergence of first order optimization methods like gradient descent (and its many variants).</a:t>
            </a:r>
          </a:p>
          <a:p>
            <a:pPr algn="just"/>
            <a:r>
              <a:rPr lang="en-US" dirty="0"/>
              <a:t>They essentially work by adding what’s called </a:t>
            </a:r>
            <a:r>
              <a:rPr lang="en-US" i="1" dirty="0"/>
              <a:t>the momentum term</a:t>
            </a:r>
            <a:r>
              <a:rPr lang="en-US" dirty="0"/>
              <a:t> to the update formula for gradient descent, thereby improve its natural “zigzagging behavior,” especially in long narrow valleys of the cost function. </a:t>
            </a:r>
          </a:p>
        </p:txBody>
      </p:sp>
    </p:spTree>
    <p:extLst>
      <p:ext uri="{BB962C8B-B14F-4D97-AF65-F5344CB8AC3E}">
        <p14:creationId xmlns:p14="http://schemas.microsoft.com/office/powerpoint/2010/main" val="1152019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Momentum</a:t>
            </a:r>
          </a:p>
        </p:txBody>
      </p:sp>
      <p:pic>
        <p:nvPicPr>
          <p:cNvPr id="3074" name="Picture 2" descr="https://qph.fs.quoracdn.net/main-qimg-a6be3a9474a5df3012a71e4de21c06c2"/>
          <p:cNvPicPr>
            <a:picLocks noChangeAspect="1" noChangeArrowheads="1"/>
          </p:cNvPicPr>
          <p:nvPr/>
        </p:nvPicPr>
        <p:blipFill>
          <a:blip r:embed="rId2" cstate="print"/>
          <a:srcRect/>
          <a:stretch>
            <a:fillRect/>
          </a:stretch>
        </p:blipFill>
        <p:spPr bwMode="auto">
          <a:xfrm>
            <a:off x="2020481" y="2590800"/>
            <a:ext cx="6843830" cy="3657600"/>
          </a:xfrm>
          <a:prstGeom prst="rect">
            <a:avLst/>
          </a:prstGeom>
          <a:noFill/>
        </p:spPr>
      </p:pic>
      <p:sp>
        <p:nvSpPr>
          <p:cNvPr id="5" name="Rectangle 4"/>
          <p:cNvSpPr/>
          <p:nvPr/>
        </p:nvSpPr>
        <p:spPr>
          <a:xfrm>
            <a:off x="2057400" y="1524001"/>
            <a:ext cx="8001000" cy="1015663"/>
          </a:xfrm>
          <a:prstGeom prst="rect">
            <a:avLst/>
          </a:prstGeom>
        </p:spPr>
        <p:txBody>
          <a:bodyPr wrap="square">
            <a:spAutoFit/>
          </a:bodyPr>
          <a:lstStyle/>
          <a:p>
            <a:pPr algn="just"/>
            <a:r>
              <a:rPr lang="en-US" sz="2000" dirty="0"/>
              <a:t>The figure below shows the progress of gradient descent - with and without momentum - towards reaching the minimum of a  cost function, located at the center of the concentric elliptical contours.</a:t>
            </a:r>
          </a:p>
        </p:txBody>
      </p:sp>
    </p:spTree>
    <p:extLst>
      <p:ext uri="{BB962C8B-B14F-4D97-AF65-F5344CB8AC3E}">
        <p14:creationId xmlns:p14="http://schemas.microsoft.com/office/powerpoint/2010/main" val="86057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2"/>
            <a:ext cx="8229600" cy="1142999"/>
          </a:xfrm>
        </p:spPr>
        <p:txBody>
          <a:bodyPr>
            <a:normAutofit/>
          </a:bodyPr>
          <a:lstStyle/>
          <a:p>
            <a:pPr algn="just"/>
            <a:r>
              <a:rPr lang="en-US" sz="2000" b="1" dirty="0"/>
              <a:t>Instead of using only the gradient of the current step to guide the search, momentum also accumulates the gradient of the past steps to determine the direction to go.</a:t>
            </a:r>
          </a:p>
          <a:p>
            <a:pPr algn="just">
              <a:buNone/>
            </a:pPr>
            <a:endParaRPr lang="en-US" sz="2000" dirty="0"/>
          </a:p>
          <a:p>
            <a:pPr algn="just"/>
            <a:endParaRPr lang="en-US" sz="2000" dirty="0"/>
          </a:p>
        </p:txBody>
      </p:sp>
      <p:sp>
        <p:nvSpPr>
          <p:cNvPr id="6" name="Rectangle 5"/>
          <p:cNvSpPr/>
          <p:nvPr/>
        </p:nvSpPr>
        <p:spPr>
          <a:xfrm>
            <a:off x="1905000" y="4953001"/>
            <a:ext cx="8077200" cy="646331"/>
          </a:xfrm>
          <a:prstGeom prst="rect">
            <a:avLst/>
          </a:prstGeom>
        </p:spPr>
        <p:txBody>
          <a:bodyPr wrap="square">
            <a:spAutoFit/>
          </a:bodyPr>
          <a:lstStyle/>
          <a:p>
            <a:r>
              <a:rPr lang="en-US" dirty="0"/>
              <a:t>In practice, the momentum term is initialized at 0.5, and gradually annealed to 0.9 over multiple epochs.</a:t>
            </a:r>
          </a:p>
        </p:txBody>
      </p:sp>
      <p:pic>
        <p:nvPicPr>
          <p:cNvPr id="3074" name="Picture 2" descr="Gradient descent optimization algorithms Momentum&#10;Momentum&#10;SGD has trouble navigating ravines.&#10;Momentum [Qian, 1999] helps..."/>
          <p:cNvPicPr>
            <a:picLocks noChangeAspect="1" noChangeArrowheads="1"/>
          </p:cNvPicPr>
          <p:nvPr/>
        </p:nvPicPr>
        <p:blipFill>
          <a:blip r:embed="rId2" cstate="print"/>
          <a:srcRect t="14823" b="15031"/>
          <a:stretch>
            <a:fillRect/>
          </a:stretch>
        </p:blipFill>
        <p:spPr bwMode="auto">
          <a:xfrm>
            <a:off x="2133600" y="1267693"/>
            <a:ext cx="6858000" cy="3611737"/>
          </a:xfrm>
          <a:prstGeom prst="rect">
            <a:avLst/>
          </a:prstGeom>
          <a:noFill/>
        </p:spPr>
      </p:pic>
      <p:pic>
        <p:nvPicPr>
          <p:cNvPr id="7" name="Picture 2" descr="Gradient descent optimization algorithms Momentum&#10;Reduces updates for dimensions whose gradients change&#10;directions.&#10;Increa..."/>
          <p:cNvPicPr>
            <a:picLocks noChangeAspect="1" noChangeArrowheads="1"/>
          </p:cNvPicPr>
          <p:nvPr/>
        </p:nvPicPr>
        <p:blipFill>
          <a:blip r:embed="rId3" cstate="print"/>
          <a:srcRect t="8351" b="66597"/>
          <a:stretch>
            <a:fillRect/>
          </a:stretch>
        </p:blipFill>
        <p:spPr bwMode="auto">
          <a:xfrm>
            <a:off x="1752600" y="5638800"/>
            <a:ext cx="7890164" cy="1143000"/>
          </a:xfrm>
          <a:prstGeom prst="rect">
            <a:avLst/>
          </a:prstGeom>
          <a:noFill/>
        </p:spPr>
      </p:pic>
    </p:spTree>
    <p:extLst>
      <p:ext uri="{BB962C8B-B14F-4D97-AF65-F5344CB8AC3E}">
        <p14:creationId xmlns:p14="http://schemas.microsoft.com/office/powerpoint/2010/main" val="103329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RMSProp</a:t>
            </a:r>
            <a:br>
              <a:rPr lang="en-US" b="1" dirty="0"/>
            </a:br>
            <a:endParaRPr lang="en-US" dirty="0"/>
          </a:p>
        </p:txBody>
      </p:sp>
      <p:sp>
        <p:nvSpPr>
          <p:cNvPr id="3" name="Content Placeholder 2"/>
          <p:cNvSpPr>
            <a:spLocks noGrp="1"/>
          </p:cNvSpPr>
          <p:nvPr>
            <p:ph idx="1"/>
          </p:nvPr>
        </p:nvSpPr>
        <p:spPr>
          <a:xfrm>
            <a:off x="1828800" y="1066800"/>
            <a:ext cx="8229600" cy="1371600"/>
          </a:xfrm>
        </p:spPr>
        <p:txBody>
          <a:bodyPr>
            <a:noAutofit/>
          </a:bodyPr>
          <a:lstStyle/>
          <a:p>
            <a:r>
              <a:rPr lang="en-US" sz="2000" dirty="0" err="1"/>
              <a:t>RMSprop</a:t>
            </a:r>
            <a:r>
              <a:rPr lang="en-US" sz="2000" dirty="0"/>
              <a:t>, or </a:t>
            </a:r>
            <a:r>
              <a:rPr lang="en-US" sz="2000" b="1" dirty="0"/>
              <a:t>Root Mean Square Propagation   </a:t>
            </a:r>
            <a:r>
              <a:rPr lang="en-US" sz="2000" dirty="0"/>
              <a:t>also tries to dampen the oscillations, but in a different way than momentum. RMS prop also takes away the need to adjust learning rate, and does it automatically. More so, </a:t>
            </a:r>
            <a:r>
              <a:rPr lang="en-US" sz="2000" dirty="0" err="1"/>
              <a:t>RMSProp</a:t>
            </a:r>
            <a:r>
              <a:rPr lang="en-US" sz="2000" dirty="0"/>
              <a:t> </a:t>
            </a:r>
            <a:r>
              <a:rPr lang="en-US" sz="2000" dirty="0" err="1"/>
              <a:t>choses</a:t>
            </a:r>
            <a:r>
              <a:rPr lang="en-US" sz="2000" dirty="0"/>
              <a:t> a different learning rate for each parameter.</a:t>
            </a:r>
          </a:p>
        </p:txBody>
      </p:sp>
      <p:pic>
        <p:nvPicPr>
          <p:cNvPr id="2050" name="Picture 2" descr="Gradient descent optimization algorithms RMSprop&#10;RMSprop&#10;Developed independently from Adadelta around the same time by&#10;Geo..."/>
          <p:cNvPicPr>
            <a:picLocks noChangeAspect="1" noChangeArrowheads="1"/>
          </p:cNvPicPr>
          <p:nvPr/>
        </p:nvPicPr>
        <p:blipFill>
          <a:blip r:embed="rId2" cstate="print"/>
          <a:srcRect t="33194" r="8464" b="11691"/>
          <a:stretch>
            <a:fillRect/>
          </a:stretch>
        </p:blipFill>
        <p:spPr bwMode="auto">
          <a:xfrm>
            <a:off x="1792705" y="2313709"/>
            <a:ext cx="8301789" cy="3505200"/>
          </a:xfrm>
          <a:prstGeom prst="rect">
            <a:avLst/>
          </a:prstGeom>
          <a:noFill/>
        </p:spPr>
      </p:pic>
      <p:sp>
        <p:nvSpPr>
          <p:cNvPr id="5" name="Rectangle 4"/>
          <p:cNvSpPr/>
          <p:nvPr/>
        </p:nvSpPr>
        <p:spPr>
          <a:xfrm>
            <a:off x="2013528" y="5818909"/>
            <a:ext cx="6096000" cy="707886"/>
          </a:xfrm>
          <a:prstGeom prst="rect">
            <a:avLst/>
          </a:prstGeom>
        </p:spPr>
        <p:txBody>
          <a:bodyPr>
            <a:spAutoFit/>
          </a:bodyPr>
          <a:lstStyle/>
          <a:p>
            <a:r>
              <a:rPr lang="en-US" sz="2000" dirty="0"/>
              <a:t>E[g</a:t>
            </a:r>
            <a:r>
              <a:rPr lang="en-US" sz="2000" baseline="30000" dirty="0"/>
              <a:t>2</a:t>
            </a:r>
            <a:r>
              <a:rPr lang="en-US" sz="2000" dirty="0"/>
              <a:t>]- moving average of squared gradients</a:t>
            </a:r>
          </a:p>
          <a:p>
            <a:r>
              <a:rPr lang="en-US" sz="2000" dirty="0" err="1"/>
              <a:t>g</a:t>
            </a:r>
            <a:r>
              <a:rPr lang="en-US" sz="2000" baseline="-25000" dirty="0" err="1"/>
              <a:t>t</a:t>
            </a:r>
            <a:r>
              <a:rPr lang="en-US" sz="2000" dirty="0"/>
              <a:t> - gradient of cost function</a:t>
            </a:r>
          </a:p>
        </p:txBody>
      </p:sp>
    </p:spTree>
    <p:extLst>
      <p:ext uri="{BB962C8B-B14F-4D97-AF65-F5344CB8AC3E}">
        <p14:creationId xmlns:p14="http://schemas.microsoft.com/office/powerpoint/2010/main" val="722604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F45E7F7B13A441ADF82297A80AD350" ma:contentTypeVersion="3" ma:contentTypeDescription="Create a new document." ma:contentTypeScope="" ma:versionID="569c702745b5ab7772f7d9f7a8f7b7e0">
  <xsd:schema xmlns:xsd="http://www.w3.org/2001/XMLSchema" xmlns:xs="http://www.w3.org/2001/XMLSchema" xmlns:p="http://schemas.microsoft.com/office/2006/metadata/properties" xmlns:ns2="e2f7f036-f81b-4fa7-b822-6a1ff558aded" targetNamespace="http://schemas.microsoft.com/office/2006/metadata/properties" ma:root="true" ma:fieldsID="013c8783832f42129811ba8ef36770c3" ns2:_="">
    <xsd:import namespace="e2f7f036-f81b-4fa7-b822-6a1ff558ade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f7f036-f81b-4fa7-b822-6a1ff558ad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EAA079-B9AF-4656-ACB4-70AB135839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f7f036-f81b-4fa7-b822-6a1ff558ad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6D0B963-2B17-4ABE-B2FF-43D5855B713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2322BB3-07F8-43DE-821A-682DDC2475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2547</TotalTime>
  <Words>847</Words>
  <Application>Microsoft Office PowerPoint</Application>
  <PresentationFormat>Widescreen</PresentationFormat>
  <Paragraphs>48</Paragraphs>
  <Slides>19</Slides>
  <Notes>0</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Continuation of Optimization: Momentum, RMSProp and Adam </vt:lpstr>
      <vt:lpstr>Gradient Descent - recap</vt:lpstr>
      <vt:lpstr>Gradient Descent - recap</vt:lpstr>
      <vt:lpstr>PowerPoint Presentation</vt:lpstr>
      <vt:lpstr>PowerPoint Presentation</vt:lpstr>
      <vt:lpstr>Momentum</vt:lpstr>
      <vt:lpstr>Momentum</vt:lpstr>
      <vt:lpstr>PowerPoint Presentation</vt:lpstr>
      <vt:lpstr>RMSProp </vt:lpstr>
      <vt:lpstr>Adam</vt:lpstr>
      <vt:lpstr>PowerPoint Presentation</vt:lpstr>
      <vt:lpstr>ADAM</vt:lpstr>
      <vt:lpstr>PowerPoint Presentation</vt:lpstr>
      <vt:lpstr>Advantages of ADAM</vt:lpstr>
      <vt:lpstr>ADAM benefits</vt:lpstr>
      <vt:lpstr>PowerPoint Presentation</vt:lpstr>
      <vt:lpstr>PowerPoint Presentation</vt:lpstr>
      <vt:lpstr>Which optimizer to choose?</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Jyotsna C</dc:creator>
  <cp:lastModifiedBy>Jyotsna C</cp:lastModifiedBy>
  <cp:revision>69</cp:revision>
  <dcterms:created xsi:type="dcterms:W3CDTF">2020-01-06T17:46:51Z</dcterms:created>
  <dcterms:modified xsi:type="dcterms:W3CDTF">2025-01-19T18:15:37Z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0x0101003EF45E7F7B13A441ADF82297A80AD350</vt:lpwstr>
  </property>
</Properties>
</file>