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1"/>
  </p:notesMasterIdLst>
  <p:sldIdLst>
    <p:sldId id="276" r:id="rId5"/>
    <p:sldId id="277" r:id="rId6"/>
    <p:sldId id="278" r:id="rId7"/>
    <p:sldId id="279" r:id="rId8"/>
    <p:sldId id="321" r:id="rId9"/>
    <p:sldId id="324" r:id="rId10"/>
    <p:sldId id="326" r:id="rId11"/>
    <p:sldId id="315" r:id="rId12"/>
    <p:sldId id="325" r:id="rId13"/>
    <p:sldId id="327" r:id="rId14"/>
    <p:sldId id="318" r:id="rId15"/>
    <p:sldId id="320" r:id="rId16"/>
    <p:sldId id="280" r:id="rId17"/>
    <p:sldId id="285" r:id="rId18"/>
    <p:sldId id="286" r:id="rId19"/>
    <p:sldId id="288" r:id="rId20"/>
    <p:sldId id="289" r:id="rId21"/>
    <p:sldId id="290" r:id="rId22"/>
    <p:sldId id="291" r:id="rId23"/>
    <p:sldId id="292" r:id="rId24"/>
    <p:sldId id="294" r:id="rId25"/>
    <p:sldId id="295" r:id="rId26"/>
    <p:sldId id="296" r:id="rId27"/>
    <p:sldId id="297" r:id="rId28"/>
    <p:sldId id="298" r:id="rId29"/>
    <p:sldId id="322" r:id="rId30"/>
    <p:sldId id="323" r:id="rId31"/>
    <p:sldId id="301" r:id="rId32"/>
    <p:sldId id="302" r:id="rId33"/>
    <p:sldId id="303" r:id="rId34"/>
    <p:sldId id="304" r:id="rId35"/>
    <p:sldId id="305" r:id="rId36"/>
    <p:sldId id="306" r:id="rId37"/>
    <p:sldId id="307" r:id="rId38"/>
    <p:sldId id="308" r:id="rId39"/>
    <p:sldId id="31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guide orient="horz" pos="2160"/>
        <p:guide pos="3840"/>
      </p:guideLst>
    </p:cSldViewPr>
  </p:slideViewPr>
  <p:notesTextViewPr>
    <p:cViewPr>
      <p:scale>
        <a:sx n="1" d="1"/>
        <a:sy n="1" d="1"/>
      </p:scale>
      <p:origin x="0" y="0"/>
    </p:cViewPr>
  </p:notesTextViewPr>
  <p:sorterViewPr>
    <p:cViewPr>
      <p:scale>
        <a:sx n="90" d="100"/>
        <a:sy n="90" d="100"/>
      </p:scale>
      <p:origin x="0" y="692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61059-0A79-46C4-907B-3F2F3A97F3E2}" type="datetimeFigureOut">
              <a:rPr lang="en-US" smtClean="0"/>
              <a:t>1/20/2025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8A63DB-FDA1-40E6-9CDE-473EA3DD6DAB}" type="slidenum">
              <a:rPr lang="en-US" smtClean="0"/>
              <a:t>‹#›</a:t>
            </a:fld>
            <a:endParaRPr lang="en-US"/>
          </a:p>
        </p:txBody>
      </p:sp>
    </p:spTree>
    <p:extLst>
      <p:ext uri="{BB962C8B-B14F-4D97-AF65-F5344CB8AC3E}">
        <p14:creationId xmlns:p14="http://schemas.microsoft.com/office/powerpoint/2010/main" val="26640684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wont get any line down to graph</a:t>
            </a:r>
          </a:p>
        </p:txBody>
      </p:sp>
      <p:sp>
        <p:nvSpPr>
          <p:cNvPr id="4" name="Slide Number Placeholder 3"/>
          <p:cNvSpPr>
            <a:spLocks noGrp="1"/>
          </p:cNvSpPr>
          <p:nvPr>
            <p:ph type="sldNum" sz="quarter" idx="10"/>
          </p:nvPr>
        </p:nvSpPr>
        <p:spPr/>
        <p:txBody>
          <a:bodyPr/>
          <a:lstStyle/>
          <a:p>
            <a:fld id="{C18A63DB-FDA1-40E6-9CDE-473EA3DD6DAB}" type="slidenum">
              <a:rPr lang="en-US" smtClean="0"/>
              <a:t>11</a:t>
            </a:fld>
            <a:endParaRPr lang="en-US"/>
          </a:p>
        </p:txBody>
      </p:sp>
    </p:spTree>
    <p:extLst>
      <p:ext uri="{BB962C8B-B14F-4D97-AF65-F5344CB8AC3E}">
        <p14:creationId xmlns:p14="http://schemas.microsoft.com/office/powerpoint/2010/main" val="148828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FB00362-9225-41E1-9452-8B17598892B7}"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35135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4237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66926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00362-9225-41E1-9452-8B17598892B7}"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95153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FB00362-9225-41E1-9452-8B17598892B7}" type="datetimeFigureOut">
              <a:rPr lang="en-US" smtClean="0"/>
              <a:pPr/>
              <a:t>1/20/2025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74472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00362-9225-41E1-9452-8B17598892B7}"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026767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00362-9225-41E1-9452-8B17598892B7}" type="datetimeFigureOut">
              <a:rPr lang="en-US" smtClean="0"/>
              <a:pPr/>
              <a:t>1/20/2025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902294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00362-9225-41E1-9452-8B17598892B7}" type="datetimeFigureOut">
              <a:rPr lang="en-US" smtClean="0"/>
              <a:pPr/>
              <a:t>1/20/2025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170171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00362-9225-41E1-9452-8B17598892B7}" type="datetimeFigureOut">
              <a:rPr lang="en-US" smtClean="0"/>
              <a:pPr/>
              <a:t>1/20/2025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2400254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B00362-9225-41E1-9452-8B17598892B7}"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3655152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FB00362-9225-41E1-9452-8B17598892B7}" type="datetimeFigureOut">
              <a:rPr lang="en-US" smtClean="0"/>
              <a:pPr/>
              <a:t>1/20/2025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2585D1-A810-4BF1-A72C-998F06235DE9}" type="slidenum">
              <a:rPr lang="en-US" smtClean="0"/>
              <a:pPr/>
              <a:t>‹#›</a:t>
            </a:fld>
            <a:endParaRPr lang="en-US"/>
          </a:p>
        </p:txBody>
      </p:sp>
    </p:spTree>
    <p:extLst>
      <p:ext uri="{BB962C8B-B14F-4D97-AF65-F5344CB8AC3E}">
        <p14:creationId xmlns:p14="http://schemas.microsoft.com/office/powerpoint/2010/main" val="4114532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00362-9225-41E1-9452-8B17598892B7}" type="datetimeFigureOut">
              <a:rPr lang="en-US" smtClean="0"/>
              <a:pPr/>
              <a:t>1/20/2025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585D1-A810-4BF1-A72C-998F06235DE9}" type="slidenum">
              <a:rPr lang="en-US" smtClean="0"/>
              <a:pPr/>
              <a:t>‹#›</a:t>
            </a:fld>
            <a:endParaRPr lang="en-US"/>
          </a:p>
        </p:txBody>
      </p:sp>
    </p:spTree>
    <p:extLst>
      <p:ext uri="{BB962C8B-B14F-4D97-AF65-F5344CB8AC3E}">
        <p14:creationId xmlns:p14="http://schemas.microsoft.com/office/powerpoint/2010/main" val="79706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medium.com/towards-data-science/activation-functions-and-its-types-which-is-better-a9a5310cc8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Gradient Descent Algorithm and Its Variants</a:t>
            </a:r>
          </a:p>
        </p:txBody>
      </p:sp>
      <p:sp>
        <p:nvSpPr>
          <p:cNvPr id="3" name="Subtitle 2"/>
          <p:cNvSpPr>
            <a:spLocks noGrp="1"/>
          </p:cNvSpPr>
          <p:nvPr>
            <p:ph type="subTitle" idx="1"/>
          </p:nvPr>
        </p:nvSpPr>
        <p:spPr/>
        <p:txBody>
          <a:bodyPr>
            <a:normAutofit/>
          </a:bodyPr>
          <a:lstStyle/>
          <a:p>
            <a:r>
              <a:rPr lang="en-US" dirty="0"/>
              <a:t>				</a:t>
            </a:r>
          </a:p>
        </p:txBody>
      </p:sp>
      <p:pic>
        <p:nvPicPr>
          <p:cNvPr id="1026" name="Picture 2" descr="C:\Users\lenovo\Desktop\new-logo-color-changed-11-amrita.jpg"/>
          <p:cNvPicPr>
            <a:picLocks noChangeAspect="1" noChangeArrowheads="1"/>
          </p:cNvPicPr>
          <p:nvPr/>
        </p:nvPicPr>
        <p:blipFill>
          <a:blip r:embed="rId2" cstate="print"/>
          <a:srcRect/>
          <a:stretch>
            <a:fillRect/>
          </a:stretch>
        </p:blipFill>
        <p:spPr bwMode="auto">
          <a:xfrm>
            <a:off x="8305800" y="0"/>
            <a:ext cx="2362200" cy="1181100"/>
          </a:xfrm>
          <a:prstGeom prst="rect">
            <a:avLst/>
          </a:prstGeom>
          <a:noFill/>
        </p:spPr>
      </p:pic>
    </p:spTree>
    <p:extLst>
      <p:ext uri="{BB962C8B-B14F-4D97-AF65-F5344CB8AC3E}">
        <p14:creationId xmlns:p14="http://schemas.microsoft.com/office/powerpoint/2010/main" val="66051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F957A-C47D-7D87-7237-795C9BE8043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FD21173-3C6B-7AC7-7560-C0F98BF0BC1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0DA7B4B-2DE0-3952-7F6F-391381FB6E09}"/>
              </a:ext>
            </a:extLst>
          </p:cNvPr>
          <p:cNvPicPr>
            <a:picLocks noChangeAspect="1"/>
          </p:cNvPicPr>
          <p:nvPr/>
        </p:nvPicPr>
        <p:blipFill>
          <a:blip r:embed="rId2"/>
          <a:stretch>
            <a:fillRect/>
          </a:stretch>
        </p:blipFill>
        <p:spPr>
          <a:xfrm>
            <a:off x="2015915" y="1473099"/>
            <a:ext cx="8160169" cy="3911801"/>
          </a:xfrm>
          <a:prstGeom prst="rect">
            <a:avLst/>
          </a:prstGeom>
        </p:spPr>
      </p:pic>
    </p:spTree>
    <p:extLst>
      <p:ext uri="{BB962C8B-B14F-4D97-AF65-F5344CB8AC3E}">
        <p14:creationId xmlns:p14="http://schemas.microsoft.com/office/powerpoint/2010/main" val="1001307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923948"/>
            <a:ext cx="10515600" cy="4351338"/>
          </a:xfrm>
        </p:spPr>
        <p:txBody>
          <a:bodyPr/>
          <a:lstStyle/>
          <a:p>
            <a:r>
              <a:rPr lang="en-US" dirty="0"/>
              <a:t>A </a:t>
            </a:r>
            <a:r>
              <a:rPr lang="en-US" b="1" dirty="0"/>
              <a:t>concave function</a:t>
            </a:r>
            <a:r>
              <a:rPr lang="en-US" dirty="0"/>
              <a:t>: no line segment joining two points on the graph lies above the graph at any point A .</a:t>
            </a:r>
          </a:p>
          <a:p>
            <a:r>
              <a:rPr lang="en-US" b="1" dirty="0"/>
              <a:t>convex function</a:t>
            </a:r>
            <a:r>
              <a:rPr lang="en-US" dirty="0"/>
              <a:t>: no line segment joining two points on the graph lies below the graph at any point</a:t>
            </a:r>
          </a:p>
        </p:txBody>
      </p:sp>
      <p:sp>
        <p:nvSpPr>
          <p:cNvPr id="4" name="AutoShape 2" descr="Image result for what is convex and concave func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what is convex and concave func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p:cNvPicPr>
            <a:picLocks noChangeAspect="1"/>
          </p:cNvPicPr>
          <p:nvPr/>
        </p:nvPicPr>
        <p:blipFill>
          <a:blip r:embed="rId3"/>
          <a:stretch>
            <a:fillRect/>
          </a:stretch>
        </p:blipFill>
        <p:spPr>
          <a:xfrm>
            <a:off x="4256906" y="4218038"/>
            <a:ext cx="5378707" cy="2219295"/>
          </a:xfrm>
          <a:prstGeom prst="rect">
            <a:avLst/>
          </a:prstGeom>
        </p:spPr>
      </p:pic>
    </p:spTree>
    <p:extLst>
      <p:ext uri="{BB962C8B-B14F-4D97-AF65-F5344CB8AC3E}">
        <p14:creationId xmlns:p14="http://schemas.microsoft.com/office/powerpoint/2010/main" val="32867559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771" y="293913"/>
            <a:ext cx="8213319" cy="5926592"/>
          </a:xfrm>
        </p:spPr>
        <p:txBody>
          <a:bodyPr>
            <a:normAutofit/>
          </a:bodyPr>
          <a:lstStyle/>
          <a:p>
            <a:r>
              <a:rPr lang="en-US" b="1" dirty="0"/>
              <a:t>Gradient</a:t>
            </a:r>
            <a:r>
              <a:rPr lang="en-US" dirty="0"/>
              <a:t> provides  direction. In </a:t>
            </a:r>
            <a:r>
              <a:rPr lang="en-US" b="1" dirty="0"/>
              <a:t>Machine Learning</a:t>
            </a:r>
            <a:r>
              <a:rPr lang="en-US" dirty="0"/>
              <a:t>, we are basically trying to reach an optimal solution (bottom of the bowl).</a:t>
            </a:r>
          </a:p>
          <a:p>
            <a:r>
              <a:rPr lang="en-US" dirty="0"/>
              <a:t> </a:t>
            </a:r>
            <a:r>
              <a:rPr lang="en-US" b="1" dirty="0"/>
              <a:t>Gradient</a:t>
            </a:r>
            <a:r>
              <a:rPr lang="en-US" dirty="0"/>
              <a:t> is simply a vector which gives the direction of maximum rate of change. By taking steps in that direction, we hope to reach our optimal solution.</a:t>
            </a:r>
          </a:p>
          <a:p>
            <a:r>
              <a:rPr lang="en-US" dirty="0"/>
              <a:t>It tells which direction it should step to reduce the loss most quickly</a:t>
            </a:r>
          </a:p>
          <a:p>
            <a:r>
              <a:rPr lang="en-US" dirty="0"/>
              <a:t>-</a:t>
            </a:r>
            <a:r>
              <a:rPr lang="en-US" dirty="0" err="1"/>
              <a:t>ve</a:t>
            </a:r>
            <a:r>
              <a:rPr lang="en-US" dirty="0"/>
              <a:t> gradient tells , it should step down</a:t>
            </a:r>
          </a:p>
          <a:p>
            <a:r>
              <a:rPr lang="en-US" dirty="0"/>
              <a:t>+</a:t>
            </a:r>
            <a:r>
              <a:rPr lang="en-US" dirty="0" err="1"/>
              <a:t>ve</a:t>
            </a:r>
            <a:r>
              <a:rPr lang="en-US" dirty="0"/>
              <a:t> gradient tells, it should step up</a:t>
            </a:r>
          </a:p>
          <a:p>
            <a:r>
              <a:rPr lang="en-US" dirty="0"/>
              <a:t>The length of gradient vector indicates how steep is the slop</a:t>
            </a:r>
          </a:p>
        </p:txBody>
      </p:sp>
      <p:pic>
        <p:nvPicPr>
          <p:cNvPr id="5" name="Picture 4">
            <a:extLst>
              <a:ext uri="{FF2B5EF4-FFF2-40B4-BE49-F238E27FC236}">
                <a16:creationId xmlns:a16="http://schemas.microsoft.com/office/drawing/2014/main" id="{6986C96C-1D08-E93F-DCF5-85EB44B20511}"/>
              </a:ext>
            </a:extLst>
          </p:cNvPr>
          <p:cNvPicPr>
            <a:picLocks noChangeAspect="1"/>
          </p:cNvPicPr>
          <p:nvPr/>
        </p:nvPicPr>
        <p:blipFill>
          <a:blip r:embed="rId2"/>
          <a:stretch>
            <a:fillRect/>
          </a:stretch>
        </p:blipFill>
        <p:spPr>
          <a:xfrm>
            <a:off x="9051519" y="2385674"/>
            <a:ext cx="2873418" cy="3231240"/>
          </a:xfrm>
          <a:prstGeom prst="rect">
            <a:avLst/>
          </a:prstGeom>
        </p:spPr>
      </p:pic>
    </p:spTree>
    <p:extLst>
      <p:ext uri="{BB962C8B-B14F-4D97-AF65-F5344CB8AC3E}">
        <p14:creationId xmlns:p14="http://schemas.microsoft.com/office/powerpoint/2010/main" val="2409269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Optimization</a:t>
            </a:r>
            <a:endParaRPr lang="en-US" dirty="0"/>
          </a:p>
        </p:txBody>
      </p:sp>
      <p:sp>
        <p:nvSpPr>
          <p:cNvPr id="3" name="Content Placeholder 2"/>
          <p:cNvSpPr>
            <a:spLocks noGrp="1"/>
          </p:cNvSpPr>
          <p:nvPr>
            <p:ph idx="1"/>
          </p:nvPr>
        </p:nvSpPr>
        <p:spPr/>
        <p:txBody>
          <a:bodyPr>
            <a:normAutofit/>
          </a:bodyPr>
          <a:lstStyle/>
          <a:p>
            <a:pPr algn="just"/>
            <a:r>
              <a:rPr lang="en-US" sz="2400" dirty="0"/>
              <a:t>Optimization algorithms helps us to </a:t>
            </a:r>
            <a:r>
              <a:rPr lang="en-US" sz="2400" b="1" i="1" dirty="0"/>
              <a:t>minimize (or maximize)</a:t>
            </a:r>
            <a:r>
              <a:rPr lang="en-US" sz="2400" dirty="0"/>
              <a:t> an </a:t>
            </a:r>
            <a:r>
              <a:rPr lang="en-US" sz="2400" b="1" dirty="0"/>
              <a:t>Objective </a:t>
            </a:r>
            <a:r>
              <a:rPr lang="en-US" sz="2400" dirty="0"/>
              <a:t>function (</a:t>
            </a:r>
            <a:r>
              <a:rPr lang="en-US" sz="2400" i="1" dirty="0"/>
              <a:t>another name for </a:t>
            </a:r>
            <a:r>
              <a:rPr lang="en-US" sz="2400" b="1" i="1" dirty="0"/>
              <a:t>Error</a:t>
            </a:r>
            <a:r>
              <a:rPr lang="en-US" sz="2400" i="1" dirty="0"/>
              <a:t> function</a:t>
            </a:r>
            <a:r>
              <a:rPr lang="en-US" sz="2400" dirty="0"/>
              <a:t>) </a:t>
            </a:r>
            <a:r>
              <a:rPr lang="en-US" sz="2400" b="1" dirty="0"/>
              <a:t>E(x) </a:t>
            </a:r>
            <a:r>
              <a:rPr lang="en-US" sz="2400" dirty="0"/>
              <a:t>which is simply a mathematical function dependent on the Model’s internal </a:t>
            </a:r>
            <a:r>
              <a:rPr lang="en-US" sz="2400" b="1" dirty="0"/>
              <a:t>learnable</a:t>
            </a:r>
            <a:r>
              <a:rPr lang="en-US" sz="2400" dirty="0"/>
              <a:t> </a:t>
            </a:r>
            <a:r>
              <a:rPr lang="en-US" sz="2400" b="1" dirty="0"/>
              <a:t>parameters</a:t>
            </a:r>
            <a:r>
              <a:rPr lang="en-US" sz="2400" dirty="0"/>
              <a:t> which are used in computing the target values(</a:t>
            </a:r>
            <a:r>
              <a:rPr lang="en-US" sz="2400" b="1" dirty="0"/>
              <a:t>Y</a:t>
            </a:r>
            <a:r>
              <a:rPr lang="en-US" sz="2400" dirty="0"/>
              <a:t>) from the set of </a:t>
            </a:r>
            <a:r>
              <a:rPr lang="en-US" sz="2400" i="1" dirty="0"/>
              <a:t>predictors</a:t>
            </a:r>
            <a:r>
              <a:rPr lang="en-US" sz="2400" dirty="0"/>
              <a:t>(</a:t>
            </a:r>
            <a:r>
              <a:rPr lang="en-US" sz="2400" b="1" dirty="0"/>
              <a:t>X</a:t>
            </a:r>
            <a:r>
              <a:rPr lang="en-US" sz="2400" dirty="0"/>
              <a:t>) used in the model. </a:t>
            </a:r>
          </a:p>
          <a:p>
            <a:pPr algn="just"/>
            <a:r>
              <a:rPr lang="en-US" sz="2400" dirty="0"/>
              <a:t>For example — we call the </a:t>
            </a:r>
            <a:r>
              <a:rPr lang="en-US" sz="2400" b="1" dirty="0"/>
              <a:t>Weights(W)</a:t>
            </a:r>
            <a:r>
              <a:rPr lang="en-US" sz="2400" dirty="0"/>
              <a:t> and the </a:t>
            </a:r>
            <a:r>
              <a:rPr lang="en-US" sz="2400" b="1" dirty="0"/>
              <a:t>Bias(b)</a:t>
            </a:r>
            <a:r>
              <a:rPr lang="en-US" sz="2400" dirty="0"/>
              <a:t> values of the neural network as its internal learnable </a:t>
            </a:r>
            <a:r>
              <a:rPr lang="en-US" sz="2400" i="1" dirty="0"/>
              <a:t>parameters</a:t>
            </a:r>
            <a:r>
              <a:rPr lang="en-US" sz="2400" dirty="0"/>
              <a:t> which are used in computing the output values and are learned and updated in the direction of optimal solution </a:t>
            </a:r>
            <a:r>
              <a:rPr lang="en-US" sz="2400" dirty="0" err="1"/>
              <a:t>i.e</a:t>
            </a:r>
            <a:r>
              <a:rPr lang="en-US" sz="2400" dirty="0"/>
              <a:t> minimizing the </a:t>
            </a:r>
            <a:r>
              <a:rPr lang="en-US" sz="2400" b="1" dirty="0"/>
              <a:t>Loss </a:t>
            </a:r>
            <a:r>
              <a:rPr lang="en-US" sz="2400" dirty="0"/>
              <a:t>by the network’s training process and also play a major role in the </a:t>
            </a:r>
            <a:r>
              <a:rPr lang="en-US" sz="2400" b="1" i="1" dirty="0"/>
              <a:t>training</a:t>
            </a:r>
            <a:r>
              <a:rPr lang="en-US" sz="2400" dirty="0"/>
              <a:t> process of the Neural Network Model .</a:t>
            </a:r>
          </a:p>
        </p:txBody>
      </p:sp>
    </p:spTree>
    <p:extLst>
      <p:ext uri="{BB962C8B-B14F-4D97-AF65-F5344CB8AC3E}">
        <p14:creationId xmlns:p14="http://schemas.microsoft.com/office/powerpoint/2010/main" val="2449857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p:txBody>
          <a:bodyPr>
            <a:normAutofit/>
          </a:bodyPr>
          <a:lstStyle/>
          <a:p>
            <a:pPr algn="just"/>
            <a:r>
              <a:rPr lang="en-US" dirty="0"/>
              <a:t>Gradient descent is by far the most popular optimization strategy, used in machine learning and deep learning at the moment. </a:t>
            </a:r>
          </a:p>
          <a:p>
            <a:pPr algn="just"/>
            <a:endParaRPr lang="en-US" dirty="0"/>
          </a:p>
          <a:p>
            <a:pPr algn="just"/>
            <a:r>
              <a:rPr lang="en-US" dirty="0"/>
              <a:t>It is used while </a:t>
            </a:r>
            <a:r>
              <a:rPr lang="en-US" b="1" dirty="0"/>
              <a:t>training your model, </a:t>
            </a:r>
            <a:r>
              <a:rPr lang="en-US" dirty="0"/>
              <a:t>can be combined with every algorithm and is easy to understand and implement. </a:t>
            </a:r>
          </a:p>
          <a:p>
            <a:pPr algn="just"/>
            <a:endParaRPr lang="en-US" dirty="0"/>
          </a:p>
          <a:p>
            <a:pPr algn="just"/>
            <a:r>
              <a:rPr lang="en-US" dirty="0"/>
              <a:t>Therefore, everyone who works with Machine Learning should understand it’s concept.</a:t>
            </a:r>
          </a:p>
        </p:txBody>
      </p:sp>
    </p:spTree>
    <p:extLst>
      <p:ext uri="{BB962C8B-B14F-4D97-AF65-F5344CB8AC3E}">
        <p14:creationId xmlns:p14="http://schemas.microsoft.com/office/powerpoint/2010/main" val="164879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203325" algn="l"/>
              </a:tabLst>
            </a:pPr>
            <a:r>
              <a:rPr lang="en-US" b="1" dirty="0"/>
              <a:t>Gradient Descent</a:t>
            </a:r>
            <a:endParaRPr lang="en-US" dirty="0"/>
          </a:p>
        </p:txBody>
      </p:sp>
      <p:sp>
        <p:nvSpPr>
          <p:cNvPr id="3" name="Content Placeholder 2"/>
          <p:cNvSpPr>
            <a:spLocks noGrp="1"/>
          </p:cNvSpPr>
          <p:nvPr>
            <p:ph idx="1"/>
          </p:nvPr>
        </p:nvSpPr>
        <p:spPr>
          <a:xfrm>
            <a:off x="1981200" y="1371601"/>
            <a:ext cx="8229600" cy="4525963"/>
          </a:xfrm>
        </p:spPr>
        <p:txBody>
          <a:bodyPr>
            <a:normAutofit fontScale="77500" lnSpcReduction="20000"/>
          </a:bodyPr>
          <a:lstStyle/>
          <a:p>
            <a:pPr algn="just"/>
            <a:r>
              <a:rPr lang="en-US" dirty="0"/>
              <a:t>It is the most popular Optimization algorithms used in optimizing a Neural Network. </a:t>
            </a:r>
          </a:p>
          <a:p>
            <a:pPr algn="just"/>
            <a:r>
              <a:rPr lang="en-US" dirty="0"/>
              <a:t>Now gradient descent is majorly used to do </a:t>
            </a:r>
            <a:r>
              <a:rPr lang="en-US" b="1" dirty="0"/>
              <a:t>Weights updates</a:t>
            </a:r>
            <a:r>
              <a:rPr lang="en-US" dirty="0"/>
              <a:t> in a Neural Network Model , </a:t>
            </a:r>
            <a:r>
              <a:rPr lang="en-US" dirty="0" err="1"/>
              <a:t>i.e</a:t>
            </a:r>
            <a:r>
              <a:rPr lang="en-US" dirty="0"/>
              <a:t> update and tune the Model’s parameters in a direction so that we can minimize the </a:t>
            </a:r>
            <a:r>
              <a:rPr lang="en-US" b="1" dirty="0"/>
              <a:t>Loss function</a:t>
            </a:r>
            <a:r>
              <a:rPr lang="en-US" dirty="0"/>
              <a:t>. </a:t>
            </a:r>
          </a:p>
          <a:p>
            <a:pPr algn="just"/>
            <a:r>
              <a:rPr lang="en-US" dirty="0"/>
              <a:t>In </a:t>
            </a:r>
            <a:r>
              <a:rPr lang="en-US" b="1" dirty="0" err="1"/>
              <a:t>Backpropagation</a:t>
            </a:r>
            <a:r>
              <a:rPr lang="en-US" b="1" dirty="0"/>
              <a:t>, </a:t>
            </a:r>
            <a:r>
              <a:rPr lang="en-US" dirty="0"/>
              <a:t> we first propagate forward calculating the dot product of Inputs signals and their corresponding Weights and then apply a </a:t>
            </a:r>
            <a:r>
              <a:rPr lang="en-US" b="1" dirty="0">
                <a:hlinkClick r:id="rId2"/>
              </a:rPr>
              <a:t>activation function</a:t>
            </a:r>
            <a:r>
              <a:rPr lang="en-US" b="1" dirty="0"/>
              <a:t> </a:t>
            </a:r>
            <a:r>
              <a:rPr lang="en-US" dirty="0"/>
              <a:t>to those sum of products, which transforms the input signal to an output signal and also is important to model complex Non-linear functions and introduces </a:t>
            </a:r>
            <a:r>
              <a:rPr lang="en-US" b="1" dirty="0"/>
              <a:t>Non-</a:t>
            </a:r>
            <a:r>
              <a:rPr lang="en-US" b="1" dirty="0" err="1"/>
              <a:t>linearities</a:t>
            </a:r>
            <a:r>
              <a:rPr lang="en-US" dirty="0"/>
              <a:t> to the Model which enables the Model to learn almost any arbitrary functional mappings.</a:t>
            </a:r>
          </a:p>
          <a:p>
            <a:pPr algn="just"/>
            <a:r>
              <a:rPr lang="en-US" dirty="0"/>
              <a:t>In gradient descent, we calculate the derivative of the activation function because the derivative helps us understand how the activation function's output changes with respect to its input. This information is crucial for updating the weights during backpropagation in neural networks</a:t>
            </a:r>
          </a:p>
        </p:txBody>
      </p:sp>
    </p:spTree>
    <p:extLst>
      <p:ext uri="{BB962C8B-B14F-4D97-AF65-F5344CB8AC3E}">
        <p14:creationId xmlns:p14="http://schemas.microsoft.com/office/powerpoint/2010/main" val="245545660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Gradient Descent</a:t>
            </a:r>
            <a:endParaRPr lang="en-US" dirty="0"/>
          </a:p>
        </p:txBody>
      </p:sp>
      <p:sp>
        <p:nvSpPr>
          <p:cNvPr id="3" name="Content Placeholder 2"/>
          <p:cNvSpPr>
            <a:spLocks noGrp="1"/>
          </p:cNvSpPr>
          <p:nvPr>
            <p:ph idx="1"/>
          </p:nvPr>
        </p:nvSpPr>
        <p:spPr>
          <a:xfrm>
            <a:off x="1981200" y="1600200"/>
            <a:ext cx="8229600" cy="4572000"/>
          </a:xfrm>
        </p:spPr>
        <p:txBody>
          <a:bodyPr>
            <a:normAutofit/>
          </a:bodyPr>
          <a:lstStyle/>
          <a:p>
            <a:pPr algn="just"/>
            <a:r>
              <a:rPr lang="en-US" sz="2400" dirty="0"/>
              <a:t>Gradient Descent is used while training a machine learning model. It is an optimization algorithm, based on a convex function, that tweaks it’s parameters iteratively to minimize a given function to its local minimum.</a:t>
            </a:r>
          </a:p>
          <a:p>
            <a:pPr algn="just"/>
            <a:endParaRPr lang="en-US" sz="2400" dirty="0"/>
          </a:p>
          <a:p>
            <a:pPr algn="just"/>
            <a:r>
              <a:rPr lang="en-US" sz="2400" dirty="0"/>
              <a:t>It is simply used to find the values of a functions parameters (coefficients) that minimize a cost function as far as possible.</a:t>
            </a:r>
          </a:p>
          <a:p>
            <a:pPr algn="just"/>
            <a:endParaRPr lang="en-US" sz="2400" dirty="0"/>
          </a:p>
          <a:p>
            <a:pPr algn="just"/>
            <a:r>
              <a:rPr lang="en-US" sz="2400" dirty="0"/>
              <a:t>You start by defining the initial parameters values and from there on Gradient Descent iteratively adjusts the values, using calculus, so that they minimize the given cost-function.</a:t>
            </a:r>
          </a:p>
          <a:p>
            <a:pPr algn="just"/>
            <a:endParaRPr lang="en-US" sz="2400" dirty="0"/>
          </a:p>
        </p:txBody>
      </p:sp>
    </p:spTree>
    <p:extLst>
      <p:ext uri="{BB962C8B-B14F-4D97-AF65-F5344CB8AC3E}">
        <p14:creationId xmlns:p14="http://schemas.microsoft.com/office/powerpoint/2010/main" val="124906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b="1" dirty="0"/>
              <a:t>Gradient Descent</a:t>
            </a:r>
            <a:endParaRPr lang="en-US" dirty="0"/>
          </a:p>
        </p:txBody>
      </p:sp>
      <p:sp>
        <p:nvSpPr>
          <p:cNvPr id="3" name="Content Placeholder 2"/>
          <p:cNvSpPr>
            <a:spLocks noGrp="1"/>
          </p:cNvSpPr>
          <p:nvPr>
            <p:ph idx="1"/>
          </p:nvPr>
        </p:nvSpPr>
        <p:spPr>
          <a:xfrm>
            <a:off x="1981200" y="990601"/>
            <a:ext cx="8229600" cy="5135563"/>
          </a:xfrm>
        </p:spPr>
        <p:txBody>
          <a:bodyPr>
            <a:normAutofit/>
          </a:bodyPr>
          <a:lstStyle/>
          <a:p>
            <a:pPr algn="just"/>
            <a:r>
              <a:rPr lang="en-US" sz="2400" b="1" dirty="0"/>
              <a:t>It is the most common optimization algorithm in </a:t>
            </a:r>
            <a:r>
              <a:rPr lang="en-US" sz="2400" b="1" i="1" dirty="0"/>
              <a:t>machine learning</a:t>
            </a:r>
            <a:r>
              <a:rPr lang="en-US" sz="2400" b="1" dirty="0"/>
              <a:t> and </a:t>
            </a:r>
            <a:r>
              <a:rPr lang="en-US" sz="2400" b="1" i="1" dirty="0"/>
              <a:t>deep learning</a:t>
            </a:r>
            <a:r>
              <a:rPr lang="en-US" sz="2400" b="1" dirty="0"/>
              <a:t>. </a:t>
            </a:r>
          </a:p>
          <a:p>
            <a:pPr algn="just"/>
            <a:r>
              <a:rPr lang="en-US" sz="2400" b="1" dirty="0"/>
              <a:t>It is a first-order optimization algorithm. This means it only takes into account the first derivative when performing the updates on the parameters. </a:t>
            </a:r>
          </a:p>
          <a:p>
            <a:pPr algn="just"/>
            <a:r>
              <a:rPr lang="en-US" sz="2400" dirty="0"/>
              <a:t>On each iteration, we update the parameters in the opposite direction of the gradient of the objective function </a:t>
            </a:r>
            <a:r>
              <a:rPr lang="en-US" sz="2400" i="1" dirty="0"/>
              <a:t>J(w)</a:t>
            </a:r>
            <a:r>
              <a:rPr lang="en-US" sz="2400" dirty="0"/>
              <a:t> </a:t>
            </a:r>
            <a:r>
              <a:rPr lang="en-US" sz="2400" dirty="0" err="1"/>
              <a:t>w.r.t</a:t>
            </a:r>
            <a:r>
              <a:rPr lang="en-US" sz="2400" dirty="0"/>
              <a:t> the parameters where the gradient gives the direction of the steepest ascent. </a:t>
            </a:r>
          </a:p>
          <a:p>
            <a:pPr algn="just"/>
            <a:r>
              <a:rPr lang="en-US" sz="2400" dirty="0"/>
              <a:t>The size of the step we take on each iteration to reach the local minimum is determined by the learning rate α. Therefore, we follow the direction of the slope downhill until we reach a local minimum.</a:t>
            </a:r>
          </a:p>
        </p:txBody>
      </p:sp>
    </p:spTree>
    <p:extLst>
      <p:ext uri="{BB962C8B-B14F-4D97-AF65-F5344CB8AC3E}">
        <p14:creationId xmlns:p14="http://schemas.microsoft.com/office/powerpoint/2010/main" val="3369120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What is a Gradient?</a:t>
            </a:r>
            <a:br>
              <a:rPr lang="en-US" b="1" dirty="0"/>
            </a:br>
            <a:endParaRPr lang="en-US" dirty="0"/>
          </a:p>
        </p:txBody>
      </p:sp>
      <p:sp>
        <p:nvSpPr>
          <p:cNvPr id="3" name="Content Placeholder 2"/>
          <p:cNvSpPr>
            <a:spLocks noGrp="1"/>
          </p:cNvSpPr>
          <p:nvPr>
            <p:ph idx="1"/>
          </p:nvPr>
        </p:nvSpPr>
        <p:spPr>
          <a:xfrm>
            <a:off x="1981200" y="990601"/>
            <a:ext cx="8229600" cy="4906963"/>
          </a:xfrm>
        </p:spPr>
        <p:txBody>
          <a:bodyPr>
            <a:noAutofit/>
          </a:bodyPr>
          <a:lstStyle/>
          <a:p>
            <a:pPr algn="just"/>
            <a:r>
              <a:rPr lang="en-US" sz="2400" b="1" dirty="0"/>
              <a:t>“A gradient measures how much the output of a function changes if you change the inputs a little bit.” — </a:t>
            </a:r>
            <a:r>
              <a:rPr lang="en-US" sz="2400" b="1" dirty="0" err="1"/>
              <a:t>Lex</a:t>
            </a:r>
            <a:r>
              <a:rPr lang="en-US" sz="2400" b="1" dirty="0"/>
              <a:t> </a:t>
            </a:r>
            <a:r>
              <a:rPr lang="en-US" sz="2400" b="1" dirty="0" err="1"/>
              <a:t>Fridman</a:t>
            </a:r>
            <a:r>
              <a:rPr lang="en-US" sz="2400" b="1" dirty="0"/>
              <a:t> (MIT)</a:t>
            </a:r>
            <a:endParaRPr lang="en-US" sz="2400" dirty="0"/>
          </a:p>
          <a:p>
            <a:pPr algn="just"/>
            <a:r>
              <a:rPr lang="en-US" sz="2400" dirty="0"/>
              <a:t>It simply measures the change in all weights with regard to the change in error. </a:t>
            </a:r>
          </a:p>
          <a:p>
            <a:pPr algn="just"/>
            <a:r>
              <a:rPr lang="en-US" sz="2400" dirty="0"/>
              <a:t>You can also think of a gradient as the slope of a function. </a:t>
            </a:r>
          </a:p>
          <a:p>
            <a:pPr algn="just"/>
            <a:r>
              <a:rPr lang="en-US" sz="2400" b="1" dirty="0"/>
              <a:t>The higher the gradient, the steeper the slope and the faster a model can learn. But if the slope is zero, the model stops learning. </a:t>
            </a:r>
          </a:p>
          <a:p>
            <a:pPr algn="just"/>
            <a:r>
              <a:rPr lang="en-US" sz="2400" dirty="0"/>
              <a:t>Said it more mathematically, a gradient is a partial derivative with respect to its inputs.</a:t>
            </a:r>
          </a:p>
          <a:p>
            <a:pPr algn="just"/>
            <a:endParaRPr lang="en-US" sz="2400" dirty="0"/>
          </a:p>
        </p:txBody>
      </p:sp>
    </p:spTree>
    <p:extLst>
      <p:ext uri="{BB962C8B-B14F-4D97-AF65-F5344CB8AC3E}">
        <p14:creationId xmlns:p14="http://schemas.microsoft.com/office/powerpoint/2010/main" val="3106097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a:bodyPr>
          <a:lstStyle/>
          <a:p>
            <a:pPr algn="just"/>
            <a:r>
              <a:rPr lang="en-US" dirty="0"/>
              <a:t>Imagine a blindfolded man who wants to climb a hill, with the fewest steps possible. He just starts climbing the hill by taking really big steps in the steepest direction, which he can do, as long as he is not close to the top. As he comes further to the top, he will do smaller and smaller steps, since he doesn’t want to overshoot it. This process can be described mathematically, using the gradient.</a:t>
            </a:r>
          </a:p>
          <a:p>
            <a:pPr algn="just"/>
            <a:endParaRPr lang="en-US" dirty="0"/>
          </a:p>
        </p:txBody>
      </p:sp>
    </p:spTree>
    <p:extLst>
      <p:ext uri="{BB962C8B-B14F-4D97-AF65-F5344CB8AC3E}">
        <p14:creationId xmlns:p14="http://schemas.microsoft.com/office/powerpoint/2010/main" val="192303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of Contents</a:t>
            </a:r>
          </a:p>
        </p:txBody>
      </p:sp>
      <p:sp>
        <p:nvSpPr>
          <p:cNvPr id="3" name="Content Placeholder 2"/>
          <p:cNvSpPr>
            <a:spLocks noGrp="1"/>
          </p:cNvSpPr>
          <p:nvPr>
            <p:ph idx="1"/>
          </p:nvPr>
        </p:nvSpPr>
        <p:spPr/>
        <p:txBody>
          <a:bodyPr>
            <a:normAutofit/>
          </a:bodyPr>
          <a:lstStyle/>
          <a:p>
            <a:r>
              <a:rPr lang="en-US" dirty="0"/>
              <a:t>Optimization</a:t>
            </a:r>
          </a:p>
          <a:p>
            <a:r>
              <a:rPr lang="en-US" dirty="0"/>
              <a:t>What is a Gradient?</a:t>
            </a:r>
          </a:p>
          <a:p>
            <a:r>
              <a:rPr lang="en-US" dirty="0"/>
              <a:t>How it works</a:t>
            </a:r>
          </a:p>
          <a:p>
            <a:r>
              <a:rPr lang="en-US" dirty="0"/>
              <a:t>Learning Rate</a:t>
            </a:r>
          </a:p>
          <a:p>
            <a:r>
              <a:rPr lang="en-US" dirty="0"/>
              <a:t>How to make sure that it works properly</a:t>
            </a:r>
          </a:p>
          <a:p>
            <a:r>
              <a:rPr lang="en-US" dirty="0"/>
              <a:t>Types of Gradient Descent (Batch Gradient Descent, Stochastic Gradient Descent, Mini Batch Gradient Descent)</a:t>
            </a:r>
          </a:p>
          <a:p>
            <a:r>
              <a:rPr lang="en-US" dirty="0"/>
              <a:t>Summary</a:t>
            </a:r>
          </a:p>
          <a:p>
            <a:endParaRPr lang="en-US" dirty="0"/>
          </a:p>
        </p:txBody>
      </p:sp>
    </p:spTree>
    <p:extLst>
      <p:ext uri="{BB962C8B-B14F-4D97-AF65-F5344CB8AC3E}">
        <p14:creationId xmlns:p14="http://schemas.microsoft.com/office/powerpoint/2010/main" val="24693614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228601"/>
            <a:ext cx="8229600" cy="1981200"/>
          </a:xfrm>
        </p:spPr>
        <p:txBody>
          <a:bodyPr>
            <a:normAutofit/>
          </a:bodyPr>
          <a:lstStyle/>
          <a:p>
            <a:pPr algn="just"/>
            <a:r>
              <a:rPr lang="en-US" sz="2400" dirty="0"/>
              <a:t>Imagine it illustrates our hill from a top-down view, where the red arrows show the steps of our climber. Think of a gradient in this context as a vector that contains the direction of the steepest step the blindfolded man can go and also how long this step should be.</a:t>
            </a:r>
          </a:p>
          <a:p>
            <a:endParaRPr lang="en-US" dirty="0"/>
          </a:p>
        </p:txBody>
      </p:sp>
      <p:pic>
        <p:nvPicPr>
          <p:cNvPr id="4" name="Picture 2" descr="https://cdn-images-1.medium.com/max/800/0*-gAPePneZOQsTkUx.png"/>
          <p:cNvPicPr>
            <a:picLocks noChangeAspect="1" noChangeArrowheads="1"/>
          </p:cNvPicPr>
          <p:nvPr/>
        </p:nvPicPr>
        <p:blipFill>
          <a:blip r:embed="rId2" cstate="print"/>
          <a:srcRect/>
          <a:stretch>
            <a:fillRect/>
          </a:stretch>
        </p:blipFill>
        <p:spPr bwMode="auto">
          <a:xfrm>
            <a:off x="6858000" y="1981201"/>
            <a:ext cx="3810000" cy="4181515"/>
          </a:xfrm>
          <a:prstGeom prst="rect">
            <a:avLst/>
          </a:prstGeom>
          <a:noFill/>
        </p:spPr>
      </p:pic>
      <p:sp>
        <p:nvSpPr>
          <p:cNvPr id="5" name="Rectangle 4"/>
          <p:cNvSpPr/>
          <p:nvPr/>
        </p:nvSpPr>
        <p:spPr>
          <a:xfrm>
            <a:off x="2133600" y="2590801"/>
            <a:ext cx="4572000" cy="3477875"/>
          </a:xfrm>
          <a:prstGeom prst="rect">
            <a:avLst/>
          </a:prstGeom>
        </p:spPr>
        <p:txBody>
          <a:bodyPr wrap="square">
            <a:spAutoFit/>
          </a:bodyPr>
          <a:lstStyle/>
          <a:p>
            <a:pPr algn="just">
              <a:buFont typeface="Arial" pitchFamily="34" charset="0"/>
              <a:buChar char="•"/>
            </a:pPr>
            <a:r>
              <a:rPr lang="en-US" sz="2000" dirty="0"/>
              <a:t>Note that the gradient ranging from X0 to X1 is much longer than the one reaching from X3 to X4. This is because the steepness/slope of the hill is less there, which determines the length of the vector. This perfectly represents the example of the hill, because the hill is getting less steep, the higher you climb it. Therefore a reduced gradient goes along with a reduced slope and a reduced step-size for the hill climber.</a:t>
            </a:r>
          </a:p>
        </p:txBody>
      </p:sp>
    </p:spTree>
    <p:extLst>
      <p:ext uri="{BB962C8B-B14F-4D97-AF65-F5344CB8AC3E}">
        <p14:creationId xmlns:p14="http://schemas.microsoft.com/office/powerpoint/2010/main" val="42025763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it works</a:t>
            </a:r>
            <a:br>
              <a:rPr lang="en-US" b="1" dirty="0"/>
            </a:br>
            <a:endParaRPr lang="en-US" dirty="0"/>
          </a:p>
        </p:txBody>
      </p:sp>
      <p:sp>
        <p:nvSpPr>
          <p:cNvPr id="3" name="Content Placeholder 2"/>
          <p:cNvSpPr>
            <a:spLocks noGrp="1"/>
          </p:cNvSpPr>
          <p:nvPr>
            <p:ph idx="1"/>
          </p:nvPr>
        </p:nvSpPr>
        <p:spPr>
          <a:xfrm>
            <a:off x="1981200" y="762001"/>
            <a:ext cx="8229600" cy="2133600"/>
          </a:xfrm>
        </p:spPr>
        <p:txBody>
          <a:bodyPr>
            <a:normAutofit/>
          </a:bodyPr>
          <a:lstStyle/>
          <a:p>
            <a:pPr algn="just"/>
            <a:r>
              <a:rPr lang="en-US" sz="2000" dirty="0"/>
              <a:t>Imagine you are dealing with a machine learning problem and want to train your algorithm with gradient descent to minimize your cost-function J(w, b) and reach its local minimum by tweaking its parameters (w and b).</a:t>
            </a:r>
          </a:p>
        </p:txBody>
      </p:sp>
      <p:pic>
        <p:nvPicPr>
          <p:cNvPr id="21506" name="Picture 2" descr="https://cdn-images-1.medium.com/max/800/0*s0PpNGCE6SVj8w5U.png"/>
          <p:cNvPicPr>
            <a:picLocks noChangeAspect="1" noChangeArrowheads="1"/>
          </p:cNvPicPr>
          <p:nvPr/>
        </p:nvPicPr>
        <p:blipFill>
          <a:blip r:embed="rId2" cstate="print"/>
          <a:srcRect/>
          <a:stretch>
            <a:fillRect/>
          </a:stretch>
        </p:blipFill>
        <p:spPr bwMode="auto">
          <a:xfrm>
            <a:off x="6347080" y="2438400"/>
            <a:ext cx="4320920" cy="2819400"/>
          </a:xfrm>
          <a:prstGeom prst="rect">
            <a:avLst/>
          </a:prstGeom>
          <a:noFill/>
        </p:spPr>
      </p:pic>
      <p:sp>
        <p:nvSpPr>
          <p:cNvPr id="5" name="Rectangle 4"/>
          <p:cNvSpPr/>
          <p:nvPr/>
        </p:nvSpPr>
        <p:spPr>
          <a:xfrm>
            <a:off x="838200" y="2133599"/>
            <a:ext cx="5562600" cy="3477875"/>
          </a:xfrm>
          <a:prstGeom prst="rect">
            <a:avLst/>
          </a:prstGeom>
        </p:spPr>
        <p:txBody>
          <a:bodyPr wrap="square">
            <a:spAutoFit/>
          </a:bodyPr>
          <a:lstStyle/>
          <a:p>
            <a:pPr algn="just">
              <a:buFont typeface="Arial" pitchFamily="34" charset="0"/>
              <a:buChar char="•"/>
            </a:pPr>
            <a:r>
              <a:rPr lang="en-US" sz="2000" dirty="0"/>
              <a:t>we want to find the values of w and b that correspond to the minimum of the cost function (marked with the red arrow). To start with finding the right values we initialize the values of w and b with some random numbers and Gradient Descent then starts at that point (somewhere around the top of our illustration). Then it takes one step after another in the steepest downside direction (e.g. from the top to the bottom of the illustration) till it reaches the point where the cost function is as small as possible.</a:t>
            </a:r>
          </a:p>
        </p:txBody>
      </p:sp>
    </p:spTree>
    <p:extLst>
      <p:ext uri="{BB962C8B-B14F-4D97-AF65-F5344CB8AC3E}">
        <p14:creationId xmlns:p14="http://schemas.microsoft.com/office/powerpoint/2010/main" val="3851202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b="1" dirty="0"/>
              <a:t>Importance of the Learning Rate</a:t>
            </a:r>
          </a:p>
        </p:txBody>
      </p:sp>
      <p:sp>
        <p:nvSpPr>
          <p:cNvPr id="3" name="Content Placeholder 2"/>
          <p:cNvSpPr>
            <a:spLocks noGrp="1"/>
          </p:cNvSpPr>
          <p:nvPr>
            <p:ph idx="1"/>
          </p:nvPr>
        </p:nvSpPr>
        <p:spPr>
          <a:xfrm>
            <a:off x="1905000" y="990601"/>
            <a:ext cx="8229600" cy="3886200"/>
          </a:xfrm>
        </p:spPr>
        <p:txBody>
          <a:bodyPr>
            <a:normAutofit/>
          </a:bodyPr>
          <a:lstStyle/>
          <a:p>
            <a:pPr algn="just"/>
            <a:r>
              <a:rPr lang="en-US" sz="1600" dirty="0"/>
              <a:t>How big the steps are that Gradient Descent takes into the direction of the local minimum are determined by the so-called learning rate. It determines how fast or slow we will move towards the optimal weights.</a:t>
            </a:r>
          </a:p>
          <a:p>
            <a:pPr algn="just"/>
            <a:r>
              <a:rPr lang="en-US" sz="1600" dirty="0"/>
              <a:t>In order for Gradient Descent to reach the local minimum, we have to set the learning rate to an appropriate value, which is neither too low nor too high.</a:t>
            </a:r>
          </a:p>
          <a:p>
            <a:pPr algn="just"/>
            <a:r>
              <a:rPr lang="en-US" sz="1600" dirty="0"/>
              <a:t>This is because if the steps it takes are too big, it maybe will not reach the local minimum because it just bounces back and forth between the convex function of gradient descent like you can see on the left side of the image below. If you set the learning rate to a very small value, gradient descent will eventually reach the local minimum but it will maybe take too much time like you can see on the right side of the image.</a:t>
            </a:r>
          </a:p>
          <a:p>
            <a:pPr algn="just"/>
            <a:endParaRPr lang="en-US" sz="1600" dirty="0"/>
          </a:p>
        </p:txBody>
      </p:sp>
      <p:pic>
        <p:nvPicPr>
          <p:cNvPr id="20482" name="Picture 2" descr="https://cdn-images-1.medium.com/max/1200/0*QwE8M4MupSdqA3M4.png"/>
          <p:cNvPicPr>
            <a:picLocks noChangeAspect="1" noChangeArrowheads="1"/>
          </p:cNvPicPr>
          <p:nvPr/>
        </p:nvPicPr>
        <p:blipFill>
          <a:blip r:embed="rId2" cstate="print"/>
          <a:srcRect r="49241"/>
          <a:stretch>
            <a:fillRect/>
          </a:stretch>
        </p:blipFill>
        <p:spPr bwMode="auto">
          <a:xfrm>
            <a:off x="1524000" y="3840162"/>
            <a:ext cx="3276600" cy="3017838"/>
          </a:xfrm>
          <a:prstGeom prst="rect">
            <a:avLst/>
          </a:prstGeom>
          <a:noFill/>
        </p:spPr>
      </p:pic>
      <p:pic>
        <p:nvPicPr>
          <p:cNvPr id="5" name="Picture 2" descr="https://cdn-images-1.medium.com/max/1200/0*QwE8M4MupSdqA3M4.png"/>
          <p:cNvPicPr>
            <a:picLocks noChangeAspect="1" noChangeArrowheads="1"/>
          </p:cNvPicPr>
          <p:nvPr/>
        </p:nvPicPr>
        <p:blipFill>
          <a:blip r:embed="rId2" cstate="print"/>
          <a:srcRect l="47217"/>
          <a:stretch>
            <a:fillRect/>
          </a:stretch>
        </p:blipFill>
        <p:spPr bwMode="auto">
          <a:xfrm>
            <a:off x="7260734" y="3840162"/>
            <a:ext cx="3407267" cy="3017838"/>
          </a:xfrm>
          <a:prstGeom prst="rect">
            <a:avLst/>
          </a:prstGeom>
          <a:noFill/>
        </p:spPr>
      </p:pic>
      <p:sp>
        <p:nvSpPr>
          <p:cNvPr id="6" name="Rectangle 5"/>
          <p:cNvSpPr/>
          <p:nvPr/>
        </p:nvSpPr>
        <p:spPr>
          <a:xfrm>
            <a:off x="4114800" y="5380672"/>
            <a:ext cx="4114800" cy="1477328"/>
          </a:xfrm>
          <a:prstGeom prst="rect">
            <a:avLst/>
          </a:prstGeom>
        </p:spPr>
        <p:txBody>
          <a:bodyPr wrap="square">
            <a:spAutoFit/>
          </a:bodyPr>
          <a:lstStyle/>
          <a:p>
            <a:r>
              <a:rPr lang="en-US" dirty="0"/>
              <a:t>This is the reason why the learning rate should be neither too high nor too low. You can check if you’re learning rate is doing well by plotting the learning rate on a graph </a:t>
            </a:r>
          </a:p>
        </p:txBody>
      </p:sp>
    </p:spTree>
    <p:extLst>
      <p:ext uri="{BB962C8B-B14F-4D97-AF65-F5344CB8AC3E}">
        <p14:creationId xmlns:p14="http://schemas.microsoft.com/office/powerpoint/2010/main" val="27131217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noAutofit/>
          </a:bodyPr>
          <a:lstStyle/>
          <a:p>
            <a:br>
              <a:rPr lang="en-US" sz="3600" b="1" dirty="0"/>
            </a:br>
            <a:r>
              <a:rPr lang="en-US" sz="3600" b="1" dirty="0"/>
              <a:t>How to make sure that it works properly</a:t>
            </a:r>
            <a:br>
              <a:rPr lang="en-US" sz="3600" b="1" dirty="0"/>
            </a:br>
            <a:endParaRPr lang="en-US" sz="3600" dirty="0"/>
          </a:p>
        </p:txBody>
      </p:sp>
      <p:sp>
        <p:nvSpPr>
          <p:cNvPr id="3" name="Content Placeholder 2"/>
          <p:cNvSpPr>
            <a:spLocks noGrp="1"/>
          </p:cNvSpPr>
          <p:nvPr>
            <p:ph idx="1"/>
          </p:nvPr>
        </p:nvSpPr>
        <p:spPr>
          <a:xfrm>
            <a:off x="2133600" y="990601"/>
            <a:ext cx="8229600" cy="2209799"/>
          </a:xfrm>
        </p:spPr>
        <p:txBody>
          <a:bodyPr>
            <a:normAutofit fontScale="92500" lnSpcReduction="10000"/>
          </a:bodyPr>
          <a:lstStyle/>
          <a:p>
            <a:pPr algn="just"/>
            <a:r>
              <a:rPr lang="en-US" sz="2000" dirty="0"/>
              <a:t>A good way to make sure that Gradient Descent runs properly is by plotting the cost function as Gradient Descent runs. You put the number of iterations on the x-axes and the value of the cost-function at the y-axes. This enables you to see the value of your cost function after each iteration of gradient descent. This lets you easily spot how appropriate your learning rate is.  </a:t>
            </a:r>
          </a:p>
          <a:p>
            <a:pPr algn="just"/>
            <a:r>
              <a:rPr lang="en-US" sz="2000" dirty="0"/>
              <a:t>You can see such a plot below on the left and the image on the right shows the difference between good and bad learning rates: If gradient descent is working properly, the cost function should decrease after every iteration.</a:t>
            </a:r>
          </a:p>
          <a:p>
            <a:pPr algn="just"/>
            <a:endParaRPr lang="en-US" sz="2000" dirty="0"/>
          </a:p>
        </p:txBody>
      </p:sp>
      <p:pic>
        <p:nvPicPr>
          <p:cNvPr id="22532" name="Picture 4" descr="https://cdn-images-1.medium.com/max/1600/1*rcmvCjQvsxrJi8Y4HpGcCw.png"/>
          <p:cNvPicPr>
            <a:picLocks noChangeAspect="1" noChangeArrowheads="1"/>
          </p:cNvPicPr>
          <p:nvPr/>
        </p:nvPicPr>
        <p:blipFill>
          <a:blip r:embed="rId2" cstate="print"/>
          <a:srcRect l="-1538" r="18462"/>
          <a:stretch>
            <a:fillRect/>
          </a:stretch>
        </p:blipFill>
        <p:spPr bwMode="auto">
          <a:xfrm>
            <a:off x="6553200" y="3276600"/>
            <a:ext cx="4114800" cy="3279852"/>
          </a:xfrm>
          <a:prstGeom prst="rect">
            <a:avLst/>
          </a:prstGeom>
          <a:noFill/>
        </p:spPr>
      </p:pic>
      <p:pic>
        <p:nvPicPr>
          <p:cNvPr id="22534" name="Picture 6" descr="https://cdn-images-1.medium.com/max/1200/0*VrzWuzdNNCfJsDiG.png"/>
          <p:cNvPicPr>
            <a:picLocks noChangeAspect="1" noChangeArrowheads="1"/>
          </p:cNvPicPr>
          <p:nvPr/>
        </p:nvPicPr>
        <p:blipFill>
          <a:blip r:embed="rId3" cstate="print"/>
          <a:srcRect t="28176" r="56667"/>
          <a:stretch>
            <a:fillRect/>
          </a:stretch>
        </p:blipFill>
        <p:spPr bwMode="auto">
          <a:xfrm>
            <a:off x="1752600" y="3200401"/>
            <a:ext cx="4953000" cy="3338513"/>
          </a:xfrm>
          <a:prstGeom prst="rect">
            <a:avLst/>
          </a:prstGeom>
          <a:noFill/>
        </p:spPr>
      </p:pic>
    </p:spTree>
    <p:extLst>
      <p:ext uri="{BB962C8B-B14F-4D97-AF65-F5344CB8AC3E}">
        <p14:creationId xmlns:p14="http://schemas.microsoft.com/office/powerpoint/2010/main" val="33127625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5745163"/>
          </a:xfrm>
        </p:spPr>
        <p:txBody>
          <a:bodyPr>
            <a:normAutofit fontScale="70000" lnSpcReduction="20000"/>
          </a:bodyPr>
          <a:lstStyle/>
          <a:p>
            <a:pPr algn="just"/>
            <a:r>
              <a:rPr lang="en-US" b="1" dirty="0"/>
              <a:t>When Gradient Descent can’t decrease the cost-function anymore and remains more or less on the same level, we say it has converged.</a:t>
            </a:r>
          </a:p>
          <a:p>
            <a:pPr algn="just"/>
            <a:r>
              <a:rPr lang="en-US" b="1" dirty="0"/>
              <a:t> Note that the number of iterations that Gradient Descent needs to converge can sometimes vary a lot.</a:t>
            </a:r>
          </a:p>
          <a:p>
            <a:pPr algn="just"/>
            <a:r>
              <a:rPr lang="en-US" b="1" dirty="0"/>
              <a:t> It can take 50 iterations, 60,000 or maybe even 3 million. Therefore the number of iterations is hard to estimate in advance.</a:t>
            </a:r>
          </a:p>
          <a:p>
            <a:pPr algn="just"/>
            <a:r>
              <a:rPr lang="en-US" dirty="0"/>
              <a:t>Out there are also some algorithms that can tell you automatically if Gradient Descent has converged but you need to define a threshold for the convergence beforehand which is also pretty hard to estimate. </a:t>
            </a:r>
          </a:p>
          <a:p>
            <a:pPr algn="just"/>
            <a:r>
              <a:rPr lang="en-US" dirty="0"/>
              <a:t>This is why these simple plots are the preferred convergence test.</a:t>
            </a:r>
          </a:p>
          <a:p>
            <a:pPr algn="just"/>
            <a:r>
              <a:rPr lang="en-US" dirty="0"/>
              <a:t>Another advantage of monitoring Gradient Descent via plots is that you can easily spot if it doesn’t work properly, like for example if the cost function is increasing. </a:t>
            </a:r>
          </a:p>
          <a:p>
            <a:pPr algn="just"/>
            <a:r>
              <a:rPr lang="en-US" dirty="0"/>
              <a:t>Mostly the reason for an increasing cost-function, while using Gradient Descent, is that you’re learning rate is too high.</a:t>
            </a:r>
          </a:p>
          <a:p>
            <a:pPr algn="just"/>
            <a:r>
              <a:rPr lang="en-US" dirty="0"/>
              <a:t>If you see in the plot that your learning curve is just going up and down, without really reaching a lower point, you also should try to decrease the learning rate. </a:t>
            </a:r>
          </a:p>
          <a:p>
            <a:pPr algn="just"/>
            <a:r>
              <a:rPr lang="en-US" dirty="0"/>
              <a:t>T</a:t>
            </a:r>
            <a:r>
              <a:rPr lang="en-US" b="1" dirty="0"/>
              <a:t>he most commonly used rates are : </a:t>
            </a:r>
            <a:r>
              <a:rPr lang="en-US" b="1" i="1" dirty="0"/>
              <a:t>0.001, 0.003, 0.01, 0.03, 0.1, 0.3</a:t>
            </a:r>
            <a:r>
              <a:rPr lang="en-US" b="1" dirty="0"/>
              <a:t>.</a:t>
            </a:r>
          </a:p>
          <a:p>
            <a:pPr algn="just"/>
            <a:endParaRPr lang="en-US" dirty="0"/>
          </a:p>
        </p:txBody>
      </p:sp>
    </p:spTree>
    <p:extLst>
      <p:ext uri="{BB962C8B-B14F-4D97-AF65-F5344CB8AC3E}">
        <p14:creationId xmlns:p14="http://schemas.microsoft.com/office/powerpoint/2010/main" val="3924871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1"/>
            <a:ext cx="8229600" cy="1600200"/>
          </a:xfrm>
        </p:spPr>
        <p:txBody>
          <a:bodyPr>
            <a:normAutofit/>
          </a:bodyPr>
          <a:lstStyle/>
          <a:p>
            <a:pPr algn="just"/>
            <a:r>
              <a:rPr lang="en-US" sz="2400" dirty="0"/>
              <a:t>Make sure to scale the data if it’s on a very different scales. If we don’t scale the data, the level curves (contours) would be narrower and taller which means it would take longer time to converge</a:t>
            </a:r>
          </a:p>
          <a:p>
            <a:pPr algn="just"/>
            <a:endParaRPr lang="en-US" sz="2400" dirty="0"/>
          </a:p>
        </p:txBody>
      </p:sp>
      <p:pic>
        <p:nvPicPr>
          <p:cNvPr id="23554" name="Picture 2" descr="https://cdn-images-1.medium.com/max/1600/1*vXpodxSx-nslMSpOELhovg.png"/>
          <p:cNvPicPr>
            <a:picLocks noChangeAspect="1" noChangeArrowheads="1"/>
          </p:cNvPicPr>
          <p:nvPr/>
        </p:nvPicPr>
        <p:blipFill>
          <a:blip r:embed="rId2" cstate="print"/>
          <a:srcRect/>
          <a:stretch>
            <a:fillRect/>
          </a:stretch>
        </p:blipFill>
        <p:spPr bwMode="auto">
          <a:xfrm>
            <a:off x="1905000" y="2590800"/>
            <a:ext cx="8213806" cy="3200400"/>
          </a:xfrm>
          <a:prstGeom prst="rect">
            <a:avLst/>
          </a:prstGeom>
          <a:noFill/>
        </p:spPr>
      </p:pic>
    </p:spTree>
    <p:extLst>
      <p:ext uri="{BB962C8B-B14F-4D97-AF65-F5344CB8AC3E}">
        <p14:creationId xmlns:p14="http://schemas.microsoft.com/office/powerpoint/2010/main" val="147245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Normalization:</a:t>
            </a:r>
            <a:br>
              <a:rPr lang="en-US" dirty="0"/>
            </a:br>
            <a:endParaRPr lang="en-US" dirty="0"/>
          </a:p>
        </p:txBody>
      </p:sp>
      <p:sp>
        <p:nvSpPr>
          <p:cNvPr id="3" name="Content Placeholder 2"/>
          <p:cNvSpPr>
            <a:spLocks noGrp="1"/>
          </p:cNvSpPr>
          <p:nvPr>
            <p:ph idx="1"/>
          </p:nvPr>
        </p:nvSpPr>
        <p:spPr/>
        <p:txBody>
          <a:bodyPr/>
          <a:lstStyle/>
          <a:p>
            <a:r>
              <a:rPr lang="en-US" dirty="0"/>
              <a:t>The goal of normalization is to change the values of numeric columns in the dataset to a common scale, without distorting differences in the ranges of values. For machine learning, every dataset does not require normalization. It is required only when features have different ranges.</a:t>
            </a:r>
          </a:p>
        </p:txBody>
      </p:sp>
    </p:spTree>
    <p:extLst>
      <p:ext uri="{BB962C8B-B14F-4D97-AF65-F5344CB8AC3E}">
        <p14:creationId xmlns:p14="http://schemas.microsoft.com/office/powerpoint/2010/main" val="187492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6600" y="79952"/>
            <a:ext cx="10515600" cy="4351338"/>
          </a:xfrm>
        </p:spPr>
        <p:txBody>
          <a:bodyPr/>
          <a:lstStyle/>
          <a:p>
            <a:r>
              <a:rPr lang="en-US" dirty="0"/>
              <a:t>For example, consider a data set containing two features, age, and income(x2). Where age ranges from 0–100, while income ranges from 0–100,000 and higher. Income is about 1,000 times larger than age. So, these two features are in very different ranges. When we do further analysis, like multivariate linear regression, for example, the attributed income will intrinsically influence the result more due to its larger value. But this doesn’t necessarily mean it is more important as a predictor. So we normalize the data to bring all the variables to the same range.</a:t>
            </a:r>
          </a:p>
        </p:txBody>
      </p:sp>
      <p:pic>
        <p:nvPicPr>
          <p:cNvPr id="5" name="Picture 4"/>
          <p:cNvPicPr>
            <a:picLocks noChangeAspect="1"/>
          </p:cNvPicPr>
          <p:nvPr/>
        </p:nvPicPr>
        <p:blipFill>
          <a:blip r:embed="rId2"/>
          <a:stretch>
            <a:fillRect/>
          </a:stretch>
        </p:blipFill>
        <p:spPr>
          <a:xfrm>
            <a:off x="3968894" y="4091709"/>
            <a:ext cx="3533775" cy="1371600"/>
          </a:xfrm>
          <a:prstGeom prst="rect">
            <a:avLst/>
          </a:prstGeom>
        </p:spPr>
      </p:pic>
    </p:spTree>
    <p:extLst>
      <p:ext uri="{BB962C8B-B14F-4D97-AF65-F5344CB8AC3E}">
        <p14:creationId xmlns:p14="http://schemas.microsoft.com/office/powerpoint/2010/main" val="30406039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639762"/>
          </a:xfrm>
        </p:spPr>
        <p:txBody>
          <a:bodyPr>
            <a:normAutofit fontScale="90000"/>
          </a:bodyPr>
          <a:lstStyle/>
          <a:p>
            <a:r>
              <a:rPr lang="en-US" b="1" dirty="0"/>
              <a:t>Types of Gradient Descent</a:t>
            </a:r>
            <a:br>
              <a:rPr lang="en-US" b="1" dirty="0"/>
            </a:br>
            <a:endParaRPr lang="en-US" dirty="0"/>
          </a:p>
        </p:txBody>
      </p:sp>
      <p:sp>
        <p:nvSpPr>
          <p:cNvPr id="3" name="Content Placeholder 2"/>
          <p:cNvSpPr>
            <a:spLocks noGrp="1"/>
          </p:cNvSpPr>
          <p:nvPr>
            <p:ph idx="1"/>
          </p:nvPr>
        </p:nvSpPr>
        <p:spPr>
          <a:xfrm>
            <a:off x="1905000" y="685801"/>
            <a:ext cx="8229600" cy="5211763"/>
          </a:xfrm>
        </p:spPr>
        <p:txBody>
          <a:bodyPr>
            <a:normAutofit/>
          </a:bodyPr>
          <a:lstStyle/>
          <a:p>
            <a:r>
              <a:rPr lang="en-US" sz="2400" i="1" dirty="0"/>
              <a:t>Batch Gradient Descent</a:t>
            </a:r>
          </a:p>
          <a:p>
            <a:r>
              <a:rPr lang="en-US" sz="2400" i="1" dirty="0"/>
              <a:t>Mini-batch Gradient Descent</a:t>
            </a:r>
          </a:p>
          <a:p>
            <a:r>
              <a:rPr lang="en-US" sz="2400" i="1" dirty="0"/>
              <a:t>Stochastic Gradient Descent</a:t>
            </a:r>
            <a:endParaRPr lang="en-US" sz="2400" dirty="0"/>
          </a:p>
        </p:txBody>
      </p:sp>
      <p:sp>
        <p:nvSpPr>
          <p:cNvPr id="4" name="Rectangle 3"/>
          <p:cNvSpPr/>
          <p:nvPr/>
        </p:nvSpPr>
        <p:spPr>
          <a:xfrm>
            <a:off x="1981200" y="4549676"/>
            <a:ext cx="8001000" cy="2308324"/>
          </a:xfrm>
          <a:prstGeom prst="rect">
            <a:avLst/>
          </a:prstGeom>
        </p:spPr>
        <p:txBody>
          <a:bodyPr wrap="square">
            <a:spAutoFit/>
          </a:bodyPr>
          <a:lstStyle/>
          <a:p>
            <a:pPr algn="just">
              <a:buFont typeface="Arial" pitchFamily="34" charset="0"/>
              <a:buChar char="•"/>
            </a:pPr>
            <a:r>
              <a:rPr lang="en-US" sz="2400" dirty="0"/>
              <a:t>The main difference between them is the amount of data we use when computing the gradients for each learning step. </a:t>
            </a:r>
          </a:p>
          <a:p>
            <a:pPr algn="just">
              <a:buFont typeface="Arial" pitchFamily="34" charset="0"/>
              <a:buChar char="•"/>
            </a:pPr>
            <a:endParaRPr lang="en-US" sz="2400" dirty="0"/>
          </a:p>
          <a:p>
            <a:pPr algn="just">
              <a:buFont typeface="Arial" pitchFamily="34" charset="0"/>
              <a:buChar char="•"/>
            </a:pPr>
            <a:r>
              <a:rPr lang="en-US" sz="2400" dirty="0"/>
              <a:t>The trade-off between them is the accuracy of the gradient versus the time complexity to perform each parameter’s update (learning step).</a:t>
            </a:r>
          </a:p>
        </p:txBody>
      </p:sp>
      <p:pic>
        <p:nvPicPr>
          <p:cNvPr id="27650" name="Picture 2" descr="https://cdn-images-1.medium.com/max/1600/1*70f9PB-RwFaakqD6lfp4iw.png"/>
          <p:cNvPicPr>
            <a:picLocks noChangeAspect="1" noChangeArrowheads="1"/>
          </p:cNvPicPr>
          <p:nvPr/>
        </p:nvPicPr>
        <p:blipFill>
          <a:blip r:embed="rId2" cstate="print"/>
          <a:srcRect/>
          <a:stretch>
            <a:fillRect/>
          </a:stretch>
        </p:blipFill>
        <p:spPr bwMode="auto">
          <a:xfrm>
            <a:off x="5943601" y="1066800"/>
            <a:ext cx="4449137" cy="3429000"/>
          </a:xfrm>
          <a:prstGeom prst="rect">
            <a:avLst/>
          </a:prstGeom>
          <a:noFill/>
        </p:spPr>
      </p:pic>
    </p:spTree>
    <p:extLst>
      <p:ext uri="{BB962C8B-B14F-4D97-AF65-F5344CB8AC3E}">
        <p14:creationId xmlns:p14="http://schemas.microsoft.com/office/powerpoint/2010/main" val="29827758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Batch Gradient Descent</a:t>
            </a:r>
            <a:br>
              <a:rPr lang="en-US" b="1" dirty="0"/>
            </a:br>
            <a:endParaRPr lang="en-US" dirty="0"/>
          </a:p>
        </p:txBody>
      </p:sp>
      <p:sp>
        <p:nvSpPr>
          <p:cNvPr id="3" name="Content Placeholder 2"/>
          <p:cNvSpPr>
            <a:spLocks noGrp="1"/>
          </p:cNvSpPr>
          <p:nvPr>
            <p:ph idx="1"/>
          </p:nvPr>
        </p:nvSpPr>
        <p:spPr>
          <a:xfrm>
            <a:off x="1905000" y="1219201"/>
            <a:ext cx="8229600" cy="4525963"/>
          </a:xfrm>
        </p:spPr>
        <p:txBody>
          <a:bodyPr/>
          <a:lstStyle/>
          <a:p>
            <a:pPr algn="just"/>
            <a:r>
              <a:rPr lang="en-US" dirty="0"/>
              <a:t>Batch Gradient Descent, also called vanilla gradient descent, calculates the error for each example within the training dataset, </a:t>
            </a:r>
            <a:r>
              <a:rPr lang="en-US" b="1" dirty="0"/>
              <a:t>but only after all training examples have been evaluated, the model gets updated.</a:t>
            </a:r>
          </a:p>
          <a:p>
            <a:pPr algn="just"/>
            <a:r>
              <a:rPr lang="en-US" dirty="0"/>
              <a:t>This whole process is like a cycle and called a training epoch.</a:t>
            </a:r>
          </a:p>
        </p:txBody>
      </p:sp>
      <p:pic>
        <p:nvPicPr>
          <p:cNvPr id="32770" name="Picture 2" descr="https://cdn-images-1.medium.com/max/1600/1*nu5id-pd3BNCl1KktBxP4g.png"/>
          <p:cNvPicPr>
            <a:picLocks noChangeAspect="1" noChangeArrowheads="1"/>
          </p:cNvPicPr>
          <p:nvPr/>
        </p:nvPicPr>
        <p:blipFill>
          <a:blip r:embed="rId2" cstate="print"/>
          <a:srcRect r="44954" b="24528"/>
          <a:stretch>
            <a:fillRect/>
          </a:stretch>
        </p:blipFill>
        <p:spPr bwMode="auto">
          <a:xfrm>
            <a:off x="2286000" y="5029200"/>
            <a:ext cx="7391400" cy="990600"/>
          </a:xfrm>
          <a:prstGeom prst="rect">
            <a:avLst/>
          </a:prstGeom>
          <a:noFill/>
        </p:spPr>
      </p:pic>
    </p:spTree>
    <p:extLst>
      <p:ext uri="{BB962C8B-B14F-4D97-AF65-F5344CB8AC3E}">
        <p14:creationId xmlns:p14="http://schemas.microsoft.com/office/powerpoint/2010/main" val="323809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Optimization</a:t>
            </a:r>
          </a:p>
        </p:txBody>
      </p:sp>
      <p:sp>
        <p:nvSpPr>
          <p:cNvPr id="3" name="Content Placeholder 2"/>
          <p:cNvSpPr>
            <a:spLocks noGrp="1"/>
          </p:cNvSpPr>
          <p:nvPr>
            <p:ph idx="1"/>
          </p:nvPr>
        </p:nvSpPr>
        <p:spPr/>
        <p:txBody>
          <a:bodyPr>
            <a:normAutofit/>
          </a:bodyPr>
          <a:lstStyle/>
          <a:p>
            <a:pPr algn="just"/>
            <a:r>
              <a:rPr lang="en-US" dirty="0"/>
              <a:t>The action of making the best or most effective use of a situation or resource.</a:t>
            </a:r>
          </a:p>
          <a:p>
            <a:pPr algn="just"/>
            <a:r>
              <a:rPr lang="en-US" dirty="0"/>
              <a:t>Gradient descent is the most popular optimization strategy.</a:t>
            </a:r>
          </a:p>
          <a:p>
            <a:pPr algn="just"/>
            <a:r>
              <a:rPr lang="en-US" dirty="0"/>
              <a:t>used in machine learning and deep learning at the moment.</a:t>
            </a:r>
          </a:p>
          <a:p>
            <a:pPr algn="just"/>
            <a:r>
              <a:rPr lang="en-US" dirty="0"/>
              <a:t> It is used while training your model.</a:t>
            </a:r>
          </a:p>
          <a:p>
            <a:pPr algn="just"/>
            <a:r>
              <a:rPr lang="en-US" dirty="0"/>
              <a:t>It can be combined with every algorithm and is easy to understand and implement. </a:t>
            </a:r>
          </a:p>
        </p:txBody>
      </p:sp>
    </p:spTree>
    <p:extLst>
      <p:ext uri="{BB962C8B-B14F-4D97-AF65-F5344CB8AC3E}">
        <p14:creationId xmlns:p14="http://schemas.microsoft.com/office/powerpoint/2010/main" val="13322635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Batch Gradient Descent</a:t>
            </a:r>
            <a:br>
              <a:rPr lang="en-US" b="1" dirty="0"/>
            </a:br>
            <a:endParaRPr lang="en-US" dirty="0"/>
          </a:p>
        </p:txBody>
      </p:sp>
      <p:sp>
        <p:nvSpPr>
          <p:cNvPr id="3" name="Content Placeholder 2"/>
          <p:cNvSpPr>
            <a:spLocks noGrp="1"/>
          </p:cNvSpPr>
          <p:nvPr>
            <p:ph idx="1"/>
          </p:nvPr>
        </p:nvSpPr>
        <p:spPr>
          <a:xfrm>
            <a:off x="1981200" y="1143000"/>
            <a:ext cx="8229600" cy="5410200"/>
          </a:xfrm>
        </p:spPr>
        <p:txBody>
          <a:bodyPr>
            <a:normAutofit fontScale="85000" lnSpcReduction="10000"/>
          </a:bodyPr>
          <a:lstStyle/>
          <a:p>
            <a:pPr algn="just"/>
            <a:r>
              <a:rPr lang="en-US" dirty="0"/>
              <a:t>The main advantages:</a:t>
            </a:r>
          </a:p>
          <a:p>
            <a:pPr lvl="1" algn="just"/>
            <a:r>
              <a:rPr lang="en-US" dirty="0"/>
              <a:t>We can use </a:t>
            </a:r>
            <a:r>
              <a:rPr lang="en-US" dirty="0">
                <a:solidFill>
                  <a:srgbClr val="FF0000"/>
                </a:solidFill>
              </a:rPr>
              <a:t>fixed learning rate during training </a:t>
            </a:r>
            <a:r>
              <a:rPr lang="en-US" dirty="0"/>
              <a:t>without worrying about learning rate decay.</a:t>
            </a:r>
          </a:p>
          <a:p>
            <a:pPr lvl="1" algn="just"/>
            <a:r>
              <a:rPr lang="en-US" dirty="0"/>
              <a:t>It has straight trajectory towards the minimum and it is </a:t>
            </a:r>
            <a:r>
              <a:rPr lang="en-US" dirty="0">
                <a:solidFill>
                  <a:srgbClr val="FF0000"/>
                </a:solidFill>
              </a:rPr>
              <a:t>guaranteed to converge</a:t>
            </a:r>
            <a:r>
              <a:rPr lang="en-US" dirty="0"/>
              <a:t> in theory to the global minimum if the loss function is convex and to a local minimum if the loss function is not convex.</a:t>
            </a:r>
          </a:p>
          <a:p>
            <a:pPr lvl="1" algn="just"/>
            <a:r>
              <a:rPr lang="en-US" dirty="0"/>
              <a:t>It has unbiased estimate of gradients. The more the examples, </a:t>
            </a:r>
            <a:r>
              <a:rPr lang="en-US" dirty="0">
                <a:solidFill>
                  <a:srgbClr val="FF0000"/>
                </a:solidFill>
              </a:rPr>
              <a:t>the lower the standard error.</a:t>
            </a:r>
          </a:p>
          <a:p>
            <a:pPr lvl="1" algn="just"/>
            <a:r>
              <a:rPr lang="en-US" dirty="0"/>
              <a:t>That it’s computational efficient, it produces </a:t>
            </a:r>
            <a:r>
              <a:rPr lang="en-US" dirty="0">
                <a:solidFill>
                  <a:srgbClr val="FF0000"/>
                </a:solidFill>
              </a:rPr>
              <a:t>a stable error gradient and a stable convergence. </a:t>
            </a:r>
          </a:p>
          <a:p>
            <a:pPr algn="just"/>
            <a:r>
              <a:rPr lang="en-US" dirty="0"/>
              <a:t>The main disadvantages:</a:t>
            </a:r>
          </a:p>
          <a:p>
            <a:pPr lvl="1" algn="just"/>
            <a:r>
              <a:rPr lang="en-US" dirty="0"/>
              <a:t>Even though we can use </a:t>
            </a:r>
            <a:r>
              <a:rPr lang="en-US" dirty="0" err="1"/>
              <a:t>vectorized</a:t>
            </a:r>
            <a:r>
              <a:rPr lang="en-US" dirty="0"/>
              <a:t> implementation, </a:t>
            </a:r>
            <a:r>
              <a:rPr lang="en-US" dirty="0">
                <a:solidFill>
                  <a:srgbClr val="FF0000"/>
                </a:solidFill>
              </a:rPr>
              <a:t>it may still be slow </a:t>
            </a:r>
            <a:r>
              <a:rPr lang="en-US" dirty="0"/>
              <a:t>to go over all examples especially when we have large datasets.</a:t>
            </a:r>
          </a:p>
          <a:p>
            <a:pPr lvl="1" algn="just"/>
            <a:r>
              <a:rPr lang="en-US" dirty="0"/>
              <a:t>Each step of learning happens after going over all examples where </a:t>
            </a:r>
            <a:r>
              <a:rPr lang="en-US" dirty="0">
                <a:solidFill>
                  <a:srgbClr val="FF0000"/>
                </a:solidFill>
              </a:rPr>
              <a:t>some examples may be redundant and don’t contribute much to the update.</a:t>
            </a:r>
          </a:p>
          <a:p>
            <a:pPr lvl="1" algn="just"/>
            <a:r>
              <a:rPr lang="en-US" dirty="0">
                <a:solidFill>
                  <a:srgbClr val="FF0000"/>
                </a:solidFill>
              </a:rPr>
              <a:t>stable error gradient can sometimes result in a state of convergence that isn’t the </a:t>
            </a:r>
            <a:r>
              <a:rPr lang="en-US" dirty="0"/>
              <a:t>best the model can achieve. It also requires that the entire training dataset is in memory and available to the algorithm.</a:t>
            </a:r>
          </a:p>
          <a:p>
            <a:pPr algn="just"/>
            <a:endParaRPr lang="en-US" dirty="0"/>
          </a:p>
        </p:txBody>
      </p:sp>
    </p:spTree>
    <p:extLst>
      <p:ext uri="{BB962C8B-B14F-4D97-AF65-F5344CB8AC3E}">
        <p14:creationId xmlns:p14="http://schemas.microsoft.com/office/powerpoint/2010/main" val="1233001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Stochastic Gradient Descent</a:t>
            </a:r>
            <a:endParaRPr lang="en-US" dirty="0"/>
          </a:p>
        </p:txBody>
      </p:sp>
      <p:sp>
        <p:nvSpPr>
          <p:cNvPr id="3" name="Content Placeholder 2"/>
          <p:cNvSpPr>
            <a:spLocks noGrp="1"/>
          </p:cNvSpPr>
          <p:nvPr>
            <p:ph idx="1"/>
          </p:nvPr>
        </p:nvSpPr>
        <p:spPr/>
        <p:txBody>
          <a:bodyPr>
            <a:noAutofit/>
          </a:bodyPr>
          <a:lstStyle/>
          <a:p>
            <a:pPr algn="just"/>
            <a:r>
              <a:rPr lang="en-US" sz="2000" dirty="0"/>
              <a:t>Stochastic Gradient Descent (SGD) in contrary</a:t>
            </a:r>
            <a:r>
              <a:rPr lang="en-US" sz="2000" b="1" dirty="0"/>
              <a:t>, does this for each training example within the dataset</a:t>
            </a:r>
            <a:r>
              <a:rPr lang="en-US" sz="2000" dirty="0"/>
              <a:t>. This means that it updates the parameters for each training example, one by one. This can make </a:t>
            </a:r>
            <a:r>
              <a:rPr lang="en-US" sz="2000" b="1" dirty="0"/>
              <a:t>SGD faster than Batch Gradient Descent</a:t>
            </a:r>
            <a:r>
              <a:rPr lang="en-US" sz="2000" dirty="0"/>
              <a:t>, depending on the problem. </a:t>
            </a:r>
            <a:r>
              <a:rPr lang="en-US" sz="2000" b="1" dirty="0"/>
              <a:t>One advantage is that the frequent updates allow us to have a pretty detailed rate of improvement.</a:t>
            </a:r>
          </a:p>
          <a:p>
            <a:pPr algn="just"/>
            <a:r>
              <a:rPr lang="en-US" sz="2000" dirty="0"/>
              <a:t>The thing is that the </a:t>
            </a:r>
            <a:r>
              <a:rPr lang="en-US" sz="2000" b="1" dirty="0"/>
              <a:t>frequent updates are more computationally expensiv</a:t>
            </a:r>
            <a:r>
              <a:rPr lang="en-US" sz="2000" dirty="0"/>
              <a:t>e as the approach of Batch Gradient Descent. </a:t>
            </a:r>
          </a:p>
          <a:p>
            <a:pPr algn="just"/>
            <a:r>
              <a:rPr lang="en-US" sz="2000" dirty="0"/>
              <a:t>The frequency of those updates can also </a:t>
            </a:r>
            <a:r>
              <a:rPr lang="en-US" sz="2000" b="1" dirty="0"/>
              <a:t>result in noisy gradients, which may cause the error rate to jump around</a:t>
            </a:r>
            <a:r>
              <a:rPr lang="en-US" sz="2000" dirty="0"/>
              <a:t>, instead of slowly decreasing.</a:t>
            </a:r>
          </a:p>
          <a:p>
            <a:r>
              <a:rPr lang="en-US" sz="2000" dirty="0"/>
              <a:t>Shuffle the training data set to avoid pre-existing order of examples.</a:t>
            </a:r>
          </a:p>
          <a:p>
            <a:r>
              <a:rPr lang="en-US" sz="2000" dirty="0"/>
              <a:t>Partition the training data set into </a:t>
            </a:r>
            <a:r>
              <a:rPr lang="en-US" sz="2000" i="1" dirty="0"/>
              <a:t>m</a:t>
            </a:r>
            <a:r>
              <a:rPr lang="en-US" sz="2000" dirty="0"/>
              <a:t> examples.</a:t>
            </a:r>
          </a:p>
          <a:p>
            <a:pPr algn="just"/>
            <a:endParaRPr lang="en-US" sz="2000" dirty="0"/>
          </a:p>
        </p:txBody>
      </p:sp>
      <p:pic>
        <p:nvPicPr>
          <p:cNvPr id="35842" name="Picture 2" descr="https://cdn-images-1.medium.com/max/1600/1*ecOF_YWCDJE9GFcEzKzlPw.png"/>
          <p:cNvPicPr>
            <a:picLocks noChangeAspect="1" noChangeArrowheads="1"/>
          </p:cNvPicPr>
          <p:nvPr/>
        </p:nvPicPr>
        <p:blipFill>
          <a:blip r:embed="rId2" cstate="print"/>
          <a:srcRect r="47137"/>
          <a:stretch>
            <a:fillRect/>
          </a:stretch>
        </p:blipFill>
        <p:spPr bwMode="auto">
          <a:xfrm>
            <a:off x="3276600" y="5486400"/>
            <a:ext cx="5486400" cy="609600"/>
          </a:xfrm>
          <a:prstGeom prst="rect">
            <a:avLst/>
          </a:prstGeom>
          <a:noFill/>
        </p:spPr>
      </p:pic>
    </p:spTree>
    <p:extLst>
      <p:ext uri="{BB962C8B-B14F-4D97-AF65-F5344CB8AC3E}">
        <p14:creationId xmlns:p14="http://schemas.microsoft.com/office/powerpoint/2010/main" val="37316059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0"/>
            <a:ext cx="8229600" cy="1143000"/>
          </a:xfrm>
        </p:spPr>
        <p:txBody>
          <a:bodyPr/>
          <a:lstStyle/>
          <a:p>
            <a:r>
              <a:rPr lang="en-US" b="1" dirty="0"/>
              <a:t>Stochastic Gradient Descent</a:t>
            </a:r>
            <a:endParaRPr lang="en-US" dirty="0"/>
          </a:p>
        </p:txBody>
      </p:sp>
      <p:sp>
        <p:nvSpPr>
          <p:cNvPr id="3" name="Content Placeholder 2"/>
          <p:cNvSpPr>
            <a:spLocks noGrp="1"/>
          </p:cNvSpPr>
          <p:nvPr>
            <p:ph idx="1"/>
          </p:nvPr>
        </p:nvSpPr>
        <p:spPr>
          <a:xfrm>
            <a:off x="1905000" y="990600"/>
            <a:ext cx="8229600" cy="3048000"/>
          </a:xfrm>
        </p:spPr>
        <p:txBody>
          <a:bodyPr>
            <a:normAutofit/>
          </a:bodyPr>
          <a:lstStyle/>
          <a:p>
            <a:pPr algn="just"/>
            <a:r>
              <a:rPr lang="en-US" sz="2000" dirty="0"/>
              <a:t>It shares most of the advantages and the disadvantages with mini-batch version. Below are the ones that are specific to SGD:</a:t>
            </a:r>
          </a:p>
          <a:p>
            <a:pPr algn="just"/>
            <a:r>
              <a:rPr lang="en-US" sz="2000" dirty="0"/>
              <a:t>It </a:t>
            </a:r>
            <a:r>
              <a:rPr lang="en-US" sz="2000" b="1" dirty="0"/>
              <a:t>adds even more noise to the learning process </a:t>
            </a:r>
            <a:r>
              <a:rPr lang="en-US" sz="2000" dirty="0"/>
              <a:t>than mini-batch that helps </a:t>
            </a:r>
            <a:r>
              <a:rPr lang="en-US" sz="2000" dirty="0">
                <a:solidFill>
                  <a:srgbClr val="FF0000"/>
                </a:solidFill>
              </a:rPr>
              <a:t>improving generalization error. However, this would increase the run time</a:t>
            </a:r>
            <a:r>
              <a:rPr lang="en-US" sz="2000" dirty="0"/>
              <a:t>.</a:t>
            </a:r>
          </a:p>
          <a:p>
            <a:pPr algn="just"/>
            <a:r>
              <a:rPr lang="en-US" sz="2000" dirty="0"/>
              <a:t>We can’t utilize </a:t>
            </a:r>
            <a:r>
              <a:rPr lang="en-US" sz="2000" dirty="0" err="1"/>
              <a:t>vectorization</a:t>
            </a:r>
            <a:r>
              <a:rPr lang="en-US" sz="2000" dirty="0"/>
              <a:t> over 1 example and becomes very slow. Also, the variance becomes large since we only use 1 example for each learning step.</a:t>
            </a:r>
          </a:p>
          <a:p>
            <a:pPr algn="just"/>
            <a:r>
              <a:rPr lang="en-US" sz="2000" dirty="0"/>
              <a:t>Below is a graph that shows the gradient descent’s variants and their direction towards the minimum:</a:t>
            </a:r>
          </a:p>
          <a:p>
            <a:pPr algn="just"/>
            <a:endParaRPr lang="en-US" sz="2000" dirty="0"/>
          </a:p>
        </p:txBody>
      </p:sp>
      <p:pic>
        <p:nvPicPr>
          <p:cNvPr id="41988" name="Picture 4" descr="https://cdn-images-1.medium.com/max/1600/1*PV-fcUsNlD9EgTIc61h-Ig.png"/>
          <p:cNvPicPr>
            <a:picLocks noChangeAspect="1" noChangeArrowheads="1"/>
          </p:cNvPicPr>
          <p:nvPr/>
        </p:nvPicPr>
        <p:blipFill>
          <a:blip r:embed="rId2" cstate="print"/>
          <a:srcRect/>
          <a:stretch>
            <a:fillRect/>
          </a:stretch>
        </p:blipFill>
        <p:spPr bwMode="auto">
          <a:xfrm>
            <a:off x="2057400" y="4038600"/>
            <a:ext cx="5181600" cy="2819400"/>
          </a:xfrm>
          <a:prstGeom prst="rect">
            <a:avLst/>
          </a:prstGeom>
          <a:noFill/>
        </p:spPr>
      </p:pic>
      <p:sp>
        <p:nvSpPr>
          <p:cNvPr id="6" name="Rectangle 5"/>
          <p:cNvSpPr/>
          <p:nvPr/>
        </p:nvSpPr>
        <p:spPr>
          <a:xfrm>
            <a:off x="6096000" y="5943601"/>
            <a:ext cx="4572000" cy="646331"/>
          </a:xfrm>
          <a:prstGeom prst="rect">
            <a:avLst/>
          </a:prstGeom>
        </p:spPr>
        <p:txBody>
          <a:bodyPr>
            <a:spAutoFit/>
          </a:bodyPr>
          <a:lstStyle/>
          <a:p>
            <a:r>
              <a:rPr lang="en-US" dirty="0"/>
              <a:t>As the figure above shows, SGD direction is very noisy compared to mini-batch.</a:t>
            </a:r>
          </a:p>
        </p:txBody>
      </p:sp>
    </p:spTree>
    <p:extLst>
      <p:ext uri="{BB962C8B-B14F-4D97-AF65-F5344CB8AC3E}">
        <p14:creationId xmlns:p14="http://schemas.microsoft.com/office/powerpoint/2010/main" val="9387269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0"/>
            <a:ext cx="8229600" cy="1143000"/>
          </a:xfrm>
        </p:spPr>
        <p:txBody>
          <a:bodyPr/>
          <a:lstStyle/>
          <a:p>
            <a:r>
              <a:rPr lang="en-US" b="1" dirty="0"/>
              <a:t>Mini Batch Gradient Descent</a:t>
            </a:r>
            <a:endParaRPr lang="en-US" dirty="0"/>
          </a:p>
        </p:txBody>
      </p:sp>
      <p:sp>
        <p:nvSpPr>
          <p:cNvPr id="3" name="Content Placeholder 2"/>
          <p:cNvSpPr>
            <a:spLocks noGrp="1"/>
          </p:cNvSpPr>
          <p:nvPr>
            <p:ph idx="1"/>
          </p:nvPr>
        </p:nvSpPr>
        <p:spPr>
          <a:xfrm>
            <a:off x="1981200" y="1143001"/>
            <a:ext cx="8229600" cy="4983163"/>
          </a:xfrm>
        </p:spPr>
        <p:txBody>
          <a:bodyPr>
            <a:noAutofit/>
          </a:bodyPr>
          <a:lstStyle/>
          <a:p>
            <a:pPr algn="just"/>
            <a:r>
              <a:rPr lang="en-US" sz="2400" dirty="0"/>
              <a:t>Mini-batch Gradient Descent is the go-to method since it’s a combination of the concepts of SGD and Batch Gradient Descent. </a:t>
            </a:r>
          </a:p>
          <a:p>
            <a:pPr algn="just"/>
            <a:r>
              <a:rPr lang="en-US" sz="2400" dirty="0"/>
              <a:t>It simply splits the training dataset </a:t>
            </a:r>
            <a:r>
              <a:rPr lang="en-US" sz="2400" b="1" dirty="0"/>
              <a:t>into small batches </a:t>
            </a:r>
            <a:r>
              <a:rPr lang="en-US" sz="2400" dirty="0"/>
              <a:t>and performs an update for each of these batches.</a:t>
            </a:r>
          </a:p>
          <a:p>
            <a:pPr algn="just"/>
            <a:r>
              <a:rPr lang="en-US" sz="2400" dirty="0"/>
              <a:t>Therefore it creates a </a:t>
            </a:r>
            <a:r>
              <a:rPr lang="en-US" sz="2400" b="1" dirty="0"/>
              <a:t>balance between the robustness of stochastic gradient descent and the efficiency of batch gradient descent.</a:t>
            </a:r>
          </a:p>
          <a:p>
            <a:pPr algn="just"/>
            <a:r>
              <a:rPr lang="en-US" sz="2400" dirty="0"/>
              <a:t>Note that it is the go-to algorithm when you are training a neural network and it is </a:t>
            </a:r>
            <a:r>
              <a:rPr lang="en-US" sz="2400" dirty="0">
                <a:solidFill>
                  <a:srgbClr val="FF0000"/>
                </a:solidFill>
              </a:rPr>
              <a:t>the most common type of gradient descent within deep learning.</a:t>
            </a:r>
          </a:p>
          <a:p>
            <a:pPr algn="just"/>
            <a:endParaRPr lang="en-US" sz="2400" dirty="0"/>
          </a:p>
        </p:txBody>
      </p:sp>
    </p:spTree>
    <p:extLst>
      <p:ext uri="{BB962C8B-B14F-4D97-AF65-F5344CB8AC3E}">
        <p14:creationId xmlns:p14="http://schemas.microsoft.com/office/powerpoint/2010/main" val="2928152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143001"/>
            <a:ext cx="8229600" cy="4983163"/>
          </a:xfrm>
        </p:spPr>
        <p:txBody>
          <a:bodyPr>
            <a:normAutofit/>
          </a:bodyPr>
          <a:lstStyle/>
          <a:p>
            <a:pPr algn="just"/>
            <a:r>
              <a:rPr lang="en-US" sz="2400" dirty="0"/>
              <a:t>The batch size is something we can tune. It is usually chosen as power of 2 such as 32, 64, 128, 256, 512, etc. The reason behind it is because some hardware such as GPUs achieve better run time with common batch sizes such as power of 2.</a:t>
            </a:r>
          </a:p>
          <a:p>
            <a:pPr algn="just"/>
            <a:r>
              <a:rPr lang="en-US" sz="2400" dirty="0"/>
              <a:t>Common mini-batch sizes range between 50 and 256, but like for any other machine learning techniques, there is no clear rule, because they can vary for different applications. </a:t>
            </a:r>
          </a:p>
          <a:p>
            <a:pPr algn="just"/>
            <a:r>
              <a:rPr lang="en-US" sz="2400" dirty="0"/>
              <a:t>Mini-batch Gradient Descent sums up over lower number of examples based on the batch size. Therefore, learning happens on each mini-batch of </a:t>
            </a:r>
            <a:r>
              <a:rPr lang="en-US" sz="2400" i="1" dirty="0"/>
              <a:t>b</a:t>
            </a:r>
            <a:r>
              <a:rPr lang="en-US" sz="2400" dirty="0"/>
              <a:t> examples:</a:t>
            </a:r>
          </a:p>
        </p:txBody>
      </p:sp>
      <p:pic>
        <p:nvPicPr>
          <p:cNvPr id="37890" name="Picture 2" descr="https://cdn-images-1.medium.com/max/1600/1*9AlSFxKa6iyqR7qqlOQSQQ.png"/>
          <p:cNvPicPr>
            <a:picLocks noChangeAspect="1" noChangeArrowheads="1"/>
          </p:cNvPicPr>
          <p:nvPr/>
        </p:nvPicPr>
        <p:blipFill>
          <a:blip r:embed="rId2" cstate="print"/>
          <a:srcRect t="-92307" r="40449" b="-38461"/>
          <a:stretch>
            <a:fillRect/>
          </a:stretch>
        </p:blipFill>
        <p:spPr bwMode="auto">
          <a:xfrm>
            <a:off x="3124200" y="5181600"/>
            <a:ext cx="7000240" cy="1981200"/>
          </a:xfrm>
          <a:prstGeom prst="rect">
            <a:avLst/>
          </a:prstGeom>
          <a:noFill/>
        </p:spPr>
      </p:pic>
      <p:sp>
        <p:nvSpPr>
          <p:cNvPr id="5" name="Title 1"/>
          <p:cNvSpPr txBox="1">
            <a:spLocks/>
          </p:cNvSpPr>
          <p:nvPr/>
        </p:nvSpPr>
        <p:spPr>
          <a:xfrm>
            <a:off x="1905000" y="0"/>
            <a:ext cx="8229600" cy="1143000"/>
          </a:xfrm>
          <a:prstGeom prst="rect">
            <a:avLst/>
          </a:prstGeom>
        </p:spPr>
        <p:txBody>
          <a:bodyPr vert="horz" lIns="91440" tIns="45720" rIns="91440" bIns="45720" rtlCol="0" anchor="ctr">
            <a:normAutofit/>
          </a:bodyPr>
          <a:lstStyle/>
          <a:p>
            <a:pPr algn="ctr">
              <a:spcBef>
                <a:spcPct val="0"/>
              </a:spcBef>
              <a:defRPr/>
            </a:pPr>
            <a:r>
              <a:rPr lang="en-US" sz="4400" b="1" dirty="0">
                <a:latin typeface="+mj-lt"/>
                <a:ea typeface="+mj-ea"/>
                <a:cs typeface="+mj-cs"/>
              </a:rPr>
              <a:t>Mini Batch Gradient Descent</a:t>
            </a:r>
            <a:endParaRPr lang="en-US" sz="4400" dirty="0">
              <a:latin typeface="+mj-lt"/>
              <a:ea typeface="+mj-ea"/>
              <a:cs typeface="+mj-cs"/>
            </a:endParaRPr>
          </a:p>
        </p:txBody>
      </p:sp>
    </p:spTree>
    <p:extLst>
      <p:ext uri="{BB962C8B-B14F-4D97-AF65-F5344CB8AC3E}">
        <p14:creationId xmlns:p14="http://schemas.microsoft.com/office/powerpoint/2010/main" val="5228457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05000" y="990601"/>
            <a:ext cx="8229600" cy="5516563"/>
          </a:xfrm>
        </p:spPr>
        <p:txBody>
          <a:bodyPr>
            <a:noAutofit/>
          </a:bodyPr>
          <a:lstStyle/>
          <a:p>
            <a:r>
              <a:rPr lang="en-US" sz="2000" dirty="0"/>
              <a:t>The main advantages:</a:t>
            </a:r>
          </a:p>
          <a:p>
            <a:pPr lvl="1"/>
            <a:r>
              <a:rPr lang="en-US" sz="1600" dirty="0">
                <a:solidFill>
                  <a:srgbClr val="FF0000"/>
                </a:solidFill>
              </a:rPr>
              <a:t>Faster than Batch version becau</a:t>
            </a:r>
            <a:r>
              <a:rPr lang="en-US" sz="1600" dirty="0"/>
              <a:t>se it goes through a lot less examples than Batch (all examples).</a:t>
            </a:r>
          </a:p>
          <a:p>
            <a:pPr lvl="1"/>
            <a:r>
              <a:rPr lang="en-US" sz="1600" dirty="0">
                <a:solidFill>
                  <a:srgbClr val="FF0000"/>
                </a:solidFill>
              </a:rPr>
              <a:t>Randomly selecting examples will help avoid redundant </a:t>
            </a:r>
            <a:r>
              <a:rPr lang="en-US" sz="1600" dirty="0"/>
              <a:t>examples or examples that are very similar that don’t contribute much to the learning.</a:t>
            </a:r>
          </a:p>
          <a:p>
            <a:pPr lvl="1"/>
            <a:r>
              <a:rPr lang="en-US" sz="1600" dirty="0"/>
              <a:t>With batch size &lt; size of training set, it adds noise to the learning process that helps </a:t>
            </a:r>
            <a:r>
              <a:rPr lang="en-US" sz="1600" dirty="0">
                <a:solidFill>
                  <a:srgbClr val="FF0000"/>
                </a:solidFill>
              </a:rPr>
              <a:t>improving generalization erro</a:t>
            </a:r>
            <a:r>
              <a:rPr lang="en-US" sz="1600" dirty="0"/>
              <a:t>r.</a:t>
            </a:r>
          </a:p>
          <a:p>
            <a:pPr lvl="1"/>
            <a:r>
              <a:rPr lang="en-US" sz="1600" dirty="0"/>
              <a:t>Even though with more examples the estimate would have lower standard error, the return is less than linear compared to the computational burden we incur.</a:t>
            </a:r>
          </a:p>
          <a:p>
            <a:r>
              <a:rPr lang="en-US" sz="2000" dirty="0"/>
              <a:t>The main disadvantages:</a:t>
            </a:r>
          </a:p>
          <a:p>
            <a:pPr lvl="1"/>
            <a:r>
              <a:rPr lang="en-US" sz="1600" dirty="0"/>
              <a:t>On each iteration, </a:t>
            </a:r>
            <a:r>
              <a:rPr lang="en-US" sz="1600" dirty="0">
                <a:solidFill>
                  <a:srgbClr val="FF0000"/>
                </a:solidFill>
              </a:rPr>
              <a:t>the learning step may go back and forth due to the noise</a:t>
            </a:r>
            <a:r>
              <a:rPr lang="en-US" sz="1600" dirty="0"/>
              <a:t>. Therefore, it wanders around the minimum region but never converges.</a:t>
            </a:r>
          </a:p>
          <a:p>
            <a:pPr lvl="1"/>
            <a:r>
              <a:rPr lang="en-US" sz="1600" dirty="0"/>
              <a:t>Due to the noise, </a:t>
            </a:r>
            <a:r>
              <a:rPr lang="en-US" sz="1600" dirty="0">
                <a:solidFill>
                  <a:srgbClr val="FF0000"/>
                </a:solidFill>
              </a:rPr>
              <a:t>the learning steps have more oscillations </a:t>
            </a:r>
            <a:r>
              <a:rPr lang="en-US" sz="1600" dirty="0"/>
              <a:t>and requires adding learning-decay to decrease the learning rate as we become closer to the minimum.</a:t>
            </a:r>
          </a:p>
          <a:p>
            <a:endParaRPr lang="en-US" sz="2000" dirty="0"/>
          </a:p>
        </p:txBody>
      </p:sp>
      <p:sp>
        <p:nvSpPr>
          <p:cNvPr id="4" name="Title 1"/>
          <p:cNvSpPr>
            <a:spLocks noGrp="1"/>
          </p:cNvSpPr>
          <p:nvPr>
            <p:ph type="title"/>
          </p:nvPr>
        </p:nvSpPr>
        <p:spPr>
          <a:xfrm>
            <a:off x="1905000" y="0"/>
            <a:ext cx="8229600" cy="1143000"/>
          </a:xfrm>
        </p:spPr>
        <p:txBody>
          <a:bodyPr/>
          <a:lstStyle/>
          <a:p>
            <a:r>
              <a:rPr lang="en-US" b="1" dirty="0"/>
              <a:t>Mini Batch Gradient Descent</a:t>
            </a:r>
            <a:endParaRPr lang="en-US" dirty="0"/>
          </a:p>
        </p:txBody>
      </p:sp>
    </p:spTree>
    <p:extLst>
      <p:ext uri="{BB962C8B-B14F-4D97-AF65-F5344CB8AC3E}">
        <p14:creationId xmlns:p14="http://schemas.microsoft.com/office/powerpoint/2010/main" val="12618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a:t>
            </a:r>
          </a:p>
        </p:txBody>
      </p:sp>
      <p:sp>
        <p:nvSpPr>
          <p:cNvPr id="3" name="Content Placeholder 2"/>
          <p:cNvSpPr>
            <a:spLocks noGrp="1"/>
          </p:cNvSpPr>
          <p:nvPr>
            <p:ph idx="1"/>
          </p:nvPr>
        </p:nvSpPr>
        <p:spPr/>
        <p:txBody>
          <a:bodyPr>
            <a:normAutofit fontScale="70000" lnSpcReduction="20000"/>
          </a:bodyPr>
          <a:lstStyle/>
          <a:p>
            <a:r>
              <a:rPr lang="en-US" dirty="0"/>
              <a:t>https://medium.com/paperspace/intro-to-optimization-in-deep-learning-momentum-rmsprop-and-adam-8335f15fdee2</a:t>
            </a:r>
          </a:p>
          <a:p>
            <a:r>
              <a:rPr lang="en-US" dirty="0"/>
              <a:t>https://towardsdatascience.com/gradient-descent-algorithm-and-its-variants-10f652806a3</a:t>
            </a:r>
          </a:p>
          <a:p>
            <a:pPr>
              <a:buNone/>
            </a:pPr>
            <a:endParaRPr lang="en-US" dirty="0"/>
          </a:p>
          <a:p>
            <a:r>
              <a:rPr lang="en-US" dirty="0"/>
              <a:t>https://towardsdatascience.com/stochastic-gradient-descent-with-momentum-a84097641a5d</a:t>
            </a:r>
          </a:p>
          <a:p>
            <a:pPr>
              <a:buNone/>
            </a:pPr>
            <a:endParaRPr lang="en-US" dirty="0"/>
          </a:p>
          <a:p>
            <a:r>
              <a:rPr lang="en-US" dirty="0"/>
              <a:t>https://towardsdatascience.com/gradient-descent-in-a-nutshell-eaf8c18212f0</a:t>
            </a:r>
          </a:p>
          <a:p>
            <a:r>
              <a:rPr lang="en-US" dirty="0"/>
              <a:t>https://towardsdatascience.com/difference-between-batch-gradient-descent-and-stochastic-gradient-descent-1187f1291aa1</a:t>
            </a:r>
          </a:p>
          <a:p>
            <a:r>
              <a:rPr lang="en-US" dirty="0"/>
              <a:t>https://towardsdatascience.com/types-of-optimization-algorithms-used-in-neural-networks-and-ways-to-optimize-gradient-95ae5d39529f</a:t>
            </a:r>
          </a:p>
          <a:p>
            <a:r>
              <a:rPr lang="en-US" dirty="0"/>
              <a:t>https://medium.com/search?q=gradient%20descent</a:t>
            </a:r>
          </a:p>
          <a:p>
            <a:endParaRPr lang="en-US" dirty="0"/>
          </a:p>
        </p:txBody>
      </p:sp>
    </p:spTree>
    <p:extLst>
      <p:ext uri="{BB962C8B-B14F-4D97-AF65-F5344CB8AC3E}">
        <p14:creationId xmlns:p14="http://schemas.microsoft.com/office/powerpoint/2010/main" val="25907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1143000"/>
          </a:xfrm>
        </p:spPr>
        <p:txBody>
          <a:bodyPr/>
          <a:lstStyle/>
          <a:p>
            <a:r>
              <a:rPr lang="en-US" b="1" dirty="0"/>
              <a:t>Optimization</a:t>
            </a:r>
            <a:endParaRPr lang="en-US" dirty="0"/>
          </a:p>
        </p:txBody>
      </p:sp>
      <p:sp>
        <p:nvSpPr>
          <p:cNvPr id="3" name="Content Placeholder 2"/>
          <p:cNvSpPr>
            <a:spLocks noGrp="1"/>
          </p:cNvSpPr>
          <p:nvPr>
            <p:ph idx="1"/>
          </p:nvPr>
        </p:nvSpPr>
        <p:spPr>
          <a:xfrm>
            <a:off x="511277" y="1143001"/>
            <a:ext cx="11159613" cy="4825180"/>
          </a:xfrm>
        </p:spPr>
        <p:txBody>
          <a:bodyPr>
            <a:noAutofit/>
          </a:bodyPr>
          <a:lstStyle/>
          <a:p>
            <a:pPr algn="just"/>
            <a:r>
              <a:rPr lang="en-US" dirty="0"/>
              <a:t>It refers to the task of minimizing an objective function </a:t>
            </a:r>
            <a:r>
              <a:rPr lang="en-US" i="1" dirty="0"/>
              <a:t>f(x)(cost/loss function)</a:t>
            </a:r>
            <a:r>
              <a:rPr lang="en-US" dirty="0"/>
              <a:t> parameterized by </a:t>
            </a:r>
            <a:r>
              <a:rPr lang="en-US" i="1" dirty="0"/>
              <a:t>x</a:t>
            </a:r>
            <a:r>
              <a:rPr lang="en-US" dirty="0"/>
              <a:t>. </a:t>
            </a:r>
          </a:p>
          <a:p>
            <a:pPr algn="just"/>
            <a:r>
              <a:rPr lang="en-US" dirty="0"/>
              <a:t>In machine/deep learning terminology, it’s the task of minimizing the cost/loss function </a:t>
            </a:r>
            <a:r>
              <a:rPr lang="en-US" i="1" dirty="0"/>
              <a:t>J(w)</a:t>
            </a:r>
            <a:r>
              <a:rPr lang="en-US" dirty="0"/>
              <a:t> parameterized by the model’s parameters</a:t>
            </a:r>
          </a:p>
          <a:p>
            <a:r>
              <a:rPr lang="en-US" dirty="0"/>
              <a:t>Optimization algorithms (in case of minimization) have one of the following goals:</a:t>
            </a:r>
          </a:p>
          <a:p>
            <a:pPr lvl="1"/>
            <a:r>
              <a:rPr lang="en-US" dirty="0"/>
              <a:t>Find the global minimum of the objective function. This is feasible if the objective function is convex, i.e. any local minimum is a global minimum.</a:t>
            </a:r>
          </a:p>
          <a:p>
            <a:pPr lvl="1"/>
            <a:r>
              <a:rPr lang="en-US" dirty="0"/>
              <a:t>Find the lowest possible value of the objective function within its neighborhood. That’s usually the case if the objective function is not convex as the case in most deep learning problems.</a:t>
            </a:r>
          </a:p>
          <a:p>
            <a:pPr algn="just"/>
            <a:endParaRPr lang="en-US" sz="2400" dirty="0"/>
          </a:p>
        </p:txBody>
      </p:sp>
    </p:spTree>
    <p:extLst>
      <p:ext uri="{BB962C8B-B14F-4D97-AF65-F5344CB8AC3E}">
        <p14:creationId xmlns:p14="http://schemas.microsoft.com/office/powerpoint/2010/main" val="2459899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gradient descent algorithm seeks to change the weights so that the next evaluation reduces the error, meaning the optimization algorithm is navigating down the gradient (or slope) of error.</a:t>
            </a:r>
          </a:p>
          <a:p>
            <a:r>
              <a:rPr lang="en-US" b="1" dirty="0"/>
              <a:t>Gradient descent</a:t>
            </a:r>
            <a:r>
              <a:rPr lang="en-US" dirty="0"/>
              <a:t> is an optimization algorithm used to minimize some function by iteratively moving in the direction of </a:t>
            </a:r>
            <a:r>
              <a:rPr lang="en-US" b="1" dirty="0"/>
              <a:t>steepest descent</a:t>
            </a:r>
            <a:r>
              <a:rPr lang="en-US" dirty="0"/>
              <a:t> </a:t>
            </a:r>
          </a:p>
        </p:txBody>
      </p:sp>
    </p:spTree>
    <p:extLst>
      <p:ext uri="{BB962C8B-B14F-4D97-AF65-F5344CB8AC3E}">
        <p14:creationId xmlns:p14="http://schemas.microsoft.com/office/powerpoint/2010/main" val="4263364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FE66C-EE99-859F-528A-629D0B27B26F}"/>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33372549-9896-4AD3-0CF0-552CBC06C2D4}"/>
              </a:ext>
            </a:extLst>
          </p:cNvPr>
          <p:cNvPicPr>
            <a:picLocks noChangeAspect="1"/>
          </p:cNvPicPr>
          <p:nvPr/>
        </p:nvPicPr>
        <p:blipFill>
          <a:blip r:embed="rId2"/>
          <a:stretch>
            <a:fillRect/>
          </a:stretch>
        </p:blipFill>
        <p:spPr>
          <a:xfrm>
            <a:off x="838200" y="1450164"/>
            <a:ext cx="3892750" cy="3295819"/>
          </a:xfrm>
          <a:prstGeom prst="rect">
            <a:avLst/>
          </a:prstGeom>
        </p:spPr>
      </p:pic>
      <p:pic>
        <p:nvPicPr>
          <p:cNvPr id="8" name="Picture 7">
            <a:extLst>
              <a:ext uri="{FF2B5EF4-FFF2-40B4-BE49-F238E27FC236}">
                <a16:creationId xmlns:a16="http://schemas.microsoft.com/office/drawing/2014/main" id="{EA1D6B78-97F1-992C-FD2C-659156B7624A}"/>
              </a:ext>
            </a:extLst>
          </p:cNvPr>
          <p:cNvPicPr>
            <a:picLocks noChangeAspect="1"/>
          </p:cNvPicPr>
          <p:nvPr/>
        </p:nvPicPr>
        <p:blipFill>
          <a:blip r:embed="rId3"/>
          <a:stretch>
            <a:fillRect/>
          </a:stretch>
        </p:blipFill>
        <p:spPr>
          <a:xfrm>
            <a:off x="5568382" y="1279873"/>
            <a:ext cx="6064562" cy="4102311"/>
          </a:xfrm>
          <a:prstGeom prst="rect">
            <a:avLst/>
          </a:prstGeom>
        </p:spPr>
      </p:pic>
    </p:spTree>
    <p:extLst>
      <p:ext uri="{BB962C8B-B14F-4D97-AF65-F5344CB8AC3E}">
        <p14:creationId xmlns:p14="http://schemas.microsoft.com/office/powerpoint/2010/main" val="1221585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68628-B257-5D5D-7EF2-0FEA29ECF5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41878B-739D-8960-AD42-5B20F5A8AEA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C8433F7D-9EA7-2FC8-580D-6D4CFE9DAE5D}"/>
              </a:ext>
            </a:extLst>
          </p:cNvPr>
          <p:cNvPicPr>
            <a:picLocks noChangeAspect="1"/>
          </p:cNvPicPr>
          <p:nvPr/>
        </p:nvPicPr>
        <p:blipFill>
          <a:blip r:embed="rId2"/>
          <a:stretch>
            <a:fillRect/>
          </a:stretch>
        </p:blipFill>
        <p:spPr>
          <a:xfrm>
            <a:off x="2177848" y="1514376"/>
            <a:ext cx="7836303" cy="3829247"/>
          </a:xfrm>
          <a:prstGeom prst="rect">
            <a:avLst/>
          </a:prstGeom>
        </p:spPr>
      </p:pic>
    </p:spTree>
    <p:extLst>
      <p:ext uri="{BB962C8B-B14F-4D97-AF65-F5344CB8AC3E}">
        <p14:creationId xmlns:p14="http://schemas.microsoft.com/office/powerpoint/2010/main" val="338317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1"/>
            <a:ext cx="8229600" cy="2667000"/>
          </a:xfrm>
        </p:spPr>
        <p:txBody>
          <a:bodyPr>
            <a:normAutofit fontScale="92500"/>
          </a:bodyPr>
          <a:lstStyle/>
          <a:p>
            <a:pPr algn="just"/>
            <a:r>
              <a:rPr lang="en-US" sz="2400" dirty="0"/>
              <a:t>Saddle point is when the function curves up in some directions and curves down in other directions. </a:t>
            </a:r>
          </a:p>
          <a:p>
            <a:pPr algn="just"/>
            <a:r>
              <a:rPr lang="en-US" dirty="0"/>
              <a:t>a </a:t>
            </a:r>
            <a:r>
              <a:rPr lang="en-US" b="1" dirty="0"/>
              <a:t>saddle point</a:t>
            </a:r>
            <a:r>
              <a:rPr lang="en-US" dirty="0"/>
              <a:t> or </a:t>
            </a:r>
            <a:r>
              <a:rPr lang="en-US" b="1" dirty="0"/>
              <a:t>minimax point</a:t>
            </a:r>
            <a:r>
              <a:rPr lang="en-US" dirty="0"/>
              <a:t> is a point on the surface of the graph of a function where the slopes (derivatives) in orthogonal directions are all zero </a:t>
            </a:r>
            <a:endParaRPr lang="en-US" sz="2400" dirty="0"/>
          </a:p>
          <a:p>
            <a:pPr algn="just"/>
            <a:r>
              <a:rPr lang="en-US" sz="2400" dirty="0"/>
              <a:t>In other words, saddle point looks like a minimum from one direction and a maximum from other direction  </a:t>
            </a:r>
          </a:p>
        </p:txBody>
      </p:sp>
      <p:pic>
        <p:nvPicPr>
          <p:cNvPr id="45058" name="Picture 2" descr="https://cdn-images-1.medium.com/max/1600/1*6h_Q_BC_epUm6Fhoudpgew.png"/>
          <p:cNvPicPr>
            <a:picLocks noChangeAspect="1" noChangeArrowheads="1"/>
          </p:cNvPicPr>
          <p:nvPr/>
        </p:nvPicPr>
        <p:blipFill>
          <a:blip r:embed="rId2" cstate="print"/>
          <a:srcRect/>
          <a:stretch>
            <a:fillRect/>
          </a:stretch>
        </p:blipFill>
        <p:spPr bwMode="auto">
          <a:xfrm>
            <a:off x="2971800" y="3048000"/>
            <a:ext cx="5943600" cy="3544632"/>
          </a:xfrm>
          <a:prstGeom prst="rect">
            <a:avLst/>
          </a:prstGeom>
          <a:noFill/>
        </p:spPr>
      </p:pic>
    </p:spTree>
    <p:extLst>
      <p:ext uri="{BB962C8B-B14F-4D97-AF65-F5344CB8AC3E}">
        <p14:creationId xmlns:p14="http://schemas.microsoft.com/office/powerpoint/2010/main" val="2359800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270CF-20F9-D23C-C700-2B8F3879B0D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BC8010-6562-A1AF-8B35-8A8979819C4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EC8C0B5-8437-C8ED-81A5-FD2183A74EB2}"/>
              </a:ext>
            </a:extLst>
          </p:cNvPr>
          <p:cNvPicPr>
            <a:picLocks noChangeAspect="1"/>
          </p:cNvPicPr>
          <p:nvPr/>
        </p:nvPicPr>
        <p:blipFill>
          <a:blip r:embed="rId2"/>
          <a:stretch>
            <a:fillRect/>
          </a:stretch>
        </p:blipFill>
        <p:spPr>
          <a:xfrm>
            <a:off x="2187374" y="1428647"/>
            <a:ext cx="7817252" cy="4000706"/>
          </a:xfrm>
          <a:prstGeom prst="rect">
            <a:avLst/>
          </a:prstGeom>
        </p:spPr>
      </p:pic>
    </p:spTree>
    <p:extLst>
      <p:ext uri="{BB962C8B-B14F-4D97-AF65-F5344CB8AC3E}">
        <p14:creationId xmlns:p14="http://schemas.microsoft.com/office/powerpoint/2010/main" val="3496130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EF45E7F7B13A441ADF82297A80AD350" ma:contentTypeVersion="3" ma:contentTypeDescription="Create a new document." ma:contentTypeScope="" ma:versionID="569c702745b5ab7772f7d9f7a8f7b7e0">
  <xsd:schema xmlns:xsd="http://www.w3.org/2001/XMLSchema" xmlns:xs="http://www.w3.org/2001/XMLSchema" xmlns:p="http://schemas.microsoft.com/office/2006/metadata/properties" xmlns:ns2="e2f7f036-f81b-4fa7-b822-6a1ff558aded" targetNamespace="http://schemas.microsoft.com/office/2006/metadata/properties" ma:root="true" ma:fieldsID="013c8783832f42129811ba8ef36770c3" ns2:_="">
    <xsd:import namespace="e2f7f036-f81b-4fa7-b822-6a1ff558aded"/>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f7f036-f81b-4fa7-b822-6a1ff558ad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40972E-D254-4682-B21B-C9A64B9007C6}">
  <ds:schemaRefs>
    <ds:schemaRef ds:uri="http://schemas.microsoft.com/sharepoint/v3/contenttype/forms"/>
  </ds:schemaRefs>
</ds:datastoreItem>
</file>

<file path=customXml/itemProps2.xml><?xml version="1.0" encoding="utf-8"?>
<ds:datastoreItem xmlns:ds="http://schemas.openxmlformats.org/officeDocument/2006/customXml" ds:itemID="{A1D77DAB-FAC6-45FE-AD6D-A436EF695C8C}">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7257310-3F70-404A-90A9-4DE690FACB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f7f036-f81b-4fa7-b822-6a1ff558ad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2295</TotalTime>
  <Words>3279</Words>
  <Application>Microsoft Office PowerPoint</Application>
  <PresentationFormat>Widescreen</PresentationFormat>
  <Paragraphs>155</Paragraphs>
  <Slides>36</Slides>
  <Notes>1</Notes>
  <HiddenSlides>4</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Gradient Descent Algorithm and Its Variants</vt:lpstr>
      <vt:lpstr>Table of Contents</vt:lpstr>
      <vt:lpstr>Optimization</vt:lpstr>
      <vt:lpstr>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Optimization</vt:lpstr>
      <vt:lpstr>Gradient Descent</vt:lpstr>
      <vt:lpstr>Gradient Descent</vt:lpstr>
      <vt:lpstr>Gradient Descent</vt:lpstr>
      <vt:lpstr>Gradient Descent</vt:lpstr>
      <vt:lpstr>What is a Gradient? </vt:lpstr>
      <vt:lpstr>PowerPoint Presentation</vt:lpstr>
      <vt:lpstr>PowerPoint Presentation</vt:lpstr>
      <vt:lpstr>How it works </vt:lpstr>
      <vt:lpstr>Importance of the Learning Rate</vt:lpstr>
      <vt:lpstr> How to make sure that it works properly </vt:lpstr>
      <vt:lpstr>PowerPoint Presentation</vt:lpstr>
      <vt:lpstr>PowerPoint Presentation</vt:lpstr>
      <vt:lpstr>Normalization: </vt:lpstr>
      <vt:lpstr>PowerPoint Presentation</vt:lpstr>
      <vt:lpstr>Types of Gradient Descent </vt:lpstr>
      <vt:lpstr>Batch Gradient Descent </vt:lpstr>
      <vt:lpstr>Batch Gradient Descent </vt:lpstr>
      <vt:lpstr>Stochastic Gradient Descent</vt:lpstr>
      <vt:lpstr>Stochastic Gradient Descent</vt:lpstr>
      <vt:lpstr>Mini Batch Gradient Descent</vt:lpstr>
      <vt:lpstr>PowerPoint Presentation</vt:lpstr>
      <vt:lpstr>Mini Batch Gradient Descent</vt:lpstr>
      <vt:lpstr>Source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Jyotsna C</dc:creator>
  <cp:lastModifiedBy>Jyotsna C</cp:lastModifiedBy>
  <cp:revision>66</cp:revision>
  <dcterms:created xsi:type="dcterms:W3CDTF">2020-01-06T17:46:51Z</dcterms:created>
  <dcterms:modified xsi:type="dcterms:W3CDTF">2025-01-20T16:10:37Z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0x0101003EF45E7F7B13A441ADF82297A80AD350</vt:lpwstr>
  </property>
</Properties>
</file>