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4" r:id="rId5"/>
    <p:sldId id="319" r:id="rId6"/>
    <p:sldId id="312" r:id="rId7"/>
    <p:sldId id="313" r:id="rId8"/>
    <p:sldId id="318" r:id="rId9"/>
    <p:sldId id="317" r:id="rId10"/>
    <p:sldId id="314" r:id="rId11"/>
    <p:sldId id="320" r:id="rId12"/>
    <p:sldId id="322"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000" b="1" dirty="0"/>
              <a:t>SNAKE AND LADDERS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lgn="l">
              <a:spcAft>
                <a:spcPts val="600"/>
              </a:spcAft>
            </a:pPr>
            <a:r>
              <a:rPr lang="en-US" sz="1800" dirty="0"/>
              <a:t>Submitted by : HITESH JOSHI</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B8814A9-5869-4986-B58B-94385F633DB5}"/>
              </a:ext>
            </a:extLst>
          </p:cNvPr>
          <p:cNvSpPr txBox="1"/>
          <p:nvPr/>
        </p:nvSpPr>
        <p:spPr>
          <a:xfrm>
            <a:off x="1179945" y="5417022"/>
            <a:ext cx="9832110" cy="307777"/>
          </a:xfrm>
          <a:prstGeom prst="rect">
            <a:avLst/>
          </a:prstGeom>
          <a:noFill/>
        </p:spPr>
        <p:txBody>
          <a:bodyPr wrap="square" rtlCol="0">
            <a:spAutoFit/>
          </a:bodyPr>
          <a:lstStyle/>
          <a:p>
            <a:pPr algn="ctr"/>
            <a:r>
              <a:rPr lang="en-IN" sz="1400" dirty="0"/>
              <a:t>The winner’s name is shown when the player is at 100 and the program terminates.</a:t>
            </a:r>
          </a:p>
        </p:txBody>
      </p:sp>
      <p:sp>
        <p:nvSpPr>
          <p:cNvPr id="9" name="TextBox 8">
            <a:extLst>
              <a:ext uri="{FF2B5EF4-FFF2-40B4-BE49-F238E27FC236}">
                <a16:creationId xmlns:a16="http://schemas.microsoft.com/office/drawing/2014/main" id="{DD8EDCB4-1968-464D-828B-D35B2CCF4D6D}"/>
              </a:ext>
            </a:extLst>
          </p:cNvPr>
          <p:cNvSpPr txBox="1"/>
          <p:nvPr/>
        </p:nvSpPr>
        <p:spPr>
          <a:xfrm>
            <a:off x="1016000" y="652838"/>
            <a:ext cx="415636" cy="369332"/>
          </a:xfrm>
          <a:prstGeom prst="rect">
            <a:avLst/>
          </a:prstGeom>
          <a:noFill/>
        </p:spPr>
        <p:txBody>
          <a:bodyPr wrap="square" rtlCol="0">
            <a:spAutoFit/>
          </a:bodyPr>
          <a:lstStyle/>
          <a:p>
            <a:r>
              <a:rPr lang="en-IN" dirty="0"/>
              <a:t>3.</a:t>
            </a:r>
          </a:p>
        </p:txBody>
      </p:sp>
      <p:pic>
        <p:nvPicPr>
          <p:cNvPr id="11" name="Picture 10">
            <a:extLst>
              <a:ext uri="{FF2B5EF4-FFF2-40B4-BE49-F238E27FC236}">
                <a16:creationId xmlns:a16="http://schemas.microsoft.com/office/drawing/2014/main" id="{E21D7220-D7BC-4E08-BEF5-71254523B283}"/>
              </a:ext>
            </a:extLst>
          </p:cNvPr>
          <p:cNvPicPr>
            <a:picLocks noChangeAspect="1"/>
          </p:cNvPicPr>
          <p:nvPr/>
        </p:nvPicPr>
        <p:blipFill rotWithShape="1">
          <a:blip r:embed="rId2"/>
          <a:srcRect l="19820" t="30035" b="9933"/>
          <a:stretch/>
        </p:blipFill>
        <p:spPr>
          <a:xfrm>
            <a:off x="2031999" y="1307669"/>
            <a:ext cx="9079346" cy="3823854"/>
          </a:xfrm>
          <a:prstGeom prst="rect">
            <a:avLst/>
          </a:prstGeom>
        </p:spPr>
      </p:pic>
    </p:spTree>
    <p:extLst>
      <p:ext uri="{BB962C8B-B14F-4D97-AF65-F5344CB8AC3E}">
        <p14:creationId xmlns:p14="http://schemas.microsoft.com/office/powerpoint/2010/main" val="60402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B679-8671-45F9-B7D1-31735546050F}"/>
              </a:ext>
            </a:extLst>
          </p:cNvPr>
          <p:cNvSpPr>
            <a:spLocks noGrp="1"/>
          </p:cNvSpPr>
          <p:nvPr>
            <p:ph type="title"/>
          </p:nvPr>
        </p:nvSpPr>
        <p:spPr/>
        <p:txBody>
          <a:bodyPr/>
          <a:lstStyle/>
          <a:p>
            <a:r>
              <a:rPr lang="en-US" b="1" u="sng" dirty="0"/>
              <a:t>TABLE OF CONTENTS</a:t>
            </a:r>
            <a:endParaRPr lang="en-IN" b="1" u="sng" dirty="0"/>
          </a:p>
        </p:txBody>
      </p:sp>
      <p:sp>
        <p:nvSpPr>
          <p:cNvPr id="3" name="Content Placeholder 2">
            <a:extLst>
              <a:ext uri="{FF2B5EF4-FFF2-40B4-BE49-F238E27FC236}">
                <a16:creationId xmlns:a16="http://schemas.microsoft.com/office/drawing/2014/main" id="{CDB7ACB7-A864-4D46-80E8-48B761432DB3}"/>
              </a:ext>
            </a:extLst>
          </p:cNvPr>
          <p:cNvSpPr>
            <a:spLocks noGrp="1"/>
          </p:cNvSpPr>
          <p:nvPr>
            <p:ph idx="1"/>
          </p:nvPr>
        </p:nvSpPr>
        <p:spPr/>
        <p:txBody>
          <a:bodyPr>
            <a:normAutofit/>
          </a:bodyPr>
          <a:lstStyle/>
          <a:p>
            <a:pPr marL="457200" indent="-457200">
              <a:buFont typeface="+mj-lt"/>
              <a:buAutoNum type="arabicPeriod"/>
            </a:pPr>
            <a:r>
              <a:rPr lang="en-US" sz="2000" dirty="0"/>
              <a:t>INTRODUCTION</a:t>
            </a:r>
          </a:p>
          <a:p>
            <a:pPr marL="457200" indent="-457200">
              <a:buFont typeface="+mj-lt"/>
              <a:buAutoNum type="arabicPeriod"/>
            </a:pPr>
            <a:r>
              <a:rPr lang="en-US" sz="2000" dirty="0"/>
              <a:t>GAMEPLAY</a:t>
            </a:r>
          </a:p>
          <a:p>
            <a:pPr marL="457200" indent="-457200">
              <a:buFont typeface="+mj-lt"/>
              <a:buAutoNum type="arabicPeriod"/>
            </a:pPr>
            <a:r>
              <a:rPr lang="en-US" sz="2000" dirty="0"/>
              <a:t>IMPLEMENTATION</a:t>
            </a:r>
          </a:p>
          <a:p>
            <a:pPr lvl="1"/>
            <a:r>
              <a:rPr lang="en-US" sz="1200" i="1" dirty="0"/>
              <a:t>HEADER</a:t>
            </a:r>
            <a:r>
              <a:rPr lang="en-US" sz="1200" b="1" dirty="0"/>
              <a:t> </a:t>
            </a:r>
            <a:r>
              <a:rPr lang="en-US" sz="1200" dirty="0"/>
              <a:t>FILES</a:t>
            </a:r>
          </a:p>
          <a:p>
            <a:pPr lvl="1"/>
            <a:r>
              <a:rPr lang="en-US" sz="1200" dirty="0"/>
              <a:t>VARIABLES</a:t>
            </a:r>
          </a:p>
          <a:p>
            <a:pPr lvl="1"/>
            <a:r>
              <a:rPr lang="en-US" sz="1200" dirty="0"/>
              <a:t>FUNCTIONS</a:t>
            </a:r>
            <a:endParaRPr lang="en-US" sz="1200" b="1" dirty="0"/>
          </a:p>
          <a:p>
            <a:pPr marL="457200" indent="-457200">
              <a:buFont typeface="+mj-lt"/>
              <a:buAutoNum type="arabicPeriod"/>
            </a:pPr>
            <a:r>
              <a:rPr lang="en-IN" sz="2000" dirty="0"/>
              <a:t>ALGORITHM</a:t>
            </a:r>
          </a:p>
          <a:p>
            <a:pPr marL="457200" indent="-457200">
              <a:buFont typeface="+mj-lt"/>
              <a:buAutoNum type="arabicPeriod"/>
            </a:pPr>
            <a:r>
              <a:rPr lang="en-IN" sz="2000" dirty="0"/>
              <a:t>SNAKE AND LADDERS BOARD</a:t>
            </a:r>
          </a:p>
          <a:p>
            <a:pPr marL="457200" indent="-457200">
              <a:buFont typeface="+mj-lt"/>
              <a:buAutoNum type="arabicPeriod"/>
            </a:pPr>
            <a:r>
              <a:rPr lang="en-IN" sz="2000" dirty="0"/>
              <a:t>OUTPUTS</a:t>
            </a:r>
            <a:endParaRPr lang="en-US" sz="2000" dirty="0"/>
          </a:p>
        </p:txBody>
      </p:sp>
    </p:spTree>
    <p:extLst>
      <p:ext uri="{BB962C8B-B14F-4D97-AF65-F5344CB8AC3E}">
        <p14:creationId xmlns:p14="http://schemas.microsoft.com/office/powerpoint/2010/main" val="149109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u="sng" dirty="0"/>
              <a:t>INTRODUCTION</a:t>
            </a:r>
          </a:p>
        </p:txBody>
      </p:sp>
      <p:sp>
        <p:nvSpPr>
          <p:cNvPr id="5" name="Content Placeholder 4">
            <a:extLst>
              <a:ext uri="{FF2B5EF4-FFF2-40B4-BE49-F238E27FC236}">
                <a16:creationId xmlns:a16="http://schemas.microsoft.com/office/drawing/2014/main" id="{76AEC583-C2DE-4423-8053-32C794B09729}"/>
              </a:ext>
            </a:extLst>
          </p:cNvPr>
          <p:cNvSpPr>
            <a:spLocks noGrp="1"/>
          </p:cNvSpPr>
          <p:nvPr>
            <p:ph idx="1"/>
          </p:nvPr>
        </p:nvSpPr>
        <p:spPr>
          <a:xfrm>
            <a:off x="1097280" y="2494625"/>
            <a:ext cx="10027920" cy="3231472"/>
          </a:xfrm>
        </p:spPr>
        <p:txBody>
          <a:bodyPr>
            <a:normAutofit/>
          </a:bodyPr>
          <a:lstStyle/>
          <a:p>
            <a:r>
              <a:rPr lang="en-IN" sz="1800" dirty="0">
                <a:effectLst/>
                <a:latin typeface="Times New Roman" panose="02020603050405020304" pitchFamily="18" charset="0"/>
                <a:ea typeface="Calibri" panose="020F0502020204030204" pitchFamily="34" charset="0"/>
              </a:rPr>
              <a:t>Snakes and ladders is a board game for two or more players regarded today as a worldwide classic. The game originated in ancient India as Moksha </a:t>
            </a:r>
            <a:r>
              <a:rPr lang="en-IN" sz="1800" dirty="0" err="1">
                <a:effectLst/>
                <a:latin typeface="Times New Roman" panose="02020603050405020304" pitchFamily="18" charset="0"/>
                <a:ea typeface="Calibri" panose="020F0502020204030204" pitchFamily="34" charset="0"/>
              </a:rPr>
              <a:t>Patam</a:t>
            </a:r>
            <a:r>
              <a:rPr lang="en-IN" sz="1800" dirty="0">
                <a:effectLst/>
                <a:latin typeface="Times New Roman" panose="02020603050405020304" pitchFamily="18" charset="0"/>
                <a:ea typeface="Calibri" panose="020F0502020204030204" pitchFamily="34" charset="0"/>
              </a:rPr>
              <a:t> and was brought to the UK in the 1890s.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It is played on a game board with numbered, gridded squares. Several "ladders" and "snakes" are pictured on the board, each connecting two specific board squares.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object of the game is to navigate one's game piece, according to die rolls, from the start (bottom square) to the finish (top square), helped by climbing ladders but hindered by falling down snakes.</a:t>
            </a:r>
            <a:r>
              <a:rPr lang="en-IN"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game is a simple race-based on sheer luck, and it is popular with young children. </a:t>
            </a:r>
          </a:p>
          <a:p>
            <a:endParaRPr lang="en-IN" sz="1800" dirty="0">
              <a:latin typeface="Times New Roman" panose="02020603050405020304" pitchFamily="18" charset="0"/>
              <a:cs typeface="Times New Roman" panose="02020603050405020304" pitchFamily="18" charset="0"/>
            </a:endParaRPr>
          </a:p>
        </p:txBody>
      </p:sp>
      <p:pic>
        <p:nvPicPr>
          <p:cNvPr id="11" name="Graphic 10" descr="Snake">
            <a:extLst>
              <a:ext uri="{FF2B5EF4-FFF2-40B4-BE49-F238E27FC236}">
                <a16:creationId xmlns:a16="http://schemas.microsoft.com/office/drawing/2014/main" id="{E807C5B2-565A-42E3-8340-82555C7DDD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9172114" y="428643"/>
            <a:ext cx="1752748" cy="1752748"/>
          </a:xfrm>
          <a:prstGeom prst="rect">
            <a:avLst/>
          </a:prstGeom>
        </p:spPr>
      </p:pic>
    </p:spTree>
    <p:extLst>
      <p:ext uri="{BB962C8B-B14F-4D97-AF65-F5344CB8AC3E}">
        <p14:creationId xmlns:p14="http://schemas.microsoft.com/office/powerpoint/2010/main" val="31922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701E-D8D8-4A0D-86F9-AC56C7980AD4}"/>
              </a:ext>
            </a:extLst>
          </p:cNvPr>
          <p:cNvSpPr>
            <a:spLocks noGrp="1"/>
          </p:cNvSpPr>
          <p:nvPr>
            <p:ph type="title"/>
          </p:nvPr>
        </p:nvSpPr>
        <p:spPr>
          <a:xfrm>
            <a:off x="1201444" y="642593"/>
            <a:ext cx="9923755" cy="1381515"/>
          </a:xfrm>
        </p:spPr>
        <p:txBody>
          <a:bodyPr>
            <a:normAutofit/>
          </a:bodyPr>
          <a:lstStyle/>
          <a:p>
            <a:pPr>
              <a:lnSpc>
                <a:spcPct val="107000"/>
              </a:lnSpc>
              <a:spcAft>
                <a:spcPts val="800"/>
              </a:spcAft>
            </a:pPr>
            <a:r>
              <a:rPr lang="en-IN" b="1" u="sng" dirty="0">
                <a:effectLst/>
                <a:ea typeface="Calibri" panose="020F0502020204030204" pitchFamily="34" charset="0"/>
                <a:cs typeface="Times New Roman" panose="02020603050405020304" pitchFamily="18" charset="0"/>
              </a:rPr>
              <a:t>GAMEPLAY</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8426182-A912-4EB0-A9F3-5761E3C0A39E}"/>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Each player starts with a token on the starting square (usually the "1" grid square in the bottom left corner, or simply, off the board next to the "1" grid square). </a:t>
            </a:r>
          </a:p>
          <a:p>
            <a:r>
              <a:rPr lang="en-IN" sz="1800" dirty="0">
                <a:effectLst/>
                <a:latin typeface="Times New Roman" panose="02020603050405020304" pitchFamily="18" charset="0"/>
                <a:ea typeface="Calibri" panose="020F0502020204030204" pitchFamily="34" charset="0"/>
              </a:rPr>
              <a:t>Players take turns rolling a single die to move their token by the number of squares indicated by the die rolled. </a:t>
            </a:r>
          </a:p>
          <a:p>
            <a:r>
              <a:rPr lang="en-IN" sz="1800" dirty="0">
                <a:effectLst/>
                <a:latin typeface="Times New Roman" panose="02020603050405020304" pitchFamily="18" charset="0"/>
                <a:ea typeface="Calibri" panose="020F0502020204030204" pitchFamily="34" charset="0"/>
              </a:rPr>
              <a:t>Tokens follow a fixed route marked on the gameboard which usually follows an ox-</a:t>
            </a:r>
            <a:r>
              <a:rPr lang="en-IN" sz="1800" dirty="0" err="1">
                <a:effectLst/>
                <a:latin typeface="Times New Roman" panose="02020603050405020304" pitchFamily="18" charset="0"/>
                <a:ea typeface="Calibri" panose="020F0502020204030204" pitchFamily="34" charset="0"/>
              </a:rPr>
              <a:t>plow</a:t>
            </a:r>
            <a:r>
              <a:rPr lang="en-IN" sz="1800" dirty="0">
                <a:effectLst/>
                <a:latin typeface="Times New Roman" panose="02020603050405020304" pitchFamily="18" charset="0"/>
                <a:ea typeface="Calibri" panose="020F0502020204030204" pitchFamily="34" charset="0"/>
              </a:rPr>
              <a:t> track from the bottom to the top of the playing area, passing once through every square. </a:t>
            </a:r>
          </a:p>
          <a:p>
            <a:r>
              <a:rPr lang="en-IN" sz="1800" dirty="0">
                <a:effectLst/>
                <a:latin typeface="Times New Roman" panose="02020603050405020304" pitchFamily="18" charset="0"/>
                <a:ea typeface="Calibri" panose="020F0502020204030204" pitchFamily="34" charset="0"/>
              </a:rPr>
              <a:t>If, on completion of a move, a player's token lands on the lower-numbered end of a "ladder", the player moves the token up to the ladder's higher-numbered square. </a:t>
            </a:r>
            <a:endParaRPr lang="en-IN" sz="1800"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the player lands on the higher-numbered square of a "snake" ,the token must be moved down to the snake's lower-numbered square.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Graphic 4" descr="Dice">
            <a:extLst>
              <a:ext uri="{FF2B5EF4-FFF2-40B4-BE49-F238E27FC236}">
                <a16:creationId xmlns:a16="http://schemas.microsoft.com/office/drawing/2014/main" id="{34A331B2-34E6-42C3-95BD-EF199DA59E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66917" y="642594"/>
            <a:ext cx="1223638" cy="1223638"/>
          </a:xfrm>
          <a:prstGeom prst="rect">
            <a:avLst/>
          </a:prstGeom>
        </p:spPr>
      </p:pic>
    </p:spTree>
    <p:extLst>
      <p:ext uri="{BB962C8B-B14F-4D97-AF65-F5344CB8AC3E}">
        <p14:creationId xmlns:p14="http://schemas.microsoft.com/office/powerpoint/2010/main" val="153228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0495-2625-4E9A-B579-F569A864D4CF}"/>
              </a:ext>
            </a:extLst>
          </p:cNvPr>
          <p:cNvSpPr>
            <a:spLocks noGrp="1"/>
          </p:cNvSpPr>
          <p:nvPr>
            <p:ph type="title"/>
          </p:nvPr>
        </p:nvSpPr>
        <p:spPr>
          <a:xfrm>
            <a:off x="867135" y="540172"/>
            <a:ext cx="9773025" cy="1185169"/>
          </a:xfrm>
        </p:spPr>
        <p:txBody>
          <a:bodyPr/>
          <a:lstStyle/>
          <a:p>
            <a:r>
              <a:rPr lang="en-US" b="1" u="sng" dirty="0"/>
              <a:t>IMPLEMENTATION</a:t>
            </a:r>
            <a:endParaRPr lang="en-IN" dirty="0"/>
          </a:p>
        </p:txBody>
      </p:sp>
      <p:sp>
        <p:nvSpPr>
          <p:cNvPr id="3" name="Content Placeholder 2">
            <a:extLst>
              <a:ext uri="{FF2B5EF4-FFF2-40B4-BE49-F238E27FC236}">
                <a16:creationId xmlns:a16="http://schemas.microsoft.com/office/drawing/2014/main" id="{536CAAAC-06E3-4754-8B19-476BAEFBC5BF}"/>
              </a:ext>
            </a:extLst>
          </p:cNvPr>
          <p:cNvSpPr>
            <a:spLocks noGrp="1"/>
          </p:cNvSpPr>
          <p:nvPr>
            <p:ph idx="1"/>
          </p:nvPr>
        </p:nvSpPr>
        <p:spPr>
          <a:xfrm>
            <a:off x="819143" y="1423242"/>
            <a:ext cx="9700895" cy="2253380"/>
          </a:xfrm>
        </p:spPr>
        <p:txBody>
          <a:bodyPr>
            <a:normAutofit/>
          </a:bodyPr>
          <a:lstStyle/>
          <a:p>
            <a:r>
              <a:rPr lang="en-IN" sz="2200" i="1" dirty="0"/>
              <a:t>HEADER FILES</a:t>
            </a:r>
          </a:p>
          <a:p>
            <a:pPr marL="457200" indent="-457200">
              <a:buFont typeface="+mj-lt"/>
              <a:buAutoNum type="arabicPeriod"/>
            </a:pPr>
            <a:r>
              <a:rPr lang="en-IN" sz="1800" dirty="0"/>
              <a:t>#include&lt;stdio.h&gt;</a:t>
            </a:r>
          </a:p>
          <a:p>
            <a:pPr marL="457200" indent="-457200">
              <a:buFont typeface="+mj-lt"/>
              <a:buAutoNum type="arabicPeriod"/>
            </a:pPr>
            <a:r>
              <a:rPr lang="en-IN" sz="1800" dirty="0"/>
              <a:t>#include &lt;</a:t>
            </a:r>
            <a:r>
              <a:rPr lang="en-IN" sz="1800" dirty="0" err="1"/>
              <a:t>time.h</a:t>
            </a:r>
            <a:r>
              <a:rPr lang="en-IN" sz="1800" dirty="0"/>
              <a:t>&gt;	 //TIME DELAY</a:t>
            </a:r>
          </a:p>
          <a:p>
            <a:pPr marL="457200" indent="-457200">
              <a:buFont typeface="+mj-lt"/>
              <a:buAutoNum type="arabicPeriod"/>
            </a:pPr>
            <a:r>
              <a:rPr lang="en-IN" sz="1800" dirty="0"/>
              <a:t>#include &lt;</a:t>
            </a:r>
            <a:r>
              <a:rPr lang="en-IN" sz="1800" dirty="0" err="1"/>
              <a:t>dos.h</a:t>
            </a:r>
            <a:r>
              <a:rPr lang="en-IN" sz="1800" dirty="0"/>
              <a:t>&gt;	 //SLEEP FUNCTION </a:t>
            </a:r>
          </a:p>
          <a:p>
            <a:pPr marL="457200" indent="-457200">
              <a:buFont typeface="+mj-lt"/>
              <a:buAutoNum type="arabicPeriod"/>
            </a:pPr>
            <a:r>
              <a:rPr lang="en-IN" sz="1800" dirty="0"/>
              <a:t>#include &lt;</a:t>
            </a:r>
            <a:r>
              <a:rPr lang="en-IN" sz="1800" dirty="0" err="1"/>
              <a:t>stdlib.h</a:t>
            </a:r>
            <a:r>
              <a:rPr lang="en-IN" sz="1800" dirty="0"/>
              <a:t>&gt;	 // EXIT , RANDOM FUNCTIONS</a:t>
            </a:r>
          </a:p>
          <a:p>
            <a:pPr marL="0" indent="0">
              <a:buNone/>
            </a:pPr>
            <a:endParaRPr lang="en-IN" sz="1200" dirty="0"/>
          </a:p>
          <a:p>
            <a:pPr marL="0" indent="0">
              <a:buNone/>
            </a:pPr>
            <a:endParaRPr lang="en-IN" sz="2000" i="1" dirty="0"/>
          </a:p>
          <a:p>
            <a:pPr marL="0" indent="0">
              <a:buNone/>
            </a:pPr>
            <a:endParaRPr lang="en-IN" dirty="0"/>
          </a:p>
          <a:p>
            <a:endParaRPr lang="en-IN" dirty="0"/>
          </a:p>
          <a:p>
            <a:endParaRPr lang="en-IN" dirty="0"/>
          </a:p>
          <a:p>
            <a:endParaRPr lang="en-IN" dirty="0"/>
          </a:p>
          <a:p>
            <a:endParaRPr lang="en-IN" dirty="0"/>
          </a:p>
        </p:txBody>
      </p:sp>
      <p:pic>
        <p:nvPicPr>
          <p:cNvPr id="4" name="Content Placeholder 3">
            <a:extLst>
              <a:ext uri="{FF2B5EF4-FFF2-40B4-BE49-F238E27FC236}">
                <a16:creationId xmlns:a16="http://schemas.microsoft.com/office/drawing/2014/main" id="{F50A7C3F-28D1-48B6-BC4D-2574D8E6C24A}"/>
              </a:ext>
            </a:extLst>
          </p:cNvPr>
          <p:cNvPicPr>
            <a:picLocks noChangeAspect="1"/>
          </p:cNvPicPr>
          <p:nvPr/>
        </p:nvPicPr>
        <p:blipFill>
          <a:blip r:embed="rId2"/>
          <a:stretch>
            <a:fillRect/>
          </a:stretch>
        </p:blipFill>
        <p:spPr>
          <a:xfrm>
            <a:off x="10217455" y="553668"/>
            <a:ext cx="845411" cy="1371601"/>
          </a:xfrm>
          <a:prstGeom prst="rect">
            <a:avLst/>
          </a:prstGeom>
        </p:spPr>
      </p:pic>
      <p:sp>
        <p:nvSpPr>
          <p:cNvPr id="5" name="Content Placeholder 5">
            <a:extLst>
              <a:ext uri="{FF2B5EF4-FFF2-40B4-BE49-F238E27FC236}">
                <a16:creationId xmlns:a16="http://schemas.microsoft.com/office/drawing/2014/main" id="{85445B49-65F7-4729-94D4-CE137702B02E}"/>
              </a:ext>
            </a:extLst>
          </p:cNvPr>
          <p:cNvSpPr txBox="1">
            <a:spLocks/>
          </p:cNvSpPr>
          <p:nvPr/>
        </p:nvSpPr>
        <p:spPr>
          <a:xfrm>
            <a:off x="819143" y="3854176"/>
            <a:ext cx="9551084" cy="2641206"/>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IN" sz="3100" i="1" dirty="0"/>
              <a:t>VARIABLES</a:t>
            </a:r>
          </a:p>
          <a:p>
            <a:pPr marL="342900" indent="-342900">
              <a:buFont typeface="+mj-lt"/>
              <a:buAutoNum type="arabicPeriod"/>
            </a:pPr>
            <a:r>
              <a:rPr lang="en-IN" sz="2600" dirty="0"/>
              <a:t>Initializing an array </a:t>
            </a:r>
            <a:r>
              <a:rPr lang="en-IN" sz="2600" dirty="0">
                <a:solidFill>
                  <a:schemeClr val="accent1">
                    <a:lumMod val="50000"/>
                  </a:schemeClr>
                </a:solidFill>
              </a:rPr>
              <a:t>int </a:t>
            </a:r>
            <a:r>
              <a:rPr lang="en-IN" sz="2600" dirty="0" err="1">
                <a:solidFill>
                  <a:schemeClr val="accent1">
                    <a:lumMod val="50000"/>
                  </a:schemeClr>
                </a:solidFill>
              </a:rPr>
              <a:t>arr</a:t>
            </a:r>
            <a:r>
              <a:rPr lang="en-IN" sz="2600" dirty="0">
                <a:solidFill>
                  <a:schemeClr val="accent1">
                    <a:lumMod val="50000"/>
                  </a:schemeClr>
                </a:solidFill>
              </a:rPr>
              <a:t>[100] </a:t>
            </a:r>
            <a:r>
              <a:rPr lang="en-IN" sz="2600" dirty="0"/>
              <a:t>with values, snakes, and ladders to print it as a board.</a:t>
            </a:r>
          </a:p>
          <a:p>
            <a:pPr marL="342900" indent="-342900">
              <a:buFont typeface="+mj-lt"/>
              <a:buAutoNum type="arabicPeriod"/>
            </a:pPr>
            <a:r>
              <a:rPr lang="en-IN" sz="2600" dirty="0"/>
              <a:t>Declare and </a:t>
            </a:r>
            <a:r>
              <a:rPr lang="en-IN" sz="2600" dirty="0" err="1"/>
              <a:t>intialize</a:t>
            </a:r>
            <a:r>
              <a:rPr lang="en-IN" sz="2600" dirty="0"/>
              <a:t> </a:t>
            </a:r>
            <a:r>
              <a:rPr lang="en-IN" sz="2600" dirty="0">
                <a:solidFill>
                  <a:schemeClr val="accent1">
                    <a:lumMod val="50000"/>
                  </a:schemeClr>
                </a:solidFill>
              </a:rPr>
              <a:t>int p </a:t>
            </a:r>
            <a:r>
              <a:rPr lang="en-IN" sz="2600" dirty="0"/>
              <a:t>the number of players and </a:t>
            </a:r>
            <a:r>
              <a:rPr lang="en-US" sz="2600" dirty="0">
                <a:solidFill>
                  <a:schemeClr val="accent1">
                    <a:lumMod val="50000"/>
                  </a:schemeClr>
                </a:solidFill>
              </a:rPr>
              <a:t>char </a:t>
            </a:r>
            <a:r>
              <a:rPr lang="en-US" sz="2600" dirty="0" err="1">
                <a:solidFill>
                  <a:schemeClr val="accent1">
                    <a:lumMod val="50000"/>
                  </a:schemeClr>
                </a:solidFill>
              </a:rPr>
              <a:t>playname</a:t>
            </a:r>
            <a:r>
              <a:rPr lang="en-US" sz="2600" dirty="0">
                <a:solidFill>
                  <a:schemeClr val="accent1">
                    <a:lumMod val="50000"/>
                  </a:schemeClr>
                </a:solidFill>
              </a:rPr>
              <a:t>[p][10] </a:t>
            </a:r>
            <a:r>
              <a:rPr lang="en-US" sz="2600" dirty="0"/>
              <a:t>to store name of player.</a:t>
            </a:r>
            <a:endParaRPr lang="en-IN" sz="2600" dirty="0"/>
          </a:p>
          <a:p>
            <a:pPr marL="342900" indent="-342900">
              <a:buFont typeface="+mj-lt"/>
              <a:buAutoNum type="arabicPeriod"/>
            </a:pPr>
            <a:r>
              <a:rPr lang="en-US" sz="2600" dirty="0" err="1"/>
              <a:t>Intialize</a:t>
            </a:r>
            <a:r>
              <a:rPr lang="en-US" sz="2600" dirty="0"/>
              <a:t> </a:t>
            </a:r>
            <a:r>
              <a:rPr lang="en-US" sz="2600" dirty="0">
                <a:solidFill>
                  <a:schemeClr val="accent1">
                    <a:lumMod val="50000"/>
                  </a:schemeClr>
                </a:solidFill>
              </a:rPr>
              <a:t>int players[p] </a:t>
            </a:r>
            <a:r>
              <a:rPr lang="en-US" sz="2600" dirty="0"/>
              <a:t>to store place of player after every throw with 0 values.</a:t>
            </a:r>
          </a:p>
          <a:p>
            <a:pPr marL="342900" indent="-342900">
              <a:buFont typeface="+mj-lt"/>
              <a:buAutoNum type="arabicPeriod"/>
            </a:pPr>
            <a:r>
              <a:rPr lang="en-IN" sz="2600" dirty="0">
                <a:solidFill>
                  <a:schemeClr val="accent1">
                    <a:lumMod val="50000"/>
                  </a:schemeClr>
                </a:solidFill>
              </a:rPr>
              <a:t>int dice </a:t>
            </a:r>
            <a:r>
              <a:rPr lang="en-IN" sz="2600" dirty="0"/>
              <a:t>to store random number generated by random functions. </a:t>
            </a:r>
          </a:p>
          <a:p>
            <a:pPr marL="342900" indent="-342900">
              <a:buFont typeface="+mj-lt"/>
              <a:buAutoNum type="arabicPeriod"/>
            </a:pPr>
            <a:r>
              <a:rPr lang="en-IN" sz="2600" dirty="0">
                <a:solidFill>
                  <a:schemeClr val="accent1">
                    <a:lumMod val="50000"/>
                  </a:schemeClr>
                </a:solidFill>
              </a:rPr>
              <a:t>int temp </a:t>
            </a:r>
            <a:r>
              <a:rPr lang="en-IN" sz="2600" dirty="0"/>
              <a:t>to store previous value of players.</a:t>
            </a:r>
          </a:p>
          <a:p>
            <a:endParaRPr lang="en-IN" dirty="0"/>
          </a:p>
        </p:txBody>
      </p:sp>
    </p:spTree>
    <p:extLst>
      <p:ext uri="{BB962C8B-B14F-4D97-AF65-F5344CB8AC3E}">
        <p14:creationId xmlns:p14="http://schemas.microsoft.com/office/powerpoint/2010/main" val="298100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2F0724F-AFF0-4940-B452-1C16E20AEDC2}"/>
              </a:ext>
            </a:extLst>
          </p:cNvPr>
          <p:cNvSpPr txBox="1"/>
          <p:nvPr/>
        </p:nvSpPr>
        <p:spPr>
          <a:xfrm>
            <a:off x="763478" y="2388092"/>
            <a:ext cx="10431262" cy="707886"/>
          </a:xfrm>
          <a:prstGeom prst="rect">
            <a:avLst/>
          </a:prstGeom>
          <a:noFill/>
        </p:spPr>
        <p:txBody>
          <a:bodyPr wrap="square" rtlCol="0">
            <a:spAutoFit/>
          </a:bodyPr>
          <a:lstStyle/>
          <a:p>
            <a:r>
              <a:rPr lang="en-IN" sz="4000" b="1" u="sng" dirty="0">
                <a:latin typeface="+mj-lt"/>
              </a:rPr>
              <a:t>ALGORITHM</a:t>
            </a:r>
          </a:p>
        </p:txBody>
      </p:sp>
      <p:sp>
        <p:nvSpPr>
          <p:cNvPr id="14" name="TextBox 13">
            <a:extLst>
              <a:ext uri="{FF2B5EF4-FFF2-40B4-BE49-F238E27FC236}">
                <a16:creationId xmlns:a16="http://schemas.microsoft.com/office/drawing/2014/main" id="{19C4E2DC-4FAF-48D4-83C5-4B4280688E5C}"/>
              </a:ext>
            </a:extLst>
          </p:cNvPr>
          <p:cNvSpPr txBox="1"/>
          <p:nvPr/>
        </p:nvSpPr>
        <p:spPr>
          <a:xfrm>
            <a:off x="763478" y="3311370"/>
            <a:ext cx="9934113" cy="3631763"/>
          </a:xfrm>
          <a:prstGeom prst="rect">
            <a:avLst/>
          </a:prstGeom>
          <a:noFill/>
        </p:spPr>
        <p:txBody>
          <a:bodyPr wrap="square" rtlCol="0">
            <a:spAutoFit/>
          </a:bodyPr>
          <a:lstStyle/>
          <a:p>
            <a:pPr marL="342900" indent="-342900">
              <a:buFont typeface="+mj-lt"/>
              <a:buAutoNum type="arabicPeriod"/>
            </a:pPr>
            <a:r>
              <a:rPr lang="en-IN" dirty="0">
                <a:cs typeface="Times New Roman" panose="02020603050405020304" pitchFamily="18" charset="0"/>
              </a:rPr>
              <a:t>Start.</a:t>
            </a:r>
            <a:endParaRPr lang="en-IN" i="1" dirty="0">
              <a:cs typeface="Times New Roman" panose="02020603050405020304" pitchFamily="18" charset="0"/>
            </a:endParaRPr>
          </a:p>
          <a:p>
            <a:pPr marL="342900" indent="-342900">
              <a:buFont typeface="+mj-lt"/>
              <a:buAutoNum type="arabicPeriod"/>
            </a:pPr>
            <a:r>
              <a:rPr lang="en-IN" dirty="0">
                <a:cs typeface="Times New Roman" panose="02020603050405020304" pitchFamily="18" charset="0"/>
              </a:rPr>
              <a:t>Enter number of players and their names.</a:t>
            </a:r>
          </a:p>
          <a:p>
            <a:pPr marL="342900" indent="-342900">
              <a:buFont typeface="+mj-lt"/>
              <a:buAutoNum type="arabicPeriod"/>
            </a:pPr>
            <a:r>
              <a:rPr lang="en-IN" dirty="0">
                <a:cs typeface="Times New Roman" panose="02020603050405020304" pitchFamily="18" charset="0"/>
              </a:rPr>
              <a:t>Player will throw the </a:t>
            </a:r>
            <a:r>
              <a:rPr lang="en-IN" dirty="0" err="1">
                <a:cs typeface="Times New Roman" panose="02020603050405020304" pitchFamily="18" charset="0"/>
              </a:rPr>
              <a:t>dice.Outcome</a:t>
            </a:r>
            <a:r>
              <a:rPr lang="en-IN" dirty="0">
                <a:cs typeface="Times New Roman" panose="02020603050405020304" pitchFamily="18" charset="0"/>
              </a:rPr>
              <a:t> will add to the previous value/place of the player.</a:t>
            </a:r>
          </a:p>
          <a:p>
            <a:pPr marL="342900" indent="-342900">
              <a:buFont typeface="+mj-lt"/>
              <a:buAutoNum type="arabicPeriod"/>
            </a:pPr>
            <a:r>
              <a:rPr lang="en-IN" dirty="0">
                <a:cs typeface="Times New Roman" panose="02020603050405020304" pitchFamily="18" charset="0"/>
              </a:rPr>
              <a:t>Call winner function to check if the player is at 100 .</a:t>
            </a:r>
          </a:p>
          <a:p>
            <a:pPr marL="342900" indent="-342900">
              <a:buFont typeface="+mj-lt"/>
              <a:buAutoNum type="arabicPeriod"/>
            </a:pPr>
            <a:r>
              <a:rPr lang="en-IN" dirty="0">
                <a:cs typeface="Times New Roman" panose="02020603050405020304" pitchFamily="18" charset="0"/>
              </a:rPr>
              <a:t>If a ladder is encountered ,player will assign a new value/place greater than previous.</a:t>
            </a:r>
          </a:p>
          <a:p>
            <a:pPr marL="342900" indent="-342900">
              <a:buFont typeface="+mj-lt"/>
              <a:buAutoNum type="arabicPeriod"/>
            </a:pPr>
            <a:r>
              <a:rPr lang="en-IN" dirty="0">
                <a:cs typeface="Times New Roman" panose="02020603050405020304" pitchFamily="18" charset="0"/>
              </a:rPr>
              <a:t>If a snake is encountered ,player will assign a new value/place less than previous.</a:t>
            </a:r>
          </a:p>
          <a:p>
            <a:pPr marL="342900" indent="-342900">
              <a:buFont typeface="+mj-lt"/>
              <a:buAutoNum type="arabicPeriod"/>
            </a:pPr>
            <a:r>
              <a:rPr lang="en-IN" dirty="0">
                <a:cs typeface="Times New Roman" panose="02020603050405020304" pitchFamily="18" charset="0"/>
              </a:rPr>
              <a:t>Run steps 3 to 6 for all players.</a:t>
            </a:r>
          </a:p>
          <a:p>
            <a:pPr marL="342900" indent="-342900">
              <a:buFont typeface="+mj-lt"/>
              <a:buAutoNum type="arabicPeriod"/>
            </a:pPr>
            <a:r>
              <a:rPr lang="en-IN" dirty="0">
                <a:cs typeface="Times New Roman" panose="02020603050405020304" pitchFamily="18" charset="0"/>
              </a:rPr>
              <a:t>Print the place of all players.</a:t>
            </a:r>
          </a:p>
          <a:p>
            <a:pPr marL="342900" indent="-342900">
              <a:buFont typeface="+mj-lt"/>
              <a:buAutoNum type="arabicPeriod"/>
            </a:pPr>
            <a:r>
              <a:rPr lang="en-IN" dirty="0">
                <a:cs typeface="Times New Roman" panose="02020603050405020304" pitchFamily="18" charset="0"/>
              </a:rPr>
              <a:t>Run steps 3 to 8 until a winner is found.</a:t>
            </a:r>
          </a:p>
          <a:p>
            <a:pPr marL="342900" indent="-342900">
              <a:buFont typeface="+mj-lt"/>
              <a:buAutoNum type="arabicPeriod"/>
            </a:pPr>
            <a:r>
              <a:rPr lang="en-IN" dirty="0">
                <a:cs typeface="Times New Roman" panose="02020603050405020304" pitchFamily="18" charset="0"/>
              </a:rPr>
              <a:t>stop</a:t>
            </a:r>
          </a:p>
          <a:p>
            <a:pPr marL="342900" indent="-342900">
              <a:buFont typeface="+mj-lt"/>
              <a:buAutoNum type="arabicPeriod"/>
            </a:pPr>
            <a:endParaRPr lang="en-IN" sz="1600" dirty="0">
              <a:latin typeface="+mj-lt"/>
              <a:cs typeface="Times New Roman" panose="02020603050405020304" pitchFamily="18" charset="0"/>
            </a:endParaRPr>
          </a:p>
          <a:p>
            <a:pPr marL="342900" indent="-342900">
              <a:buFont typeface="+mj-lt"/>
              <a:buAutoNum type="arabicPeriod"/>
            </a:pPr>
            <a:endParaRPr lang="en-IN" sz="1600" dirty="0">
              <a:latin typeface="+mj-lt"/>
              <a:cs typeface="Times New Roman" panose="02020603050405020304" pitchFamily="18" charset="0"/>
            </a:endParaRPr>
          </a:p>
          <a:p>
            <a:pPr marL="342900" indent="-342900">
              <a:buFont typeface="+mj-lt"/>
              <a:buAutoNum type="arabicPeriod"/>
            </a:pPr>
            <a:endParaRPr lang="en-IN" dirty="0">
              <a:latin typeface="+mj-lt"/>
              <a:cs typeface="Times New Roman" panose="02020603050405020304" pitchFamily="18" charset="0"/>
            </a:endParaRPr>
          </a:p>
        </p:txBody>
      </p:sp>
      <p:sp>
        <p:nvSpPr>
          <p:cNvPr id="15" name="Content Placeholder 3">
            <a:extLst>
              <a:ext uri="{FF2B5EF4-FFF2-40B4-BE49-F238E27FC236}">
                <a16:creationId xmlns:a16="http://schemas.microsoft.com/office/drawing/2014/main" id="{1E110741-E237-4467-A943-59CC35C3EBA0}"/>
              </a:ext>
            </a:extLst>
          </p:cNvPr>
          <p:cNvSpPr txBox="1">
            <a:spLocks/>
          </p:cNvSpPr>
          <p:nvPr/>
        </p:nvSpPr>
        <p:spPr>
          <a:xfrm>
            <a:off x="845777" y="746395"/>
            <a:ext cx="8650417" cy="128684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IN" sz="2200" i="1" dirty="0"/>
              <a:t>FUNCTIONS</a:t>
            </a:r>
            <a:endParaRPr lang="en-IN" sz="2200" dirty="0">
              <a:solidFill>
                <a:srgbClr val="0070C0"/>
              </a:solidFill>
            </a:endParaRPr>
          </a:p>
          <a:p>
            <a:pPr marL="457200" indent="-457200">
              <a:buFont typeface="+mj-lt"/>
              <a:buAutoNum type="arabicPeriod"/>
            </a:pPr>
            <a:r>
              <a:rPr lang="en-IN" sz="1800" dirty="0">
                <a:solidFill>
                  <a:srgbClr val="0070C0"/>
                </a:solidFill>
              </a:rPr>
              <a:t>void winner(int *players, int </a:t>
            </a:r>
            <a:r>
              <a:rPr lang="en-IN" sz="1800" dirty="0" err="1">
                <a:solidFill>
                  <a:srgbClr val="0070C0"/>
                </a:solidFill>
              </a:rPr>
              <a:t>i</a:t>
            </a:r>
            <a:r>
              <a:rPr lang="en-IN" sz="1800" dirty="0">
                <a:solidFill>
                  <a:srgbClr val="0070C0"/>
                </a:solidFill>
              </a:rPr>
              <a:t>, int temp, char </a:t>
            </a:r>
            <a:r>
              <a:rPr lang="en-IN" sz="1800" dirty="0" err="1">
                <a:solidFill>
                  <a:srgbClr val="0070C0"/>
                </a:solidFill>
              </a:rPr>
              <a:t>player_name</a:t>
            </a:r>
            <a:r>
              <a:rPr lang="en-IN" sz="1800" dirty="0">
                <a:solidFill>
                  <a:srgbClr val="0070C0"/>
                </a:solidFill>
              </a:rPr>
              <a:t>[10]) </a:t>
            </a:r>
            <a:r>
              <a:rPr lang="en-IN" sz="1800" dirty="0"/>
              <a:t>to check if any player won or if the player value is greater than 100.</a:t>
            </a:r>
            <a:endParaRPr lang="en-IN" sz="1800" dirty="0">
              <a:solidFill>
                <a:srgbClr val="0070C0"/>
              </a:solidFill>
            </a:endParaRPr>
          </a:p>
          <a:p>
            <a:pPr marL="0" indent="0">
              <a:buFont typeface="Garamond" pitchFamily="18" charset="0"/>
              <a:buNone/>
            </a:pPr>
            <a:endParaRPr lang="en-IN" sz="2000" dirty="0"/>
          </a:p>
          <a:p>
            <a:pPr marL="0" indent="0">
              <a:buFont typeface="Garamond" pitchFamily="18" charset="0"/>
              <a:buNone/>
            </a:pPr>
            <a:endParaRPr lang="en-IN" sz="2000" dirty="0"/>
          </a:p>
        </p:txBody>
      </p:sp>
    </p:spTree>
    <p:extLst>
      <p:ext uri="{BB962C8B-B14F-4D97-AF65-F5344CB8AC3E}">
        <p14:creationId xmlns:p14="http://schemas.microsoft.com/office/powerpoint/2010/main" val="309187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4E3EF5-1623-431D-A018-8FFF22D0A79F}"/>
              </a:ext>
            </a:extLst>
          </p:cNvPr>
          <p:cNvPicPr>
            <a:picLocks noChangeAspect="1"/>
          </p:cNvPicPr>
          <p:nvPr/>
        </p:nvPicPr>
        <p:blipFill rotWithShape="1">
          <a:blip r:embed="rId2"/>
          <a:srcRect l="8145" t="8414" r="8490" b="51198"/>
          <a:stretch/>
        </p:blipFill>
        <p:spPr>
          <a:xfrm>
            <a:off x="3561424" y="1666411"/>
            <a:ext cx="4765829" cy="4617824"/>
          </a:xfrm>
          <a:prstGeom prst="rect">
            <a:avLst/>
          </a:prstGeom>
        </p:spPr>
      </p:pic>
      <p:sp>
        <p:nvSpPr>
          <p:cNvPr id="7" name="TextBox 6">
            <a:extLst>
              <a:ext uri="{FF2B5EF4-FFF2-40B4-BE49-F238E27FC236}">
                <a16:creationId xmlns:a16="http://schemas.microsoft.com/office/drawing/2014/main" id="{F97A294A-7342-4BB6-8884-1246C740C99C}"/>
              </a:ext>
            </a:extLst>
          </p:cNvPr>
          <p:cNvSpPr txBox="1"/>
          <p:nvPr/>
        </p:nvSpPr>
        <p:spPr>
          <a:xfrm>
            <a:off x="782714" y="1026527"/>
            <a:ext cx="10626571" cy="369332"/>
          </a:xfrm>
          <a:prstGeom prst="rect">
            <a:avLst/>
          </a:prstGeom>
          <a:noFill/>
        </p:spPr>
        <p:txBody>
          <a:bodyPr wrap="square" rtlCol="0">
            <a:spAutoFit/>
          </a:bodyPr>
          <a:lstStyle/>
          <a:p>
            <a:pPr algn="ctr"/>
            <a:r>
              <a:rPr lang="en-US" dirty="0"/>
              <a:t>My program is based on the following snake and ladders board :</a:t>
            </a:r>
            <a:endParaRPr lang="en-IN" dirty="0"/>
          </a:p>
        </p:txBody>
      </p:sp>
    </p:spTree>
    <p:extLst>
      <p:ext uri="{BB962C8B-B14F-4D97-AF65-F5344CB8AC3E}">
        <p14:creationId xmlns:p14="http://schemas.microsoft.com/office/powerpoint/2010/main" val="364518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7AAF-7FB8-4CF0-99A3-F5C98F2324F0}"/>
              </a:ext>
            </a:extLst>
          </p:cNvPr>
          <p:cNvSpPr>
            <a:spLocks noGrp="1"/>
          </p:cNvSpPr>
          <p:nvPr>
            <p:ph type="title"/>
          </p:nvPr>
        </p:nvSpPr>
        <p:spPr>
          <a:xfrm>
            <a:off x="826654" y="494479"/>
            <a:ext cx="10058400" cy="1371600"/>
          </a:xfrm>
        </p:spPr>
        <p:txBody>
          <a:bodyPr/>
          <a:lstStyle/>
          <a:p>
            <a:r>
              <a:rPr lang="en-IN" b="1" u="sng" dirty="0"/>
              <a:t>OUTPUTS</a:t>
            </a:r>
          </a:p>
        </p:txBody>
      </p:sp>
      <p:pic>
        <p:nvPicPr>
          <p:cNvPr id="27" name="Picture 26">
            <a:extLst>
              <a:ext uri="{FF2B5EF4-FFF2-40B4-BE49-F238E27FC236}">
                <a16:creationId xmlns:a16="http://schemas.microsoft.com/office/drawing/2014/main" id="{38546A71-950F-4359-BCE5-095B6EFD1C80}"/>
              </a:ext>
            </a:extLst>
          </p:cNvPr>
          <p:cNvPicPr>
            <a:picLocks noChangeAspect="1"/>
          </p:cNvPicPr>
          <p:nvPr/>
        </p:nvPicPr>
        <p:blipFill rotWithShape="1">
          <a:blip r:embed="rId2"/>
          <a:srcRect l="19711" t="21202" r="929" b="29813"/>
          <a:stretch/>
        </p:blipFill>
        <p:spPr>
          <a:xfrm>
            <a:off x="1620982" y="1596155"/>
            <a:ext cx="7518402" cy="2610420"/>
          </a:xfrm>
          <a:prstGeom prst="rect">
            <a:avLst/>
          </a:prstGeom>
        </p:spPr>
      </p:pic>
      <p:sp>
        <p:nvSpPr>
          <p:cNvPr id="30" name="TextBox 29">
            <a:extLst>
              <a:ext uri="{FF2B5EF4-FFF2-40B4-BE49-F238E27FC236}">
                <a16:creationId xmlns:a16="http://schemas.microsoft.com/office/drawing/2014/main" id="{316DAAA6-543C-4518-8AF9-E1672219EFB6}"/>
              </a:ext>
            </a:extLst>
          </p:cNvPr>
          <p:cNvSpPr txBox="1"/>
          <p:nvPr/>
        </p:nvSpPr>
        <p:spPr>
          <a:xfrm>
            <a:off x="1223818" y="4604222"/>
            <a:ext cx="9832110" cy="1384995"/>
          </a:xfrm>
          <a:prstGeom prst="rect">
            <a:avLst/>
          </a:prstGeom>
          <a:noFill/>
        </p:spPr>
        <p:txBody>
          <a:bodyPr wrap="square" rtlCol="0">
            <a:spAutoFit/>
          </a:bodyPr>
          <a:lstStyle/>
          <a:p>
            <a:r>
              <a:rPr lang="en-IN" sz="1400" dirty="0"/>
              <a:t>Showing the board </a:t>
            </a:r>
            <a:r>
              <a:rPr lang="en-IN" sz="1400" dirty="0" err="1"/>
              <a:t>i.e</a:t>
            </a:r>
            <a:r>
              <a:rPr lang="en-IN" sz="1400" dirty="0"/>
              <a:t> </a:t>
            </a:r>
            <a:r>
              <a:rPr lang="en-IN" sz="1400" dirty="0" err="1"/>
              <a:t>arr</a:t>
            </a:r>
            <a:r>
              <a:rPr lang="en-IN" sz="1400" dirty="0"/>
              <a:t>[100] and values on it . If the values are greater than its index value it means that there is a ladder ( take position 4 where value is 45 means there is a ladder from 4 to 45 ) and if the values are less than the index value then it means a snake has been encountered (take position 99 where value is 10 means there is a snake from 99 to 10).</a:t>
            </a:r>
          </a:p>
          <a:p>
            <a:endParaRPr lang="en-IN" sz="1400" dirty="0"/>
          </a:p>
          <a:p>
            <a:r>
              <a:rPr lang="en-IN" sz="1400" dirty="0"/>
              <a:t>Also, enter the number of players as well as their names.</a:t>
            </a:r>
          </a:p>
        </p:txBody>
      </p:sp>
      <p:sp>
        <p:nvSpPr>
          <p:cNvPr id="31" name="TextBox 30">
            <a:extLst>
              <a:ext uri="{FF2B5EF4-FFF2-40B4-BE49-F238E27FC236}">
                <a16:creationId xmlns:a16="http://schemas.microsoft.com/office/drawing/2014/main" id="{7A63A173-A5D5-4A74-A450-1DE0F56DACF3}"/>
              </a:ext>
            </a:extLst>
          </p:cNvPr>
          <p:cNvSpPr txBox="1"/>
          <p:nvPr/>
        </p:nvSpPr>
        <p:spPr>
          <a:xfrm>
            <a:off x="1016000" y="1773382"/>
            <a:ext cx="415636"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135761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2C5E24-8B2B-4C98-9336-79695720B196}"/>
              </a:ext>
            </a:extLst>
          </p:cNvPr>
          <p:cNvSpPr txBox="1"/>
          <p:nvPr/>
        </p:nvSpPr>
        <p:spPr>
          <a:xfrm>
            <a:off x="1343891" y="5647931"/>
            <a:ext cx="9832110" cy="307777"/>
          </a:xfrm>
          <a:prstGeom prst="rect">
            <a:avLst/>
          </a:prstGeom>
          <a:noFill/>
        </p:spPr>
        <p:txBody>
          <a:bodyPr wrap="square" rtlCol="0">
            <a:spAutoFit/>
          </a:bodyPr>
          <a:lstStyle/>
          <a:p>
            <a:pPr algn="ctr"/>
            <a:r>
              <a:rPr lang="en-IN" sz="1400" dirty="0"/>
              <a:t>SNAKE AND LADDER ENCOUTERED</a:t>
            </a:r>
          </a:p>
        </p:txBody>
      </p:sp>
      <p:sp>
        <p:nvSpPr>
          <p:cNvPr id="6" name="TextBox 5">
            <a:extLst>
              <a:ext uri="{FF2B5EF4-FFF2-40B4-BE49-F238E27FC236}">
                <a16:creationId xmlns:a16="http://schemas.microsoft.com/office/drawing/2014/main" id="{7E7F87FA-AA95-4B22-A775-ED20254DB59F}"/>
              </a:ext>
            </a:extLst>
          </p:cNvPr>
          <p:cNvSpPr txBox="1"/>
          <p:nvPr/>
        </p:nvSpPr>
        <p:spPr>
          <a:xfrm>
            <a:off x="1016000" y="757382"/>
            <a:ext cx="415636" cy="369332"/>
          </a:xfrm>
          <a:prstGeom prst="rect">
            <a:avLst/>
          </a:prstGeom>
          <a:noFill/>
        </p:spPr>
        <p:txBody>
          <a:bodyPr wrap="square" rtlCol="0">
            <a:spAutoFit/>
          </a:bodyPr>
          <a:lstStyle/>
          <a:p>
            <a:r>
              <a:rPr lang="en-IN" dirty="0"/>
              <a:t>2.</a:t>
            </a:r>
          </a:p>
        </p:txBody>
      </p:sp>
      <p:pic>
        <p:nvPicPr>
          <p:cNvPr id="8" name="Picture 7">
            <a:extLst>
              <a:ext uri="{FF2B5EF4-FFF2-40B4-BE49-F238E27FC236}">
                <a16:creationId xmlns:a16="http://schemas.microsoft.com/office/drawing/2014/main" id="{2EED34C4-A837-461E-992C-CFA287BD1535}"/>
              </a:ext>
            </a:extLst>
          </p:cNvPr>
          <p:cNvPicPr>
            <a:picLocks noChangeAspect="1"/>
          </p:cNvPicPr>
          <p:nvPr/>
        </p:nvPicPr>
        <p:blipFill rotWithShape="1">
          <a:blip r:embed="rId2"/>
          <a:srcRect l="19621" t="8304" r="380" b="29118"/>
          <a:stretch/>
        </p:blipFill>
        <p:spPr>
          <a:xfrm>
            <a:off x="1708726" y="1209962"/>
            <a:ext cx="8774547" cy="3860801"/>
          </a:xfrm>
          <a:prstGeom prst="rect">
            <a:avLst/>
          </a:prstGeom>
        </p:spPr>
      </p:pic>
    </p:spTree>
    <p:extLst>
      <p:ext uri="{BB962C8B-B14F-4D97-AF65-F5344CB8AC3E}">
        <p14:creationId xmlns:p14="http://schemas.microsoft.com/office/powerpoint/2010/main" val="2639398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{C80E6FB5-5FCC-4E0E-803C-1293655940F0}tf11531919_win32</Template>
  <TotalTime>853</TotalTime>
  <Words>725</Words>
  <Application>Microsoft Office PowerPoint</Application>
  <PresentationFormat>Widescreen</PresentationFormat>
  <Paragraphs>66</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 Next LT Pro Light</vt:lpstr>
      <vt:lpstr>Calibri</vt:lpstr>
      <vt:lpstr>Garamond</vt:lpstr>
      <vt:lpstr>Times New Roman</vt:lpstr>
      <vt:lpstr>SavonVTI</vt:lpstr>
      <vt:lpstr>SNAKE AND LADDERS</vt:lpstr>
      <vt:lpstr>TABLE OF CONTENTS</vt:lpstr>
      <vt:lpstr>INTRODUCTION</vt:lpstr>
      <vt:lpstr>GAMEPLAY </vt:lpstr>
      <vt:lpstr>IMPLEMENTATION</vt:lpstr>
      <vt:lpstr>PowerPoint Presentation</vt:lpstr>
      <vt:lpstr>PowerPoint Presentation</vt:lpstr>
      <vt:lpstr>OUTPUTS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AND LADDERS</dc:title>
  <dc:creator>Hitesh Joshi</dc:creator>
  <cp:lastModifiedBy>Hitesh Joshi</cp:lastModifiedBy>
  <cp:revision>6</cp:revision>
  <dcterms:created xsi:type="dcterms:W3CDTF">2022-03-29T06:25:05Z</dcterms:created>
  <dcterms:modified xsi:type="dcterms:W3CDTF">2022-03-30T18:40:56Z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