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C160B-66DA-1821-ACE8-4666907AAE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1B74D-1314-81C3-26BF-039CD65B2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D1B5E-00A4-270D-3BCB-B71EC8E3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3B6F-D0E7-46FA-8DF1-4238D61C891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1054B-9980-6657-E46B-4CAD3DBE2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2A59-1375-2C0C-6349-6DC26371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F119-468C-4B77-B78D-113EEFFF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26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A66A-708E-769A-39D6-407F27EE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2830E-478E-1D8C-B6C6-B3C5B1021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5B378-3848-3E31-1474-232671ED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3B6F-D0E7-46FA-8DF1-4238D61C891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53785-2AD9-4E47-317C-217608B28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FE8A7-607E-2600-F5CB-042AE045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F119-468C-4B77-B78D-113EEFFF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97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8441A-92AF-9196-A5E9-BC322D743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1EE0A-1E4F-F0B9-52EA-0E6B2E33F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F9891-B5C4-317A-E104-54D74A0A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3B6F-D0E7-46FA-8DF1-4238D61C891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83930-DF44-2F29-E19E-C0CE4B6C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669FD-E3BD-6070-B171-ECF6FD296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F119-468C-4B77-B78D-113EEFFF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72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14B5-D3CD-2D34-A2DC-DA79FA42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C7E6-1736-7D27-811D-2F2BE904D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85CE1-CF94-B1B9-C84A-1D8B3BEF0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3B6F-D0E7-46FA-8DF1-4238D61C891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67535-A9FE-F647-36BF-F654C354B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0A3BF-6BA7-9D8A-30FA-33776CA0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F119-468C-4B77-B78D-113EEFFF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61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57A7-70D2-7E0B-3119-0DD7E516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321FB-FE38-2D11-DF81-5F4F8A8C5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0C4C0-0DE1-3A64-3768-400517C2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3B6F-D0E7-46FA-8DF1-4238D61C891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D4D93-C791-1B83-F981-20AF86A3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EC30F-4037-5B0F-33E1-94B6634F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F119-468C-4B77-B78D-113EEFFF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71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29E4-0E82-F2AB-82C4-18396F75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D58FD-3AAF-B4D0-598A-CA5A838911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79D3E-4FDD-7E89-4CF1-84D5F6712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71A-05AD-903E-E4E0-F90C9E1A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3B6F-D0E7-46FA-8DF1-4238D61C891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31079-940C-BA7B-81A8-366F4C0F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6B8A0-16C3-BCE2-6ED1-14C55C83C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F119-468C-4B77-B78D-113EEFFF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85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BDC9-543E-5E34-D95C-CD5D92F8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E0EAB-1B86-262C-6F2D-81F485DB9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E7263-478F-2B00-9068-F7C4D406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2C0AF-521E-9458-2037-3256E16C9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43B5D-3C30-3A8A-D082-C9073568F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B1B96-AF08-FF79-3A43-14F1105BC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3B6F-D0E7-46FA-8DF1-4238D61C891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DCA520-A6EF-33CE-355C-140F7E9A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D4E01-E910-89F1-A665-39D09DE1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F119-468C-4B77-B78D-113EEFFF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383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2407-9E97-AD8F-A70D-104B8F408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ECD38-31B1-2639-3BDA-2F9F02F1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3B6F-D0E7-46FA-8DF1-4238D61C891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D3DCD9-44FB-AEA3-F5D9-2C69C11E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08AAC-325A-5C9D-754B-408EEE4C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F119-468C-4B77-B78D-113EEFFF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17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849073-9EA2-BF5F-79E8-BA813164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3B6F-D0E7-46FA-8DF1-4238D61C891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5D7D4-CD81-4F0B-E151-5A3CEB68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1AFFC-823F-7B97-A999-52CA4D1A5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F119-468C-4B77-B78D-113EEFFF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81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AB3C-586C-9D95-67BF-B204C3C67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B7EF-0284-7909-4783-BAE4F09F9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8D190-CC0E-8541-9514-919C60627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3271C6-D6BD-B4FE-6253-1AE72E1A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3B6F-D0E7-46FA-8DF1-4238D61C891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9FCFF-8A94-A6EC-746B-F770E0348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31463-A359-7A0F-B147-64F56AA7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F119-468C-4B77-B78D-113EEFFF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46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4318-EA2C-17E3-3EEF-98B7418E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9FFAE-7ADA-B9C7-B1BB-97399B972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5E6F0-7CBF-6441-2174-2787DD3D4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11637-7C16-DF7B-E915-C66120EFE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93B6F-D0E7-46FA-8DF1-4238D61C891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4B56D-C399-712E-0329-A8ABBBA1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D1F60-A656-EC55-DFD4-B9C8EFDC6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FF119-468C-4B77-B78D-113EEFFF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369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073D0-65E8-E0CD-E8DB-1FE89AD4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2D7B-4DFF-02DA-7166-7583A42C9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EC95E-3494-4AAC-E718-3A1630550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93B6F-D0E7-46FA-8DF1-4238D61C8913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9EAF0-E3AE-09D7-5C82-D5E470F30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50A6-0682-A028-863F-5AF98A0650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FF119-468C-4B77-B78D-113EEFFF5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19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7B1A-B2F4-58C8-C5E1-62237F68A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0261" y="578499"/>
            <a:ext cx="9277739" cy="2929812"/>
          </a:xfrm>
        </p:spPr>
        <p:txBody>
          <a:bodyPr>
            <a:normAutofit fontScale="90000"/>
          </a:bodyPr>
          <a:lstStyle/>
          <a:p>
            <a:r>
              <a:rPr lang="en-IN" dirty="0"/>
              <a:t>Minor Project Report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987B6-FE56-407A-90FE-A821B617C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79510"/>
            <a:ext cx="9144000" cy="3578290"/>
          </a:xfrm>
        </p:spPr>
        <p:txBody>
          <a:bodyPr/>
          <a:lstStyle/>
          <a:p>
            <a:r>
              <a:rPr lang="en-US" dirty="0"/>
              <a:t>On “AI FIANACIAL ADVISOR" </a:t>
            </a:r>
          </a:p>
          <a:p>
            <a:r>
              <a:rPr lang="en-US" dirty="0"/>
              <a:t>Submitted by:</a:t>
            </a:r>
          </a:p>
          <a:p>
            <a:r>
              <a:rPr lang="en-US" dirty="0"/>
              <a:t> Hitesh Sangwan (Roll No: 2401730218)</a:t>
            </a:r>
          </a:p>
          <a:p>
            <a:r>
              <a:rPr lang="en-US" dirty="0"/>
              <a:t> Ankush Sangwan (Roll No: 2401730201)</a:t>
            </a:r>
          </a:p>
          <a:p>
            <a:r>
              <a:rPr lang="en-US" dirty="0"/>
              <a:t> Under the Guidance of: Mr. </a:t>
            </a:r>
            <a:r>
              <a:rPr lang="en-US" dirty="0" err="1"/>
              <a:t>Vishwanil</a:t>
            </a:r>
            <a:r>
              <a:rPr lang="en-US" dirty="0"/>
              <a:t> Suman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102" name="Picture 6" descr="Advisor Logo Stock Illustrations – 3 ...">
            <a:extLst>
              <a:ext uri="{FF2B5EF4-FFF2-40B4-BE49-F238E27FC236}">
                <a16:creationId xmlns:a16="http://schemas.microsoft.com/office/drawing/2014/main" id="{DD4F9044-1C29-A038-01D8-A3FAA59F2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808" y="4457699"/>
            <a:ext cx="8098971" cy="231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49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5903-7358-F952-E4BC-4E9BBBD33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633" y="184150"/>
            <a:ext cx="20003965" cy="1500997"/>
          </a:xfrm>
        </p:spPr>
        <p:txBody>
          <a:bodyPr/>
          <a:lstStyle/>
          <a:p>
            <a:r>
              <a:rPr lang="en-US" dirty="0"/>
              <a:t>AIFA Report Overview                       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D652B-0517-D66F-0EAE-1AC4791E9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5257801" cy="4486275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The 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AI Financial Advisor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 report explores the development, implementation, and impact of an artificial intelligence-driven financial advisory system. The project combines 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machine learning (ML) algorithms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 with </a:t>
            </a:r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web-based financial tools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 to provide personalized investment advice, risk assessment, and portfolio management.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Should You Use an AI Financial Advisor ...">
            <a:extLst>
              <a:ext uri="{FF2B5EF4-FFF2-40B4-BE49-F238E27FC236}">
                <a16:creationId xmlns:a16="http://schemas.microsoft.com/office/drawing/2014/main" id="{0A0D4E72-CE34-8F70-B811-8E155F0FD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824" y="1690688"/>
            <a:ext cx="5419725" cy="387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49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4A6C-9FF4-603D-A86F-485BFD9E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and Core Objectives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FAA07A-84ED-8D3B-3C43-AB74642934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2173639"/>
              </p:ext>
            </p:extLst>
          </p:nvPr>
        </p:nvGraphicFramePr>
        <p:xfrm>
          <a:off x="838200" y="2146040"/>
          <a:ext cx="10515600" cy="3369301"/>
        </p:xfrm>
        <a:graphic>
          <a:graphicData uri="http://schemas.openxmlformats.org/drawingml/2006/table">
            <a:tbl>
              <a:tblPr/>
              <a:tblGrid>
                <a:gridCol w="5473874">
                  <a:extLst>
                    <a:ext uri="{9D8B030D-6E8A-4147-A177-3AD203B41FA5}">
                      <a16:colId xmlns:a16="http://schemas.microsoft.com/office/drawing/2014/main" val="777573911"/>
                    </a:ext>
                  </a:extLst>
                </a:gridCol>
                <a:gridCol w="5041726">
                  <a:extLst>
                    <a:ext uri="{9D8B030D-6E8A-4147-A177-3AD203B41FA5}">
                      <a16:colId xmlns:a16="http://schemas.microsoft.com/office/drawing/2014/main" val="3160313928"/>
                    </a:ext>
                  </a:extLst>
                </a:gridCol>
              </a:tblGrid>
              <a:tr h="512720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Objective</a:t>
                      </a: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160346"/>
                  </a:ext>
                </a:extLst>
              </a:tr>
              <a:tr h="1171931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Develop AI-driven financial models</a:t>
                      </a:r>
                      <a:endParaRPr lang="en-IN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Use ML algorithms (neural networks, reinforcement learning) to predict market trends and optimize portfolios.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844380"/>
                  </a:ext>
                </a:extLst>
              </a:tr>
              <a:tr h="842325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Improve accuracy over traditional advisors</a:t>
                      </a:r>
                      <a:endParaRPr lang="en-US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Benchmark AI performance against human financial experts using historical data.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156565"/>
                  </a:ext>
                </a:extLst>
              </a:tr>
              <a:tr h="842325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Ensure ethical &amp; transparent AI</a:t>
                      </a:r>
                      <a:endParaRPr lang="en-IN">
                        <a:effectLst/>
                      </a:endParaRPr>
                    </a:p>
                  </a:txBody>
                  <a:tcPr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Address biases, provide explainable AI (XAI) insights, and comply with financial regulations.</a:t>
                      </a: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1678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57CCA1F-6FFF-2972-594A-D1CB28E62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1967"/>
            <a:ext cx="12192000" cy="457200"/>
          </a:xfrm>
          <a:prstGeom prst="rect">
            <a:avLst/>
          </a:prstGeom>
          <a:solidFill>
            <a:srgbClr val="292A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6092224" rIns="0" bIns="8706916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rgbClr val="F8FAFF"/>
                </a:solidFill>
                <a:effectLst/>
                <a:latin typeface="DeepSeek-CJK-patch"/>
              </a:rPr>
              <a:t>2. Core Objectives</a:t>
            </a:r>
            <a:endParaRPr kumimoji="0" lang="en-US" altLang="en-US" sz="1600" b="0" i="0" u="none" strike="noStrike" cap="none" normalizeH="0" baseline="0">
              <a:ln>
                <a:noFill/>
              </a:ln>
              <a:solidFill>
                <a:srgbClr val="F8FAFF"/>
              </a:solidFill>
              <a:effectLst/>
              <a:latin typeface="DeepSeek-CJK-pa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8FAFF"/>
                </a:solidFill>
                <a:effectLst/>
                <a:latin typeface="DeepSeek-CJK-patch"/>
              </a:rPr>
              <a:t>A. Research &amp; AI Development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F8FAFF"/>
              </a:solidFill>
              <a:effectLst/>
              <a:latin typeface="DeepSeek-CJK-patc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65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1E88-0E4C-196A-E426-3114565E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6F0B-0278-A6F4-81B2-62259EA6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AI-driven financial advisory system</a:t>
            </a:r>
            <a:endParaRPr lang="en-IN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Web (React.js) &amp; Mobile (React Native) apps</a:t>
            </a:r>
            <a:endParaRPr lang="en-IN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Python/Node.js backend with microservices</a:t>
            </a:r>
            <a:endParaRPr lang="en-IN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ML models: LSTM, </a:t>
            </a:r>
            <a:r>
              <a:rPr lang="en-IN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XGBoost</a:t>
            </a:r>
            <a:r>
              <a:rPr lang="en-IN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, Reinforcement Learning</a:t>
            </a:r>
            <a:endParaRPr lang="en-IN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PostgreSQL + MongoDB databases</a:t>
            </a:r>
            <a:endParaRPr lang="en-IN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Real-time data via </a:t>
            </a:r>
            <a:r>
              <a:rPr lang="en-IN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WebSockets</a:t>
            </a:r>
            <a:endParaRPr lang="en-IN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DeepSeek-CJK-patch"/>
            </a:endParaRP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33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2E7C-7490-929F-F84F-AC132172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and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F6BACE-F0E4-C573-AF83-39F7E7610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6703"/>
            <a:ext cx="10515600" cy="4349181"/>
          </a:xfrm>
        </p:spPr>
      </p:pic>
    </p:spTree>
    <p:extLst>
      <p:ext uri="{BB962C8B-B14F-4D97-AF65-F5344CB8AC3E}">
        <p14:creationId xmlns:p14="http://schemas.microsoft.com/office/powerpoint/2010/main" val="226921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D549-D52F-5573-A572-0B0EB8A4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Outcome and Technical Learnings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6484-86F1-18F5-C0BD-2191233B3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Project Outcome: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Developed AI-powered financial advisory platform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Achieved a prediction accuracy in portfolio optimization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Enabled real-time decision-making for retail investors</a:t>
            </a:r>
          </a:p>
          <a:p>
            <a:pPr algn="l"/>
            <a:r>
              <a:rPr lang="en-US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Technical Learnings: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Reinforcement learning excels in dynamic markets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Feature engineering critical for model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Microservices improved scalability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Real-time data pipelines challenging but valuable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39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14FB-7591-7594-335E-2E05EB283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41" y="747680"/>
            <a:ext cx="10515600" cy="1325563"/>
          </a:xfrm>
        </p:spPr>
        <p:txBody>
          <a:bodyPr/>
          <a:lstStyle/>
          <a:p>
            <a:r>
              <a:rPr lang="en-IN" dirty="0"/>
              <a:t>Summary and Future Directions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B2F0-681F-A981-9673-23FF935EF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DeepSeek-CJK-patch"/>
              </a:rPr>
              <a:t>SUMMARY:</a:t>
            </a:r>
            <a:endParaRPr lang="en-IN" sz="2400" b="1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DeepSeek-CJK-patch"/>
            </a:endParaRPr>
          </a:p>
          <a:p>
            <a:pPr algn="l"/>
            <a:r>
              <a:rPr lang="en-US" sz="2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"AI-driven financial platform providing real-time investment recommendations and risk analysis through advanced algorithms and secure cloud infrastructure."</a:t>
            </a:r>
            <a:endParaRPr lang="en-IN" sz="2400" b="1" dirty="0">
              <a:solidFill>
                <a:schemeClr val="tx1">
                  <a:lumMod val="75000"/>
                  <a:lumOff val="25000"/>
                </a:schemeClr>
              </a:solidFill>
              <a:latin typeface="DeepSeek-CJK-patch"/>
            </a:endParaRPr>
          </a:p>
          <a:p>
            <a:pPr marL="0" indent="0" algn="l">
              <a:buNone/>
            </a:pPr>
            <a:endParaRPr lang="en-IN" sz="1800" b="1" dirty="0">
              <a:solidFill>
                <a:schemeClr val="tx1">
                  <a:lumMod val="75000"/>
                  <a:lumOff val="25000"/>
                </a:schemeClr>
              </a:solidFill>
              <a:latin typeface="DeepSeek-CJK-patch"/>
            </a:endParaRPr>
          </a:p>
          <a:p>
            <a:pPr marL="0" indent="0" algn="l">
              <a:buNone/>
            </a:pPr>
            <a:r>
              <a:rPr lang="en-IN" sz="18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Future Direction:</a:t>
            </a:r>
            <a:endParaRPr lang="en-IN" sz="1800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Expand to cryptocurrency markets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Integrate voice-enabled AI assistant                                                                         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Enhance predictive models with quantum computing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Develop blockchain-based transaction security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DeepSeek-CJK-patch"/>
              </a:rPr>
              <a:t>Partner with neo-banks for wider adoption</a:t>
            </a:r>
          </a:p>
          <a:p>
            <a:endParaRPr lang="en-IN" dirty="0"/>
          </a:p>
        </p:txBody>
      </p:sp>
      <p:pic>
        <p:nvPicPr>
          <p:cNvPr id="3076" name="Picture 4" descr="Robo Advisor: How AI Automates Trading ...">
            <a:extLst>
              <a:ext uri="{FF2B5EF4-FFF2-40B4-BE49-F238E27FC236}">
                <a16:creationId xmlns:a16="http://schemas.microsoft.com/office/drawing/2014/main" id="{6839F740-B80E-A1D4-12F6-454BF7833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291" y="301145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122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DeepSeek-CJK-patch</vt:lpstr>
      <vt:lpstr>Office Theme</vt:lpstr>
      <vt:lpstr>Minor Project Report   </vt:lpstr>
      <vt:lpstr>AIFA Report Overview                       </vt:lpstr>
      <vt:lpstr>Project Overview and Core Objectives</vt:lpstr>
      <vt:lpstr>Technology Stack</vt:lpstr>
      <vt:lpstr>Key Features and Workflow</vt:lpstr>
      <vt:lpstr>Project Outcome and Technical Learnings</vt:lpstr>
      <vt:lpstr>Summary and Future Directions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Minor Project Report   </dc:title>
  <dc:creator>ankushsangwan885164@outlook.com</dc:creator>
  <cp:lastModifiedBy>ankushsangwan885164@outlook.com</cp:lastModifiedBy>
  <cp:revision>1</cp:revision>
  <dcterms:created xsi:type="dcterms:W3CDTF">2025-05-06T14:05:36Z</dcterms:created>
  <dcterms:modified xsi:type="dcterms:W3CDTF">2025-05-06T14:05:54Z</dcterms:modified>
</cp:coreProperties>
</file>