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jpeg" Type="http://schemas.openxmlformats.org/officeDocument/2006/relationships/image"/><Relationship Id="rId6"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6882043"/>
            <a:ext cx="844663" cy="233362"/>
          </a:xfrm>
          <a:prstGeom prst="rect">
            <a:avLst/>
          </a:prstGeom>
        </p:spPr>
        <p:txBody>
          <a:bodyPr anchor="t" rtlCol="false" tIns="0" lIns="0" bIns="0" rIns="0">
            <a:spAutoFit/>
          </a:bodyPr>
          <a:lstStyle/>
          <a:p>
            <a:pPr algn="ctr">
              <a:lnSpc>
                <a:spcPts val="1952"/>
              </a:lnSpc>
            </a:pPr>
          </a:p>
        </p:txBody>
      </p:sp>
      <p:sp>
        <p:nvSpPr>
          <p:cNvPr name="TextBox 9" id="9"/>
          <p:cNvSpPr txBox="true"/>
          <p:nvPr/>
        </p:nvSpPr>
        <p:spPr>
          <a:xfrm rot="0">
            <a:off x="4236347" y="4656081"/>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DATA DASH</a:t>
            </a:r>
          </a:p>
        </p:txBody>
      </p:sp>
      <p:sp>
        <p:nvSpPr>
          <p:cNvPr name="TextBox 10" id="10"/>
          <p:cNvSpPr txBox="true"/>
          <p:nvPr/>
        </p:nvSpPr>
        <p:spPr>
          <a:xfrm rot="0">
            <a:off x="1028700" y="6106873"/>
            <a:ext cx="12848809" cy="901376"/>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                              TEAM - STATS </a:t>
            </a:r>
          </a:p>
          <a:p>
            <a:pPr algn="r">
              <a:lnSpc>
                <a:spcPts val="3661"/>
              </a:lnSpc>
            </a:pPr>
            <a:r>
              <a:rPr lang="en-US" sz="2653" spc="140">
                <a:solidFill>
                  <a:srgbClr val="231F20"/>
                </a:solidFill>
                <a:latin typeface="Montserrat Classic Bold"/>
              </a:rPr>
              <a:t>COLLEGE -  D Y PATIL INTERNATIONAL UNIVERSITY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746639"/>
            <a:chOff x="0" y="0"/>
            <a:chExt cx="4816593" cy="460020"/>
          </a:xfrm>
        </p:grpSpPr>
        <p:sp>
          <p:nvSpPr>
            <p:cNvPr name="Freeform 4" id="4"/>
            <p:cNvSpPr/>
            <p:nvPr/>
          </p:nvSpPr>
          <p:spPr>
            <a:xfrm flipH="false" flipV="false" rot="0">
              <a:off x="0" y="0"/>
              <a:ext cx="4816592" cy="460020"/>
            </a:xfrm>
            <a:custGeom>
              <a:avLst/>
              <a:gdLst/>
              <a:ahLst/>
              <a:cxnLst/>
              <a:rect r="r" b="b" t="t" l="l"/>
              <a:pathLst>
                <a:path h="460020" w="4816592">
                  <a:moveTo>
                    <a:pt x="0" y="0"/>
                  </a:moveTo>
                  <a:lnTo>
                    <a:pt x="4816592" y="0"/>
                  </a:lnTo>
                  <a:lnTo>
                    <a:pt x="4816592" y="460020"/>
                  </a:lnTo>
                  <a:lnTo>
                    <a:pt x="0" y="460020"/>
                  </a:lnTo>
                  <a:close/>
                </a:path>
              </a:pathLst>
            </a:custGeom>
            <a:solidFill>
              <a:srgbClr val="1A1A1A"/>
            </a:solidFill>
          </p:spPr>
        </p:sp>
        <p:sp>
          <p:nvSpPr>
            <p:cNvPr name="TextBox 5" id="5"/>
            <p:cNvSpPr txBox="true"/>
            <p:nvPr/>
          </p:nvSpPr>
          <p:spPr>
            <a:xfrm>
              <a:off x="0" y="-19050"/>
              <a:ext cx="4816593" cy="47907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79166" y="3086100"/>
            <a:ext cx="4473739" cy="3091955"/>
          </a:xfrm>
          <a:custGeom>
            <a:avLst/>
            <a:gdLst/>
            <a:ahLst/>
            <a:cxnLst/>
            <a:rect r="r" b="b" t="t" l="l"/>
            <a:pathLst>
              <a:path h="3091955" w="4473739">
                <a:moveTo>
                  <a:pt x="0" y="0"/>
                </a:moveTo>
                <a:lnTo>
                  <a:pt x="4473739" y="0"/>
                </a:lnTo>
                <a:lnTo>
                  <a:pt x="4473739" y="3091955"/>
                </a:lnTo>
                <a:lnTo>
                  <a:pt x="0" y="3091955"/>
                </a:lnTo>
                <a:lnTo>
                  <a:pt x="0" y="0"/>
                </a:lnTo>
                <a:close/>
              </a:path>
            </a:pathLst>
          </a:custGeom>
          <a:blipFill>
            <a:blip r:embed="rId5"/>
            <a:stretch>
              <a:fillRect l="-3412" t="-2978" r="-3412" b="0"/>
            </a:stretch>
          </a:blipFill>
        </p:spPr>
      </p:sp>
      <p:grpSp>
        <p:nvGrpSpPr>
          <p:cNvPr name="Group 9" id="9"/>
          <p:cNvGrpSpPr/>
          <p:nvPr/>
        </p:nvGrpSpPr>
        <p:grpSpPr>
          <a:xfrm rot="0">
            <a:off x="2163000" y="2103134"/>
            <a:ext cx="4473739" cy="982966"/>
            <a:chOff x="0" y="0"/>
            <a:chExt cx="1178269" cy="258888"/>
          </a:xfrm>
        </p:grpSpPr>
        <p:sp>
          <p:nvSpPr>
            <p:cNvPr name="Freeform 10" id="10"/>
            <p:cNvSpPr/>
            <p:nvPr/>
          </p:nvSpPr>
          <p:spPr>
            <a:xfrm flipH="false" flipV="false" rot="0">
              <a:off x="0" y="0"/>
              <a:ext cx="1178269" cy="258888"/>
            </a:xfrm>
            <a:custGeom>
              <a:avLst/>
              <a:gdLst/>
              <a:ahLst/>
              <a:cxnLst/>
              <a:rect r="r" b="b" t="t" l="l"/>
              <a:pathLst>
                <a:path h="258888" w="1178269">
                  <a:moveTo>
                    <a:pt x="0" y="0"/>
                  </a:moveTo>
                  <a:lnTo>
                    <a:pt x="1178269" y="0"/>
                  </a:lnTo>
                  <a:lnTo>
                    <a:pt x="1178269" y="258888"/>
                  </a:lnTo>
                  <a:lnTo>
                    <a:pt x="0" y="258888"/>
                  </a:lnTo>
                  <a:close/>
                </a:path>
              </a:pathLst>
            </a:custGeom>
            <a:solidFill>
              <a:srgbClr val="1A1A1A"/>
            </a:solidFill>
          </p:spPr>
        </p:sp>
        <p:sp>
          <p:nvSpPr>
            <p:cNvPr name="TextBox 11" id="11"/>
            <p:cNvSpPr txBox="true"/>
            <p:nvPr/>
          </p:nvSpPr>
          <p:spPr>
            <a:xfrm>
              <a:off x="0" y="-57150"/>
              <a:ext cx="1178269" cy="316038"/>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Scenario</a:t>
              </a:r>
            </a:p>
          </p:txBody>
        </p:sp>
      </p:grpSp>
      <p:sp>
        <p:nvSpPr>
          <p:cNvPr name="TextBox 12" id="12"/>
          <p:cNvSpPr txBox="true"/>
          <p:nvPr/>
        </p:nvSpPr>
        <p:spPr>
          <a:xfrm rot="0">
            <a:off x="3690980" y="131671"/>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GLOBAL MARKET</a:t>
            </a:r>
          </a:p>
        </p:txBody>
      </p:sp>
      <p:grpSp>
        <p:nvGrpSpPr>
          <p:cNvPr name="Group 13" id="13"/>
          <p:cNvGrpSpPr/>
          <p:nvPr/>
        </p:nvGrpSpPr>
        <p:grpSpPr>
          <a:xfrm rot="0">
            <a:off x="6893475" y="2103134"/>
            <a:ext cx="9034431" cy="4074921"/>
            <a:chOff x="0" y="0"/>
            <a:chExt cx="1744696" cy="786933"/>
          </a:xfrm>
        </p:grpSpPr>
        <p:sp>
          <p:nvSpPr>
            <p:cNvPr name="Freeform 14" id="14"/>
            <p:cNvSpPr/>
            <p:nvPr/>
          </p:nvSpPr>
          <p:spPr>
            <a:xfrm flipH="false" flipV="false" rot="0">
              <a:off x="0" y="0"/>
              <a:ext cx="1744696" cy="786933"/>
            </a:xfrm>
            <a:custGeom>
              <a:avLst/>
              <a:gdLst/>
              <a:ahLst/>
              <a:cxnLst/>
              <a:rect r="r" b="b" t="t" l="l"/>
              <a:pathLst>
                <a:path h="786933" w="1744696">
                  <a:moveTo>
                    <a:pt x="0" y="0"/>
                  </a:moveTo>
                  <a:lnTo>
                    <a:pt x="1744696" y="0"/>
                  </a:lnTo>
                  <a:lnTo>
                    <a:pt x="1744696" y="786933"/>
                  </a:lnTo>
                  <a:lnTo>
                    <a:pt x="0" y="786933"/>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1744696" cy="805983"/>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6960524" y="2246820"/>
            <a:ext cx="8900334" cy="3749450"/>
          </a:xfrm>
          <a:prstGeom prst="rect">
            <a:avLst/>
          </a:prstGeom>
        </p:spPr>
        <p:txBody>
          <a:bodyPr anchor="t" rtlCol="false" tIns="0" lIns="0" bIns="0" rIns="0">
            <a:spAutoFit/>
          </a:bodyPr>
          <a:lstStyle/>
          <a:p>
            <a:pPr marL="427768" indent="-213884" lvl="1">
              <a:lnSpc>
                <a:spcPts val="2734"/>
              </a:lnSpc>
              <a:buFont typeface="Arial"/>
              <a:buChar char="•"/>
            </a:pPr>
            <a:r>
              <a:rPr lang="en-US" sz="1981" spc="194">
                <a:solidFill>
                  <a:srgbClr val="231F20"/>
                </a:solidFill>
                <a:latin typeface="DM Sans"/>
              </a:rPr>
              <a:t>Diversification of Platforms: Global market continues to witness a diversification of platforms and reflects the varied preferences emphasizing the importance of multi-platform </a:t>
            </a:r>
          </a:p>
          <a:p>
            <a:pPr>
              <a:lnSpc>
                <a:spcPts val="2734"/>
              </a:lnSpc>
            </a:pPr>
          </a:p>
          <a:p>
            <a:pPr marL="427768" indent="-213884" lvl="1">
              <a:lnSpc>
                <a:spcPts val="2734"/>
              </a:lnSpc>
              <a:buFont typeface="Arial"/>
              <a:buChar char="•"/>
            </a:pPr>
            <a:r>
              <a:rPr lang="en-US" sz="1981" spc="194">
                <a:solidFill>
                  <a:srgbClr val="231F20"/>
                </a:solidFill>
                <a:latin typeface="DM Sans"/>
              </a:rPr>
              <a:t>Rising Importance of Digital Distribution: Digital distribution platforms have become increasingly vital in the global market, facilitating easy access to games for consumers and trend underscores the significance of digital storefront optimization effective marketing strategies tailored to digital platforms .</a:t>
            </a:r>
          </a:p>
        </p:txBody>
      </p:sp>
      <p:sp>
        <p:nvSpPr>
          <p:cNvPr name="Freeform 17" id="17"/>
          <p:cNvSpPr/>
          <p:nvPr/>
        </p:nvSpPr>
        <p:spPr>
          <a:xfrm flipH="false" flipV="false" rot="0">
            <a:off x="11454168" y="7301750"/>
            <a:ext cx="4473739" cy="2606187"/>
          </a:xfrm>
          <a:custGeom>
            <a:avLst/>
            <a:gdLst/>
            <a:ahLst/>
            <a:cxnLst/>
            <a:rect r="r" b="b" t="t" l="l"/>
            <a:pathLst>
              <a:path h="2606187" w="4473739">
                <a:moveTo>
                  <a:pt x="0" y="0"/>
                </a:moveTo>
                <a:lnTo>
                  <a:pt x="4473739" y="0"/>
                </a:lnTo>
                <a:lnTo>
                  <a:pt x="4473739" y="2606187"/>
                </a:lnTo>
                <a:lnTo>
                  <a:pt x="0" y="2606187"/>
                </a:lnTo>
                <a:lnTo>
                  <a:pt x="0" y="0"/>
                </a:lnTo>
                <a:close/>
              </a:path>
            </a:pathLst>
          </a:custGeom>
          <a:blipFill>
            <a:blip r:embed="rId6"/>
            <a:stretch>
              <a:fillRect l="0" t="-4090" r="0" b="-10348"/>
            </a:stretch>
          </a:blipFill>
        </p:spPr>
      </p:sp>
      <p:grpSp>
        <p:nvGrpSpPr>
          <p:cNvPr name="Group 18" id="18"/>
          <p:cNvGrpSpPr/>
          <p:nvPr/>
        </p:nvGrpSpPr>
        <p:grpSpPr>
          <a:xfrm rot="0">
            <a:off x="11410691" y="6504266"/>
            <a:ext cx="4473739" cy="797483"/>
            <a:chOff x="0" y="0"/>
            <a:chExt cx="1178269" cy="210037"/>
          </a:xfrm>
        </p:grpSpPr>
        <p:sp>
          <p:nvSpPr>
            <p:cNvPr name="Freeform 19" id="19"/>
            <p:cNvSpPr/>
            <p:nvPr/>
          </p:nvSpPr>
          <p:spPr>
            <a:xfrm flipH="false" flipV="false" rot="0">
              <a:off x="0" y="0"/>
              <a:ext cx="1178269" cy="210037"/>
            </a:xfrm>
            <a:custGeom>
              <a:avLst/>
              <a:gdLst/>
              <a:ahLst/>
              <a:cxnLst/>
              <a:rect r="r" b="b" t="t" l="l"/>
              <a:pathLst>
                <a:path h="210037" w="1178269">
                  <a:moveTo>
                    <a:pt x="0" y="0"/>
                  </a:moveTo>
                  <a:lnTo>
                    <a:pt x="1178269" y="0"/>
                  </a:lnTo>
                  <a:lnTo>
                    <a:pt x="1178269" y="210037"/>
                  </a:lnTo>
                  <a:lnTo>
                    <a:pt x="0" y="210037"/>
                  </a:lnTo>
                  <a:close/>
                </a:path>
              </a:pathLst>
            </a:custGeom>
            <a:solidFill>
              <a:srgbClr val="1A1A1A"/>
            </a:solidFill>
          </p:spPr>
        </p:sp>
        <p:sp>
          <p:nvSpPr>
            <p:cNvPr name="TextBox 20" id="20"/>
            <p:cNvSpPr txBox="true"/>
            <p:nvPr/>
          </p:nvSpPr>
          <p:spPr>
            <a:xfrm>
              <a:off x="0" y="-57150"/>
              <a:ext cx="1178269" cy="267187"/>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rPr>
                <a:t>Success Factors</a:t>
              </a:r>
            </a:p>
          </p:txBody>
        </p:sp>
      </p:grpSp>
      <p:grpSp>
        <p:nvGrpSpPr>
          <p:cNvPr name="Group 21" id="21"/>
          <p:cNvGrpSpPr/>
          <p:nvPr/>
        </p:nvGrpSpPr>
        <p:grpSpPr>
          <a:xfrm rot="0">
            <a:off x="2179166" y="6530480"/>
            <a:ext cx="9034431" cy="3591195"/>
            <a:chOff x="0" y="0"/>
            <a:chExt cx="1744696" cy="693518"/>
          </a:xfrm>
        </p:grpSpPr>
        <p:sp>
          <p:nvSpPr>
            <p:cNvPr name="Freeform 22" id="22"/>
            <p:cNvSpPr/>
            <p:nvPr/>
          </p:nvSpPr>
          <p:spPr>
            <a:xfrm flipH="false" flipV="false" rot="0">
              <a:off x="0" y="0"/>
              <a:ext cx="1744696" cy="693518"/>
            </a:xfrm>
            <a:custGeom>
              <a:avLst/>
              <a:gdLst/>
              <a:ahLst/>
              <a:cxnLst/>
              <a:rect r="r" b="b" t="t" l="l"/>
              <a:pathLst>
                <a:path h="693518" w="1744696">
                  <a:moveTo>
                    <a:pt x="0" y="0"/>
                  </a:moveTo>
                  <a:lnTo>
                    <a:pt x="1744696" y="0"/>
                  </a:lnTo>
                  <a:lnTo>
                    <a:pt x="1744696" y="693518"/>
                  </a:lnTo>
                  <a:lnTo>
                    <a:pt x="0" y="693518"/>
                  </a:lnTo>
                  <a:close/>
                </a:path>
              </a:pathLst>
            </a:custGeom>
            <a:solidFill>
              <a:srgbClr val="000000">
                <a:alpha val="0"/>
              </a:srgbClr>
            </a:solidFill>
            <a:ln w="38100" cap="sq">
              <a:solidFill>
                <a:srgbClr val="000000"/>
              </a:solidFill>
              <a:prstDash val="solid"/>
              <a:miter/>
            </a:ln>
          </p:spPr>
        </p:sp>
        <p:sp>
          <p:nvSpPr>
            <p:cNvPr name="TextBox 23" id="23"/>
            <p:cNvSpPr txBox="true"/>
            <p:nvPr/>
          </p:nvSpPr>
          <p:spPr>
            <a:xfrm>
              <a:off x="0" y="-19050"/>
              <a:ext cx="1744696" cy="712568"/>
            </a:xfrm>
            <a:prstGeom prst="rect">
              <a:avLst/>
            </a:prstGeom>
          </p:spPr>
          <p:txBody>
            <a:bodyPr anchor="ctr" rtlCol="false" tIns="50800" lIns="50800" bIns="50800" rIns="50800"/>
            <a:lstStyle/>
            <a:p>
              <a:pPr algn="ctr">
                <a:lnSpc>
                  <a:spcPts val="2859"/>
                </a:lnSpc>
              </a:pPr>
            </a:p>
          </p:txBody>
        </p:sp>
      </p:grpSp>
      <p:sp>
        <p:nvSpPr>
          <p:cNvPr name="TextBox 24" id="24"/>
          <p:cNvSpPr txBox="true"/>
          <p:nvPr/>
        </p:nvSpPr>
        <p:spPr>
          <a:xfrm rot="0">
            <a:off x="2377349" y="6317450"/>
            <a:ext cx="8638065" cy="3804225"/>
          </a:xfrm>
          <a:prstGeom prst="rect">
            <a:avLst/>
          </a:prstGeom>
        </p:spPr>
        <p:txBody>
          <a:bodyPr anchor="t" rtlCol="false" tIns="0" lIns="0" bIns="0" rIns="0">
            <a:spAutoFit/>
          </a:bodyPr>
          <a:lstStyle/>
          <a:p>
            <a:pPr>
              <a:lnSpc>
                <a:spcPts val="2774"/>
              </a:lnSpc>
            </a:pPr>
          </a:p>
          <a:p>
            <a:pPr marL="434082" indent="-217041" lvl="1">
              <a:lnSpc>
                <a:spcPts val="2774"/>
              </a:lnSpc>
              <a:buFont typeface="Arial"/>
              <a:buChar char="•"/>
            </a:pPr>
            <a:r>
              <a:rPr lang="en-US" sz="2010" spc="197">
                <a:solidFill>
                  <a:srgbClr val="231F20"/>
                </a:solidFill>
                <a:latin typeface="DM Sans"/>
              </a:rPr>
              <a:t>Digital Distribution: With the rise of digital distribution platforms that leverage digital distribution effectively often see higher sales due to the convenience factor for consumers.</a:t>
            </a:r>
          </a:p>
          <a:p>
            <a:pPr>
              <a:lnSpc>
                <a:spcPts val="2774"/>
              </a:lnSpc>
            </a:pPr>
          </a:p>
          <a:p>
            <a:pPr marL="434082" indent="-217041" lvl="1">
              <a:lnSpc>
                <a:spcPts val="2774"/>
              </a:lnSpc>
              <a:buFont typeface="Arial"/>
              <a:buChar char="•"/>
            </a:pPr>
            <a:r>
              <a:rPr lang="en-US" sz="2010" spc="197">
                <a:solidFill>
                  <a:srgbClr val="231F20"/>
                </a:solidFill>
                <a:latin typeface="DM Sans"/>
              </a:rPr>
              <a:t>Global Appeal and Cultural Localization: Games that resonate with diverse audiences through localization efforts, tend to perform better in the global market. Understanding regional preferences and adapting content accordingly can lead to increased sales.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467823" y="6744136"/>
            <a:ext cx="21273218" cy="9128145"/>
          </a:xfrm>
          <a:custGeom>
            <a:avLst/>
            <a:gdLst/>
            <a:ahLst/>
            <a:cxnLst/>
            <a:rect r="r" b="b" t="t" l="l"/>
            <a:pathLst>
              <a:path h="9128145" w="21273218">
                <a:moveTo>
                  <a:pt x="0" y="0"/>
                </a:moveTo>
                <a:lnTo>
                  <a:pt x="21273218" y="0"/>
                </a:lnTo>
                <a:lnTo>
                  <a:pt x="21273218" y="9128144"/>
                </a:lnTo>
                <a:lnTo>
                  <a:pt x="0" y="91281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3653528"/>
            <a:ext cx="4113179" cy="6317572"/>
            <a:chOff x="0" y="0"/>
            <a:chExt cx="1279723" cy="1965571"/>
          </a:xfrm>
        </p:grpSpPr>
        <p:sp>
          <p:nvSpPr>
            <p:cNvPr name="Freeform 6" id="6"/>
            <p:cNvSpPr/>
            <p:nvPr/>
          </p:nvSpPr>
          <p:spPr>
            <a:xfrm flipH="false" flipV="false" rot="0">
              <a:off x="0" y="0"/>
              <a:ext cx="1279723" cy="1965571"/>
            </a:xfrm>
            <a:custGeom>
              <a:avLst/>
              <a:gdLst/>
              <a:ahLst/>
              <a:cxnLst/>
              <a:rect r="r" b="b" t="t" l="l"/>
              <a:pathLst>
                <a:path h="1965571" w="1279723">
                  <a:moveTo>
                    <a:pt x="0" y="0"/>
                  </a:moveTo>
                  <a:lnTo>
                    <a:pt x="1279723" y="0"/>
                  </a:lnTo>
                  <a:lnTo>
                    <a:pt x="1279723" y="1965571"/>
                  </a:lnTo>
                  <a:lnTo>
                    <a:pt x="0" y="1965571"/>
                  </a:lnTo>
                  <a:close/>
                </a:path>
              </a:pathLst>
            </a:custGeom>
            <a:solidFill>
              <a:srgbClr val="1A1A1A"/>
            </a:solidFill>
          </p:spPr>
        </p:sp>
        <p:sp>
          <p:nvSpPr>
            <p:cNvPr name="TextBox 7" id="7"/>
            <p:cNvSpPr txBox="true"/>
            <p:nvPr/>
          </p:nvSpPr>
          <p:spPr>
            <a:xfrm>
              <a:off x="0" y="-57150"/>
              <a:ext cx="1279723" cy="2022721"/>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7095033" y="3653528"/>
            <a:ext cx="4113179" cy="6317572"/>
            <a:chOff x="0" y="0"/>
            <a:chExt cx="1279723" cy="1965571"/>
          </a:xfrm>
        </p:grpSpPr>
        <p:sp>
          <p:nvSpPr>
            <p:cNvPr name="Freeform 10" id="10"/>
            <p:cNvSpPr/>
            <p:nvPr/>
          </p:nvSpPr>
          <p:spPr>
            <a:xfrm flipH="false" flipV="false" rot="0">
              <a:off x="0" y="0"/>
              <a:ext cx="1279723" cy="1965571"/>
            </a:xfrm>
            <a:custGeom>
              <a:avLst/>
              <a:gdLst/>
              <a:ahLst/>
              <a:cxnLst/>
              <a:rect r="r" b="b" t="t" l="l"/>
              <a:pathLst>
                <a:path h="1965571" w="1279723">
                  <a:moveTo>
                    <a:pt x="0" y="0"/>
                  </a:moveTo>
                  <a:lnTo>
                    <a:pt x="1279723" y="0"/>
                  </a:lnTo>
                  <a:lnTo>
                    <a:pt x="1279723" y="1965571"/>
                  </a:lnTo>
                  <a:lnTo>
                    <a:pt x="0" y="1965571"/>
                  </a:lnTo>
                  <a:close/>
                </a:path>
              </a:pathLst>
            </a:custGeom>
            <a:solidFill>
              <a:srgbClr val="1A1A1A"/>
            </a:solidFill>
          </p:spPr>
        </p:sp>
        <p:sp>
          <p:nvSpPr>
            <p:cNvPr name="TextBox 11" id="11"/>
            <p:cNvSpPr txBox="true"/>
            <p:nvPr/>
          </p:nvSpPr>
          <p:spPr>
            <a:xfrm>
              <a:off x="0" y="-57150"/>
              <a:ext cx="1279723" cy="2022721"/>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3" id="13"/>
          <p:cNvGrpSpPr/>
          <p:nvPr/>
        </p:nvGrpSpPr>
        <p:grpSpPr>
          <a:xfrm rot="0">
            <a:off x="2289311" y="3653528"/>
            <a:ext cx="4113179" cy="6317572"/>
            <a:chOff x="0" y="0"/>
            <a:chExt cx="1279723" cy="1965571"/>
          </a:xfrm>
        </p:grpSpPr>
        <p:sp>
          <p:nvSpPr>
            <p:cNvPr name="Freeform 14" id="14"/>
            <p:cNvSpPr/>
            <p:nvPr/>
          </p:nvSpPr>
          <p:spPr>
            <a:xfrm flipH="false" flipV="false" rot="0">
              <a:off x="0" y="0"/>
              <a:ext cx="1279723" cy="1965571"/>
            </a:xfrm>
            <a:custGeom>
              <a:avLst/>
              <a:gdLst/>
              <a:ahLst/>
              <a:cxnLst/>
              <a:rect r="r" b="b" t="t" l="l"/>
              <a:pathLst>
                <a:path h="1965571" w="1279723">
                  <a:moveTo>
                    <a:pt x="0" y="0"/>
                  </a:moveTo>
                  <a:lnTo>
                    <a:pt x="1279723" y="0"/>
                  </a:lnTo>
                  <a:lnTo>
                    <a:pt x="1279723" y="1965571"/>
                  </a:lnTo>
                  <a:lnTo>
                    <a:pt x="0" y="1965571"/>
                  </a:lnTo>
                  <a:close/>
                </a:path>
              </a:pathLst>
            </a:custGeom>
            <a:solidFill>
              <a:srgbClr val="1A1A1A"/>
            </a:solidFill>
          </p:spPr>
        </p:sp>
        <p:sp>
          <p:nvSpPr>
            <p:cNvPr name="TextBox 15" id="15"/>
            <p:cNvSpPr txBox="true"/>
            <p:nvPr/>
          </p:nvSpPr>
          <p:spPr>
            <a:xfrm>
              <a:off x="0" y="-57150"/>
              <a:ext cx="1279723" cy="2022721"/>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1921116"/>
            <a:ext cx="2049168" cy="2290271"/>
            <a:chOff x="0" y="0"/>
            <a:chExt cx="812800" cy="908433"/>
          </a:xfrm>
        </p:grpSpPr>
        <p:sp>
          <p:nvSpPr>
            <p:cNvPr name="Freeform 17" id="17"/>
            <p:cNvSpPr/>
            <p:nvPr/>
          </p:nvSpPr>
          <p:spPr>
            <a:xfrm flipH="false" flipV="false" rot="0">
              <a:off x="0" y="0"/>
              <a:ext cx="812800" cy="908433"/>
            </a:xfrm>
            <a:custGeom>
              <a:avLst/>
              <a:gdLst/>
              <a:ahLst/>
              <a:cxnLst/>
              <a:rect r="r" b="b" t="t" l="l"/>
              <a:pathLst>
                <a:path h="908433" w="812800">
                  <a:moveTo>
                    <a:pt x="406400" y="0"/>
                  </a:moveTo>
                  <a:cubicBezTo>
                    <a:pt x="181951" y="0"/>
                    <a:pt x="0" y="203360"/>
                    <a:pt x="0" y="454217"/>
                  </a:cubicBezTo>
                  <a:cubicBezTo>
                    <a:pt x="0" y="705073"/>
                    <a:pt x="181951" y="908433"/>
                    <a:pt x="406400" y="908433"/>
                  </a:cubicBezTo>
                  <a:cubicBezTo>
                    <a:pt x="630849" y="908433"/>
                    <a:pt x="812800" y="705073"/>
                    <a:pt x="812800" y="454217"/>
                  </a:cubicBezTo>
                  <a:cubicBezTo>
                    <a:pt x="812800" y="203360"/>
                    <a:pt x="630849" y="0"/>
                    <a:pt x="406400" y="0"/>
                  </a:cubicBezTo>
                  <a:close/>
                </a:path>
              </a:pathLst>
            </a:custGeom>
            <a:solidFill>
              <a:srgbClr val="1A1A1A"/>
            </a:solidFill>
          </p:spPr>
        </p:sp>
        <p:sp>
          <p:nvSpPr>
            <p:cNvPr name="TextBox 18" id="18"/>
            <p:cNvSpPr txBox="true"/>
            <p:nvPr/>
          </p:nvSpPr>
          <p:spPr>
            <a:xfrm>
              <a:off x="76200" y="28016"/>
              <a:ext cx="660400" cy="795252"/>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1921116"/>
            <a:ext cx="2049168" cy="3781580"/>
            <a:chOff x="0" y="0"/>
            <a:chExt cx="812800" cy="1499959"/>
          </a:xfrm>
        </p:grpSpPr>
        <p:sp>
          <p:nvSpPr>
            <p:cNvPr name="Freeform 20" id="20"/>
            <p:cNvSpPr/>
            <p:nvPr/>
          </p:nvSpPr>
          <p:spPr>
            <a:xfrm flipH="false" flipV="false" rot="0">
              <a:off x="0" y="0"/>
              <a:ext cx="812800" cy="1499959"/>
            </a:xfrm>
            <a:custGeom>
              <a:avLst/>
              <a:gdLst/>
              <a:ahLst/>
              <a:cxnLst/>
              <a:rect r="r" b="b" t="t" l="l"/>
              <a:pathLst>
                <a:path h="1499959" w="812800">
                  <a:moveTo>
                    <a:pt x="406400" y="0"/>
                  </a:moveTo>
                  <a:cubicBezTo>
                    <a:pt x="181951" y="0"/>
                    <a:pt x="0" y="335777"/>
                    <a:pt x="0" y="749980"/>
                  </a:cubicBezTo>
                  <a:cubicBezTo>
                    <a:pt x="0" y="1164182"/>
                    <a:pt x="181951" y="1499959"/>
                    <a:pt x="406400" y="1499959"/>
                  </a:cubicBezTo>
                  <a:cubicBezTo>
                    <a:pt x="630849" y="1499959"/>
                    <a:pt x="812800" y="1164182"/>
                    <a:pt x="812800" y="749980"/>
                  </a:cubicBezTo>
                  <a:cubicBezTo>
                    <a:pt x="812800" y="335777"/>
                    <a:pt x="630849" y="0"/>
                    <a:pt x="406400" y="0"/>
                  </a:cubicBezTo>
                  <a:close/>
                </a:path>
              </a:pathLst>
            </a:custGeom>
            <a:solidFill>
              <a:srgbClr val="1A1A1A"/>
            </a:solidFill>
          </p:spPr>
        </p:sp>
        <p:sp>
          <p:nvSpPr>
            <p:cNvPr name="TextBox 21" id="21"/>
            <p:cNvSpPr txBox="true"/>
            <p:nvPr/>
          </p:nvSpPr>
          <p:spPr>
            <a:xfrm>
              <a:off x="76200" y="83471"/>
              <a:ext cx="660400" cy="1275867"/>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2237" y="1908445"/>
            <a:ext cx="2050640" cy="2049168"/>
            <a:chOff x="0" y="0"/>
            <a:chExt cx="813384" cy="812800"/>
          </a:xfrm>
        </p:grpSpPr>
        <p:sp>
          <p:nvSpPr>
            <p:cNvPr name="Freeform 23" id="23"/>
            <p:cNvSpPr/>
            <p:nvPr/>
          </p:nvSpPr>
          <p:spPr>
            <a:xfrm flipH="false" flipV="false" rot="0">
              <a:off x="0" y="0"/>
              <a:ext cx="813384" cy="812800"/>
            </a:xfrm>
            <a:custGeom>
              <a:avLst/>
              <a:gdLst/>
              <a:ahLst/>
              <a:cxnLst/>
              <a:rect r="r" b="b" t="t" l="l"/>
              <a:pathLst>
                <a:path h="812800" w="813384">
                  <a:moveTo>
                    <a:pt x="406692" y="0"/>
                  </a:moveTo>
                  <a:cubicBezTo>
                    <a:pt x="182082" y="0"/>
                    <a:pt x="0" y="181951"/>
                    <a:pt x="0" y="406400"/>
                  </a:cubicBezTo>
                  <a:cubicBezTo>
                    <a:pt x="0" y="630849"/>
                    <a:pt x="182082" y="812800"/>
                    <a:pt x="406692" y="812800"/>
                  </a:cubicBezTo>
                  <a:cubicBezTo>
                    <a:pt x="631301" y="812800"/>
                    <a:pt x="813384" y="630849"/>
                    <a:pt x="813384" y="406400"/>
                  </a:cubicBezTo>
                  <a:cubicBezTo>
                    <a:pt x="813384" y="181951"/>
                    <a:pt x="631301" y="0"/>
                    <a:pt x="406692" y="0"/>
                  </a:cubicBezTo>
                  <a:close/>
                </a:path>
              </a:pathLst>
            </a:custGeom>
            <a:solidFill>
              <a:srgbClr val="1A1A1A"/>
            </a:solidFill>
          </p:spPr>
        </p:sp>
        <p:sp>
          <p:nvSpPr>
            <p:cNvPr name="TextBox 24" id="24"/>
            <p:cNvSpPr txBox="true"/>
            <p:nvPr/>
          </p:nvSpPr>
          <p:spPr>
            <a:xfrm>
              <a:off x="76255" y="19050"/>
              <a:ext cx="660874"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3740049" y="2331234"/>
            <a:ext cx="1211702" cy="1322294"/>
          </a:xfrm>
          <a:custGeom>
            <a:avLst/>
            <a:gdLst/>
            <a:ahLst/>
            <a:cxnLst/>
            <a:rect r="r" b="b" t="t" l="l"/>
            <a:pathLst>
              <a:path h="1322294" w="1211702">
                <a:moveTo>
                  <a:pt x="0" y="0"/>
                </a:moveTo>
                <a:lnTo>
                  <a:pt x="1211703" y="0"/>
                </a:lnTo>
                <a:lnTo>
                  <a:pt x="1211703"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8572425" y="2259693"/>
            <a:ext cx="1160684" cy="1393835"/>
          </a:xfrm>
          <a:custGeom>
            <a:avLst/>
            <a:gdLst/>
            <a:ahLst/>
            <a:cxnLst/>
            <a:rect r="r" b="b" t="t" l="l"/>
            <a:pathLst>
              <a:path h="1393835" w="1160684">
                <a:moveTo>
                  <a:pt x="0" y="0"/>
                </a:moveTo>
                <a:lnTo>
                  <a:pt x="1160684" y="0"/>
                </a:lnTo>
                <a:lnTo>
                  <a:pt x="1160684" y="1393835"/>
                </a:lnTo>
                <a:lnTo>
                  <a:pt x="0" y="13938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3369186" y="2256494"/>
            <a:ext cx="1353071" cy="1353071"/>
          </a:xfrm>
          <a:custGeom>
            <a:avLst/>
            <a:gdLst/>
            <a:ahLst/>
            <a:cxnLst/>
            <a:rect r="r" b="b" t="t" l="l"/>
            <a:pathLst>
              <a:path h="1353071" w="1353071">
                <a:moveTo>
                  <a:pt x="0" y="0"/>
                </a:moveTo>
                <a:lnTo>
                  <a:pt x="1353071" y="0"/>
                </a:lnTo>
                <a:lnTo>
                  <a:pt x="1353071" y="1353071"/>
                </a:lnTo>
                <a:lnTo>
                  <a:pt x="0" y="135307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2343797" y="261924"/>
            <a:ext cx="13617940" cy="1400203"/>
          </a:xfrm>
          <a:prstGeom prst="rect">
            <a:avLst/>
          </a:prstGeom>
        </p:spPr>
        <p:txBody>
          <a:bodyPr anchor="t" rtlCol="false" tIns="0" lIns="0" bIns="0" rIns="0">
            <a:spAutoFit/>
          </a:bodyPr>
          <a:lstStyle/>
          <a:p>
            <a:pPr algn="ctr" marL="0" indent="0" lvl="0">
              <a:lnSpc>
                <a:spcPts val="11498"/>
              </a:lnSpc>
              <a:spcBef>
                <a:spcPct val="0"/>
              </a:spcBef>
            </a:pPr>
            <a:r>
              <a:rPr lang="en-US" sz="8332" spc="816">
                <a:solidFill>
                  <a:srgbClr val="231F20"/>
                </a:solidFill>
                <a:latin typeface="Oswald Bold"/>
              </a:rPr>
              <a:t>COMPETITIVE LANDSCAPE</a:t>
            </a:r>
          </a:p>
        </p:txBody>
      </p:sp>
      <p:sp>
        <p:nvSpPr>
          <p:cNvPr name="TextBox 29" id="29"/>
          <p:cNvSpPr txBox="true"/>
          <p:nvPr/>
        </p:nvSpPr>
        <p:spPr>
          <a:xfrm rot="0">
            <a:off x="2566018" y="3938563"/>
            <a:ext cx="3542623" cy="499934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In a crowded market, standing out requires innovation. Companies can differentiate themselves by introducing unique gameplay mechanics, innovative storytelling techniques, or cutting-edge technology. By offering something fresh and exciting, they can capture the attention of players and carve out a distinct niche for themselves.</a:t>
            </a:r>
          </a:p>
          <a:p>
            <a:pPr algn="ctr">
              <a:lnSpc>
                <a:spcPts val="2377"/>
              </a:lnSpc>
            </a:pPr>
          </a:p>
          <a:p>
            <a:pPr algn="ctr">
              <a:lnSpc>
                <a:spcPts val="2377"/>
              </a:lnSpc>
            </a:pPr>
          </a:p>
          <a:p>
            <a:pPr algn="ctr">
              <a:lnSpc>
                <a:spcPts val="2377"/>
              </a:lnSpc>
            </a:pPr>
          </a:p>
          <a:p>
            <a:pPr algn="ctr">
              <a:lnSpc>
                <a:spcPts val="2377"/>
              </a:lnSpc>
            </a:pPr>
          </a:p>
        </p:txBody>
      </p:sp>
      <p:sp>
        <p:nvSpPr>
          <p:cNvPr name="TextBox 30" id="30"/>
          <p:cNvSpPr txBox="true"/>
          <p:nvPr/>
        </p:nvSpPr>
        <p:spPr>
          <a:xfrm rot="0">
            <a:off x="7381455" y="3938563"/>
            <a:ext cx="3542623" cy="499934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Building a strong community around their games can give companies a competitive edge. Engaging with players through social media, forums, and live events fosters a sense of belonging and loyalty. Additionally, offering regular updates, listening to player feedback, and incorporating community suggestions into game development can deepen the connection between players and the brand, leading to long-term loyalty and advocacy.</a:t>
            </a:r>
          </a:p>
        </p:txBody>
      </p:sp>
      <p:sp>
        <p:nvSpPr>
          <p:cNvPr name="TextBox 31" id="31"/>
          <p:cNvSpPr txBox="true"/>
          <p:nvPr/>
        </p:nvSpPr>
        <p:spPr>
          <a:xfrm rot="0">
            <a:off x="12086233" y="3938563"/>
            <a:ext cx="3542623" cy="499934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 Collaborating with other companies or securing licenses for popular franchises can provide access to established fan bases and expand market reach. By partnering with well-known brands or intellectual properties, companies can leverage existing fan enthusiasm and tap into new audiences. Strategic partnerships can also lead to cross-promotional opportunities, further boosting visibility and sales.</a:t>
            </a:r>
          </a:p>
        </p:txBody>
      </p:sp>
      <p:sp>
        <p:nvSpPr>
          <p:cNvPr name="TextBox 32" id="32"/>
          <p:cNvSpPr txBox="true"/>
          <p:nvPr/>
        </p:nvSpPr>
        <p:spPr>
          <a:xfrm rot="0">
            <a:off x="2872933" y="9084237"/>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INNOVATION</a:t>
            </a:r>
          </a:p>
        </p:txBody>
      </p:sp>
      <p:sp>
        <p:nvSpPr>
          <p:cNvPr name="TextBox 33" id="33"/>
          <p:cNvSpPr txBox="true"/>
          <p:nvPr/>
        </p:nvSpPr>
        <p:spPr>
          <a:xfrm rot="0">
            <a:off x="6914626" y="9144054"/>
            <a:ext cx="4476282" cy="461011"/>
          </a:xfrm>
          <a:prstGeom prst="rect">
            <a:avLst/>
          </a:prstGeom>
        </p:spPr>
        <p:txBody>
          <a:bodyPr anchor="t" rtlCol="false" tIns="0" lIns="0" bIns="0" rIns="0">
            <a:spAutoFit/>
          </a:bodyPr>
          <a:lstStyle/>
          <a:p>
            <a:pPr algn="ctr" marL="0" indent="0" lvl="0">
              <a:lnSpc>
                <a:spcPts val="3794"/>
              </a:lnSpc>
              <a:spcBef>
                <a:spcPct val="0"/>
              </a:spcBef>
            </a:pPr>
            <a:r>
              <a:rPr lang="en-US" sz="2749" spc="269">
                <a:solidFill>
                  <a:srgbClr val="FDFBFB"/>
                </a:solidFill>
                <a:latin typeface="Oswald"/>
              </a:rPr>
              <a:t>ENGAGEMENT &amp; LOYALTY</a:t>
            </a:r>
          </a:p>
        </p:txBody>
      </p:sp>
      <p:sp>
        <p:nvSpPr>
          <p:cNvPr name="TextBox 34" id="34"/>
          <p:cNvSpPr txBox="true"/>
          <p:nvPr/>
        </p:nvSpPr>
        <p:spPr>
          <a:xfrm rot="0">
            <a:off x="12462074" y="9145596"/>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rPr>
              <a:t>PARTNERSHIPS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185931" y="664311"/>
            <a:ext cx="5325375" cy="8876442"/>
          </a:xfrm>
          <a:custGeom>
            <a:avLst/>
            <a:gdLst/>
            <a:ahLst/>
            <a:cxnLst/>
            <a:rect r="r" b="b" t="t" l="l"/>
            <a:pathLst>
              <a:path h="8876442" w="5325375">
                <a:moveTo>
                  <a:pt x="0" y="0"/>
                </a:moveTo>
                <a:lnTo>
                  <a:pt x="5325375" y="0"/>
                </a:lnTo>
                <a:lnTo>
                  <a:pt x="5325375" y="8876442"/>
                </a:lnTo>
                <a:lnTo>
                  <a:pt x="0" y="8876442"/>
                </a:lnTo>
                <a:lnTo>
                  <a:pt x="0" y="0"/>
                </a:lnTo>
                <a:close/>
              </a:path>
            </a:pathLst>
          </a:custGeom>
          <a:blipFill>
            <a:blip r:embed="rId5"/>
            <a:stretch>
              <a:fillRect l="-60633" t="0" r="-89389" b="0"/>
            </a:stretch>
          </a:blipFill>
        </p:spPr>
      </p:sp>
      <p:sp>
        <p:nvSpPr>
          <p:cNvPr name="Freeform 5" id="5"/>
          <p:cNvSpPr/>
          <p:nvPr/>
        </p:nvSpPr>
        <p:spPr>
          <a:xfrm flipH="false" flipV="false" rot="3407869">
            <a:off x="-5207135" y="10284404"/>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028700" y="510173"/>
            <a:ext cx="10511854" cy="1160879"/>
          </a:xfrm>
          <a:prstGeom prst="rect">
            <a:avLst/>
          </a:prstGeom>
        </p:spPr>
        <p:txBody>
          <a:bodyPr anchor="t" rtlCol="false" tIns="0" lIns="0" bIns="0" rIns="0">
            <a:spAutoFit/>
          </a:bodyPr>
          <a:lstStyle/>
          <a:p>
            <a:pPr marL="0" indent="0" lvl="0">
              <a:lnSpc>
                <a:spcPts val="8860"/>
              </a:lnSpc>
            </a:pPr>
            <a:r>
              <a:rPr lang="en-US" sz="8438" spc="826">
                <a:solidFill>
                  <a:srgbClr val="231F20"/>
                </a:solidFill>
                <a:latin typeface="Oswald Bold"/>
              </a:rPr>
              <a:t>RECOMMENDATIONS</a:t>
            </a:r>
          </a:p>
        </p:txBody>
      </p:sp>
      <p:sp>
        <p:nvSpPr>
          <p:cNvPr name="TextBox 7" id="7"/>
          <p:cNvSpPr txBox="true"/>
          <p:nvPr/>
        </p:nvSpPr>
        <p:spPr>
          <a:xfrm rot="0">
            <a:off x="1249366" y="1901657"/>
            <a:ext cx="10458629" cy="7356643"/>
          </a:xfrm>
          <a:prstGeom prst="rect">
            <a:avLst/>
          </a:prstGeom>
        </p:spPr>
        <p:txBody>
          <a:bodyPr anchor="t" rtlCol="false" tIns="0" lIns="0" bIns="0" rIns="0">
            <a:spAutoFit/>
          </a:bodyPr>
          <a:lstStyle/>
          <a:p>
            <a:pPr marL="508176" indent="-254088" lvl="1">
              <a:lnSpc>
                <a:spcPts val="3248"/>
              </a:lnSpc>
              <a:buFont typeface="Arial"/>
              <a:buChar char="•"/>
            </a:pPr>
            <a:r>
              <a:rPr lang="en-US" sz="2353" spc="230">
                <a:solidFill>
                  <a:srgbClr val="231F20"/>
                </a:solidFill>
                <a:latin typeface="DM Sans Bold"/>
              </a:rPr>
              <a:t>Engagement driven Community Building</a:t>
            </a:r>
            <a:r>
              <a:rPr lang="en-US" sz="2353" spc="230">
                <a:solidFill>
                  <a:srgbClr val="231F20"/>
                </a:solidFill>
                <a:latin typeface="DM Sans"/>
              </a:rPr>
              <a:t> - Implementing a robust community engagement strategy can help cultivate a loyal fanbase. Includes regular updates, developer blogs, behind-the-scenes content, and interactive social media campaigns. Engaging directly with fans, listening to their feedback fosteres a strong bond with the game and its community.</a:t>
            </a:r>
          </a:p>
          <a:p>
            <a:pPr>
              <a:lnSpc>
                <a:spcPts val="3248"/>
              </a:lnSpc>
            </a:pPr>
          </a:p>
          <a:p>
            <a:pPr marL="508176" indent="-254088" lvl="1">
              <a:lnSpc>
                <a:spcPts val="3248"/>
              </a:lnSpc>
              <a:buFont typeface="Arial"/>
              <a:buChar char="•"/>
            </a:pPr>
            <a:r>
              <a:rPr lang="en-US" sz="2353" spc="230">
                <a:solidFill>
                  <a:srgbClr val="231F20"/>
                </a:solidFill>
                <a:latin typeface="DM Sans Bold"/>
              </a:rPr>
              <a:t>Post-launch Support and Content Updates</a:t>
            </a:r>
            <a:r>
              <a:rPr lang="en-US" sz="2353" spc="230">
                <a:solidFill>
                  <a:srgbClr val="231F20"/>
                </a:solidFill>
                <a:latin typeface="DM Sans"/>
              </a:rPr>
              <a:t> - Providing ongoing support and regular content updates post-launch can keep players engaged and invested in the game over the long term. This can include new levels, characters, storylines, or gameplay features that expand and enhance the gaming experience. By demonstrating a commitment to continually improving the game and delivering fresh, exciting content, companies can encourage player retention and build a loyal fanbase.</a:t>
            </a:r>
          </a:p>
          <a:p>
            <a:pPr>
              <a:lnSpc>
                <a:spcPts val="324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1764592" y="-9685013"/>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5320411"/>
            <a:ext cx="11315004" cy="2343174"/>
          </a:xfrm>
          <a:prstGeom prst="rect">
            <a:avLst/>
          </a:prstGeom>
        </p:spPr>
        <p:txBody>
          <a:bodyPr anchor="t" rtlCol="false" tIns="0" lIns="0" bIns="0" rIns="0">
            <a:spAutoFit/>
          </a:bodyPr>
          <a:lstStyle/>
          <a:p>
            <a:pPr>
              <a:lnSpc>
                <a:spcPts val="4723"/>
              </a:lnSpc>
            </a:pPr>
            <a:r>
              <a:rPr lang="en-US" sz="3374">
                <a:solidFill>
                  <a:srgbClr val="000000"/>
                </a:solidFill>
                <a:latin typeface="DM Sans Bold Italics"/>
              </a:rPr>
              <a:t>Link to access visualization of data - </a:t>
            </a:r>
          </a:p>
          <a:p>
            <a:pPr marL="0" indent="0" lvl="0">
              <a:lnSpc>
                <a:spcPts val="4723"/>
              </a:lnSpc>
              <a:spcBef>
                <a:spcPct val="0"/>
              </a:spcBef>
            </a:pPr>
            <a:r>
              <a:rPr lang="en-US" sz="3374">
                <a:solidFill>
                  <a:srgbClr val="000000"/>
                </a:solidFill>
                <a:latin typeface="DM Sans Italics"/>
              </a:rPr>
              <a:t>https://app.powerbi.com/links/VoetyxUoyA?ctid=b4b57ca5-79a2-4847-abaf-3b0ff5e12707&amp;pbi_source=linkShare</a:t>
            </a:r>
          </a:p>
        </p:txBody>
      </p:sp>
      <p:sp>
        <p:nvSpPr>
          <p:cNvPr name="TextBox 5" id="5"/>
          <p:cNvSpPr txBox="true"/>
          <p:nvPr/>
        </p:nvSpPr>
        <p:spPr>
          <a:xfrm rot="0">
            <a:off x="1561733" y="2105045"/>
            <a:ext cx="6838594"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 YOU</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DAGCl-GDVFg</dc:identifier>
  <dcterms:modified xsi:type="dcterms:W3CDTF">2011-08-01T06:04:30Z</dcterms:modified>
  <cp:revision>1</cp:revision>
  <dc:title>Stats</dc:title>
</cp:coreProperties>
</file>