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6"/>
    <p:sldId id="257" r:id="rId27"/>
    <p:sldId id="258" r:id="rId28"/>
    <p:sldId id="259" r:id="rId29"/>
    <p:sldId id="260" r:id="rId30"/>
    <p:sldId id="261" r:id="rId31"/>
    <p:sldId id="262" r:id="rId32"/>
    <p:sldId id="263" r:id="rId33"/>
    <p:sldId id="264" r:id="rId34"/>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Kollektif" charset="1" panose="020B0604020101010102"/>
      <p:regular r:id="rId10"/>
    </p:embeddedFont>
    <p:embeddedFont>
      <p:font typeface="Kollektif Bold" charset="1" panose="020B0604020101010102"/>
      <p:regular r:id="rId11"/>
    </p:embeddedFont>
    <p:embeddedFont>
      <p:font typeface="Kollektif Italics" charset="1" panose="020B0604020101010102"/>
      <p:regular r:id="rId12"/>
    </p:embeddedFont>
    <p:embeddedFont>
      <p:font typeface="Kollektif Bold Italics" charset="1" panose="020B0604020101010102"/>
      <p:regular r:id="rId13"/>
    </p:embeddedFont>
    <p:embeddedFont>
      <p:font typeface="DM Sans" charset="1" panose="00000000000000000000"/>
      <p:regular r:id="rId14"/>
    </p:embeddedFont>
    <p:embeddedFont>
      <p:font typeface="DM Sans Bold" charset="1" panose="00000000000000000000"/>
      <p:regular r:id="rId15"/>
    </p:embeddedFont>
    <p:embeddedFont>
      <p:font typeface="DM Sans Italics" charset="1" panose="00000000000000000000"/>
      <p:regular r:id="rId16"/>
    </p:embeddedFont>
    <p:embeddedFont>
      <p:font typeface="DM Sans Bold Italics" charset="1" panose="00000000000000000000"/>
      <p:regular r:id="rId17"/>
    </p:embeddedFont>
    <p:embeddedFont>
      <p:font typeface="IBM Plex Sans" charset="1" panose="020B0503050203000203"/>
      <p:regular r:id="rId18"/>
    </p:embeddedFont>
    <p:embeddedFont>
      <p:font typeface="IBM Plex Sans Bold" charset="1" panose="020B0803050203000203"/>
      <p:regular r:id="rId19"/>
    </p:embeddedFont>
    <p:embeddedFont>
      <p:font typeface="IBM Plex Sans Italics" charset="1" panose="020B0503050203000203"/>
      <p:regular r:id="rId20"/>
    </p:embeddedFont>
    <p:embeddedFont>
      <p:font typeface="IBM Plex Sans Bold Italics" charset="1" panose="020B0803050203000203"/>
      <p:regular r:id="rId21"/>
    </p:embeddedFont>
    <p:embeddedFont>
      <p:font typeface="IBM Plex Sans Thin" charset="1" panose="020B0203050203000203"/>
      <p:regular r:id="rId22"/>
    </p:embeddedFont>
    <p:embeddedFont>
      <p:font typeface="IBM Plex Sans Thin Italics" charset="1" panose="020B0203050203000203"/>
      <p:regular r:id="rId23"/>
    </p:embeddedFont>
    <p:embeddedFont>
      <p:font typeface="IBM Plex Sans Medium" charset="1" panose="020B0603050203000203"/>
      <p:regular r:id="rId24"/>
    </p:embeddedFont>
    <p:embeddedFont>
      <p:font typeface="IBM Plex Sans Medium Italics" charset="1" panose="020B0603050203000203"/>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slides/slide1.xml" Type="http://schemas.openxmlformats.org/officeDocument/2006/relationships/slide"/><Relationship Id="rId27" Target="slides/slide2.xml" Type="http://schemas.openxmlformats.org/officeDocument/2006/relationships/slide"/><Relationship Id="rId28" Target="slides/slide3.xml" Type="http://schemas.openxmlformats.org/officeDocument/2006/relationships/slide"/><Relationship Id="rId29" Target="slides/slide4.xml" Type="http://schemas.openxmlformats.org/officeDocument/2006/relationships/slide"/><Relationship Id="rId3" Target="viewProps.xml" Type="http://schemas.openxmlformats.org/officeDocument/2006/relationships/viewProps"/><Relationship Id="rId30" Target="slides/slide5.xml" Type="http://schemas.openxmlformats.org/officeDocument/2006/relationships/slide"/><Relationship Id="rId31" Target="slides/slide6.xml" Type="http://schemas.openxmlformats.org/officeDocument/2006/relationships/slide"/><Relationship Id="rId32" Target="slides/slide7.xml" Type="http://schemas.openxmlformats.org/officeDocument/2006/relationships/slide"/><Relationship Id="rId33" Target="slides/slide8.xml" Type="http://schemas.openxmlformats.org/officeDocument/2006/relationships/slide"/><Relationship Id="rId34" Target="slides/slide9.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2700000">
            <a:off x="14631400" y="8679699"/>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flipV="true">
            <a:off x="14131544" y="7969488"/>
            <a:ext cx="5132702" cy="5185216"/>
          </a:xfrm>
          <a:prstGeom prst="line">
            <a:avLst/>
          </a:prstGeom>
          <a:ln cap="flat" w="28575">
            <a:solidFill>
              <a:srgbClr val="8CA9AD"/>
            </a:solidFill>
            <a:prstDash val="solid"/>
            <a:headEnd type="none" len="sm" w="sm"/>
            <a:tailEnd type="none" len="sm" w="sm"/>
          </a:ln>
        </p:spPr>
      </p:sp>
      <p:sp>
        <p:nvSpPr>
          <p:cNvPr name="AutoShape 6" id="6"/>
          <p:cNvSpPr/>
          <p:nvPr/>
        </p:nvSpPr>
        <p:spPr>
          <a:xfrm flipV="true">
            <a:off x="14444220" y="8329798"/>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flipV="true">
            <a:off x="14802690" y="8681112"/>
            <a:ext cx="4867141" cy="4867141"/>
          </a:xfrm>
          <a:prstGeom prst="line">
            <a:avLst/>
          </a:prstGeom>
          <a:ln cap="flat" w="28575">
            <a:solidFill>
              <a:srgbClr val="8CA9AD"/>
            </a:solidFill>
            <a:prstDash val="solid"/>
            <a:headEnd type="none" len="sm" w="sm"/>
            <a:tailEnd type="none" len="sm" w="sm"/>
          </a:ln>
        </p:spPr>
      </p:sp>
      <p:sp>
        <p:nvSpPr>
          <p:cNvPr name="TextBox 8" id="8"/>
          <p:cNvSpPr txBox="true"/>
          <p:nvPr/>
        </p:nvSpPr>
        <p:spPr>
          <a:xfrm rot="0">
            <a:off x="3184293" y="3973508"/>
            <a:ext cx="12484720" cy="1798277"/>
          </a:xfrm>
          <a:prstGeom prst="rect">
            <a:avLst/>
          </a:prstGeom>
        </p:spPr>
        <p:txBody>
          <a:bodyPr anchor="t" rtlCol="false" tIns="0" lIns="0" bIns="0" rIns="0">
            <a:spAutoFit/>
          </a:bodyPr>
          <a:lstStyle/>
          <a:p>
            <a:pPr algn="ctr">
              <a:lnSpc>
                <a:spcPts val="6416"/>
              </a:lnSpc>
            </a:pPr>
            <a:r>
              <a:rPr lang="en-US" sz="6416">
                <a:solidFill>
                  <a:srgbClr val="227C9D"/>
                </a:solidFill>
                <a:latin typeface="Kollektif Bold"/>
              </a:rPr>
              <a:t>COFFEE, CULTURE, AND METAL: A GLOBAL EXPLORATION</a:t>
            </a:r>
          </a:p>
        </p:txBody>
      </p:sp>
      <p:sp>
        <p:nvSpPr>
          <p:cNvPr name="TextBox 9" id="9"/>
          <p:cNvSpPr txBox="true"/>
          <p:nvPr/>
        </p:nvSpPr>
        <p:spPr>
          <a:xfrm rot="0">
            <a:off x="3503306" y="5949632"/>
            <a:ext cx="11967316" cy="627469"/>
          </a:xfrm>
          <a:prstGeom prst="rect">
            <a:avLst/>
          </a:prstGeom>
        </p:spPr>
        <p:txBody>
          <a:bodyPr anchor="t" rtlCol="false" tIns="0" lIns="0" bIns="0" rIns="0">
            <a:spAutoFit/>
          </a:bodyPr>
          <a:lstStyle/>
          <a:p>
            <a:pPr algn="ctr">
              <a:lnSpc>
                <a:spcPts val="4847"/>
              </a:lnSpc>
            </a:pPr>
            <a:r>
              <a:rPr lang="en-US" sz="4407">
                <a:solidFill>
                  <a:srgbClr val="545454"/>
                </a:solidFill>
                <a:latin typeface="DM Sans Bold"/>
              </a:rPr>
              <a:t>Unveiling Quirky Connections Through Data</a:t>
            </a:r>
          </a:p>
        </p:txBody>
      </p:sp>
      <p:sp>
        <p:nvSpPr>
          <p:cNvPr name="Freeform 10" id="10"/>
          <p:cNvSpPr/>
          <p:nvPr/>
        </p:nvSpPr>
        <p:spPr>
          <a:xfrm flipH="false" flipV="false" rot="0">
            <a:off x="0" y="74707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10800000">
            <a:off x="0" y="85545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5400000">
            <a:off x="1083809" y="85545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10800000">
            <a:off x="1083809" y="962372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4" id="14"/>
          <p:cNvSpPr/>
          <p:nvPr/>
        </p:nvSpPr>
        <p:spPr>
          <a:xfrm flipH="false" flipV="false" rot="5400000">
            <a:off x="0" y="9638357"/>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5400000">
            <a:off x="15470622" y="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false" flipV="false" rot="-5400000">
            <a:off x="16554431" y="0"/>
            <a:ext cx="1083809" cy="1083809"/>
          </a:xfrm>
          <a:custGeom>
            <a:avLst/>
            <a:gdLst/>
            <a:ahLst/>
            <a:cxnLst/>
            <a:rect r="r" b="b" t="t" l="l"/>
            <a:pathLst>
              <a:path h="1083809" w="1083809">
                <a:moveTo>
                  <a:pt x="0" y="0"/>
                </a:moveTo>
                <a:lnTo>
                  <a:pt x="1083808" y="0"/>
                </a:lnTo>
                <a:lnTo>
                  <a:pt x="1083808"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true" flipV="true" rot="0">
            <a:off x="17638239" y="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5400000">
            <a:off x="16554431" y="1083809"/>
            <a:ext cx="1083809" cy="1083809"/>
          </a:xfrm>
          <a:custGeom>
            <a:avLst/>
            <a:gdLst/>
            <a:ahLst/>
            <a:cxnLst/>
            <a:rect r="r" b="b" t="t" l="l"/>
            <a:pathLst>
              <a:path h="1083809" w="1083809">
                <a:moveTo>
                  <a:pt x="0" y="0"/>
                </a:moveTo>
                <a:lnTo>
                  <a:pt x="1083808" y="0"/>
                </a:lnTo>
                <a:lnTo>
                  <a:pt x="1083808"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9" id="19"/>
          <p:cNvSpPr/>
          <p:nvPr/>
        </p:nvSpPr>
        <p:spPr>
          <a:xfrm flipH="false" flipV="false" rot="-5400000">
            <a:off x="17255290" y="307775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0" id="20"/>
          <p:cNvSpPr/>
          <p:nvPr/>
        </p:nvSpPr>
        <p:spPr>
          <a:xfrm flipH="false" flipV="false" rot="5400000">
            <a:off x="17638239" y="10838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1" id="21"/>
          <p:cNvSpPr/>
          <p:nvPr/>
        </p:nvSpPr>
        <p:spPr>
          <a:xfrm flipH="true" flipV="true" rot="5400000">
            <a:off x="17638239" y="2167618"/>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2" id="22"/>
          <p:cNvSpPr/>
          <p:nvPr/>
        </p:nvSpPr>
        <p:spPr>
          <a:xfrm flipH="true" flipV="true" rot="5400000">
            <a:off x="1093334" y="747073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23" id="23"/>
          <p:cNvGrpSpPr/>
          <p:nvPr/>
        </p:nvGrpSpPr>
        <p:grpSpPr>
          <a:xfrm rot="2700000">
            <a:off x="-1376391" y="-3093321"/>
            <a:ext cx="7415398" cy="3565095"/>
            <a:chOff x="0" y="0"/>
            <a:chExt cx="660400" cy="317500"/>
          </a:xfrm>
        </p:grpSpPr>
        <p:sp>
          <p:nvSpPr>
            <p:cNvPr name="Freeform 24" id="24"/>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25" id="25"/>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26" id="26"/>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27" id="27"/>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28" id="28"/>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29" id="29"/>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30" id="30"/>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31" id="31"/>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32" id="32"/>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33" id="33"/>
          <p:cNvSpPr/>
          <p:nvPr/>
        </p:nvSpPr>
        <p:spPr>
          <a:xfrm>
            <a:off x="-2509797" y="905760"/>
            <a:ext cx="2628598" cy="2671969"/>
          </a:xfrm>
          <a:prstGeom prst="line">
            <a:avLst/>
          </a:prstGeom>
          <a:ln cap="flat" w="28575">
            <a:solidFill>
              <a:srgbClr val="8CA9AD"/>
            </a:solidFill>
            <a:prstDash val="solid"/>
            <a:headEnd type="none" len="sm" w="sm"/>
            <a:tailEnd type="none" len="sm" w="sm"/>
          </a:ln>
        </p:spPr>
      </p:sp>
      <p:sp>
        <p:nvSpPr>
          <p:cNvPr name="TextBox 34" id="34"/>
          <p:cNvSpPr txBox="true"/>
          <p:nvPr/>
        </p:nvSpPr>
        <p:spPr>
          <a:xfrm rot="0">
            <a:off x="12350733" y="7055837"/>
            <a:ext cx="4212352" cy="414902"/>
          </a:xfrm>
          <a:prstGeom prst="rect">
            <a:avLst/>
          </a:prstGeom>
        </p:spPr>
        <p:txBody>
          <a:bodyPr anchor="t" rtlCol="false" tIns="0" lIns="0" bIns="0" rIns="0">
            <a:spAutoFit/>
          </a:bodyPr>
          <a:lstStyle/>
          <a:p>
            <a:pPr algn="ctr">
              <a:lnSpc>
                <a:spcPts val="3292"/>
              </a:lnSpc>
              <a:spcBef>
                <a:spcPct val="0"/>
              </a:spcBef>
            </a:pPr>
            <a:r>
              <a:rPr lang="en-US" sz="2966">
                <a:solidFill>
                  <a:srgbClr val="000000"/>
                </a:solidFill>
                <a:latin typeface="DM Sans Bold"/>
              </a:rPr>
              <a:t>~ Hitesh Choudhary</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967937" y="4170292"/>
            <a:ext cx="11975803" cy="5903138"/>
          </a:xfrm>
          <a:custGeom>
            <a:avLst/>
            <a:gdLst/>
            <a:ahLst/>
            <a:cxnLst/>
            <a:rect r="r" b="b" t="t" l="l"/>
            <a:pathLst>
              <a:path h="5903138" w="11975803">
                <a:moveTo>
                  <a:pt x="0" y="0"/>
                </a:moveTo>
                <a:lnTo>
                  <a:pt x="11975803" y="0"/>
                </a:lnTo>
                <a:lnTo>
                  <a:pt x="11975803" y="5903138"/>
                </a:lnTo>
                <a:lnTo>
                  <a:pt x="0" y="5903138"/>
                </a:lnTo>
                <a:lnTo>
                  <a:pt x="0" y="0"/>
                </a:lnTo>
                <a:close/>
              </a:path>
            </a:pathLst>
          </a:custGeom>
          <a:blipFill>
            <a:blip r:embed="rId2"/>
            <a:stretch>
              <a:fillRect l="0" t="-3490" r="0" b="-7031"/>
            </a:stretch>
          </a:blipFill>
        </p:spPr>
      </p:sp>
      <p:sp>
        <p:nvSpPr>
          <p:cNvPr name="TextBox 3" id="3"/>
          <p:cNvSpPr txBox="true"/>
          <p:nvPr/>
        </p:nvSpPr>
        <p:spPr>
          <a:xfrm rot="0">
            <a:off x="1028700" y="7670687"/>
            <a:ext cx="1475373" cy="481330"/>
          </a:xfrm>
          <a:prstGeom prst="rect">
            <a:avLst/>
          </a:prstGeom>
        </p:spPr>
        <p:txBody>
          <a:bodyPr anchor="t" rtlCol="false" tIns="0" lIns="0" bIns="0" rIns="0">
            <a:spAutoFit/>
          </a:bodyPr>
          <a:lstStyle/>
          <a:p>
            <a:pPr algn="ctr">
              <a:lnSpc>
                <a:spcPts val="3919"/>
              </a:lnSpc>
            </a:pPr>
            <a:r>
              <a:rPr lang="en-US" sz="2799">
                <a:solidFill>
                  <a:srgbClr val="FFFFFF"/>
                </a:solidFill>
                <a:latin typeface="IBM Plex Sans Bold"/>
              </a:rPr>
              <a:t>+19K</a:t>
            </a:r>
          </a:p>
        </p:txBody>
      </p:sp>
      <p:sp>
        <p:nvSpPr>
          <p:cNvPr name="TextBox 4" id="4"/>
          <p:cNvSpPr txBox="true"/>
          <p:nvPr/>
        </p:nvSpPr>
        <p:spPr>
          <a:xfrm rot="0">
            <a:off x="3787990" y="220465"/>
            <a:ext cx="12294648" cy="844677"/>
          </a:xfrm>
          <a:prstGeom prst="rect">
            <a:avLst/>
          </a:prstGeom>
        </p:spPr>
        <p:txBody>
          <a:bodyPr anchor="t" rtlCol="false" tIns="0" lIns="0" bIns="0" rIns="0">
            <a:spAutoFit/>
          </a:bodyPr>
          <a:lstStyle/>
          <a:p>
            <a:pPr>
              <a:lnSpc>
                <a:spcPts val="5544"/>
              </a:lnSpc>
            </a:pPr>
            <a:r>
              <a:rPr lang="en-US" sz="5600">
                <a:solidFill>
                  <a:srgbClr val="FE6D73"/>
                </a:solidFill>
                <a:latin typeface="Kollektif Bold"/>
              </a:rPr>
              <a:t>DEMOGRAPHICS REPORT</a:t>
            </a:r>
          </a:p>
        </p:txBody>
      </p:sp>
      <p:sp>
        <p:nvSpPr>
          <p:cNvPr name="TextBox 5" id="5"/>
          <p:cNvSpPr txBox="true"/>
          <p:nvPr/>
        </p:nvSpPr>
        <p:spPr>
          <a:xfrm rot="0">
            <a:off x="2056645" y="1250562"/>
            <a:ext cx="3462690" cy="481330"/>
          </a:xfrm>
          <a:prstGeom prst="rect">
            <a:avLst/>
          </a:prstGeom>
        </p:spPr>
        <p:txBody>
          <a:bodyPr anchor="t" rtlCol="false" tIns="0" lIns="0" bIns="0" rIns="0">
            <a:spAutoFit/>
          </a:bodyPr>
          <a:lstStyle/>
          <a:p>
            <a:pPr>
              <a:lnSpc>
                <a:spcPts val="3919"/>
              </a:lnSpc>
            </a:pPr>
            <a:r>
              <a:rPr lang="en-US" sz="2799">
                <a:solidFill>
                  <a:srgbClr val="FE6D73"/>
                </a:solidFill>
                <a:latin typeface="DM Sans Bold"/>
              </a:rPr>
              <a:t>HIGHEST</a:t>
            </a:r>
          </a:p>
        </p:txBody>
      </p:sp>
      <p:sp>
        <p:nvSpPr>
          <p:cNvPr name="TextBox 6" id="6"/>
          <p:cNvSpPr txBox="true"/>
          <p:nvPr/>
        </p:nvSpPr>
        <p:spPr>
          <a:xfrm rot="0">
            <a:off x="1182172" y="2016180"/>
            <a:ext cx="4631120" cy="1333500"/>
          </a:xfrm>
          <a:prstGeom prst="rect">
            <a:avLst/>
          </a:prstGeom>
        </p:spPr>
        <p:txBody>
          <a:bodyPr anchor="t" rtlCol="false" tIns="0" lIns="0" bIns="0" rIns="0">
            <a:spAutoFit/>
          </a:bodyPr>
          <a:lstStyle/>
          <a:p>
            <a:pPr>
              <a:lnSpc>
                <a:spcPts val="2160"/>
              </a:lnSpc>
            </a:pPr>
            <a:r>
              <a:rPr lang="en-US" sz="1800">
                <a:solidFill>
                  <a:srgbClr val="545454"/>
                </a:solidFill>
                <a:latin typeface="DM Sans"/>
              </a:rPr>
              <a:t>The countries with the highest birth rates are Burundi (50.41) and Malawi (54.88). These countries also have high death rates (18.86 and 22.14 respectively).</a:t>
            </a:r>
          </a:p>
          <a:p>
            <a:pPr>
              <a:lnSpc>
                <a:spcPts val="2160"/>
              </a:lnSpc>
            </a:pPr>
          </a:p>
        </p:txBody>
      </p:sp>
      <p:sp>
        <p:nvSpPr>
          <p:cNvPr name="TextBox 7" id="7"/>
          <p:cNvSpPr txBox="true"/>
          <p:nvPr/>
        </p:nvSpPr>
        <p:spPr>
          <a:xfrm rot="0">
            <a:off x="7715873" y="1155312"/>
            <a:ext cx="2427627" cy="481330"/>
          </a:xfrm>
          <a:prstGeom prst="rect">
            <a:avLst/>
          </a:prstGeom>
        </p:spPr>
        <p:txBody>
          <a:bodyPr anchor="t" rtlCol="false" tIns="0" lIns="0" bIns="0" rIns="0">
            <a:spAutoFit/>
          </a:bodyPr>
          <a:lstStyle/>
          <a:p>
            <a:pPr>
              <a:lnSpc>
                <a:spcPts val="3919"/>
              </a:lnSpc>
            </a:pPr>
            <a:r>
              <a:rPr lang="en-US" sz="2799">
                <a:solidFill>
                  <a:srgbClr val="48CFAE"/>
                </a:solidFill>
                <a:latin typeface="DM Sans Bold"/>
              </a:rPr>
              <a:t>AVERAGE</a:t>
            </a:r>
          </a:p>
        </p:txBody>
      </p:sp>
      <p:sp>
        <p:nvSpPr>
          <p:cNvPr name="TextBox 8" id="8"/>
          <p:cNvSpPr txBox="true"/>
          <p:nvPr/>
        </p:nvSpPr>
        <p:spPr>
          <a:xfrm rot="0">
            <a:off x="6828440" y="1970017"/>
            <a:ext cx="4631120" cy="1866900"/>
          </a:xfrm>
          <a:prstGeom prst="rect">
            <a:avLst/>
          </a:prstGeom>
        </p:spPr>
        <p:txBody>
          <a:bodyPr anchor="t" rtlCol="false" tIns="0" lIns="0" bIns="0" rIns="0">
            <a:spAutoFit/>
          </a:bodyPr>
          <a:lstStyle/>
          <a:p>
            <a:pPr>
              <a:lnSpc>
                <a:spcPts val="2160"/>
              </a:lnSpc>
            </a:pPr>
            <a:r>
              <a:rPr lang="en-US" sz="1800">
                <a:solidFill>
                  <a:srgbClr val="545454"/>
                </a:solidFill>
                <a:latin typeface="DM Sans"/>
              </a:rPr>
              <a:t>Brazil (27.72) and Colombia (32.10) have birth rates that are above the global average around 18 births per 1,000 people according to World Bank </a:t>
            </a:r>
            <a:r>
              <a:rPr lang="en-US" sz="1800">
                <a:solidFill>
                  <a:srgbClr val="545454"/>
                </a:solidFill>
                <a:latin typeface="DM Sans"/>
              </a:rPr>
              <a:t>but lower than some of the African countries listed. Their death rates are also lower than the African countries.</a:t>
            </a:r>
          </a:p>
        </p:txBody>
      </p:sp>
      <p:sp>
        <p:nvSpPr>
          <p:cNvPr name="TextBox 9" id="9"/>
          <p:cNvSpPr txBox="true"/>
          <p:nvPr/>
        </p:nvSpPr>
        <p:spPr>
          <a:xfrm rot="0">
            <a:off x="13229008" y="1250562"/>
            <a:ext cx="3014366" cy="481330"/>
          </a:xfrm>
          <a:prstGeom prst="rect">
            <a:avLst/>
          </a:prstGeom>
        </p:spPr>
        <p:txBody>
          <a:bodyPr anchor="t" rtlCol="false" tIns="0" lIns="0" bIns="0" rIns="0">
            <a:spAutoFit/>
          </a:bodyPr>
          <a:lstStyle/>
          <a:p>
            <a:pPr>
              <a:lnSpc>
                <a:spcPts val="3919"/>
              </a:lnSpc>
            </a:pPr>
            <a:r>
              <a:rPr lang="en-US" sz="2799">
                <a:solidFill>
                  <a:srgbClr val="FFCB77"/>
                </a:solidFill>
                <a:latin typeface="DM Sans Bold"/>
              </a:rPr>
              <a:t>LOWEST</a:t>
            </a:r>
          </a:p>
        </p:txBody>
      </p:sp>
      <p:sp>
        <p:nvSpPr>
          <p:cNvPr name="TextBox 10" id="10"/>
          <p:cNvSpPr txBox="true"/>
          <p:nvPr/>
        </p:nvSpPr>
        <p:spPr>
          <a:xfrm rot="0">
            <a:off x="12628180" y="1970017"/>
            <a:ext cx="4631120" cy="800100"/>
          </a:xfrm>
          <a:prstGeom prst="rect">
            <a:avLst/>
          </a:prstGeom>
        </p:spPr>
        <p:txBody>
          <a:bodyPr anchor="t" rtlCol="false" tIns="0" lIns="0" bIns="0" rIns="0">
            <a:spAutoFit/>
          </a:bodyPr>
          <a:lstStyle/>
          <a:p>
            <a:pPr>
              <a:lnSpc>
                <a:spcPts val="2160"/>
              </a:lnSpc>
            </a:pPr>
            <a:r>
              <a:rPr lang="en-US" sz="1800">
                <a:solidFill>
                  <a:srgbClr val="545454"/>
                </a:solidFill>
                <a:latin typeface="DM Sans"/>
              </a:rPr>
              <a:t>Panama (31.52) has a birth rate that is closer to the global average and a very low death rate (5.71).</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700000">
            <a:off x="-3413252" y="8274807"/>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grpSp>
        <p:nvGrpSpPr>
          <p:cNvPr name="Group 5" id="5"/>
          <p:cNvGrpSpPr/>
          <p:nvPr/>
        </p:nvGrpSpPr>
        <p:grpSpPr>
          <a:xfrm rot="-2700000">
            <a:off x="14034654" y="-4091495"/>
            <a:ext cx="7415398" cy="3565095"/>
            <a:chOff x="0" y="0"/>
            <a:chExt cx="660400" cy="317500"/>
          </a:xfrm>
        </p:grpSpPr>
        <p:sp>
          <p:nvSpPr>
            <p:cNvPr name="Freeform 6" id="6"/>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7" id="7"/>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8" id="8"/>
          <p:cNvSpPr/>
          <p:nvPr/>
        </p:nvSpPr>
        <p:spPr>
          <a:xfrm flipV="true">
            <a:off x="16779354" y="-3323851"/>
            <a:ext cx="5132702" cy="5185216"/>
          </a:xfrm>
          <a:prstGeom prst="line">
            <a:avLst/>
          </a:prstGeom>
          <a:ln cap="flat" w="28575">
            <a:solidFill>
              <a:srgbClr val="8CA9AD"/>
            </a:solidFill>
            <a:prstDash val="solid"/>
            <a:headEnd type="none" len="sm" w="sm"/>
            <a:tailEnd type="none" len="sm" w="sm"/>
          </a:ln>
        </p:spPr>
      </p:sp>
      <p:sp>
        <p:nvSpPr>
          <p:cNvPr name="AutoShape 9" id="9"/>
          <p:cNvSpPr/>
          <p:nvPr/>
        </p:nvSpPr>
        <p:spPr>
          <a:xfrm flipV="true">
            <a:off x="17092031" y="-2963542"/>
            <a:ext cx="5038853" cy="5038853"/>
          </a:xfrm>
          <a:prstGeom prst="line">
            <a:avLst/>
          </a:prstGeom>
          <a:ln cap="flat" w="28575">
            <a:solidFill>
              <a:srgbClr val="8CA9AD"/>
            </a:solidFill>
            <a:prstDash val="solid"/>
            <a:headEnd type="none" len="sm" w="sm"/>
            <a:tailEnd type="none" len="sm" w="sm"/>
          </a:ln>
        </p:spPr>
      </p:sp>
      <p:sp>
        <p:nvSpPr>
          <p:cNvPr name="AutoShape 10" id="10"/>
          <p:cNvSpPr/>
          <p:nvPr/>
        </p:nvSpPr>
        <p:spPr>
          <a:xfrm flipV="true">
            <a:off x="17450501" y="-2612228"/>
            <a:ext cx="4867141" cy="4867141"/>
          </a:xfrm>
          <a:prstGeom prst="line">
            <a:avLst/>
          </a:prstGeom>
          <a:ln cap="flat" w="28575">
            <a:solidFill>
              <a:srgbClr val="8CA9AD"/>
            </a:solidFill>
            <a:prstDash val="solid"/>
            <a:headEnd type="none" len="sm" w="sm"/>
            <a:tailEnd type="none" len="sm" w="sm"/>
          </a:ln>
        </p:spPr>
      </p:sp>
      <p:sp>
        <p:nvSpPr>
          <p:cNvPr name="AutoShape 11" id="11"/>
          <p:cNvSpPr/>
          <p:nvPr/>
        </p:nvSpPr>
        <p:spPr>
          <a:xfrm flipV="true">
            <a:off x="17836769" y="-2308948"/>
            <a:ext cx="4690515" cy="4690515"/>
          </a:xfrm>
          <a:prstGeom prst="line">
            <a:avLst/>
          </a:prstGeom>
          <a:ln cap="flat" w="28575">
            <a:solidFill>
              <a:srgbClr val="8CA9AD"/>
            </a:solidFill>
            <a:prstDash val="solid"/>
            <a:headEnd type="none" len="sm" w="sm"/>
            <a:tailEnd type="none" len="sm" w="sm"/>
          </a:ln>
        </p:spPr>
      </p:sp>
      <p:sp>
        <p:nvSpPr>
          <p:cNvPr name="AutoShape 12" id="12"/>
          <p:cNvSpPr/>
          <p:nvPr/>
        </p:nvSpPr>
        <p:spPr>
          <a:xfrm flipV="true">
            <a:off x="18276445" y="-1822252"/>
            <a:ext cx="4347674" cy="4347674"/>
          </a:xfrm>
          <a:prstGeom prst="line">
            <a:avLst/>
          </a:prstGeom>
          <a:ln cap="flat" w="28575">
            <a:solidFill>
              <a:srgbClr val="8CA9AD"/>
            </a:solidFill>
            <a:prstDash val="solid"/>
            <a:headEnd type="none" len="sm" w="sm"/>
            <a:tailEnd type="none" len="sm" w="sm"/>
          </a:ln>
        </p:spPr>
      </p:sp>
      <p:sp>
        <p:nvSpPr>
          <p:cNvPr name="Freeform 13" id="13"/>
          <p:cNvSpPr/>
          <p:nvPr/>
        </p:nvSpPr>
        <p:spPr>
          <a:xfrm flipH="false" flipV="false" rot="0">
            <a:off x="7790650" y="2075312"/>
            <a:ext cx="11225512" cy="6645614"/>
          </a:xfrm>
          <a:custGeom>
            <a:avLst/>
            <a:gdLst/>
            <a:ahLst/>
            <a:cxnLst/>
            <a:rect r="r" b="b" t="t" l="l"/>
            <a:pathLst>
              <a:path h="6645614" w="11225512">
                <a:moveTo>
                  <a:pt x="0" y="0"/>
                </a:moveTo>
                <a:lnTo>
                  <a:pt x="11225512" y="0"/>
                </a:lnTo>
                <a:lnTo>
                  <a:pt x="11225512" y="6645614"/>
                </a:lnTo>
                <a:lnTo>
                  <a:pt x="0" y="6645614"/>
                </a:lnTo>
                <a:lnTo>
                  <a:pt x="0" y="0"/>
                </a:lnTo>
                <a:close/>
              </a:path>
            </a:pathLst>
          </a:custGeom>
          <a:blipFill>
            <a:blip r:embed="rId2"/>
            <a:stretch>
              <a:fillRect l="0" t="-7343" r="0" b="-1272"/>
            </a:stretch>
          </a:blipFill>
        </p:spPr>
      </p:sp>
      <p:sp>
        <p:nvSpPr>
          <p:cNvPr name="TextBox 14" id="14"/>
          <p:cNvSpPr txBox="true"/>
          <p:nvPr/>
        </p:nvSpPr>
        <p:spPr>
          <a:xfrm rot="0">
            <a:off x="2791297" y="728566"/>
            <a:ext cx="12705405" cy="844677"/>
          </a:xfrm>
          <a:prstGeom prst="rect">
            <a:avLst/>
          </a:prstGeom>
        </p:spPr>
        <p:txBody>
          <a:bodyPr anchor="t" rtlCol="false" tIns="0" lIns="0" bIns="0" rIns="0">
            <a:spAutoFit/>
          </a:bodyPr>
          <a:lstStyle/>
          <a:p>
            <a:pPr>
              <a:lnSpc>
                <a:spcPts val="5544"/>
              </a:lnSpc>
            </a:pPr>
            <a:r>
              <a:rPr lang="en-US" sz="5600">
                <a:solidFill>
                  <a:srgbClr val="227C9D"/>
                </a:solidFill>
                <a:latin typeface="Kollektif Bold"/>
              </a:rPr>
              <a:t>MARKET SHARE IN PRODUCTION </a:t>
            </a:r>
          </a:p>
        </p:txBody>
      </p:sp>
      <p:sp>
        <p:nvSpPr>
          <p:cNvPr name="TextBox 15" id="15"/>
          <p:cNvSpPr txBox="true"/>
          <p:nvPr/>
        </p:nvSpPr>
        <p:spPr>
          <a:xfrm rot="0">
            <a:off x="0" y="2776112"/>
            <a:ext cx="8329290" cy="5372100"/>
          </a:xfrm>
          <a:prstGeom prst="rect">
            <a:avLst/>
          </a:prstGeom>
        </p:spPr>
        <p:txBody>
          <a:bodyPr anchor="t" rtlCol="false" tIns="0" lIns="0" bIns="0" rIns="0">
            <a:spAutoFit/>
          </a:bodyPr>
          <a:lstStyle/>
          <a:p>
            <a:pPr>
              <a:lnSpc>
                <a:spcPts val="3572"/>
              </a:lnSpc>
            </a:pPr>
          </a:p>
          <a:p>
            <a:pPr marL="642826" indent="-321413" lvl="1">
              <a:lnSpc>
                <a:spcPts val="3572"/>
              </a:lnSpc>
              <a:buFont typeface="Arial"/>
              <a:buChar char="•"/>
            </a:pPr>
            <a:r>
              <a:rPr lang="en-US" sz="2977">
                <a:solidFill>
                  <a:srgbClr val="FE6D73"/>
                </a:solidFill>
                <a:latin typeface="DM Sans"/>
              </a:rPr>
              <a:t>Brazil </a:t>
            </a:r>
            <a:r>
              <a:rPr lang="en-US" sz="2977">
                <a:solidFill>
                  <a:srgbClr val="545454"/>
                </a:solidFill>
                <a:latin typeface="DM Sans"/>
              </a:rPr>
              <a:t>&amp; </a:t>
            </a:r>
            <a:r>
              <a:rPr lang="en-US" sz="2977">
                <a:solidFill>
                  <a:srgbClr val="1D8EFD"/>
                </a:solidFill>
                <a:latin typeface="DM Sans"/>
              </a:rPr>
              <a:t>Panama </a:t>
            </a:r>
            <a:r>
              <a:rPr lang="en-US" sz="2977">
                <a:solidFill>
                  <a:srgbClr val="545454"/>
                </a:solidFill>
                <a:latin typeface="DM Sans"/>
              </a:rPr>
              <a:t>is the top producer of bags, with a production number of 300.</a:t>
            </a:r>
          </a:p>
          <a:p>
            <a:pPr marL="642826" indent="-321413" lvl="1">
              <a:lnSpc>
                <a:spcPts val="3572"/>
              </a:lnSpc>
              <a:buFont typeface="Arial"/>
              <a:buChar char="•"/>
            </a:pPr>
            <a:r>
              <a:rPr lang="en-US" sz="2977">
                <a:solidFill>
                  <a:srgbClr val="8EB934"/>
                </a:solidFill>
                <a:latin typeface="DM Sans"/>
              </a:rPr>
              <a:t>Burundi </a:t>
            </a:r>
            <a:r>
              <a:rPr lang="en-US" sz="2977">
                <a:solidFill>
                  <a:srgbClr val="545454"/>
                </a:solidFill>
                <a:latin typeface="DM Sans"/>
              </a:rPr>
              <a:t>&amp; </a:t>
            </a:r>
            <a:r>
              <a:rPr lang="en-US" sz="2977">
                <a:solidFill>
                  <a:srgbClr val="FFCB77"/>
                </a:solidFill>
                <a:latin typeface="DM Sans"/>
              </a:rPr>
              <a:t>India </a:t>
            </a:r>
            <a:r>
              <a:rPr lang="en-US" sz="2977">
                <a:solidFill>
                  <a:srgbClr val="545454"/>
                </a:solidFill>
                <a:latin typeface="DM Sans"/>
              </a:rPr>
              <a:t>is the second &amp; third largest producer, with  a production number of 220 and 200 respectively.</a:t>
            </a:r>
          </a:p>
          <a:p>
            <a:pPr marL="642826" indent="-321413" lvl="1">
              <a:lnSpc>
                <a:spcPts val="3572"/>
              </a:lnSpc>
              <a:buFont typeface="Arial"/>
              <a:buChar char="•"/>
            </a:pPr>
            <a:r>
              <a:rPr lang="en-US" sz="2977">
                <a:solidFill>
                  <a:srgbClr val="FFDE59"/>
                </a:solidFill>
                <a:latin typeface="DM Sans"/>
              </a:rPr>
              <a:t>Guatemala </a:t>
            </a:r>
            <a:r>
              <a:rPr lang="en-US" sz="2977">
                <a:solidFill>
                  <a:srgbClr val="545454"/>
                </a:solidFill>
                <a:latin typeface="DM Sans"/>
              </a:rPr>
              <a:t>and </a:t>
            </a:r>
            <a:r>
              <a:rPr lang="en-US" sz="2977">
                <a:solidFill>
                  <a:srgbClr val="FF66C4"/>
                </a:solidFill>
                <a:latin typeface="DM Sans"/>
              </a:rPr>
              <a:t>Rwanda </a:t>
            </a:r>
            <a:r>
              <a:rPr lang="en-US" sz="2977">
                <a:solidFill>
                  <a:srgbClr val="545454"/>
                </a:solidFill>
                <a:latin typeface="DM Sans"/>
              </a:rPr>
              <a:t>all have a production number of 150.</a:t>
            </a:r>
          </a:p>
          <a:p>
            <a:pPr marL="642826" indent="-321413" lvl="1">
              <a:lnSpc>
                <a:spcPts val="3572"/>
              </a:lnSpc>
              <a:buFont typeface="Arial"/>
              <a:buChar char="•"/>
            </a:pPr>
            <a:r>
              <a:rPr lang="en-US" sz="2977">
                <a:solidFill>
                  <a:srgbClr val="545454"/>
                </a:solidFill>
                <a:latin typeface="DM Sans"/>
              </a:rPr>
              <a:t>The remaining countries - </a:t>
            </a:r>
            <a:r>
              <a:rPr lang="en-US" sz="2977">
                <a:solidFill>
                  <a:srgbClr val="004AAD"/>
                </a:solidFill>
                <a:latin typeface="DM Sans"/>
              </a:rPr>
              <a:t>Colombia</a:t>
            </a:r>
            <a:r>
              <a:rPr lang="en-US" sz="2977">
                <a:solidFill>
                  <a:srgbClr val="545454"/>
                </a:solidFill>
                <a:latin typeface="DM Sans"/>
              </a:rPr>
              <a:t>, </a:t>
            </a:r>
            <a:r>
              <a:rPr lang="en-US" sz="2977">
                <a:solidFill>
                  <a:srgbClr val="8C52FF"/>
                </a:solidFill>
                <a:latin typeface="DM Sans"/>
              </a:rPr>
              <a:t>Haiti</a:t>
            </a:r>
            <a:r>
              <a:rPr lang="en-US" sz="2977">
                <a:solidFill>
                  <a:srgbClr val="545454"/>
                </a:solidFill>
                <a:latin typeface="DM Sans"/>
              </a:rPr>
              <a:t>, </a:t>
            </a:r>
            <a:r>
              <a:rPr lang="en-US" sz="2977">
                <a:solidFill>
                  <a:srgbClr val="8CA9AD"/>
                </a:solidFill>
                <a:latin typeface="DM Sans"/>
              </a:rPr>
              <a:t>Malawi</a:t>
            </a:r>
            <a:r>
              <a:rPr lang="en-US" sz="2977">
                <a:solidFill>
                  <a:srgbClr val="545454"/>
                </a:solidFill>
                <a:latin typeface="DM Sans"/>
              </a:rPr>
              <a:t>, and </a:t>
            </a:r>
            <a:r>
              <a:rPr lang="en-US" sz="2977">
                <a:solidFill>
                  <a:srgbClr val="D9D9D9"/>
                </a:solidFill>
                <a:latin typeface="DM Sans"/>
              </a:rPr>
              <a:t>Kenya </a:t>
            </a:r>
            <a:r>
              <a:rPr lang="en-US" sz="2977">
                <a:solidFill>
                  <a:srgbClr val="545454"/>
                </a:solidFill>
                <a:latin typeface="DM Sans"/>
              </a:rPr>
              <a:t>- have a production number that falls below 150.</a:t>
            </a:r>
          </a:p>
          <a:p>
            <a:pPr>
              <a:lnSpc>
                <a:spcPts val="3572"/>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20634" y="1707696"/>
            <a:ext cx="10895944" cy="8322646"/>
          </a:xfrm>
          <a:custGeom>
            <a:avLst/>
            <a:gdLst/>
            <a:ahLst/>
            <a:cxnLst/>
            <a:rect r="r" b="b" t="t" l="l"/>
            <a:pathLst>
              <a:path h="8322646" w="10895944">
                <a:moveTo>
                  <a:pt x="0" y="0"/>
                </a:moveTo>
                <a:lnTo>
                  <a:pt x="10895944" y="0"/>
                </a:lnTo>
                <a:lnTo>
                  <a:pt x="10895944" y="8322646"/>
                </a:lnTo>
                <a:lnTo>
                  <a:pt x="0" y="8322646"/>
                </a:lnTo>
                <a:lnTo>
                  <a:pt x="0" y="0"/>
                </a:lnTo>
                <a:close/>
              </a:path>
            </a:pathLst>
          </a:custGeom>
          <a:blipFill>
            <a:blip r:embed="rId2"/>
            <a:stretch>
              <a:fillRect l="-4924" t="-8966" r="-6648" b="0"/>
            </a:stretch>
          </a:blipFill>
        </p:spPr>
      </p:sp>
      <p:grpSp>
        <p:nvGrpSpPr>
          <p:cNvPr name="Group 3" id="3"/>
          <p:cNvGrpSpPr/>
          <p:nvPr/>
        </p:nvGrpSpPr>
        <p:grpSpPr>
          <a:xfrm rot="0">
            <a:off x="12756491" y="2393419"/>
            <a:ext cx="3841929" cy="975292"/>
            <a:chOff x="0" y="0"/>
            <a:chExt cx="1365468" cy="346631"/>
          </a:xfrm>
        </p:grpSpPr>
        <p:sp>
          <p:nvSpPr>
            <p:cNvPr name="Freeform 4" id="4"/>
            <p:cNvSpPr/>
            <p:nvPr/>
          </p:nvSpPr>
          <p:spPr>
            <a:xfrm flipH="false" flipV="false" rot="0">
              <a:off x="0" y="0"/>
              <a:ext cx="1365468" cy="346631"/>
            </a:xfrm>
            <a:custGeom>
              <a:avLst/>
              <a:gdLst/>
              <a:ahLst/>
              <a:cxnLst/>
              <a:rect r="r" b="b" t="t" l="l"/>
              <a:pathLst>
                <a:path h="346631" w="1365468">
                  <a:moveTo>
                    <a:pt x="102771" y="0"/>
                  </a:moveTo>
                  <a:lnTo>
                    <a:pt x="1262697" y="0"/>
                  </a:lnTo>
                  <a:cubicBezTo>
                    <a:pt x="1319456" y="0"/>
                    <a:pt x="1365468" y="46012"/>
                    <a:pt x="1365468" y="102771"/>
                  </a:cubicBezTo>
                  <a:lnTo>
                    <a:pt x="1365468" y="243860"/>
                  </a:lnTo>
                  <a:cubicBezTo>
                    <a:pt x="1365468" y="300619"/>
                    <a:pt x="1319456" y="346631"/>
                    <a:pt x="1262697" y="346631"/>
                  </a:cubicBezTo>
                  <a:lnTo>
                    <a:pt x="102771" y="346631"/>
                  </a:lnTo>
                  <a:cubicBezTo>
                    <a:pt x="46012" y="346631"/>
                    <a:pt x="0" y="300619"/>
                    <a:pt x="0" y="243860"/>
                  </a:cubicBezTo>
                  <a:lnTo>
                    <a:pt x="0" y="102771"/>
                  </a:lnTo>
                  <a:cubicBezTo>
                    <a:pt x="0" y="46012"/>
                    <a:pt x="46012" y="0"/>
                    <a:pt x="102771" y="0"/>
                  </a:cubicBezTo>
                  <a:close/>
                </a:path>
              </a:pathLst>
            </a:custGeom>
            <a:solidFill>
              <a:srgbClr val="227C9D"/>
            </a:solidFill>
          </p:spPr>
        </p:sp>
        <p:sp>
          <p:nvSpPr>
            <p:cNvPr name="TextBox 5" id="5"/>
            <p:cNvSpPr txBox="true"/>
            <p:nvPr/>
          </p:nvSpPr>
          <p:spPr>
            <a:xfrm>
              <a:off x="0" y="19050"/>
              <a:ext cx="1365468" cy="327581"/>
            </a:xfrm>
            <a:prstGeom prst="rect">
              <a:avLst/>
            </a:prstGeom>
          </p:spPr>
          <p:txBody>
            <a:bodyPr anchor="ctr" rtlCol="false" tIns="50800" lIns="50800" bIns="50800" rIns="50800"/>
            <a:lstStyle/>
            <a:p>
              <a:pPr algn="ctr">
                <a:lnSpc>
                  <a:spcPts val="2553"/>
                </a:lnSpc>
              </a:pPr>
            </a:p>
          </p:txBody>
        </p:sp>
      </p:grpSp>
      <p:sp>
        <p:nvSpPr>
          <p:cNvPr name="TextBox 6" id="6"/>
          <p:cNvSpPr txBox="true"/>
          <p:nvPr/>
        </p:nvSpPr>
        <p:spPr>
          <a:xfrm rot="0">
            <a:off x="5156460" y="606361"/>
            <a:ext cx="7600032" cy="844677"/>
          </a:xfrm>
          <a:prstGeom prst="rect">
            <a:avLst/>
          </a:prstGeom>
        </p:spPr>
        <p:txBody>
          <a:bodyPr anchor="t" rtlCol="false" tIns="0" lIns="0" bIns="0" rIns="0">
            <a:spAutoFit/>
          </a:bodyPr>
          <a:lstStyle/>
          <a:p>
            <a:pPr algn="ctr">
              <a:lnSpc>
                <a:spcPts val="5544"/>
              </a:lnSpc>
            </a:pPr>
            <a:r>
              <a:rPr lang="en-US" sz="5600">
                <a:solidFill>
                  <a:srgbClr val="48CFAE"/>
                </a:solidFill>
                <a:latin typeface="Kollektif Bold"/>
              </a:rPr>
              <a:t>AGE DISTIBUTIONS</a:t>
            </a:r>
          </a:p>
        </p:txBody>
      </p:sp>
      <p:sp>
        <p:nvSpPr>
          <p:cNvPr name="TextBox 7" id="7"/>
          <p:cNvSpPr txBox="true"/>
          <p:nvPr/>
        </p:nvSpPr>
        <p:spPr>
          <a:xfrm rot="0">
            <a:off x="12844736" y="2695890"/>
            <a:ext cx="3663240" cy="360825"/>
          </a:xfrm>
          <a:prstGeom prst="rect">
            <a:avLst/>
          </a:prstGeom>
        </p:spPr>
        <p:txBody>
          <a:bodyPr anchor="t" rtlCol="false" tIns="0" lIns="0" bIns="0" rIns="0">
            <a:spAutoFit/>
          </a:bodyPr>
          <a:lstStyle/>
          <a:p>
            <a:pPr algn="ctr">
              <a:lnSpc>
                <a:spcPts val="2305"/>
              </a:lnSpc>
            </a:pPr>
            <a:r>
              <a:rPr lang="en-US" sz="2305">
                <a:solidFill>
                  <a:srgbClr val="FFFFFF"/>
                </a:solidFill>
                <a:latin typeface="Kollektif Bold"/>
              </a:rPr>
              <a:t>ANALYTICS</a:t>
            </a:r>
          </a:p>
        </p:txBody>
      </p:sp>
      <p:sp>
        <p:nvSpPr>
          <p:cNvPr name="TextBox 8" id="8"/>
          <p:cNvSpPr txBox="true"/>
          <p:nvPr/>
        </p:nvSpPr>
        <p:spPr>
          <a:xfrm rot="0">
            <a:off x="11050199" y="4008828"/>
            <a:ext cx="6850370" cy="4676775"/>
          </a:xfrm>
          <a:prstGeom prst="rect">
            <a:avLst/>
          </a:prstGeom>
        </p:spPr>
        <p:txBody>
          <a:bodyPr anchor="t" rtlCol="false" tIns="0" lIns="0" bIns="0" rIns="0">
            <a:spAutoFit/>
          </a:bodyPr>
          <a:lstStyle/>
          <a:p>
            <a:pPr marL="668384" indent="-334192" lvl="1">
              <a:lnSpc>
                <a:spcPts val="3714"/>
              </a:lnSpc>
              <a:buFont typeface="Arial"/>
              <a:buChar char="•"/>
            </a:pPr>
            <a:r>
              <a:rPr lang="en-US" sz="3095">
                <a:solidFill>
                  <a:srgbClr val="545454"/>
                </a:solidFill>
                <a:latin typeface="DM Sans"/>
              </a:rPr>
              <a:t>The largest percentage of coffee drinkers, 46.3%, fall into the 18-50 age range.</a:t>
            </a:r>
          </a:p>
          <a:p>
            <a:pPr marL="668384" indent="-334192" lvl="1">
              <a:lnSpc>
                <a:spcPts val="3714"/>
              </a:lnSpc>
              <a:buFont typeface="Arial"/>
              <a:buChar char="•"/>
            </a:pPr>
            <a:r>
              <a:rPr lang="en-US" sz="3095">
                <a:solidFill>
                  <a:srgbClr val="545454"/>
                </a:solidFill>
                <a:latin typeface="DM Sans"/>
              </a:rPr>
              <a:t>People over 65 years old make up the second largest group of coffee drinkers at 41.6%.</a:t>
            </a:r>
          </a:p>
          <a:p>
            <a:pPr marL="668384" indent="-334192" lvl="1">
              <a:lnSpc>
                <a:spcPts val="3714"/>
              </a:lnSpc>
              <a:buFont typeface="Arial"/>
              <a:buChar char="•"/>
            </a:pPr>
            <a:r>
              <a:rPr lang="en-US" sz="3095">
                <a:solidFill>
                  <a:srgbClr val="545454"/>
                </a:solidFill>
                <a:latin typeface="DM Sans"/>
              </a:rPr>
              <a:t>The smallest percentage of coffee drinkers, 12.1%, are under 18 years old.</a:t>
            </a:r>
          </a:p>
          <a:p>
            <a:pPr>
              <a:lnSpc>
                <a:spcPts val="3714"/>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53046" y="1789903"/>
            <a:ext cx="14362287" cy="8210648"/>
          </a:xfrm>
          <a:custGeom>
            <a:avLst/>
            <a:gdLst/>
            <a:ahLst/>
            <a:cxnLst/>
            <a:rect r="r" b="b" t="t" l="l"/>
            <a:pathLst>
              <a:path h="8210648" w="14362287">
                <a:moveTo>
                  <a:pt x="0" y="0"/>
                </a:moveTo>
                <a:lnTo>
                  <a:pt x="14362288" y="0"/>
                </a:lnTo>
                <a:lnTo>
                  <a:pt x="14362288" y="8210648"/>
                </a:lnTo>
                <a:lnTo>
                  <a:pt x="0" y="8210648"/>
                </a:lnTo>
                <a:lnTo>
                  <a:pt x="0" y="0"/>
                </a:lnTo>
                <a:close/>
              </a:path>
            </a:pathLst>
          </a:custGeom>
          <a:blipFill>
            <a:blip r:embed="rId2"/>
            <a:stretch>
              <a:fillRect l="0" t="-5152" r="-3858" b="-167"/>
            </a:stretch>
          </a:blipFill>
        </p:spPr>
      </p:sp>
      <p:sp>
        <p:nvSpPr>
          <p:cNvPr name="TextBox 3" id="3"/>
          <p:cNvSpPr txBox="true"/>
          <p:nvPr/>
        </p:nvSpPr>
        <p:spPr>
          <a:xfrm rot="0">
            <a:off x="3252206" y="358969"/>
            <a:ext cx="11363128" cy="844677"/>
          </a:xfrm>
          <a:prstGeom prst="rect">
            <a:avLst/>
          </a:prstGeom>
        </p:spPr>
        <p:txBody>
          <a:bodyPr anchor="t" rtlCol="false" tIns="0" lIns="0" bIns="0" rIns="0">
            <a:spAutoFit/>
          </a:bodyPr>
          <a:lstStyle/>
          <a:p>
            <a:pPr>
              <a:lnSpc>
                <a:spcPts val="5544"/>
              </a:lnSpc>
            </a:pPr>
            <a:r>
              <a:rPr lang="en-US" sz="5600">
                <a:solidFill>
                  <a:srgbClr val="FE6D73"/>
                </a:solidFill>
                <a:latin typeface="Kollektif Bold"/>
              </a:rPr>
              <a:t>PRODUCTION AND EXPORTS</a:t>
            </a:r>
          </a:p>
        </p:txBody>
      </p:sp>
      <p:sp>
        <p:nvSpPr>
          <p:cNvPr name="TextBox 4" id="4"/>
          <p:cNvSpPr txBox="true"/>
          <p:nvPr/>
        </p:nvSpPr>
        <p:spPr>
          <a:xfrm rot="0">
            <a:off x="10451094" y="2859170"/>
            <a:ext cx="7555014" cy="6081639"/>
          </a:xfrm>
          <a:prstGeom prst="rect">
            <a:avLst/>
          </a:prstGeom>
        </p:spPr>
        <p:txBody>
          <a:bodyPr anchor="t" rtlCol="false" tIns="0" lIns="0" bIns="0" rIns="0">
            <a:spAutoFit/>
          </a:bodyPr>
          <a:lstStyle/>
          <a:p>
            <a:pPr marL="633978" indent="-316989" lvl="1">
              <a:lnSpc>
                <a:spcPts val="3523"/>
              </a:lnSpc>
              <a:buFont typeface="Arial"/>
              <a:buChar char="•"/>
            </a:pPr>
            <a:r>
              <a:rPr lang="en-US" sz="2936">
                <a:solidFill>
                  <a:srgbClr val="545454"/>
                </a:solidFill>
                <a:latin typeface="DM Sans"/>
              </a:rPr>
              <a:t>Brazil is the leading producer by a significant margin, with a total production of 2.5 million tons. It also exports the most, at nearly 2.5 million tons.</a:t>
            </a:r>
          </a:p>
          <a:p>
            <a:pPr marL="633978" indent="-316989" lvl="1">
              <a:lnSpc>
                <a:spcPts val="3523"/>
              </a:lnSpc>
              <a:buFont typeface="Arial"/>
              <a:buChar char="•"/>
            </a:pPr>
            <a:r>
              <a:rPr lang="en-US" sz="2936">
                <a:solidFill>
                  <a:srgbClr val="545454"/>
                </a:solidFill>
                <a:latin typeface="DM Sans"/>
              </a:rPr>
              <a:t>Colombia produces 2.3 million tons but exports only 960,110 tons. This suggests that Colombia consumes a larger portion of its own coffee production domestically.</a:t>
            </a:r>
          </a:p>
          <a:p>
            <a:pPr marL="633978" indent="-316989" lvl="1">
              <a:lnSpc>
                <a:spcPts val="3523"/>
              </a:lnSpc>
              <a:buFont typeface="Arial"/>
              <a:buChar char="•"/>
            </a:pPr>
            <a:r>
              <a:rPr lang="en-US" sz="2936">
                <a:solidFill>
                  <a:srgbClr val="545454"/>
                </a:solidFill>
                <a:latin typeface="DM Sans"/>
              </a:rPr>
              <a:t>Vietnam exports 513,500 tons and Indonesia exports 359,980 tons of Brazilian Naturals coffee beans.</a:t>
            </a:r>
          </a:p>
          <a:p>
            <a:pPr>
              <a:lnSpc>
                <a:spcPts val="3523"/>
              </a:lnSpc>
            </a:pPr>
          </a:p>
        </p:txBody>
      </p:sp>
      <p:grpSp>
        <p:nvGrpSpPr>
          <p:cNvPr name="Group 5" id="5"/>
          <p:cNvGrpSpPr/>
          <p:nvPr/>
        </p:nvGrpSpPr>
        <p:grpSpPr>
          <a:xfrm rot="0">
            <a:off x="12441323" y="1540977"/>
            <a:ext cx="3841929" cy="975292"/>
            <a:chOff x="0" y="0"/>
            <a:chExt cx="1365468" cy="346631"/>
          </a:xfrm>
        </p:grpSpPr>
        <p:sp>
          <p:nvSpPr>
            <p:cNvPr name="Freeform 6" id="6"/>
            <p:cNvSpPr/>
            <p:nvPr/>
          </p:nvSpPr>
          <p:spPr>
            <a:xfrm flipH="false" flipV="false" rot="0">
              <a:off x="0" y="0"/>
              <a:ext cx="1365468" cy="346631"/>
            </a:xfrm>
            <a:custGeom>
              <a:avLst/>
              <a:gdLst/>
              <a:ahLst/>
              <a:cxnLst/>
              <a:rect r="r" b="b" t="t" l="l"/>
              <a:pathLst>
                <a:path h="346631" w="1365468">
                  <a:moveTo>
                    <a:pt x="102771" y="0"/>
                  </a:moveTo>
                  <a:lnTo>
                    <a:pt x="1262697" y="0"/>
                  </a:lnTo>
                  <a:cubicBezTo>
                    <a:pt x="1319456" y="0"/>
                    <a:pt x="1365468" y="46012"/>
                    <a:pt x="1365468" y="102771"/>
                  </a:cubicBezTo>
                  <a:lnTo>
                    <a:pt x="1365468" y="243860"/>
                  </a:lnTo>
                  <a:cubicBezTo>
                    <a:pt x="1365468" y="300619"/>
                    <a:pt x="1319456" y="346631"/>
                    <a:pt x="1262697" y="346631"/>
                  </a:cubicBezTo>
                  <a:lnTo>
                    <a:pt x="102771" y="346631"/>
                  </a:lnTo>
                  <a:cubicBezTo>
                    <a:pt x="46012" y="346631"/>
                    <a:pt x="0" y="300619"/>
                    <a:pt x="0" y="243860"/>
                  </a:cubicBezTo>
                  <a:lnTo>
                    <a:pt x="0" y="102771"/>
                  </a:lnTo>
                  <a:cubicBezTo>
                    <a:pt x="0" y="46012"/>
                    <a:pt x="46012" y="0"/>
                    <a:pt x="102771" y="0"/>
                  </a:cubicBezTo>
                  <a:close/>
                </a:path>
              </a:pathLst>
            </a:custGeom>
            <a:solidFill>
              <a:srgbClr val="227C9D"/>
            </a:solidFill>
          </p:spPr>
        </p:sp>
        <p:sp>
          <p:nvSpPr>
            <p:cNvPr name="TextBox 7" id="7"/>
            <p:cNvSpPr txBox="true"/>
            <p:nvPr/>
          </p:nvSpPr>
          <p:spPr>
            <a:xfrm>
              <a:off x="0" y="19050"/>
              <a:ext cx="1365468" cy="327581"/>
            </a:xfrm>
            <a:prstGeom prst="rect">
              <a:avLst/>
            </a:prstGeom>
          </p:spPr>
          <p:txBody>
            <a:bodyPr anchor="ctr" rtlCol="false" tIns="50800" lIns="50800" bIns="50800" rIns="50800"/>
            <a:lstStyle/>
            <a:p>
              <a:pPr algn="ctr">
                <a:lnSpc>
                  <a:spcPts val="2553"/>
                </a:lnSpc>
              </a:pPr>
            </a:p>
          </p:txBody>
        </p:sp>
      </p:grpSp>
      <p:sp>
        <p:nvSpPr>
          <p:cNvPr name="TextBox 8" id="8"/>
          <p:cNvSpPr txBox="true"/>
          <p:nvPr/>
        </p:nvSpPr>
        <p:spPr>
          <a:xfrm rot="0">
            <a:off x="13268886" y="1759383"/>
            <a:ext cx="3014366" cy="481330"/>
          </a:xfrm>
          <a:prstGeom prst="rect">
            <a:avLst/>
          </a:prstGeom>
        </p:spPr>
        <p:txBody>
          <a:bodyPr anchor="t" rtlCol="false" tIns="0" lIns="0" bIns="0" rIns="0">
            <a:spAutoFit/>
          </a:bodyPr>
          <a:lstStyle/>
          <a:p>
            <a:pPr>
              <a:lnSpc>
                <a:spcPts val="3919"/>
              </a:lnSpc>
            </a:pPr>
            <a:r>
              <a:rPr lang="en-US" sz="2799">
                <a:solidFill>
                  <a:srgbClr val="FFFFFF"/>
                </a:solidFill>
                <a:latin typeface="DM Sans Bold"/>
              </a:rPr>
              <a:t>ANALYTICS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700000">
            <a:off x="-4377430" y="8869921"/>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grpSp>
        <p:nvGrpSpPr>
          <p:cNvPr name="Group 5" id="5"/>
          <p:cNvGrpSpPr/>
          <p:nvPr/>
        </p:nvGrpSpPr>
        <p:grpSpPr>
          <a:xfrm rot="-2700000">
            <a:off x="14917189" y="-4126884"/>
            <a:ext cx="7415398" cy="3565095"/>
            <a:chOff x="0" y="0"/>
            <a:chExt cx="660400" cy="317500"/>
          </a:xfrm>
        </p:grpSpPr>
        <p:sp>
          <p:nvSpPr>
            <p:cNvPr name="Freeform 6" id="6"/>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7" id="7"/>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8" id="8"/>
          <p:cNvSpPr/>
          <p:nvPr/>
        </p:nvSpPr>
        <p:spPr>
          <a:xfrm flipV="true">
            <a:off x="17269454" y="-3464391"/>
            <a:ext cx="5132702" cy="5185216"/>
          </a:xfrm>
          <a:prstGeom prst="line">
            <a:avLst/>
          </a:prstGeom>
          <a:ln cap="flat" w="28575">
            <a:solidFill>
              <a:srgbClr val="8CA9AD"/>
            </a:solidFill>
            <a:prstDash val="solid"/>
            <a:headEnd type="none" len="sm" w="sm"/>
            <a:tailEnd type="none" len="sm" w="sm"/>
          </a:ln>
        </p:spPr>
      </p:sp>
      <p:sp>
        <p:nvSpPr>
          <p:cNvPr name="AutoShape 9" id="9"/>
          <p:cNvSpPr/>
          <p:nvPr/>
        </p:nvSpPr>
        <p:spPr>
          <a:xfrm flipV="true">
            <a:off x="17478328" y="-3307977"/>
            <a:ext cx="5038853" cy="5038853"/>
          </a:xfrm>
          <a:prstGeom prst="line">
            <a:avLst/>
          </a:prstGeom>
          <a:ln cap="flat" w="28575">
            <a:solidFill>
              <a:srgbClr val="8CA9AD"/>
            </a:solidFill>
            <a:prstDash val="solid"/>
            <a:headEnd type="none" len="sm" w="sm"/>
            <a:tailEnd type="none" len="sm" w="sm"/>
          </a:ln>
        </p:spPr>
      </p:sp>
      <p:sp>
        <p:nvSpPr>
          <p:cNvPr name="AutoShape 10" id="10"/>
          <p:cNvSpPr/>
          <p:nvPr/>
        </p:nvSpPr>
        <p:spPr>
          <a:xfrm flipV="true">
            <a:off x="17524912" y="-2925544"/>
            <a:ext cx="4867141" cy="4867141"/>
          </a:xfrm>
          <a:prstGeom prst="line">
            <a:avLst/>
          </a:prstGeom>
          <a:ln cap="flat" w="28575">
            <a:solidFill>
              <a:srgbClr val="8CA9AD"/>
            </a:solidFill>
            <a:prstDash val="solid"/>
            <a:headEnd type="none" len="sm" w="sm"/>
            <a:tailEnd type="none" len="sm" w="sm"/>
          </a:ln>
        </p:spPr>
      </p:sp>
      <p:sp>
        <p:nvSpPr>
          <p:cNvPr name="AutoShape 11" id="11"/>
          <p:cNvSpPr/>
          <p:nvPr/>
        </p:nvSpPr>
        <p:spPr>
          <a:xfrm flipV="true">
            <a:off x="17816563" y="-2602125"/>
            <a:ext cx="4690515" cy="4690515"/>
          </a:xfrm>
          <a:prstGeom prst="line">
            <a:avLst/>
          </a:prstGeom>
          <a:ln cap="flat" w="28575">
            <a:solidFill>
              <a:srgbClr val="8CA9AD"/>
            </a:solidFill>
            <a:prstDash val="solid"/>
            <a:headEnd type="none" len="sm" w="sm"/>
            <a:tailEnd type="none" len="sm" w="sm"/>
          </a:ln>
        </p:spPr>
      </p:sp>
      <p:sp>
        <p:nvSpPr>
          <p:cNvPr name="AutoShape 12" id="12"/>
          <p:cNvSpPr/>
          <p:nvPr/>
        </p:nvSpPr>
        <p:spPr>
          <a:xfrm flipV="true">
            <a:off x="18276445" y="-1822252"/>
            <a:ext cx="4347674" cy="4347674"/>
          </a:xfrm>
          <a:prstGeom prst="line">
            <a:avLst/>
          </a:prstGeom>
          <a:ln cap="flat" w="28575">
            <a:solidFill>
              <a:srgbClr val="8CA9AD"/>
            </a:solidFill>
            <a:prstDash val="solid"/>
            <a:headEnd type="none" len="sm" w="sm"/>
            <a:tailEnd type="none" len="sm" w="sm"/>
          </a:ln>
        </p:spPr>
      </p:sp>
      <p:sp>
        <p:nvSpPr>
          <p:cNvPr name="Freeform 13" id="13"/>
          <p:cNvSpPr/>
          <p:nvPr/>
        </p:nvSpPr>
        <p:spPr>
          <a:xfrm flipH="false" flipV="false" rot="0">
            <a:off x="333671" y="1730876"/>
            <a:ext cx="16101479" cy="8071285"/>
          </a:xfrm>
          <a:custGeom>
            <a:avLst/>
            <a:gdLst/>
            <a:ahLst/>
            <a:cxnLst/>
            <a:rect r="r" b="b" t="t" l="l"/>
            <a:pathLst>
              <a:path h="8071285" w="16101479">
                <a:moveTo>
                  <a:pt x="0" y="0"/>
                </a:moveTo>
                <a:lnTo>
                  <a:pt x="16101479" y="0"/>
                </a:lnTo>
                <a:lnTo>
                  <a:pt x="16101479" y="8071286"/>
                </a:lnTo>
                <a:lnTo>
                  <a:pt x="0" y="8071286"/>
                </a:lnTo>
                <a:lnTo>
                  <a:pt x="0" y="0"/>
                </a:lnTo>
                <a:close/>
              </a:path>
            </a:pathLst>
          </a:custGeom>
          <a:blipFill>
            <a:blip r:embed="rId2"/>
            <a:stretch>
              <a:fillRect l="-826" t="-19482" r="0" b="-5496"/>
            </a:stretch>
          </a:blipFill>
        </p:spPr>
      </p:sp>
      <p:sp>
        <p:nvSpPr>
          <p:cNvPr name="TextBox 14" id="14"/>
          <p:cNvSpPr txBox="true"/>
          <p:nvPr/>
        </p:nvSpPr>
        <p:spPr>
          <a:xfrm rot="0">
            <a:off x="1852850" y="277177"/>
            <a:ext cx="14582301" cy="844677"/>
          </a:xfrm>
          <a:prstGeom prst="rect">
            <a:avLst/>
          </a:prstGeom>
        </p:spPr>
        <p:txBody>
          <a:bodyPr anchor="t" rtlCol="false" tIns="0" lIns="0" bIns="0" rIns="0">
            <a:spAutoFit/>
          </a:bodyPr>
          <a:lstStyle/>
          <a:p>
            <a:pPr>
              <a:lnSpc>
                <a:spcPts val="5544"/>
              </a:lnSpc>
            </a:pPr>
            <a:r>
              <a:rPr lang="en-US" sz="5600">
                <a:solidFill>
                  <a:srgbClr val="227C9D"/>
                </a:solidFill>
                <a:latin typeface="Kollektif Bold"/>
              </a:rPr>
              <a:t>DOMESTIC CONSUMPTION &amp; PRODUCTION</a:t>
            </a:r>
          </a:p>
        </p:txBody>
      </p:sp>
      <p:grpSp>
        <p:nvGrpSpPr>
          <p:cNvPr name="Group 15" id="15"/>
          <p:cNvGrpSpPr/>
          <p:nvPr/>
        </p:nvGrpSpPr>
        <p:grpSpPr>
          <a:xfrm rot="0">
            <a:off x="11317890" y="1216942"/>
            <a:ext cx="6046286" cy="1027869"/>
            <a:chOff x="0" y="0"/>
            <a:chExt cx="1592438" cy="270714"/>
          </a:xfrm>
        </p:grpSpPr>
        <p:sp>
          <p:nvSpPr>
            <p:cNvPr name="Freeform 16" id="16"/>
            <p:cNvSpPr/>
            <p:nvPr/>
          </p:nvSpPr>
          <p:spPr>
            <a:xfrm flipH="false" flipV="false" rot="0">
              <a:off x="0" y="0"/>
              <a:ext cx="1592438" cy="270714"/>
            </a:xfrm>
            <a:custGeom>
              <a:avLst/>
              <a:gdLst/>
              <a:ahLst/>
              <a:cxnLst/>
              <a:rect r="r" b="b" t="t" l="l"/>
              <a:pathLst>
                <a:path h="270714" w="1592438">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48CFAE"/>
            </a:solidFill>
          </p:spPr>
        </p:sp>
        <p:sp>
          <p:nvSpPr>
            <p:cNvPr name="TextBox 17" id="17"/>
            <p:cNvSpPr txBox="true"/>
            <p:nvPr/>
          </p:nvSpPr>
          <p:spPr>
            <a:xfrm>
              <a:off x="0" y="19050"/>
              <a:ext cx="1592438" cy="251664"/>
            </a:xfrm>
            <a:prstGeom prst="rect">
              <a:avLst/>
            </a:prstGeom>
          </p:spPr>
          <p:txBody>
            <a:bodyPr anchor="ctr" rtlCol="false" tIns="50800" lIns="50800" bIns="50800" rIns="50800"/>
            <a:lstStyle/>
            <a:p>
              <a:pPr algn="ctr">
                <a:lnSpc>
                  <a:spcPts val="2553"/>
                </a:lnSpc>
              </a:pPr>
            </a:p>
          </p:txBody>
        </p:sp>
      </p:grpSp>
      <p:sp>
        <p:nvSpPr>
          <p:cNvPr name="TextBox 18" id="18"/>
          <p:cNvSpPr txBox="true"/>
          <p:nvPr/>
        </p:nvSpPr>
        <p:spPr>
          <a:xfrm rot="0">
            <a:off x="12761777" y="1408087"/>
            <a:ext cx="5311909" cy="615950"/>
          </a:xfrm>
          <a:prstGeom prst="rect">
            <a:avLst/>
          </a:prstGeom>
        </p:spPr>
        <p:txBody>
          <a:bodyPr anchor="t" rtlCol="false" tIns="0" lIns="0" bIns="0" rIns="0">
            <a:spAutoFit/>
          </a:bodyPr>
          <a:lstStyle/>
          <a:p>
            <a:pPr>
              <a:lnSpc>
                <a:spcPts val="4000"/>
              </a:lnSpc>
            </a:pPr>
            <a:r>
              <a:rPr lang="en-US" sz="4000">
                <a:solidFill>
                  <a:srgbClr val="FFFFFF"/>
                </a:solidFill>
                <a:latin typeface="Kollektif Bold"/>
              </a:rPr>
              <a:t>ANALYTICS</a:t>
            </a:r>
          </a:p>
        </p:txBody>
      </p:sp>
      <p:sp>
        <p:nvSpPr>
          <p:cNvPr name="TextBox 19" id="19"/>
          <p:cNvSpPr txBox="true"/>
          <p:nvPr/>
        </p:nvSpPr>
        <p:spPr>
          <a:xfrm rot="0">
            <a:off x="11317890" y="2549084"/>
            <a:ext cx="6249236" cy="5836541"/>
          </a:xfrm>
          <a:prstGeom prst="rect">
            <a:avLst/>
          </a:prstGeom>
        </p:spPr>
        <p:txBody>
          <a:bodyPr anchor="t" rtlCol="false" tIns="0" lIns="0" bIns="0" rIns="0">
            <a:spAutoFit/>
          </a:bodyPr>
          <a:lstStyle/>
          <a:p>
            <a:pPr algn="just">
              <a:lnSpc>
                <a:spcPts val="2553"/>
              </a:lnSpc>
              <a:spcBef>
                <a:spcPct val="0"/>
              </a:spcBef>
            </a:pPr>
            <a:r>
              <a:rPr lang="en-US" sz="2300">
                <a:solidFill>
                  <a:srgbClr val="000000"/>
                </a:solidFill>
                <a:latin typeface="DM Sans"/>
              </a:rPr>
              <a:t>Brazil's Dominance: Brazil is the leading country in all four categories by a significant margin. It has the highest production, exports, domestic consumption, and gross opening stocks.</a:t>
            </a:r>
          </a:p>
          <a:p>
            <a:pPr algn="just">
              <a:lnSpc>
                <a:spcPts val="2553"/>
              </a:lnSpc>
              <a:spcBef>
                <a:spcPct val="0"/>
              </a:spcBef>
            </a:pPr>
          </a:p>
          <a:p>
            <a:pPr algn="just">
              <a:lnSpc>
                <a:spcPts val="2553"/>
              </a:lnSpc>
              <a:spcBef>
                <a:spcPct val="0"/>
              </a:spcBef>
            </a:pPr>
            <a:r>
              <a:rPr lang="en-US" sz="2300">
                <a:solidFill>
                  <a:srgbClr val="000000"/>
                </a:solidFill>
                <a:latin typeface="DM Sans"/>
              </a:rPr>
              <a:t>Other Notable Producers and Consumers: While Brazil stands out, other countries also have significant values in some categories. For instance, Viet Nam has a high production value but seems to have lower exports compared to Brazil. </a:t>
            </a:r>
          </a:p>
          <a:p>
            <a:pPr algn="just">
              <a:lnSpc>
                <a:spcPts val="2553"/>
              </a:lnSpc>
              <a:spcBef>
                <a:spcPct val="0"/>
              </a:spcBef>
            </a:pPr>
          </a:p>
          <a:p>
            <a:pPr algn="just">
              <a:lnSpc>
                <a:spcPts val="2553"/>
              </a:lnSpc>
              <a:spcBef>
                <a:spcPct val="0"/>
              </a:spcBef>
            </a:pPr>
            <a:r>
              <a:rPr lang="en-US" sz="2300">
                <a:solidFill>
                  <a:srgbClr val="000000"/>
                </a:solidFill>
                <a:latin typeface="DM Sans"/>
              </a:rPr>
              <a:t>Colombia and Indonesia: Colombia appears to have a production level close to Viet Nam but with lower values in exports and domestic consumption. Indonesia has a lower production value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3833915" y="3004534"/>
            <a:ext cx="10620170" cy="1520824"/>
          </a:xfrm>
          <a:prstGeom prst="rect">
            <a:avLst/>
          </a:prstGeom>
        </p:spPr>
        <p:txBody>
          <a:bodyPr anchor="t" rtlCol="false" tIns="0" lIns="0" bIns="0" rIns="0">
            <a:spAutoFit/>
          </a:bodyPr>
          <a:lstStyle/>
          <a:p>
            <a:pPr algn="ctr">
              <a:lnSpc>
                <a:spcPts val="9999"/>
              </a:lnSpc>
            </a:pPr>
            <a:r>
              <a:rPr lang="en-US" sz="9999">
                <a:solidFill>
                  <a:srgbClr val="227C9D"/>
                </a:solidFill>
                <a:latin typeface="Kollektif Bold"/>
              </a:rPr>
              <a:t>SUMMARY</a:t>
            </a:r>
          </a:p>
        </p:txBody>
      </p:sp>
      <p:sp>
        <p:nvSpPr>
          <p:cNvPr name="Freeform 3" id="3"/>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true" flipV="true" rot="5400000">
            <a:off x="13918610"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true" flipV="true" rot="-10800000">
            <a:off x="13952764"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10800000">
            <a:off x="0"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0">
            <a:off x="2167618" y="81851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5400000">
            <a:off x="0" y="598892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0" id="20"/>
          <p:cNvGrpSpPr/>
          <p:nvPr/>
        </p:nvGrpSpPr>
        <p:grpSpPr>
          <a:xfrm rot="2700000">
            <a:off x="14580301" y="7669095"/>
            <a:ext cx="7415398" cy="3565095"/>
            <a:chOff x="0" y="0"/>
            <a:chExt cx="660400" cy="317500"/>
          </a:xfrm>
        </p:grpSpPr>
        <p:sp>
          <p:nvSpPr>
            <p:cNvPr name="Freeform 21" id="21"/>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22" id="22"/>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23" id="23"/>
          <p:cNvSpPr/>
          <p:nvPr/>
        </p:nvSpPr>
        <p:spPr>
          <a:xfrm>
            <a:off x="13918610" y="8394229"/>
            <a:ext cx="5185216" cy="5132702"/>
          </a:xfrm>
          <a:prstGeom prst="line">
            <a:avLst/>
          </a:prstGeom>
          <a:ln cap="flat" w="28575">
            <a:solidFill>
              <a:srgbClr val="8CA9AD"/>
            </a:solidFill>
            <a:prstDash val="solid"/>
            <a:headEnd type="none" len="sm" w="sm"/>
            <a:tailEnd type="none" len="sm" w="sm"/>
          </a:ln>
        </p:spPr>
      </p:sp>
      <p:sp>
        <p:nvSpPr>
          <p:cNvPr name="AutoShape 24" id="24"/>
          <p:cNvSpPr/>
          <p:nvPr/>
        </p:nvSpPr>
        <p:spPr>
          <a:xfrm>
            <a:off x="13704664" y="8706905"/>
            <a:ext cx="5038853" cy="5038853"/>
          </a:xfrm>
          <a:prstGeom prst="line">
            <a:avLst/>
          </a:prstGeom>
          <a:ln cap="flat" w="28575">
            <a:solidFill>
              <a:srgbClr val="8CA9AD"/>
            </a:solidFill>
            <a:prstDash val="solid"/>
            <a:headEnd type="none" len="sm" w="sm"/>
            <a:tailEnd type="none" len="sm" w="sm"/>
          </a:ln>
        </p:spPr>
      </p:sp>
      <p:sp>
        <p:nvSpPr>
          <p:cNvPr name="AutoShape 25" id="25"/>
          <p:cNvSpPr/>
          <p:nvPr/>
        </p:nvSpPr>
        <p:spPr>
          <a:xfrm>
            <a:off x="13525062" y="9065375"/>
            <a:ext cx="4867141" cy="4867141"/>
          </a:xfrm>
          <a:prstGeom prst="line">
            <a:avLst/>
          </a:prstGeom>
          <a:ln cap="flat" w="28575">
            <a:solidFill>
              <a:srgbClr val="8CA9AD"/>
            </a:solidFill>
            <a:prstDash val="solid"/>
            <a:headEnd type="none" len="sm" w="sm"/>
            <a:tailEnd type="none" len="sm" w="sm"/>
          </a:ln>
        </p:spPr>
      </p:sp>
      <p:sp>
        <p:nvSpPr>
          <p:cNvPr name="AutoShape 26" id="26"/>
          <p:cNvSpPr/>
          <p:nvPr/>
        </p:nvSpPr>
        <p:spPr>
          <a:xfrm>
            <a:off x="13398407" y="9451643"/>
            <a:ext cx="4690515" cy="4690515"/>
          </a:xfrm>
          <a:prstGeom prst="line">
            <a:avLst/>
          </a:prstGeom>
          <a:ln cap="flat" w="28575">
            <a:solidFill>
              <a:srgbClr val="8CA9AD"/>
            </a:solidFill>
            <a:prstDash val="solid"/>
            <a:headEnd type="none" len="sm" w="sm"/>
            <a:tailEnd type="none" len="sm" w="sm"/>
          </a:ln>
        </p:spPr>
      </p:sp>
      <p:sp>
        <p:nvSpPr>
          <p:cNvPr name="AutoShape 27" id="27"/>
          <p:cNvSpPr/>
          <p:nvPr/>
        </p:nvSpPr>
        <p:spPr>
          <a:xfrm>
            <a:off x="13254553" y="9891320"/>
            <a:ext cx="4347674" cy="4347674"/>
          </a:xfrm>
          <a:prstGeom prst="line">
            <a:avLst/>
          </a:prstGeom>
          <a:ln cap="flat" w="28575">
            <a:solidFill>
              <a:srgbClr val="8CA9AD"/>
            </a:solidFill>
            <a:prstDash val="solid"/>
            <a:headEnd type="none" len="sm" w="sm"/>
            <a:tailEnd type="none" len="sm" w="sm"/>
          </a:ln>
        </p:spPr>
      </p:sp>
      <p:grpSp>
        <p:nvGrpSpPr>
          <p:cNvPr name="Group 28" id="28"/>
          <p:cNvGrpSpPr/>
          <p:nvPr/>
        </p:nvGrpSpPr>
        <p:grpSpPr>
          <a:xfrm rot="2700000">
            <a:off x="-1376391" y="-3093321"/>
            <a:ext cx="7415398" cy="3565095"/>
            <a:chOff x="0" y="0"/>
            <a:chExt cx="660400" cy="317500"/>
          </a:xfrm>
        </p:grpSpPr>
        <p:sp>
          <p:nvSpPr>
            <p:cNvPr name="Freeform 29" id="29"/>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30" id="30"/>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31" id="31"/>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32" id="32"/>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33" id="33"/>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34" id="34"/>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35" id="35"/>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36" id="36"/>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37" id="37"/>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38" id="38"/>
          <p:cNvSpPr/>
          <p:nvPr/>
        </p:nvSpPr>
        <p:spPr>
          <a:xfrm>
            <a:off x="-2509797" y="905760"/>
            <a:ext cx="2628598" cy="2671969"/>
          </a:xfrm>
          <a:prstGeom prst="line">
            <a:avLst/>
          </a:prstGeom>
          <a:ln cap="flat" w="28575">
            <a:solidFill>
              <a:srgbClr val="8CA9AD"/>
            </a:solidFill>
            <a:prstDash val="solid"/>
            <a:headEnd type="none" len="sm" w="sm"/>
            <a:tailEnd type="none" len="sm" w="sm"/>
          </a:ln>
        </p:spPr>
      </p:sp>
      <p:sp>
        <p:nvSpPr>
          <p:cNvPr name="TextBox 39" id="39"/>
          <p:cNvSpPr txBox="true"/>
          <p:nvPr/>
        </p:nvSpPr>
        <p:spPr>
          <a:xfrm rot="0">
            <a:off x="4025303" y="4662870"/>
            <a:ext cx="10719600" cy="2514600"/>
          </a:xfrm>
          <a:prstGeom prst="rect">
            <a:avLst/>
          </a:prstGeom>
        </p:spPr>
        <p:txBody>
          <a:bodyPr anchor="t" rtlCol="false" tIns="0" lIns="0" bIns="0" rIns="0">
            <a:spAutoFit/>
          </a:bodyPr>
          <a:lstStyle/>
          <a:p>
            <a:pPr algn="ctr">
              <a:lnSpc>
                <a:spcPts val="3360"/>
              </a:lnSpc>
            </a:pPr>
            <a:r>
              <a:rPr lang="en-US" sz="2800">
                <a:solidFill>
                  <a:srgbClr val="545454"/>
                </a:solidFill>
                <a:latin typeface="DM Sans"/>
              </a:rPr>
              <a:t>Aims to explore quirky coffee consumption patterns globally using secondary data sources. Research focus on correlations between coffee consumption and factors like age demographics and cultural interests. Analysis yield insights on variations in coffee consumption, socio-economic influences, and trends over time.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4072452" y="2996986"/>
            <a:ext cx="10620170" cy="1520824"/>
          </a:xfrm>
          <a:prstGeom prst="rect">
            <a:avLst/>
          </a:prstGeom>
        </p:spPr>
        <p:txBody>
          <a:bodyPr anchor="t" rtlCol="false" tIns="0" lIns="0" bIns="0" rIns="0">
            <a:spAutoFit/>
          </a:bodyPr>
          <a:lstStyle/>
          <a:p>
            <a:pPr algn="ctr">
              <a:lnSpc>
                <a:spcPts val="9999"/>
              </a:lnSpc>
            </a:pPr>
            <a:r>
              <a:rPr lang="en-US" sz="9999">
                <a:solidFill>
                  <a:srgbClr val="227C9D"/>
                </a:solidFill>
                <a:latin typeface="Kollektif Bold"/>
              </a:rPr>
              <a:t>REFERNCES</a:t>
            </a:r>
          </a:p>
        </p:txBody>
      </p:sp>
      <p:sp>
        <p:nvSpPr>
          <p:cNvPr name="Freeform 3" id="3"/>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0">
            <a:off x="3321750" y="81851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0" id="20"/>
          <p:cNvGrpSpPr/>
          <p:nvPr/>
        </p:nvGrpSpPr>
        <p:grpSpPr>
          <a:xfrm rot="2700000">
            <a:off x="14381224" y="7574679"/>
            <a:ext cx="7415398" cy="3565095"/>
            <a:chOff x="0" y="0"/>
            <a:chExt cx="660400" cy="317500"/>
          </a:xfrm>
        </p:grpSpPr>
        <p:sp>
          <p:nvSpPr>
            <p:cNvPr name="Freeform 21" id="21"/>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22" id="22"/>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23" id="23"/>
          <p:cNvSpPr/>
          <p:nvPr/>
        </p:nvSpPr>
        <p:spPr>
          <a:xfrm>
            <a:off x="13918610" y="8394229"/>
            <a:ext cx="5185216" cy="5132702"/>
          </a:xfrm>
          <a:prstGeom prst="line">
            <a:avLst/>
          </a:prstGeom>
          <a:ln cap="flat" w="28575">
            <a:solidFill>
              <a:srgbClr val="8CA9AD"/>
            </a:solidFill>
            <a:prstDash val="solid"/>
            <a:headEnd type="none" len="sm" w="sm"/>
            <a:tailEnd type="none" len="sm" w="sm"/>
          </a:ln>
        </p:spPr>
      </p:sp>
      <p:sp>
        <p:nvSpPr>
          <p:cNvPr name="AutoShape 24" id="24"/>
          <p:cNvSpPr/>
          <p:nvPr/>
        </p:nvSpPr>
        <p:spPr>
          <a:xfrm>
            <a:off x="13704664" y="8706905"/>
            <a:ext cx="5038853" cy="5038853"/>
          </a:xfrm>
          <a:prstGeom prst="line">
            <a:avLst/>
          </a:prstGeom>
          <a:ln cap="flat" w="28575">
            <a:solidFill>
              <a:srgbClr val="8CA9AD"/>
            </a:solidFill>
            <a:prstDash val="solid"/>
            <a:headEnd type="none" len="sm" w="sm"/>
            <a:tailEnd type="none" len="sm" w="sm"/>
          </a:ln>
        </p:spPr>
      </p:sp>
      <p:sp>
        <p:nvSpPr>
          <p:cNvPr name="AutoShape 25" id="25"/>
          <p:cNvSpPr/>
          <p:nvPr/>
        </p:nvSpPr>
        <p:spPr>
          <a:xfrm>
            <a:off x="13525062" y="9065375"/>
            <a:ext cx="4867141" cy="4867141"/>
          </a:xfrm>
          <a:prstGeom prst="line">
            <a:avLst/>
          </a:prstGeom>
          <a:ln cap="flat" w="28575">
            <a:solidFill>
              <a:srgbClr val="8CA9AD"/>
            </a:solidFill>
            <a:prstDash val="solid"/>
            <a:headEnd type="none" len="sm" w="sm"/>
            <a:tailEnd type="none" len="sm" w="sm"/>
          </a:ln>
        </p:spPr>
      </p:sp>
      <p:sp>
        <p:nvSpPr>
          <p:cNvPr name="AutoShape 26" id="26"/>
          <p:cNvSpPr/>
          <p:nvPr/>
        </p:nvSpPr>
        <p:spPr>
          <a:xfrm>
            <a:off x="13398407" y="9451643"/>
            <a:ext cx="4690515" cy="4690515"/>
          </a:xfrm>
          <a:prstGeom prst="line">
            <a:avLst/>
          </a:prstGeom>
          <a:ln cap="flat" w="28575">
            <a:solidFill>
              <a:srgbClr val="8CA9AD"/>
            </a:solidFill>
            <a:prstDash val="solid"/>
            <a:headEnd type="none" len="sm" w="sm"/>
            <a:tailEnd type="none" len="sm" w="sm"/>
          </a:ln>
        </p:spPr>
      </p:sp>
      <p:sp>
        <p:nvSpPr>
          <p:cNvPr name="AutoShape 27" id="27"/>
          <p:cNvSpPr/>
          <p:nvPr/>
        </p:nvSpPr>
        <p:spPr>
          <a:xfrm>
            <a:off x="13254553" y="9891320"/>
            <a:ext cx="4347674" cy="4347674"/>
          </a:xfrm>
          <a:prstGeom prst="line">
            <a:avLst/>
          </a:prstGeom>
          <a:ln cap="flat" w="28575">
            <a:solidFill>
              <a:srgbClr val="8CA9AD"/>
            </a:solidFill>
            <a:prstDash val="solid"/>
            <a:headEnd type="none" len="sm" w="sm"/>
            <a:tailEnd type="none" len="sm" w="sm"/>
          </a:ln>
        </p:spPr>
      </p:sp>
      <p:grpSp>
        <p:nvGrpSpPr>
          <p:cNvPr name="Group 28" id="28"/>
          <p:cNvGrpSpPr/>
          <p:nvPr/>
        </p:nvGrpSpPr>
        <p:grpSpPr>
          <a:xfrm rot="2700000">
            <a:off x="-1376391" y="-3093321"/>
            <a:ext cx="7415398" cy="3565095"/>
            <a:chOff x="0" y="0"/>
            <a:chExt cx="660400" cy="317500"/>
          </a:xfrm>
        </p:grpSpPr>
        <p:sp>
          <p:nvSpPr>
            <p:cNvPr name="Freeform 29" id="29"/>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30" id="30"/>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31" id="31"/>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32" id="32"/>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33" id="33"/>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34" id="34"/>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35" id="35"/>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36" id="36"/>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37" id="37"/>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38" id="38"/>
          <p:cNvSpPr/>
          <p:nvPr/>
        </p:nvSpPr>
        <p:spPr>
          <a:xfrm>
            <a:off x="-2509797" y="905760"/>
            <a:ext cx="2628598" cy="2671969"/>
          </a:xfrm>
          <a:prstGeom prst="line">
            <a:avLst/>
          </a:prstGeom>
          <a:ln cap="flat" w="28575">
            <a:solidFill>
              <a:srgbClr val="8CA9AD"/>
            </a:solidFill>
            <a:prstDash val="solid"/>
            <a:headEnd type="none" len="sm" w="sm"/>
            <a:tailEnd type="none" len="sm" w="sm"/>
          </a:ln>
        </p:spPr>
      </p:sp>
      <p:sp>
        <p:nvSpPr>
          <p:cNvPr name="TextBox 39" id="39"/>
          <p:cNvSpPr txBox="true"/>
          <p:nvPr/>
        </p:nvSpPr>
        <p:spPr>
          <a:xfrm rot="0">
            <a:off x="4405559" y="4689260"/>
            <a:ext cx="11252373" cy="2514600"/>
          </a:xfrm>
          <a:prstGeom prst="rect">
            <a:avLst/>
          </a:prstGeom>
        </p:spPr>
        <p:txBody>
          <a:bodyPr anchor="t" rtlCol="false" tIns="0" lIns="0" bIns="0" rIns="0">
            <a:spAutoFit/>
          </a:bodyPr>
          <a:lstStyle/>
          <a:p>
            <a:pPr algn="just" marL="604521" indent="-302261" lvl="1">
              <a:lnSpc>
                <a:spcPts val="3360"/>
              </a:lnSpc>
              <a:buFont typeface="Arial"/>
              <a:buChar char="•"/>
            </a:pPr>
            <a:r>
              <a:rPr lang="en-US" sz="2800">
                <a:solidFill>
                  <a:srgbClr val="545454"/>
                </a:solidFill>
                <a:latin typeface="DM Sans"/>
              </a:rPr>
              <a:t>https://corgis-edu.github.io/corgis/csv/coffee/</a:t>
            </a:r>
          </a:p>
          <a:p>
            <a:pPr algn="just" marL="604521" indent="-302261" lvl="1">
              <a:lnSpc>
                <a:spcPts val="3360"/>
              </a:lnSpc>
              <a:buFont typeface="Arial"/>
              <a:buChar char="•"/>
            </a:pPr>
            <a:r>
              <a:rPr lang="en-US" sz="2800">
                <a:solidFill>
                  <a:srgbClr val="545454"/>
                </a:solidFill>
                <a:latin typeface="DM Sans"/>
              </a:rPr>
              <a:t>https://www.kaggle.com/datasets/michals22/coffee-dataset</a:t>
            </a:r>
          </a:p>
          <a:p>
            <a:pPr algn="just" marL="604521" indent="-302261" lvl="1">
              <a:lnSpc>
                <a:spcPts val="3360"/>
              </a:lnSpc>
              <a:buFont typeface="Arial"/>
              <a:buChar char="•"/>
            </a:pPr>
            <a:r>
              <a:rPr lang="en-US" sz="2800">
                <a:solidFill>
                  <a:srgbClr val="545454"/>
                </a:solidFill>
                <a:latin typeface="DM Sans"/>
              </a:rPr>
              <a:t>https://corgis-edu.github.io/corgis/csv/county_demographics/</a:t>
            </a:r>
          </a:p>
          <a:p>
            <a:pPr algn="just" marL="604521" indent="-302261" lvl="1">
              <a:lnSpc>
                <a:spcPts val="3360"/>
              </a:lnSpc>
              <a:buFont typeface="Arial"/>
              <a:buChar char="•"/>
            </a:pPr>
            <a:r>
              <a:rPr lang="en-US" sz="2800">
                <a:solidFill>
                  <a:srgbClr val="545454"/>
                </a:solidFill>
                <a:latin typeface="DM Sans"/>
              </a:rPr>
              <a:t>https://www.kaggle.com/datasets/akshatsharma0610/coffee-production-and-consumption-1990-2019</a:t>
            </a:r>
          </a:p>
          <a:p>
            <a:pPr algn="ctr">
              <a:lnSpc>
                <a:spcPts val="3360"/>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3833915" y="3960810"/>
            <a:ext cx="10620170" cy="1886584"/>
          </a:xfrm>
          <a:prstGeom prst="rect">
            <a:avLst/>
          </a:prstGeom>
        </p:spPr>
        <p:txBody>
          <a:bodyPr anchor="t" rtlCol="false" tIns="0" lIns="0" bIns="0" rIns="0">
            <a:spAutoFit/>
          </a:bodyPr>
          <a:lstStyle/>
          <a:p>
            <a:pPr algn="ctr">
              <a:lnSpc>
                <a:spcPts val="12399"/>
              </a:lnSpc>
            </a:pPr>
            <a:r>
              <a:rPr lang="en-US" sz="12399">
                <a:solidFill>
                  <a:srgbClr val="227C9D"/>
                </a:solidFill>
                <a:latin typeface="Kollektif Bold"/>
              </a:rPr>
              <a:t>THANK YOU</a:t>
            </a:r>
          </a:p>
        </p:txBody>
      </p:sp>
      <p:sp>
        <p:nvSpPr>
          <p:cNvPr name="TextBox 3" id="3"/>
          <p:cNvSpPr txBox="true"/>
          <p:nvPr/>
        </p:nvSpPr>
        <p:spPr>
          <a:xfrm rot="0">
            <a:off x="5386918" y="5866444"/>
            <a:ext cx="7514164" cy="438156"/>
          </a:xfrm>
          <a:prstGeom prst="rect">
            <a:avLst/>
          </a:prstGeom>
        </p:spPr>
        <p:txBody>
          <a:bodyPr anchor="t" rtlCol="false" tIns="0" lIns="0" bIns="0" rIns="0">
            <a:spAutoFit/>
          </a:bodyPr>
          <a:lstStyle/>
          <a:p>
            <a:pPr algn="ctr">
              <a:lnSpc>
                <a:spcPts val="3300"/>
              </a:lnSpc>
            </a:pPr>
            <a:r>
              <a:rPr lang="en-US" sz="3000">
                <a:solidFill>
                  <a:srgbClr val="545454"/>
                </a:solidFill>
                <a:latin typeface="DM Sans Bold"/>
              </a:rPr>
              <a:t>Hitesh Choudhary</a:t>
            </a:r>
          </a:p>
        </p:txBody>
      </p:sp>
      <p:sp>
        <p:nvSpPr>
          <p:cNvPr name="Freeform 4" id="4"/>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9" id="19"/>
          <p:cNvSpPr/>
          <p:nvPr/>
        </p:nvSpPr>
        <p:spPr>
          <a:xfrm flipH="false" flipV="false" rot="0">
            <a:off x="3321750" y="81851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0" id="20"/>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1" id="21"/>
          <p:cNvGrpSpPr/>
          <p:nvPr/>
        </p:nvGrpSpPr>
        <p:grpSpPr>
          <a:xfrm rot="0">
            <a:off x="13123603" y="5475036"/>
            <a:ext cx="8847511" cy="8855676"/>
            <a:chOff x="0" y="0"/>
            <a:chExt cx="11796681" cy="11807568"/>
          </a:xfrm>
        </p:grpSpPr>
        <p:grpSp>
          <p:nvGrpSpPr>
            <p:cNvPr name="Group 22" id="22"/>
            <p:cNvGrpSpPr/>
            <p:nvPr/>
          </p:nvGrpSpPr>
          <p:grpSpPr>
            <a:xfrm rot="2700000">
              <a:off x="1676828" y="2799524"/>
              <a:ext cx="9887197" cy="4753460"/>
              <a:chOff x="0" y="0"/>
              <a:chExt cx="660400" cy="317500"/>
            </a:xfrm>
          </p:grpSpPr>
          <p:sp>
            <p:nvSpPr>
              <p:cNvPr name="Freeform 23" id="2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24" id="2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25" id="25"/>
            <p:cNvSpPr/>
            <p:nvPr/>
          </p:nvSpPr>
          <p:spPr>
            <a:xfrm>
              <a:off x="1060010" y="3892256"/>
              <a:ext cx="6913622" cy="6843603"/>
            </a:xfrm>
            <a:prstGeom prst="line">
              <a:avLst/>
            </a:prstGeom>
            <a:ln cap="flat" w="38100">
              <a:solidFill>
                <a:srgbClr val="8CA9AD"/>
              </a:solidFill>
              <a:prstDash val="solid"/>
              <a:headEnd type="none" len="sm" w="sm"/>
              <a:tailEnd type="none" len="sm" w="sm"/>
            </a:ln>
          </p:spPr>
        </p:sp>
        <p:sp>
          <p:nvSpPr>
            <p:cNvPr name="AutoShape 26" id="26"/>
            <p:cNvSpPr/>
            <p:nvPr/>
          </p:nvSpPr>
          <p:spPr>
            <a:xfrm>
              <a:off x="774748" y="4309159"/>
              <a:ext cx="6718471" cy="6718471"/>
            </a:xfrm>
            <a:prstGeom prst="line">
              <a:avLst/>
            </a:prstGeom>
            <a:ln cap="flat" w="38100">
              <a:solidFill>
                <a:srgbClr val="8CA9AD"/>
              </a:solidFill>
              <a:prstDash val="solid"/>
              <a:headEnd type="none" len="sm" w="sm"/>
              <a:tailEnd type="none" len="sm" w="sm"/>
            </a:ln>
          </p:spPr>
        </p:sp>
        <p:sp>
          <p:nvSpPr>
            <p:cNvPr name="AutoShape 27" id="27"/>
            <p:cNvSpPr/>
            <p:nvPr/>
          </p:nvSpPr>
          <p:spPr>
            <a:xfrm>
              <a:off x="535279" y="4787119"/>
              <a:ext cx="6489522" cy="6489522"/>
            </a:xfrm>
            <a:prstGeom prst="line">
              <a:avLst/>
            </a:prstGeom>
            <a:ln cap="flat" w="38100">
              <a:solidFill>
                <a:srgbClr val="8CA9AD"/>
              </a:solidFill>
              <a:prstDash val="solid"/>
              <a:headEnd type="none" len="sm" w="sm"/>
              <a:tailEnd type="none" len="sm" w="sm"/>
            </a:ln>
          </p:spPr>
        </p:sp>
        <p:sp>
          <p:nvSpPr>
            <p:cNvPr name="AutoShape 28" id="28"/>
            <p:cNvSpPr/>
            <p:nvPr/>
          </p:nvSpPr>
          <p:spPr>
            <a:xfrm>
              <a:off x="366406" y="5302142"/>
              <a:ext cx="6254021" cy="6254021"/>
            </a:xfrm>
            <a:prstGeom prst="line">
              <a:avLst/>
            </a:prstGeom>
            <a:ln cap="flat" w="38100">
              <a:solidFill>
                <a:srgbClr val="8CA9AD"/>
              </a:solidFill>
              <a:prstDash val="solid"/>
              <a:headEnd type="none" len="sm" w="sm"/>
              <a:tailEnd type="none" len="sm" w="sm"/>
            </a:ln>
          </p:spPr>
        </p:sp>
        <p:sp>
          <p:nvSpPr>
            <p:cNvPr name="AutoShape 29" id="29"/>
            <p:cNvSpPr/>
            <p:nvPr/>
          </p:nvSpPr>
          <p:spPr>
            <a:xfrm>
              <a:off x="174601" y="5888378"/>
              <a:ext cx="5796899" cy="5796899"/>
            </a:xfrm>
            <a:prstGeom prst="line">
              <a:avLst/>
            </a:prstGeom>
            <a:ln cap="flat" w="38100">
              <a:solidFill>
                <a:srgbClr val="8CA9AD"/>
              </a:solidFill>
              <a:prstDash val="solid"/>
              <a:headEnd type="none" len="sm" w="sm"/>
              <a:tailEnd type="none" len="sm" w="sm"/>
            </a:ln>
          </p:spPr>
        </p:sp>
        <p:sp>
          <p:nvSpPr>
            <p:cNvPr name="AutoShape 30" id="30"/>
            <p:cNvSpPr/>
            <p:nvPr/>
          </p:nvSpPr>
          <p:spPr>
            <a:xfrm>
              <a:off x="13508" y="6480010"/>
              <a:ext cx="5284799" cy="5314125"/>
            </a:xfrm>
            <a:prstGeom prst="line">
              <a:avLst/>
            </a:prstGeom>
            <a:ln cap="flat" w="38100">
              <a:solidFill>
                <a:srgbClr val="8CA9AD"/>
              </a:solidFill>
              <a:prstDash val="solid"/>
              <a:headEnd type="none" len="sm" w="sm"/>
              <a:tailEnd type="none" len="sm" w="sm"/>
            </a:ln>
          </p:spPr>
        </p:sp>
        <p:sp>
          <p:nvSpPr>
            <p:cNvPr name="AutoShape 31" id="31"/>
            <p:cNvSpPr/>
            <p:nvPr/>
          </p:nvSpPr>
          <p:spPr>
            <a:xfrm>
              <a:off x="47865" y="7228854"/>
              <a:ext cx="4503313" cy="4480077"/>
            </a:xfrm>
            <a:prstGeom prst="line">
              <a:avLst/>
            </a:prstGeom>
            <a:ln cap="flat" w="38100">
              <a:solidFill>
                <a:srgbClr val="8CA9AD"/>
              </a:solidFill>
              <a:prstDash val="solid"/>
              <a:headEnd type="none" len="sm" w="sm"/>
              <a:tailEnd type="none" len="sm" w="sm"/>
            </a:ln>
          </p:spPr>
        </p:sp>
        <p:sp>
          <p:nvSpPr>
            <p:cNvPr name="AutoShape 32" id="32"/>
            <p:cNvSpPr/>
            <p:nvPr/>
          </p:nvSpPr>
          <p:spPr>
            <a:xfrm>
              <a:off x="165620" y="8131631"/>
              <a:ext cx="3504797" cy="3562626"/>
            </a:xfrm>
            <a:prstGeom prst="line">
              <a:avLst/>
            </a:prstGeom>
            <a:ln cap="flat" w="38100">
              <a:solidFill>
                <a:srgbClr val="8CA9AD"/>
              </a:solidFill>
              <a:prstDash val="solid"/>
              <a:headEnd type="none" len="sm" w="sm"/>
              <a:tailEnd type="none" len="sm" w="sm"/>
            </a:ln>
          </p:spPr>
        </p:sp>
        <p:sp>
          <p:nvSpPr>
            <p:cNvPr name="AutoShape 33" id="33"/>
            <p:cNvSpPr/>
            <p:nvPr/>
          </p:nvSpPr>
          <p:spPr>
            <a:xfrm>
              <a:off x="676661" y="9346264"/>
              <a:ext cx="1790115" cy="1790115"/>
            </a:xfrm>
            <a:prstGeom prst="line">
              <a:avLst/>
            </a:prstGeom>
            <a:ln cap="flat" w="38100">
              <a:solidFill>
                <a:srgbClr val="8CA9AD"/>
              </a:solidFill>
              <a:prstDash val="solid"/>
              <a:headEnd type="none" len="sm" w="sm"/>
              <a:tailEnd type="none" len="sm" w="sm"/>
            </a:ln>
          </p:spPr>
        </p:sp>
      </p:grpSp>
      <p:grpSp>
        <p:nvGrpSpPr>
          <p:cNvPr name="Group 34" id="34"/>
          <p:cNvGrpSpPr/>
          <p:nvPr/>
        </p:nvGrpSpPr>
        <p:grpSpPr>
          <a:xfrm rot="0">
            <a:off x="-2634012" y="-5192964"/>
            <a:ext cx="8847511" cy="8855676"/>
            <a:chOff x="0" y="0"/>
            <a:chExt cx="11796681" cy="11807568"/>
          </a:xfrm>
        </p:grpSpPr>
        <p:grpSp>
          <p:nvGrpSpPr>
            <p:cNvPr name="Group 35" id="35"/>
            <p:cNvGrpSpPr/>
            <p:nvPr/>
          </p:nvGrpSpPr>
          <p:grpSpPr>
            <a:xfrm rot="2700000">
              <a:off x="1676828" y="2799524"/>
              <a:ext cx="9887197" cy="4753460"/>
              <a:chOff x="0" y="0"/>
              <a:chExt cx="660400" cy="317500"/>
            </a:xfrm>
          </p:grpSpPr>
          <p:sp>
            <p:nvSpPr>
              <p:cNvPr name="Freeform 36" id="36"/>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37" id="37"/>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38" id="38"/>
            <p:cNvSpPr/>
            <p:nvPr/>
          </p:nvSpPr>
          <p:spPr>
            <a:xfrm>
              <a:off x="1060010" y="3892256"/>
              <a:ext cx="6913622" cy="6843603"/>
            </a:xfrm>
            <a:prstGeom prst="line">
              <a:avLst/>
            </a:prstGeom>
            <a:ln cap="flat" w="38100">
              <a:solidFill>
                <a:srgbClr val="8CA9AD"/>
              </a:solidFill>
              <a:prstDash val="solid"/>
              <a:headEnd type="none" len="sm" w="sm"/>
              <a:tailEnd type="none" len="sm" w="sm"/>
            </a:ln>
          </p:spPr>
        </p:sp>
        <p:sp>
          <p:nvSpPr>
            <p:cNvPr name="AutoShape 39" id="39"/>
            <p:cNvSpPr/>
            <p:nvPr/>
          </p:nvSpPr>
          <p:spPr>
            <a:xfrm>
              <a:off x="774748" y="4309159"/>
              <a:ext cx="6718471" cy="6718471"/>
            </a:xfrm>
            <a:prstGeom prst="line">
              <a:avLst/>
            </a:prstGeom>
            <a:ln cap="flat" w="38100">
              <a:solidFill>
                <a:srgbClr val="8CA9AD"/>
              </a:solidFill>
              <a:prstDash val="solid"/>
              <a:headEnd type="none" len="sm" w="sm"/>
              <a:tailEnd type="none" len="sm" w="sm"/>
            </a:ln>
          </p:spPr>
        </p:sp>
        <p:sp>
          <p:nvSpPr>
            <p:cNvPr name="AutoShape 40" id="40"/>
            <p:cNvSpPr/>
            <p:nvPr/>
          </p:nvSpPr>
          <p:spPr>
            <a:xfrm>
              <a:off x="535279" y="4787119"/>
              <a:ext cx="6489522" cy="6489522"/>
            </a:xfrm>
            <a:prstGeom prst="line">
              <a:avLst/>
            </a:prstGeom>
            <a:ln cap="flat" w="38100">
              <a:solidFill>
                <a:srgbClr val="8CA9AD"/>
              </a:solidFill>
              <a:prstDash val="solid"/>
              <a:headEnd type="none" len="sm" w="sm"/>
              <a:tailEnd type="none" len="sm" w="sm"/>
            </a:ln>
          </p:spPr>
        </p:sp>
        <p:sp>
          <p:nvSpPr>
            <p:cNvPr name="AutoShape 41" id="41"/>
            <p:cNvSpPr/>
            <p:nvPr/>
          </p:nvSpPr>
          <p:spPr>
            <a:xfrm>
              <a:off x="366406" y="5302142"/>
              <a:ext cx="6254021" cy="6254021"/>
            </a:xfrm>
            <a:prstGeom prst="line">
              <a:avLst/>
            </a:prstGeom>
            <a:ln cap="flat" w="38100">
              <a:solidFill>
                <a:srgbClr val="8CA9AD"/>
              </a:solidFill>
              <a:prstDash val="solid"/>
              <a:headEnd type="none" len="sm" w="sm"/>
              <a:tailEnd type="none" len="sm" w="sm"/>
            </a:ln>
          </p:spPr>
        </p:sp>
        <p:sp>
          <p:nvSpPr>
            <p:cNvPr name="AutoShape 42" id="42"/>
            <p:cNvSpPr/>
            <p:nvPr/>
          </p:nvSpPr>
          <p:spPr>
            <a:xfrm>
              <a:off x="174601" y="5888378"/>
              <a:ext cx="5796899" cy="5796899"/>
            </a:xfrm>
            <a:prstGeom prst="line">
              <a:avLst/>
            </a:prstGeom>
            <a:ln cap="flat" w="38100">
              <a:solidFill>
                <a:srgbClr val="8CA9AD"/>
              </a:solidFill>
              <a:prstDash val="solid"/>
              <a:headEnd type="none" len="sm" w="sm"/>
              <a:tailEnd type="none" len="sm" w="sm"/>
            </a:ln>
          </p:spPr>
        </p:sp>
        <p:sp>
          <p:nvSpPr>
            <p:cNvPr name="AutoShape 43" id="43"/>
            <p:cNvSpPr/>
            <p:nvPr/>
          </p:nvSpPr>
          <p:spPr>
            <a:xfrm>
              <a:off x="13508" y="6480010"/>
              <a:ext cx="5284799" cy="5314125"/>
            </a:xfrm>
            <a:prstGeom prst="line">
              <a:avLst/>
            </a:prstGeom>
            <a:ln cap="flat" w="38100">
              <a:solidFill>
                <a:srgbClr val="8CA9AD"/>
              </a:solidFill>
              <a:prstDash val="solid"/>
              <a:headEnd type="none" len="sm" w="sm"/>
              <a:tailEnd type="none" len="sm" w="sm"/>
            </a:ln>
          </p:spPr>
        </p:sp>
        <p:sp>
          <p:nvSpPr>
            <p:cNvPr name="AutoShape 44" id="44"/>
            <p:cNvSpPr/>
            <p:nvPr/>
          </p:nvSpPr>
          <p:spPr>
            <a:xfrm>
              <a:off x="47865" y="7228854"/>
              <a:ext cx="4503313" cy="4480077"/>
            </a:xfrm>
            <a:prstGeom prst="line">
              <a:avLst/>
            </a:prstGeom>
            <a:ln cap="flat" w="38100">
              <a:solidFill>
                <a:srgbClr val="8CA9AD"/>
              </a:solidFill>
              <a:prstDash val="solid"/>
              <a:headEnd type="none" len="sm" w="sm"/>
              <a:tailEnd type="none" len="sm" w="sm"/>
            </a:ln>
          </p:spPr>
        </p:sp>
        <p:sp>
          <p:nvSpPr>
            <p:cNvPr name="AutoShape 45" id="45"/>
            <p:cNvSpPr/>
            <p:nvPr/>
          </p:nvSpPr>
          <p:spPr>
            <a:xfrm>
              <a:off x="165620" y="8131631"/>
              <a:ext cx="3504797" cy="3562626"/>
            </a:xfrm>
            <a:prstGeom prst="line">
              <a:avLst/>
            </a:prstGeom>
            <a:ln cap="flat" w="38100">
              <a:solidFill>
                <a:srgbClr val="8CA9AD"/>
              </a:solidFill>
              <a:prstDash val="solid"/>
              <a:headEnd type="none" len="sm" w="sm"/>
              <a:tailEnd type="none" len="sm" w="sm"/>
            </a:ln>
          </p:spPr>
        </p:sp>
        <p:sp>
          <p:nvSpPr>
            <p:cNvPr name="AutoShape 46" id="46"/>
            <p:cNvSpPr/>
            <p:nvPr/>
          </p:nvSpPr>
          <p:spPr>
            <a:xfrm>
              <a:off x="676661" y="9346264"/>
              <a:ext cx="1790115" cy="1790115"/>
            </a:xfrm>
            <a:prstGeom prst="line">
              <a:avLst/>
            </a:prstGeom>
            <a:ln cap="flat" w="38100">
              <a:solidFill>
                <a:srgbClr val="8CA9AD"/>
              </a:solidFill>
              <a:prstDash val="solid"/>
              <a:headEnd type="none" len="sm" w="sm"/>
              <a:tailEnd type="none" len="sm" w="sm"/>
            </a:ln>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DAGCNv0Xifw</dc:identifier>
  <dcterms:modified xsi:type="dcterms:W3CDTF">2011-08-01T06:04:30Z</dcterms:modified>
  <cp:revision>1</cp:revision>
  <dc:title>Coffee, Culture, and Metal: A Global Exploration</dc:title>
</cp:coreProperties>
</file>