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6" r:id="rId5"/>
    <p:sldId id="259" r:id="rId6"/>
    <p:sldId id="267" r:id="rId7"/>
    <p:sldId id="260"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8395E6-FF5D-436F-BE55-CFDFA2BEC644}"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330434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8395E6-FF5D-436F-BE55-CFDFA2BEC644}"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266150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8395E6-FF5D-436F-BE55-CFDFA2BEC644}"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3275282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8395E6-FF5D-436F-BE55-CFDFA2BEC644}"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E45BE-B8BC-413A-98E6-61EE83122EC0}"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9764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8395E6-FF5D-436F-BE55-CFDFA2BEC644}"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1628843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8395E6-FF5D-436F-BE55-CFDFA2BEC644}"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2128965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8395E6-FF5D-436F-BE55-CFDFA2BEC644}"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1177717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8395E6-FF5D-436F-BE55-CFDFA2BEC644}"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1493240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8395E6-FF5D-436F-BE55-CFDFA2BEC644}"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302313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8395E6-FF5D-436F-BE55-CFDFA2BEC644}"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3544893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8395E6-FF5D-436F-BE55-CFDFA2BEC644}"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173330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8395E6-FF5D-436F-BE55-CFDFA2BEC644}"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395077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8395E6-FF5D-436F-BE55-CFDFA2BEC644}"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2871938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8395E6-FF5D-436F-BE55-CFDFA2BEC644}"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1202842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395E6-FF5D-436F-BE55-CFDFA2BEC644}"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10913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8395E6-FF5D-436F-BE55-CFDFA2BEC644}"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3210830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8395E6-FF5D-436F-BE55-CFDFA2BEC644}"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9E45BE-B8BC-413A-98E6-61EE83122EC0}" type="slidenum">
              <a:rPr lang="en-IN" smtClean="0"/>
              <a:t>‹#›</a:t>
            </a:fld>
            <a:endParaRPr lang="en-IN"/>
          </a:p>
        </p:txBody>
      </p:sp>
    </p:spTree>
    <p:extLst>
      <p:ext uri="{BB962C8B-B14F-4D97-AF65-F5344CB8AC3E}">
        <p14:creationId xmlns:p14="http://schemas.microsoft.com/office/powerpoint/2010/main" val="371652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78395E6-FF5D-436F-BE55-CFDFA2BEC644}" type="datetimeFigureOut">
              <a:rPr lang="en-IN" smtClean="0"/>
              <a:t>16-04-2024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89E45BE-B8BC-413A-98E6-61EE83122EC0}" type="slidenum">
              <a:rPr lang="en-IN" smtClean="0"/>
              <a:t>‹#›</a:t>
            </a:fld>
            <a:endParaRPr lang="en-IN"/>
          </a:p>
        </p:txBody>
      </p:sp>
    </p:spTree>
    <p:extLst>
      <p:ext uri="{BB962C8B-B14F-4D97-AF65-F5344CB8AC3E}">
        <p14:creationId xmlns:p14="http://schemas.microsoft.com/office/powerpoint/2010/main" val="84462187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290309E7-4634-82B9-D316-4A52A1153A86}"/>
              </a:ext>
            </a:extLst>
          </p:cNvPr>
          <p:cNvSpPr>
            <a:spLocks noGrp="1"/>
          </p:cNvSpPr>
          <p:nvPr>
            <p:ph type="ctrTitle"/>
          </p:nvPr>
        </p:nvSpPr>
        <p:spPr>
          <a:xfrm>
            <a:off x="4625788" y="196515"/>
            <a:ext cx="2133600" cy="2213811"/>
          </a:xfrm>
          <a:custGeom>
            <a:avLst/>
            <a:gdLst/>
            <a:ahLst/>
            <a:cxnLst/>
            <a:rect l="l" t="t" r="r" b="b"/>
            <a:pathLst>
              <a:path w="3214688" h="3214688">
                <a:moveTo>
                  <a:pt x="0" y="0"/>
                </a:moveTo>
                <a:lnTo>
                  <a:pt x="3214687" y="0"/>
                </a:lnTo>
                <a:lnTo>
                  <a:pt x="3214687" y="3214688"/>
                </a:lnTo>
                <a:lnTo>
                  <a:pt x="0" y="3214688"/>
                </a:lnTo>
                <a:lnTo>
                  <a:pt x="0" y="0"/>
                </a:lnTo>
                <a:close/>
              </a:path>
            </a:pathLst>
          </a:custGeom>
          <a:blipFill>
            <a:blip r:embed="rId2"/>
            <a:stretch>
              <a:fillRect/>
            </a:stretch>
          </a:blipFill>
        </p:spPr>
        <p:txBody>
          <a:bodyPr/>
          <a:lstStyle/>
          <a:p>
            <a:endParaRPr lang="en-IN" dirty="0"/>
          </a:p>
        </p:txBody>
      </p:sp>
      <p:sp>
        <p:nvSpPr>
          <p:cNvPr id="3" name="Subtitle 2">
            <a:extLst>
              <a:ext uri="{FF2B5EF4-FFF2-40B4-BE49-F238E27FC236}">
                <a16:creationId xmlns:a16="http://schemas.microsoft.com/office/drawing/2014/main" id="{5975A190-7CEE-3A73-D30F-F321C944D1E4}"/>
              </a:ext>
            </a:extLst>
          </p:cNvPr>
          <p:cNvSpPr>
            <a:spLocks noGrp="1"/>
          </p:cNvSpPr>
          <p:nvPr>
            <p:ph type="subTitle" idx="1"/>
          </p:nvPr>
        </p:nvSpPr>
        <p:spPr>
          <a:xfrm>
            <a:off x="1524000" y="2614863"/>
            <a:ext cx="9144000" cy="4046622"/>
          </a:xfrm>
        </p:spPr>
        <p:txBody>
          <a:bodyPr>
            <a:normAutofit/>
          </a:bodyPr>
          <a:lstStyle/>
          <a:p>
            <a:r>
              <a:rPr lang="en-IN" b="1" dirty="0"/>
              <a:t>End Term Assessment (checkpoint - 1)</a:t>
            </a:r>
          </a:p>
          <a:p>
            <a:r>
              <a:rPr lang="en-IN" b="1" dirty="0"/>
              <a:t>Topic – Demographics Changes Affecting Economic Growth in India</a:t>
            </a:r>
          </a:p>
          <a:p>
            <a:pPr algn="r"/>
            <a:endParaRPr lang="en-IN" dirty="0"/>
          </a:p>
          <a:p>
            <a:r>
              <a:rPr lang="en-IN" dirty="0"/>
              <a:t>                            By – </a:t>
            </a:r>
          </a:p>
          <a:p>
            <a:pPr algn="r"/>
            <a:r>
              <a:rPr lang="en-IN" dirty="0"/>
              <a:t>Yash Tiwari 20200802239</a:t>
            </a:r>
          </a:p>
          <a:p>
            <a:pPr algn="r"/>
            <a:r>
              <a:rPr lang="en-IN" dirty="0"/>
              <a:t>Suprabhat Shaurya 20200802166</a:t>
            </a:r>
          </a:p>
          <a:p>
            <a:pPr algn="r"/>
            <a:r>
              <a:rPr lang="en-IN" dirty="0"/>
              <a:t>Hitesh Choudhary 20200802146</a:t>
            </a:r>
          </a:p>
          <a:p>
            <a:pPr algn="r"/>
            <a:r>
              <a:rPr lang="en-IN" dirty="0"/>
              <a:t>Sagar Rajkumar Gupta 20200802112</a:t>
            </a:r>
          </a:p>
          <a:p>
            <a:endParaRPr lang="en-IN" dirty="0"/>
          </a:p>
        </p:txBody>
      </p:sp>
    </p:spTree>
    <p:extLst>
      <p:ext uri="{BB962C8B-B14F-4D97-AF65-F5344CB8AC3E}">
        <p14:creationId xmlns:p14="http://schemas.microsoft.com/office/powerpoint/2010/main" val="659709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7B15-9BFD-F98E-16E4-AF1D2C449BC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0CB8A8B-8261-3B08-2663-498C99AB8E82}"/>
              </a:ext>
            </a:extLst>
          </p:cNvPr>
          <p:cNvSpPr>
            <a:spLocks noGrp="1"/>
          </p:cNvSpPr>
          <p:nvPr>
            <p:ph idx="1"/>
          </p:nvPr>
        </p:nvSpPr>
        <p:spPr/>
        <p:txBody>
          <a:bodyPr/>
          <a:lstStyle/>
          <a:p>
            <a:r>
              <a:rPr lang="en-US" dirty="0"/>
              <a:t>Diversity and inclusion are critical for building a sustainable and equitable society.</a:t>
            </a:r>
          </a:p>
          <a:p>
            <a:r>
              <a:rPr lang="en-US" dirty="0"/>
              <a:t>Urbanization and migration are key drivers of change in the Indian economy.</a:t>
            </a:r>
          </a:p>
          <a:p>
            <a:r>
              <a:rPr lang="en-US" dirty="0"/>
              <a:t>Data visualization can be a powerful tool for understanding demographic trends.</a:t>
            </a:r>
          </a:p>
          <a:p>
            <a:r>
              <a:rPr lang="en-US" dirty="0"/>
              <a:t>New technologies are poised to transform the Indian economy.</a:t>
            </a:r>
          </a:p>
        </p:txBody>
      </p:sp>
    </p:spTree>
    <p:extLst>
      <p:ext uri="{BB962C8B-B14F-4D97-AF65-F5344CB8AC3E}">
        <p14:creationId xmlns:p14="http://schemas.microsoft.com/office/powerpoint/2010/main" val="75457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9" name="Content Placeholder 8" descr="Graph Growth">
                <a:extLst>
                  <a:ext uri="{FF2B5EF4-FFF2-40B4-BE49-F238E27FC236}">
                    <a16:creationId xmlns:a16="http://schemas.microsoft.com/office/drawing/2014/main" id="{C8BF2582-7294-3C70-1EF4-EAFDF85A9FC8}"/>
                  </a:ext>
                </a:extLst>
              </p:cNvPr>
              <p:cNvGraphicFramePr>
                <a:graphicFrameLocks noGrp="1" noChangeAspect="1"/>
              </p:cNvGraphicFramePr>
              <p:nvPr>
                <p:ph idx="1"/>
                <p:extLst>
                  <p:ext uri="{D42A27DB-BD31-4B8C-83A1-F6EECF244321}">
                    <p14:modId xmlns:p14="http://schemas.microsoft.com/office/powerpoint/2010/main" val="4151105858"/>
                  </p:ext>
                </p:extLst>
              </p:nvPr>
            </p:nvGraphicFramePr>
            <p:xfrm>
              <a:off x="1155144" y="3432154"/>
              <a:ext cx="2324462" cy="2590506"/>
            </p:xfrm>
            <a:graphic>
              <a:graphicData uri="http://schemas.microsoft.com/office/drawing/2017/model3d">
                <am3d:model3d r:embed="rId2">
                  <am3d:spPr>
                    <a:xfrm>
                      <a:off x="0" y="0"/>
                      <a:ext cx="2324462" cy="2590506"/>
                    </a:xfrm>
                    <a:prstGeom prst="rect">
                      <a:avLst/>
                    </a:prstGeom>
                  </am3d:spPr>
                  <am3d:camera>
                    <am3d:pos x="0" y="0" z="63144380"/>
                    <am3d:up dx="0" dy="36000000" dz="0"/>
                    <am3d:lookAt x="0" y="0" z="0"/>
                    <am3d:perspective fov="2700000"/>
                  </am3d:camera>
                  <am3d:trans>
                    <am3d:meterPerModelUnit n="111083" d="1000000"/>
                    <am3d:preTrans dx="0" dy="-18000000" dz="0"/>
                    <am3d:scale>
                      <am3d:sx n="1000000" d="1000000"/>
                      <am3d:sy n="1000000" d="1000000"/>
                      <am3d:sz n="1000000" d="1000000"/>
                    </am3d:scale>
                    <am3d:rot ax="10258656" ay="245168" az="10761124"/>
                    <am3d:postTrans dx="0" dy="0" dz="0"/>
                  </am3d:trans>
                  <am3d:raster rName="Office3DRenderer" rVer="16.0.8326">
                    <am3d:blip r:embed="rId3"/>
                  </am3d:raster>
                  <am3d:objViewport viewportSz="354065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Content Placeholder 8" descr="Graph Growth">
                <a:extLst>
                  <a:ext uri="{FF2B5EF4-FFF2-40B4-BE49-F238E27FC236}">
                    <a16:creationId xmlns:a16="http://schemas.microsoft.com/office/drawing/2014/main" id="{C8BF2582-7294-3C70-1EF4-EAFDF85A9FC8}"/>
                  </a:ext>
                </a:extLst>
              </p:cNvPr>
              <p:cNvPicPr>
                <a:picLocks noGrp="1" noRot="1" noChangeAspect="1" noMove="1" noResize="1" noEditPoints="1" noAdjustHandles="1" noChangeArrowheads="1" noChangeShapeType="1" noCrop="1"/>
              </p:cNvPicPr>
              <p:nvPr/>
            </p:nvPicPr>
            <p:blipFill>
              <a:blip r:embed="rId3"/>
              <a:stretch>
                <a:fillRect/>
              </a:stretch>
            </p:blipFill>
            <p:spPr>
              <a:xfrm>
                <a:off x="1155144" y="3432154"/>
                <a:ext cx="2324462" cy="2590506"/>
              </a:xfrm>
              <a:prstGeom prst="rect">
                <a:avLst/>
              </a:prstGeom>
            </p:spPr>
          </p:pic>
        </mc:Fallback>
      </mc:AlternateContent>
      <p:sp>
        <p:nvSpPr>
          <p:cNvPr id="10" name="TextBox 9">
            <a:extLst>
              <a:ext uri="{FF2B5EF4-FFF2-40B4-BE49-F238E27FC236}">
                <a16:creationId xmlns:a16="http://schemas.microsoft.com/office/drawing/2014/main" id="{575912E3-50EF-C240-A806-7129F1A03769}"/>
              </a:ext>
            </a:extLst>
          </p:cNvPr>
          <p:cNvSpPr txBox="1"/>
          <p:nvPr/>
        </p:nvSpPr>
        <p:spPr>
          <a:xfrm>
            <a:off x="938934" y="1582305"/>
            <a:ext cx="11341771" cy="1754326"/>
          </a:xfrm>
          <a:prstGeom prst="rect">
            <a:avLst/>
          </a:prstGeom>
          <a:noFill/>
        </p:spPr>
        <p:txBody>
          <a:bodyPr wrap="square" rtlCol="0">
            <a:spAutoFit/>
          </a:bodyPr>
          <a:lstStyle/>
          <a:p>
            <a:r>
              <a:rPr lang="en-IN" sz="5400" b="1" dirty="0"/>
              <a:t>Demographics Changes Affecting Economic Growth in India</a:t>
            </a:r>
          </a:p>
        </p:txBody>
      </p:sp>
    </p:spTree>
    <p:extLst>
      <p:ext uri="{BB962C8B-B14F-4D97-AF65-F5344CB8AC3E}">
        <p14:creationId xmlns:p14="http://schemas.microsoft.com/office/powerpoint/2010/main" val="410046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94B8-B316-A3C3-7C00-82F2FAE3397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CA628CF-2585-4EF9-4D7B-8612811D467D}"/>
              </a:ext>
            </a:extLst>
          </p:cNvPr>
          <p:cNvSpPr>
            <a:spLocks noGrp="1"/>
          </p:cNvSpPr>
          <p:nvPr>
            <p:ph idx="1"/>
          </p:nvPr>
        </p:nvSpPr>
        <p:spPr>
          <a:xfrm>
            <a:off x="913795" y="1927412"/>
            <a:ext cx="10353762" cy="3693459"/>
          </a:xfrm>
        </p:spPr>
        <p:txBody>
          <a:bodyPr>
            <a:normAutofit/>
          </a:bodyPr>
          <a:lstStyle/>
          <a:p>
            <a:pPr algn="just"/>
            <a:r>
              <a:rPr lang="en-US" dirty="0"/>
              <a:t>Demographic change is the study of the changing characteristics of a population, such as its size, age structure, sex ratio, and geographic distribution. </a:t>
            </a:r>
          </a:p>
          <a:p>
            <a:pPr algn="just"/>
            <a:r>
              <a:rPr lang="en-US" dirty="0"/>
              <a:t>It is a complex and dynamic process that is influenced by a variety of factors, including policies, diversity, migration, and social and economic conditions. </a:t>
            </a:r>
          </a:p>
          <a:p>
            <a:pPr algn="just"/>
            <a:r>
              <a:rPr lang="en-US" dirty="0"/>
              <a:t>Demographic changes can have a significant impact on society, affecting everything from the economy to the organization. </a:t>
            </a:r>
          </a:p>
          <a:p>
            <a:pPr algn="just"/>
            <a:r>
              <a:rPr lang="en-US" dirty="0"/>
              <a:t>Analysis of demographic changes is essential for understanding these trends and their implications. </a:t>
            </a:r>
          </a:p>
          <a:p>
            <a:pPr algn="just"/>
            <a:r>
              <a:rPr lang="en-US" dirty="0"/>
              <a:t>It can help policymakers to develop effective policies and programs to address the challenges and opportunities of demographic changes.</a:t>
            </a:r>
            <a:endParaRPr lang="en-IN" dirty="0"/>
          </a:p>
        </p:txBody>
      </p:sp>
    </p:spTree>
    <p:extLst>
      <p:ext uri="{BB962C8B-B14F-4D97-AF65-F5344CB8AC3E}">
        <p14:creationId xmlns:p14="http://schemas.microsoft.com/office/powerpoint/2010/main" val="44230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3939D0-78EF-1B07-5F39-33B77AD3DB0E}"/>
              </a:ext>
            </a:extLst>
          </p:cNvPr>
          <p:cNvPicPr>
            <a:picLocks noChangeAspect="1"/>
          </p:cNvPicPr>
          <p:nvPr/>
        </p:nvPicPr>
        <p:blipFill>
          <a:blip r:embed="rId2"/>
          <a:stretch>
            <a:fillRect/>
          </a:stretch>
        </p:blipFill>
        <p:spPr>
          <a:xfrm>
            <a:off x="2078923" y="651677"/>
            <a:ext cx="8104983" cy="4550597"/>
          </a:xfrm>
          <a:prstGeom prst="rect">
            <a:avLst/>
          </a:prstGeom>
        </p:spPr>
      </p:pic>
      <p:sp>
        <p:nvSpPr>
          <p:cNvPr id="6" name="TextBox 5">
            <a:extLst>
              <a:ext uri="{FF2B5EF4-FFF2-40B4-BE49-F238E27FC236}">
                <a16:creationId xmlns:a16="http://schemas.microsoft.com/office/drawing/2014/main" id="{5646C8E6-4539-A3F0-6220-060385EA05C8}"/>
              </a:ext>
            </a:extLst>
          </p:cNvPr>
          <p:cNvSpPr txBox="1"/>
          <p:nvPr/>
        </p:nvSpPr>
        <p:spPr>
          <a:xfrm>
            <a:off x="4437529" y="5414682"/>
            <a:ext cx="5746377" cy="369332"/>
          </a:xfrm>
          <a:prstGeom prst="rect">
            <a:avLst/>
          </a:prstGeom>
          <a:noFill/>
        </p:spPr>
        <p:txBody>
          <a:bodyPr wrap="square" rtlCol="0">
            <a:spAutoFit/>
          </a:bodyPr>
          <a:lstStyle/>
          <a:p>
            <a:r>
              <a:rPr lang="en-IN" dirty="0"/>
              <a:t>Fertility Rates in Last two decades (2001 , 2016)</a:t>
            </a:r>
          </a:p>
        </p:txBody>
      </p:sp>
    </p:spTree>
    <p:extLst>
      <p:ext uri="{BB962C8B-B14F-4D97-AF65-F5344CB8AC3E}">
        <p14:creationId xmlns:p14="http://schemas.microsoft.com/office/powerpoint/2010/main" val="341495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7EC1-D3CA-9A84-0D6F-98AD409D9B04}"/>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A560EB55-9996-2897-2A7D-7B14EE7B83FC}"/>
              </a:ext>
            </a:extLst>
          </p:cNvPr>
          <p:cNvSpPr>
            <a:spLocks noGrp="1"/>
          </p:cNvSpPr>
          <p:nvPr>
            <p:ph idx="1"/>
          </p:nvPr>
        </p:nvSpPr>
        <p:spPr>
          <a:xfrm>
            <a:off x="1111622" y="1819835"/>
            <a:ext cx="4572001" cy="3218330"/>
          </a:xfrm>
        </p:spPr>
        <p:txBody>
          <a:bodyPr>
            <a:normAutofit/>
          </a:bodyPr>
          <a:lstStyle/>
          <a:p>
            <a:r>
              <a:rPr lang="en-US" dirty="0"/>
              <a:t>Diversity &amp; inclusion</a:t>
            </a:r>
          </a:p>
          <a:p>
            <a:r>
              <a:rPr lang="en-US" dirty="0"/>
              <a:t>Gender And Cultural Barriers</a:t>
            </a:r>
          </a:p>
          <a:p>
            <a:r>
              <a:rPr lang="en-US" dirty="0"/>
              <a:t>Urbanization and Migration</a:t>
            </a:r>
          </a:p>
          <a:p>
            <a:r>
              <a:rPr lang="en-US" dirty="0"/>
              <a:t>Youth and Education</a:t>
            </a:r>
          </a:p>
        </p:txBody>
      </p:sp>
    </p:spTree>
    <p:extLst>
      <p:ext uri="{BB962C8B-B14F-4D97-AF65-F5344CB8AC3E}">
        <p14:creationId xmlns:p14="http://schemas.microsoft.com/office/powerpoint/2010/main" val="418276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E42D4F-258E-BDA3-5C9A-683C45CB0870}"/>
              </a:ext>
            </a:extLst>
          </p:cNvPr>
          <p:cNvPicPr>
            <a:picLocks noChangeAspect="1"/>
          </p:cNvPicPr>
          <p:nvPr/>
        </p:nvPicPr>
        <p:blipFill>
          <a:blip r:embed="rId2"/>
          <a:stretch>
            <a:fillRect/>
          </a:stretch>
        </p:blipFill>
        <p:spPr>
          <a:xfrm>
            <a:off x="2506735" y="578508"/>
            <a:ext cx="7255830" cy="4830701"/>
          </a:xfrm>
          <a:prstGeom prst="rect">
            <a:avLst/>
          </a:prstGeom>
        </p:spPr>
      </p:pic>
      <p:sp>
        <p:nvSpPr>
          <p:cNvPr id="6" name="TextBox 5">
            <a:extLst>
              <a:ext uri="{FF2B5EF4-FFF2-40B4-BE49-F238E27FC236}">
                <a16:creationId xmlns:a16="http://schemas.microsoft.com/office/drawing/2014/main" id="{90E07F78-6E6F-F60F-25D5-27EA438C6CE0}"/>
              </a:ext>
            </a:extLst>
          </p:cNvPr>
          <p:cNvSpPr txBox="1"/>
          <p:nvPr/>
        </p:nvSpPr>
        <p:spPr>
          <a:xfrm>
            <a:off x="1667435" y="5672879"/>
            <a:ext cx="10121153" cy="369332"/>
          </a:xfrm>
          <a:prstGeom prst="rect">
            <a:avLst/>
          </a:prstGeom>
          <a:noFill/>
        </p:spPr>
        <p:txBody>
          <a:bodyPr wrap="square" rtlCol="0">
            <a:spAutoFit/>
          </a:bodyPr>
          <a:lstStyle/>
          <a:p>
            <a:r>
              <a:rPr lang="en-US" dirty="0"/>
              <a:t>Demographic revolution’ with a shift towards the working-age group in age structure of the population</a:t>
            </a:r>
            <a:endParaRPr lang="en-IN" dirty="0"/>
          </a:p>
        </p:txBody>
      </p:sp>
    </p:spTree>
    <p:extLst>
      <p:ext uri="{BB962C8B-B14F-4D97-AF65-F5344CB8AC3E}">
        <p14:creationId xmlns:p14="http://schemas.microsoft.com/office/powerpoint/2010/main" val="41343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CB03-9101-CE7D-8C74-F192F81B09FD}"/>
              </a:ext>
            </a:extLst>
          </p:cNvPr>
          <p:cNvSpPr>
            <a:spLocks noGrp="1"/>
          </p:cNvSpPr>
          <p:nvPr>
            <p:ph type="title"/>
          </p:nvPr>
        </p:nvSpPr>
        <p:spPr>
          <a:xfrm>
            <a:off x="376518" y="609600"/>
            <a:ext cx="11196917" cy="970450"/>
          </a:xfrm>
        </p:spPr>
        <p:txBody>
          <a:bodyPr>
            <a:normAutofit fontScale="90000"/>
          </a:bodyPr>
          <a:lstStyle/>
          <a:p>
            <a:r>
              <a:rPr lang="en-US" dirty="0"/>
              <a:t>Why is demographics changes data analysis important?</a:t>
            </a:r>
            <a:endParaRPr lang="en-IN" dirty="0"/>
          </a:p>
        </p:txBody>
      </p:sp>
      <p:sp>
        <p:nvSpPr>
          <p:cNvPr id="3" name="Content Placeholder 2">
            <a:extLst>
              <a:ext uri="{FF2B5EF4-FFF2-40B4-BE49-F238E27FC236}">
                <a16:creationId xmlns:a16="http://schemas.microsoft.com/office/drawing/2014/main" id="{CDB665D6-A1A2-6943-87A0-3099384F44A3}"/>
              </a:ext>
            </a:extLst>
          </p:cNvPr>
          <p:cNvSpPr>
            <a:spLocks noGrp="1"/>
          </p:cNvSpPr>
          <p:nvPr>
            <p:ph idx="1"/>
          </p:nvPr>
        </p:nvSpPr>
        <p:spPr>
          <a:xfrm>
            <a:off x="913795" y="2115671"/>
            <a:ext cx="10353762" cy="3675529"/>
          </a:xfrm>
        </p:spPr>
        <p:txBody>
          <a:bodyPr/>
          <a:lstStyle/>
          <a:p>
            <a:pPr marL="36900" indent="0" algn="just">
              <a:buNone/>
            </a:pPr>
            <a:r>
              <a:rPr lang="en-US" dirty="0"/>
              <a:t>Demographic changes data analysis is important for a number of reasons. </a:t>
            </a:r>
          </a:p>
          <a:p>
            <a:pPr algn="just"/>
            <a:r>
              <a:rPr lang="en-US" dirty="0"/>
              <a:t>To understand the current state of the population and to identify trends that may have an impact on the future. </a:t>
            </a:r>
          </a:p>
          <a:p>
            <a:pPr algn="just"/>
            <a:r>
              <a:rPr lang="en-US" dirty="0"/>
              <a:t>To develop policies and programs that are tailored to the needs of the population.</a:t>
            </a:r>
          </a:p>
          <a:p>
            <a:pPr algn="just"/>
            <a:r>
              <a:rPr lang="en-US" dirty="0"/>
              <a:t>To identify potential problems and challenges that may arise in the future.</a:t>
            </a:r>
            <a:endParaRPr lang="en-IN" dirty="0"/>
          </a:p>
        </p:txBody>
      </p:sp>
    </p:spTree>
    <p:extLst>
      <p:ext uri="{BB962C8B-B14F-4D97-AF65-F5344CB8AC3E}">
        <p14:creationId xmlns:p14="http://schemas.microsoft.com/office/powerpoint/2010/main" val="152106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7F12-CE34-C73E-26C8-0FA62FB7C297}"/>
              </a:ext>
            </a:extLst>
          </p:cNvPr>
          <p:cNvSpPr>
            <a:spLocks noGrp="1"/>
          </p:cNvSpPr>
          <p:nvPr>
            <p:ph type="title"/>
          </p:nvPr>
        </p:nvSpPr>
        <p:spPr/>
        <p:txBody>
          <a:bodyPr/>
          <a:lstStyle/>
          <a:p>
            <a:r>
              <a:rPr lang="en-IN" dirty="0"/>
              <a:t>Impacts</a:t>
            </a:r>
          </a:p>
        </p:txBody>
      </p:sp>
      <p:sp>
        <p:nvSpPr>
          <p:cNvPr id="3" name="Content Placeholder 2">
            <a:extLst>
              <a:ext uri="{FF2B5EF4-FFF2-40B4-BE49-F238E27FC236}">
                <a16:creationId xmlns:a16="http://schemas.microsoft.com/office/drawing/2014/main" id="{7DC81D41-F9CE-5A37-CAC7-5DF62FE34698}"/>
              </a:ext>
            </a:extLst>
          </p:cNvPr>
          <p:cNvSpPr>
            <a:spLocks noGrp="1"/>
          </p:cNvSpPr>
          <p:nvPr>
            <p:ph idx="1"/>
          </p:nvPr>
        </p:nvSpPr>
        <p:spPr/>
        <p:txBody>
          <a:bodyPr/>
          <a:lstStyle/>
          <a:p>
            <a:pPr algn="just"/>
            <a:r>
              <a:rPr lang="en-US" dirty="0"/>
              <a:t>Population aging: The global population is aging, with the proportion of people over the age of 65 increasing rapidly. This is due to declining fertility rates and increasing lifespans. </a:t>
            </a:r>
          </a:p>
          <a:p>
            <a:pPr algn="just"/>
            <a:r>
              <a:rPr lang="en-US" dirty="0"/>
              <a:t> Urbanization and Infrastructure: More and more people are living in cities. This is due to a number of factors, including economic opportunities, better access to education and healthcare, and a desire for a better quality of life. </a:t>
            </a:r>
          </a:p>
          <a:p>
            <a:pPr algn="just"/>
            <a:r>
              <a:rPr lang="en-US" dirty="0"/>
              <a:t> Migration: People are increasingly moving from one country to another, or from rural to urban areas. This is due to a number of factors, including economic opportunities, political instability, and climate change. </a:t>
            </a:r>
          </a:p>
          <a:p>
            <a:pPr algn="just"/>
            <a:r>
              <a:rPr lang="en-US" dirty="0"/>
              <a:t> Diversity &amp; Inclusion – Diversity focuses on the demographics of your workplace for instance, gender, race, age while inclusion focuses on efforts towards helping employees with all of those different traits. (feel safe, happy and respected)</a:t>
            </a:r>
            <a:endParaRPr lang="en-IN" dirty="0"/>
          </a:p>
        </p:txBody>
      </p:sp>
    </p:spTree>
    <p:extLst>
      <p:ext uri="{BB962C8B-B14F-4D97-AF65-F5344CB8AC3E}">
        <p14:creationId xmlns:p14="http://schemas.microsoft.com/office/powerpoint/2010/main" val="292137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7872-26DB-D8AC-6DCB-732ED44C7257}"/>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9DB9DB55-9E28-38F1-FC67-8F6B21B40D1B}"/>
              </a:ext>
            </a:extLst>
          </p:cNvPr>
          <p:cNvSpPr>
            <a:spLocks noGrp="1"/>
          </p:cNvSpPr>
          <p:nvPr>
            <p:ph idx="1"/>
          </p:nvPr>
        </p:nvSpPr>
        <p:spPr/>
        <p:txBody>
          <a:bodyPr>
            <a:normAutofit fontScale="92500"/>
          </a:bodyPr>
          <a:lstStyle/>
          <a:p>
            <a:pPr algn="just"/>
            <a:r>
              <a:rPr lang="en-US" dirty="0"/>
              <a:t>Shrinking workforce: Population aging will also lead to a shrinking workforce, as more people retire and fewer young people enter the workforce. This could make it difficult for businesses to find workers and could slow economic growth. </a:t>
            </a:r>
          </a:p>
          <a:p>
            <a:pPr algn="just"/>
            <a:r>
              <a:rPr lang="en-US" dirty="0"/>
              <a:t>Shift in balance of power: The population shift from developed to developing countries will lead to a shift in the global balance of power and economic influence. Developing countries will become more powerful and influential on the world stage. </a:t>
            </a:r>
          </a:p>
          <a:p>
            <a:pPr algn="just"/>
            <a:r>
              <a:rPr lang="en-US" dirty="0"/>
              <a:t>Increased pressure on urban infrastructure and services: Urbanization will put increased pressure on urban infrastructure and services, such as housing, transportation, and water and sanitation. This could lead to problems such as overcrowding, traffic congestion, and pollution. </a:t>
            </a:r>
          </a:p>
          <a:p>
            <a:pPr algn="just"/>
            <a:r>
              <a:rPr lang="en-US" dirty="0"/>
              <a:t>Increased diversity and inclusion: Demographic changes, such as migration and urbanization, can lead to increased diversity and inclusion. This is because they can bring together people from different cultures and backgrounds, which can lead in diversity and inclusion.</a:t>
            </a:r>
            <a:endParaRPr lang="en-IN" dirty="0"/>
          </a:p>
        </p:txBody>
      </p:sp>
    </p:spTree>
    <p:extLst>
      <p:ext uri="{BB962C8B-B14F-4D97-AF65-F5344CB8AC3E}">
        <p14:creationId xmlns:p14="http://schemas.microsoft.com/office/powerpoint/2010/main" val="1362131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129</TotalTime>
  <Words>646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Calisto MT</vt:lpstr>
      <vt:lpstr>Wingdings 2</vt:lpstr>
      <vt:lpstr>Slate</vt:lpstr>
      <vt:lpstr>PowerPoint Presentation</vt:lpstr>
      <vt:lpstr>PowerPoint Presentation</vt:lpstr>
      <vt:lpstr>Introduction</vt:lpstr>
      <vt:lpstr>PowerPoint Presentation</vt:lpstr>
      <vt:lpstr>Objectives</vt:lpstr>
      <vt:lpstr>PowerPoint Presentation</vt:lpstr>
      <vt:lpstr>Why is demographics changes data analysis important?</vt:lpstr>
      <vt:lpstr>Impacts</vt:lpstr>
      <vt:lpstr>Future Trends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hitesh choudhary</dc:creator>
  <cp:lastModifiedBy>hitesh choudhary</cp:lastModifiedBy>
  <cp:revision>7</cp:revision>
  <dcterms:created xsi:type="dcterms:W3CDTF">2023-10-17T08:41:07Z</dcterms:created>
  <dcterms:modified xsi:type="dcterms:W3CDTF">2024-04-16T13:10:33Z</dcterms:modified>
</cp:coreProperties>
</file>