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5"/>
    <p:sldMasterId id="2147483668" r:id="rId6"/>
  </p:sldMasterIdLst>
  <p:notesMasterIdLst>
    <p:notesMasterId r:id="rId22"/>
  </p:notesMasterIdLst>
  <p:sldIdLst>
    <p:sldId id="270" r:id="rId7"/>
    <p:sldId id="282" r:id="rId8"/>
    <p:sldId id="273" r:id="rId9"/>
    <p:sldId id="275" r:id="rId10"/>
    <p:sldId id="276" r:id="rId11"/>
    <p:sldId id="274" r:id="rId12"/>
    <p:sldId id="271" r:id="rId13"/>
    <p:sldId id="272" r:id="rId14"/>
    <p:sldId id="281" r:id="rId15"/>
    <p:sldId id="279" r:id="rId16"/>
    <p:sldId id="280" r:id="rId17"/>
    <p:sldId id="283" r:id="rId18"/>
    <p:sldId id="286" r:id="rId19"/>
    <p:sldId id="284" r:id="rId20"/>
    <p:sldId id="285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6"/>
    <a:srgbClr val="B1AD9D"/>
    <a:srgbClr val="B6B2A4"/>
    <a:srgbClr val="B7B3A5"/>
    <a:srgbClr val="9F9A87"/>
    <a:srgbClr val="D2D0D0"/>
    <a:srgbClr val="96BE00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AF98D-3B72-4422-A0A3-3B68675722E2}" v="137" dt="2025-07-22T11:49:03.2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369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E342-F6A9-4F29-9B27-B9C233E73F2C}" type="datetimeFigureOut">
              <a:rPr lang="de-DE" smtClean="0"/>
              <a:t>27.07.2025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CFAF-25DC-4335-BB6F-0DF8AAA92C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25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27.07.2025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79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27.07.2025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7122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67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91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0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98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7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51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7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>
            <a:extLst>
              <a:ext uri="{FF2B5EF4-FFF2-40B4-BE49-F238E27FC236}">
                <a16:creationId xmlns:a16="http://schemas.microsoft.com/office/drawing/2014/main" id="{6E7A9329-7E62-4F42-8118-2D9049F407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716" y="720000"/>
            <a:ext cx="2706000" cy="1188000"/>
          </a:xfrm>
          <a:prstGeom prst="rect">
            <a:avLst/>
          </a:prstGeom>
        </p:spPr>
      </p:pic>
      <p:pic>
        <p:nvPicPr>
          <p:cNvPr id="5" name="Bildplatzhalter 11">
            <a:extLst>
              <a:ext uri="{FF2B5EF4-FFF2-40B4-BE49-F238E27FC236}">
                <a16:creationId xmlns:a16="http://schemas.microsoft.com/office/drawing/2014/main" id="{DA82FC99-46B5-458A-8A60-A73145F661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5" r="984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DDBD8EDB-F6BF-46C2-A48B-112205C0E36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95" y="0"/>
            <a:ext cx="7034705" cy="6858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EEE730A-EB95-483A-B918-FD0E2375165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027" y="639551"/>
            <a:ext cx="3284608" cy="169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7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1" kern="1200" baseline="0">
          <a:solidFill>
            <a:srgbClr val="00599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31">
          <p15:clr>
            <a:srgbClr val="F26B43"/>
          </p15:clr>
        </p15:guide>
        <p15:guide id="4" orient="horz" pos="4088">
          <p15:clr>
            <a:srgbClr val="F26B43"/>
          </p15:clr>
        </p15:guide>
        <p15:guide id="5" pos="7222">
          <p15:clr>
            <a:srgbClr val="F26B43"/>
          </p15:clr>
        </p15:guide>
        <p15:guide id="6" pos="2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/>
              <a:t> Technische Hochschule Ingolstadt   |   Fußzeile auf Masterfolie eingeben</a:t>
            </a:r>
          </a:p>
          <a:p>
            <a:endParaRPr lang="de-DE" sz="800"/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F3C3619B-8E3A-4880-AA84-997960032844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" y="1584325"/>
            <a:ext cx="288925" cy="4997450"/>
          </a:xfrm>
          <a:custGeom>
            <a:avLst/>
            <a:gdLst>
              <a:gd name="connsiteX0" fmla="*/ 0 w 288925"/>
              <a:gd name="connsiteY0" fmla="*/ 0 h 4997450"/>
              <a:gd name="connsiteX1" fmla="*/ 72124 w 288925"/>
              <a:gd name="connsiteY1" fmla="*/ 0 h 4997450"/>
              <a:gd name="connsiteX2" fmla="*/ 288925 w 288925"/>
              <a:gd name="connsiteY2" fmla="*/ 216575 h 4997450"/>
              <a:gd name="connsiteX3" fmla="*/ 288925 w 288925"/>
              <a:gd name="connsiteY3" fmla="*/ 4961195 h 4997450"/>
              <a:gd name="connsiteX4" fmla="*/ 252632 w 288925"/>
              <a:gd name="connsiteY4" fmla="*/ 4997450 h 4997450"/>
              <a:gd name="connsiteX5" fmla="*/ 0 w 288925"/>
              <a:gd name="connsiteY5" fmla="*/ 4997450 h 4997450"/>
              <a:gd name="connsiteX6" fmla="*/ 0 w 28892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925" h="4997450">
                <a:moveTo>
                  <a:pt x="0" y="0"/>
                </a:moveTo>
                <a:lnTo>
                  <a:pt x="72124" y="0"/>
                </a:lnTo>
                <a:cubicBezTo>
                  <a:pt x="288925" y="0"/>
                  <a:pt x="288925" y="216575"/>
                  <a:pt x="288925" y="216575"/>
                </a:cubicBezTo>
                <a:lnTo>
                  <a:pt x="288925" y="4961195"/>
                </a:lnTo>
                <a:cubicBezTo>
                  <a:pt x="288925" y="4997450"/>
                  <a:pt x="252632" y="4997450"/>
                  <a:pt x="252632" y="4997450"/>
                </a:cubicBezTo>
                <a:lnTo>
                  <a:pt x="0" y="4997450"/>
                </a:lnTo>
                <a:lnTo>
                  <a:pt x="0" y="0"/>
                </a:lnTo>
                <a:close/>
              </a:path>
            </a:pathLst>
          </a:custGeom>
          <a:solidFill>
            <a:srgbClr val="96BE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9D0B0EBB-775D-4097-A177-D1AF562ABEBB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438150" cy="6858000"/>
          </a:xfrm>
          <a:custGeom>
            <a:avLst/>
            <a:gdLst>
              <a:gd name="connsiteX0" fmla="*/ 0 w 438150"/>
              <a:gd name="connsiteY0" fmla="*/ 0 h 6858000"/>
              <a:gd name="connsiteX1" fmla="*/ 438150 w 438150"/>
              <a:gd name="connsiteY1" fmla="*/ 0 h 6858000"/>
              <a:gd name="connsiteX2" fmla="*/ 438150 w 438150"/>
              <a:gd name="connsiteY2" fmla="*/ 6858000 h 6858000"/>
              <a:gd name="connsiteX3" fmla="*/ 0 w 438150"/>
              <a:gd name="connsiteY3" fmla="*/ 6858000 h 6858000"/>
              <a:gd name="connsiteX4" fmla="*/ 0 w 438150"/>
              <a:gd name="connsiteY4" fmla="*/ 6581775 h 6858000"/>
              <a:gd name="connsiteX5" fmla="*/ 252632 w 438150"/>
              <a:gd name="connsiteY5" fmla="*/ 6581775 h 6858000"/>
              <a:gd name="connsiteX6" fmla="*/ 288925 w 438150"/>
              <a:gd name="connsiteY6" fmla="*/ 6545520 h 6858000"/>
              <a:gd name="connsiteX7" fmla="*/ 288925 w 438150"/>
              <a:gd name="connsiteY7" fmla="*/ 1800900 h 6858000"/>
              <a:gd name="connsiteX8" fmla="*/ 72124 w 438150"/>
              <a:gd name="connsiteY8" fmla="*/ 1584325 h 6858000"/>
              <a:gd name="connsiteX9" fmla="*/ 0 w 438150"/>
              <a:gd name="connsiteY9" fmla="*/ 1584325 h 6858000"/>
              <a:gd name="connsiteX10" fmla="*/ 0 w 43815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8150" h="6858000">
                <a:moveTo>
                  <a:pt x="0" y="0"/>
                </a:moveTo>
                <a:lnTo>
                  <a:pt x="438150" y="0"/>
                </a:lnTo>
                <a:lnTo>
                  <a:pt x="438150" y="6858000"/>
                </a:lnTo>
                <a:lnTo>
                  <a:pt x="0" y="6858000"/>
                </a:lnTo>
                <a:lnTo>
                  <a:pt x="0" y="6581775"/>
                </a:lnTo>
                <a:lnTo>
                  <a:pt x="252632" y="6581775"/>
                </a:lnTo>
                <a:cubicBezTo>
                  <a:pt x="252632" y="6581775"/>
                  <a:pt x="288925" y="6581775"/>
                  <a:pt x="288925" y="6545520"/>
                </a:cubicBezTo>
                <a:lnTo>
                  <a:pt x="288925" y="1800900"/>
                </a:lnTo>
                <a:cubicBezTo>
                  <a:pt x="288925" y="1800900"/>
                  <a:pt x="288925" y="1584325"/>
                  <a:pt x="72124" y="1584325"/>
                </a:cubicBezTo>
                <a:lnTo>
                  <a:pt x="0" y="15843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D5106201-AEB6-46A7-8D17-1F7442B47DEB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1717675" y="1584325"/>
            <a:ext cx="1717675" cy="4997450"/>
          </a:xfrm>
          <a:custGeom>
            <a:avLst/>
            <a:gdLst>
              <a:gd name="connsiteX0" fmla="*/ 36293 w 1717675"/>
              <a:gd name="connsiteY0" fmla="*/ 0 h 4997450"/>
              <a:gd name="connsiteX1" fmla="*/ 1717675 w 1717675"/>
              <a:gd name="connsiteY1" fmla="*/ 0 h 4997450"/>
              <a:gd name="connsiteX2" fmla="*/ 1717675 w 1717675"/>
              <a:gd name="connsiteY2" fmla="*/ 4997450 h 4997450"/>
              <a:gd name="connsiteX3" fmla="*/ 216801 w 1717675"/>
              <a:gd name="connsiteY3" fmla="*/ 4997450 h 4997450"/>
              <a:gd name="connsiteX4" fmla="*/ 0 w 1717675"/>
              <a:gd name="connsiteY4" fmla="*/ 4781829 h 4997450"/>
              <a:gd name="connsiteX5" fmla="*/ 0 w 1717675"/>
              <a:gd name="connsiteY5" fmla="*/ 36255 h 4997450"/>
              <a:gd name="connsiteX6" fmla="*/ 36293 w 171767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675" h="4997450">
                <a:moveTo>
                  <a:pt x="36293" y="0"/>
                </a:moveTo>
                <a:lnTo>
                  <a:pt x="1717675" y="0"/>
                </a:lnTo>
                <a:lnTo>
                  <a:pt x="1717675" y="4997450"/>
                </a:lnTo>
                <a:lnTo>
                  <a:pt x="216801" y="4997450"/>
                </a:lnTo>
                <a:cubicBezTo>
                  <a:pt x="0" y="4997450"/>
                  <a:pt x="0" y="4781829"/>
                  <a:pt x="0" y="4781829"/>
                </a:cubicBezTo>
                <a:lnTo>
                  <a:pt x="0" y="36255"/>
                </a:lnTo>
                <a:cubicBezTo>
                  <a:pt x="0" y="0"/>
                  <a:pt x="36293" y="0"/>
                  <a:pt x="36293" y="0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86" r:id="rId10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Principles of Autonmoy and Decession Making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22-07-2025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Final Project – RL Plays Game of Thrones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3FEC1-0D6C-AB96-D8B4-6989F9621744}"/>
              </a:ext>
            </a:extLst>
          </p:cNvPr>
          <p:cNvSpPr txBox="1"/>
          <p:nvPr/>
        </p:nvSpPr>
        <p:spPr>
          <a:xfrm>
            <a:off x="6176356" y="6218505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Hitesh Suresh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34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21C58-13F9-E972-8C02-AF27919D1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C1520C-A090-9D10-9C4D-D2540576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RL Plays Game of Thrones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684BAD9-C1FB-BA62-11BC-C521C5FC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Chapter 3: Daenerys Charts Her Path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76FD9-987D-EF04-42A0-27638C490FB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734D81EC-8C31-054F-B717-4ACEB33BE349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F78DA21-6D5B-2483-AD15-7356C6FAEB73}"/>
              </a:ext>
            </a:extLst>
          </p:cNvPr>
          <p:cNvGrpSpPr/>
          <p:nvPr/>
        </p:nvGrpSpPr>
        <p:grpSpPr>
          <a:xfrm>
            <a:off x="521493" y="1237497"/>
            <a:ext cx="11496335" cy="4676819"/>
            <a:chOff x="521493" y="1237497"/>
            <a:chExt cx="11496335" cy="467681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957707F-0CB6-CEA0-B9B2-1909C5386DA2}"/>
                </a:ext>
              </a:extLst>
            </p:cNvPr>
            <p:cNvGrpSpPr/>
            <p:nvPr/>
          </p:nvGrpSpPr>
          <p:grpSpPr>
            <a:xfrm>
              <a:off x="521493" y="1606829"/>
              <a:ext cx="11496335" cy="4047522"/>
              <a:chOff x="521493" y="1606829"/>
              <a:chExt cx="11496335" cy="4047522"/>
            </a:xfrm>
          </p:grpSpPr>
          <p:pic>
            <p:nvPicPr>
              <p:cNvPr id="19" name="Picture 18" descr="A screenshot of a puzzle&#10;&#10;AI-generated content may be incorrect.">
                <a:extLst>
                  <a:ext uri="{FF2B5EF4-FFF2-40B4-BE49-F238E27FC236}">
                    <a16:creationId xmlns:a16="http://schemas.microsoft.com/office/drawing/2014/main" id="{BE0A4DC8-52E3-F33E-FBC9-281C540274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493" y="1725137"/>
                <a:ext cx="5427226" cy="1843744"/>
              </a:xfrm>
              <a:prstGeom prst="rect">
                <a:avLst/>
              </a:prstGeom>
            </p:spPr>
          </p:pic>
          <p:pic>
            <p:nvPicPr>
              <p:cNvPr id="21" name="Picture 20" descr="A screenshot of a puzzle&#10;&#10;AI-generated content may be incorrect.">
                <a:extLst>
                  <a:ext uri="{FF2B5EF4-FFF2-40B4-BE49-F238E27FC236}">
                    <a16:creationId xmlns:a16="http://schemas.microsoft.com/office/drawing/2014/main" id="{2E0B1EF4-5970-DB9D-C812-BE4E5963B6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15722" y="1606829"/>
                <a:ext cx="6002106" cy="2039043"/>
              </a:xfrm>
              <a:prstGeom prst="rect">
                <a:avLst/>
              </a:prstGeom>
            </p:spPr>
          </p:pic>
          <p:pic>
            <p:nvPicPr>
              <p:cNvPr id="23" name="Picture 22" descr="A screenshot of a puzzle&#10;&#10;AI-generated content may be incorrect.">
                <a:extLst>
                  <a:ext uri="{FF2B5EF4-FFF2-40B4-BE49-F238E27FC236}">
                    <a16:creationId xmlns:a16="http://schemas.microsoft.com/office/drawing/2014/main" id="{242D33A1-6D31-83F4-5CA7-8A57EA1701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493" y="3701240"/>
                <a:ext cx="5427229" cy="1843744"/>
              </a:xfrm>
              <a:prstGeom prst="rect">
                <a:avLst/>
              </a:prstGeom>
            </p:spPr>
          </p:pic>
          <p:pic>
            <p:nvPicPr>
              <p:cNvPr id="25" name="Picture 24" descr="A screenshot of a graph&#10;&#10;AI-generated content may be incorrect.">
                <a:extLst>
                  <a:ext uri="{FF2B5EF4-FFF2-40B4-BE49-F238E27FC236}">
                    <a16:creationId xmlns:a16="http://schemas.microsoft.com/office/drawing/2014/main" id="{D1ACA4C3-B602-212E-3A15-43B60B1457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5687" y="3645872"/>
                <a:ext cx="5912141" cy="2008479"/>
              </a:xfrm>
              <a:prstGeom prst="rect">
                <a:avLst/>
              </a:prstGeom>
            </p:spPr>
          </p:pic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AD888C3-21C5-C03E-B068-16C8D4790748}"/>
                </a:ext>
              </a:extLst>
            </p:cNvPr>
            <p:cNvSpPr txBox="1"/>
            <p:nvPr/>
          </p:nvSpPr>
          <p:spPr>
            <a:xfrm>
              <a:off x="2257267" y="1408112"/>
              <a:ext cx="1745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Kingdom 1 (</a:t>
              </a:r>
              <a:r>
                <a:rPr lang="en-US" dirty="0">
                  <a:solidFill>
                    <a:srgbClr val="575756"/>
                  </a:solidFill>
                </a:rPr>
                <a:t>K</a:t>
              </a:r>
              <a:r>
                <a:rPr lang="en-US" baseline="-25000" dirty="0">
                  <a:solidFill>
                    <a:srgbClr val="575756"/>
                  </a:solidFill>
                </a:rPr>
                <a:t>1</a:t>
              </a:r>
              <a:r>
                <a:rPr lang="en-US" dirty="0"/>
                <a:t>)</a:t>
              </a:r>
              <a:endParaRPr lang="en-IN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2CBB9C-CECC-95F1-4674-C8438EDF9D88}"/>
                </a:ext>
              </a:extLst>
            </p:cNvPr>
            <p:cNvSpPr txBox="1"/>
            <p:nvPr/>
          </p:nvSpPr>
          <p:spPr>
            <a:xfrm>
              <a:off x="8188780" y="1237497"/>
              <a:ext cx="1745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Kingdom 2 (</a:t>
              </a:r>
              <a:r>
                <a:rPr lang="en-US" dirty="0">
                  <a:solidFill>
                    <a:srgbClr val="575756"/>
                  </a:solidFill>
                </a:rPr>
                <a:t>K</a:t>
              </a:r>
              <a:r>
                <a:rPr lang="en-US" baseline="-25000" dirty="0">
                  <a:solidFill>
                    <a:srgbClr val="575756"/>
                  </a:solidFill>
                </a:rPr>
                <a:t>2</a:t>
              </a:r>
              <a:r>
                <a:rPr lang="en-US" dirty="0"/>
                <a:t>)</a:t>
              </a:r>
              <a:endParaRPr lang="en-IN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6FA8739-7919-C55D-1A44-2D6B72357BAF}"/>
                </a:ext>
              </a:extLst>
            </p:cNvPr>
            <p:cNvSpPr txBox="1"/>
            <p:nvPr/>
          </p:nvSpPr>
          <p:spPr>
            <a:xfrm>
              <a:off x="2146878" y="5492677"/>
              <a:ext cx="2176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Kingdom 3 (</a:t>
              </a:r>
              <a:r>
                <a:rPr lang="en-US" dirty="0">
                  <a:solidFill>
                    <a:srgbClr val="575756"/>
                  </a:solidFill>
                </a:rPr>
                <a:t>K</a:t>
              </a:r>
              <a:r>
                <a:rPr lang="en-US" baseline="-25000" dirty="0">
                  <a:solidFill>
                    <a:srgbClr val="575756"/>
                  </a:solidFill>
                </a:rPr>
                <a:t>3</a:t>
              </a:r>
              <a:r>
                <a:rPr lang="en-US" dirty="0"/>
                <a:t>)</a:t>
              </a:r>
              <a:endParaRPr lang="en-IN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E0FA194-3FF1-CF15-8AE1-014B0412A615}"/>
                </a:ext>
              </a:extLst>
            </p:cNvPr>
            <p:cNvSpPr txBox="1"/>
            <p:nvPr/>
          </p:nvSpPr>
          <p:spPr>
            <a:xfrm>
              <a:off x="8188780" y="5544984"/>
              <a:ext cx="22702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Iron Throne (</a:t>
              </a:r>
              <a:r>
                <a:rPr lang="en-US" dirty="0">
                  <a:solidFill>
                    <a:srgbClr val="00B050"/>
                  </a:solidFill>
                </a:rPr>
                <a:t>G</a:t>
              </a:r>
              <a:r>
                <a:rPr lang="en-US" dirty="0"/>
                <a:t>)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5179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FC733-B22F-363F-45FA-B35CB0EF9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BFC36B-E874-0C20-298D-2BB33A96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RL Plays Game of Thrones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852888F-DCAF-27E0-B392-F7E41AA16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Daenerys Charts Her Path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3F047-7054-3F64-48CA-2F3916E255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734D81EC-8C31-054F-B717-4ACEB33BE349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3F2CCA-30DD-D19F-EAEC-21CB22CD6214}"/>
              </a:ext>
            </a:extLst>
          </p:cNvPr>
          <p:cNvGrpSpPr/>
          <p:nvPr/>
        </p:nvGrpSpPr>
        <p:grpSpPr>
          <a:xfrm>
            <a:off x="521494" y="1953824"/>
            <a:ext cx="11400147" cy="2950352"/>
            <a:chOff x="424135" y="1384912"/>
            <a:chExt cx="11400147" cy="295035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66D4950-6360-C10B-C538-22C2E6EF7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4135" y="1384914"/>
              <a:ext cx="2821830" cy="29503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609A99A-4A42-7704-CCBD-DFE4EEFB8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5962" y="1384914"/>
              <a:ext cx="2821831" cy="29503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2EFA48C-7136-A070-DDC9-D3DB1E28F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24205" y="1384912"/>
              <a:ext cx="2821832" cy="295035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28F3F11-46CD-EF48-7495-B332DBDB5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02449" y="1384912"/>
              <a:ext cx="2821833" cy="2950352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57B767C-E30C-D470-277A-355FF9BAE3D5}"/>
              </a:ext>
            </a:extLst>
          </p:cNvPr>
          <p:cNvSpPr txBox="1"/>
          <p:nvPr/>
        </p:nvSpPr>
        <p:spPr>
          <a:xfrm>
            <a:off x="913451" y="1601105"/>
            <a:ext cx="174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Kingdom 1 (</a:t>
            </a:r>
            <a:r>
              <a:rPr lang="en-US" dirty="0">
                <a:solidFill>
                  <a:srgbClr val="575756"/>
                </a:solidFill>
              </a:rPr>
              <a:t>K</a:t>
            </a:r>
            <a:r>
              <a:rPr lang="en-US" baseline="-25000" dirty="0">
                <a:solidFill>
                  <a:srgbClr val="575756"/>
                </a:solidFill>
              </a:rPr>
              <a:t>1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26214D-F3A4-6517-AD8C-92180C83F05E}"/>
              </a:ext>
            </a:extLst>
          </p:cNvPr>
          <p:cNvSpPr txBox="1"/>
          <p:nvPr/>
        </p:nvSpPr>
        <p:spPr>
          <a:xfrm>
            <a:off x="3881259" y="1601105"/>
            <a:ext cx="174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Kingdom 2 (</a:t>
            </a:r>
            <a:r>
              <a:rPr lang="en-US" dirty="0">
                <a:solidFill>
                  <a:srgbClr val="575756"/>
                </a:solidFill>
              </a:rPr>
              <a:t>K</a:t>
            </a:r>
            <a:r>
              <a:rPr lang="en-US" baseline="-25000" dirty="0">
                <a:solidFill>
                  <a:srgbClr val="575756"/>
                </a:solidFill>
              </a:rPr>
              <a:t>2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30351-82A2-C9EA-328E-6A9F49DB19BA}"/>
              </a:ext>
            </a:extLst>
          </p:cNvPr>
          <p:cNvSpPr txBox="1"/>
          <p:nvPr/>
        </p:nvSpPr>
        <p:spPr>
          <a:xfrm>
            <a:off x="6652074" y="1601105"/>
            <a:ext cx="2176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Kingdom 3 (</a:t>
            </a:r>
            <a:r>
              <a:rPr lang="en-US" dirty="0">
                <a:solidFill>
                  <a:srgbClr val="575756"/>
                </a:solidFill>
              </a:rPr>
              <a:t>K</a:t>
            </a:r>
            <a:r>
              <a:rPr lang="en-US" baseline="-25000" dirty="0">
                <a:solidFill>
                  <a:srgbClr val="575756"/>
                </a:solidFill>
              </a:rPr>
              <a:t>3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C17B15-DCEB-3448-7356-126F0E9F3580}"/>
              </a:ext>
            </a:extLst>
          </p:cNvPr>
          <p:cNvSpPr txBox="1"/>
          <p:nvPr/>
        </p:nvSpPr>
        <p:spPr>
          <a:xfrm>
            <a:off x="9315450" y="1601105"/>
            <a:ext cx="227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Iron Throne (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C2F52F-9CDB-B30E-8AB7-B36C7FE72720}"/>
              </a:ext>
            </a:extLst>
          </p:cNvPr>
          <p:cNvSpPr txBox="1"/>
          <p:nvPr/>
        </p:nvSpPr>
        <p:spPr>
          <a:xfrm>
            <a:off x="649287" y="5206482"/>
            <a:ext cx="11272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agent converges faster and demonstrates clear phase-wise behavior aligned with the sub-goals.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agent’s performance improves significantly, with smoother transitions and better decision-making.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2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50E486-9D62-AA7E-2357-8A7BDD95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Building and Training a DQN Agent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A5454A6-8410-36DD-D75F-503F865A82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the Problem 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A19F2-50F4-7145-CF38-F88A061ABC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33088D-8DCE-9F49-F509-10684E8E7387}"/>
              </a:ext>
            </a:extLst>
          </p:cNvPr>
          <p:cNvSpPr txBox="1"/>
          <p:nvPr/>
        </p:nvSpPr>
        <p:spPr>
          <a:xfrm>
            <a:off x="649288" y="1866122"/>
            <a:ext cx="9619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Problem Overview: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Objective: Train a DQN agent to reach the goal from a fixed start point (0.1, 0.5)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Constraint: The agent must reach the goal consecutively for 100 episodes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Training Criteria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Epsilon decay</a:t>
            </a:r>
            <a:r>
              <a:rPr lang="en-US" dirty="0"/>
              <a:t> down to </a:t>
            </a:r>
            <a:r>
              <a:rPr lang="en-US" b="1" dirty="0"/>
              <a:t>0.1</a:t>
            </a:r>
            <a:r>
              <a:rPr lang="en-US" dirty="0"/>
              <a:t> (fixed)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reaching ε = 0.1, the agent should </a:t>
            </a:r>
            <a:r>
              <a:rPr lang="en-US" b="1" dirty="0"/>
              <a:t>consistently succeed</a:t>
            </a:r>
            <a:r>
              <a:rPr lang="en-US" dirty="0"/>
              <a:t> for 100 episodes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08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0FBE22-A96D-7C2E-F64A-818FB653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Building and Training a DQN Agent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2C3DB34-5187-32ED-AD5C-8BF5C1DA8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Epsilon Decay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BEDB9-1FA0-1D9B-38BE-0AABE6E44E8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pic>
        <p:nvPicPr>
          <p:cNvPr id="8" name="Picture 7" descr="A graph with a line&#10;&#10;AI-generated content may be incorrect.">
            <a:extLst>
              <a:ext uri="{FF2B5EF4-FFF2-40B4-BE49-F238E27FC236}">
                <a16:creationId xmlns:a16="http://schemas.microsoft.com/office/drawing/2014/main" id="{052D0E3C-531F-B157-8019-FA60D2F68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91" y="1900522"/>
            <a:ext cx="5591309" cy="2768814"/>
          </a:xfrm>
          <a:prstGeom prst="rect">
            <a:avLst/>
          </a:prstGeom>
        </p:spPr>
      </p:pic>
      <p:pic>
        <p:nvPicPr>
          <p:cNvPr id="11" name="Picture 10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91FECAF3-2C03-0C05-0F90-C76141820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0985"/>
            <a:ext cx="5812507" cy="287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16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72D8C-6623-8010-E982-532425F98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58EAA0-FA57-AEF3-2F06-A2B78D8EC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Building and Training a DQN Agent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74E3A53-510F-588A-8176-76EE699E22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Training outputs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E78C73-FCE6-D1FB-1340-BC65F6C2A4C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FDF761-3BB4-9FF5-0CB9-7A7A7B25FF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701"/>
          <a:stretch>
            <a:fillRect/>
          </a:stretch>
        </p:blipFill>
        <p:spPr>
          <a:xfrm>
            <a:off x="6096000" y="1571467"/>
            <a:ext cx="5687537" cy="4572000"/>
          </a:xfrm>
          <a:prstGeom prst="rect">
            <a:avLst/>
          </a:prstGeom>
        </p:spPr>
      </p:pic>
      <p:pic>
        <p:nvPicPr>
          <p:cNvPr id="6" name="Picture 5" descr="A graph with blue lines&#10;&#10;AI-generated content may be incorrect.">
            <a:extLst>
              <a:ext uri="{FF2B5EF4-FFF2-40B4-BE49-F238E27FC236}">
                <a16:creationId xmlns:a16="http://schemas.microsoft.com/office/drawing/2014/main" id="{5C068EA2-3069-599C-B0F9-6520B1FED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94" y="1662902"/>
            <a:ext cx="5852172" cy="4389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A40053-4D0C-3F6B-37E2-ACEB8D4878FA}"/>
              </a:ext>
            </a:extLst>
          </p:cNvPr>
          <p:cNvSpPr txBox="1"/>
          <p:nvPr/>
        </p:nvSpPr>
        <p:spPr>
          <a:xfrm>
            <a:off x="2313992" y="1662902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Epsilon = 0.01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FD0829-3AFF-A70F-2386-2A29AE285637}"/>
              </a:ext>
            </a:extLst>
          </p:cNvPr>
          <p:cNvSpPr txBox="1"/>
          <p:nvPr/>
        </p:nvSpPr>
        <p:spPr>
          <a:xfrm>
            <a:off x="8166164" y="1739522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Epsilon = 0.1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317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87C64-01D0-7A39-C701-1B0FB17432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D8FB2E-9454-CC40-B155-B924620EFC86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84DE0A-3462-5A8D-65BF-60C8E0E34CAC}"/>
              </a:ext>
            </a:extLst>
          </p:cNvPr>
          <p:cNvSpPr txBox="1"/>
          <p:nvPr/>
        </p:nvSpPr>
        <p:spPr>
          <a:xfrm>
            <a:off x="4309188" y="2677885"/>
            <a:ext cx="357362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807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10DE3-DE31-8DB4-89F3-E0A454B86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RL Plays Game of Thrones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C5097-1A77-F514-6A87-D37B670210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542C5-78B2-9CA9-AE05-5158901431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D8FB2E-9454-CC40-B155-B924620EFC86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0CDA7-55E2-61F3-8277-27F059687AF7}"/>
              </a:ext>
            </a:extLst>
          </p:cNvPr>
          <p:cNvSpPr txBox="1"/>
          <p:nvPr/>
        </p:nvSpPr>
        <p:spPr>
          <a:xfrm>
            <a:off x="393600" y="1651518"/>
            <a:ext cx="1014066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Reinforcement Learning Plays Game of Thrones</a:t>
            </a:r>
            <a:br>
              <a:rPr lang="en-US" b="1" dirty="0"/>
            </a:br>
            <a:br>
              <a:rPr lang="en-US" b="1" dirty="0"/>
            </a:br>
            <a:r>
              <a:rPr lang="en-US" dirty="0"/>
              <a:t>Chapter 1: A Game of Trials and Errors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Chapter 2: Introduction to the Final Environment</a:t>
            </a:r>
            <a:br>
              <a:rPr lang="en-US" dirty="0"/>
            </a:br>
            <a:br>
              <a:rPr lang="en-US" dirty="0"/>
            </a:br>
            <a:r>
              <a:rPr lang="en-IN" dirty="0"/>
              <a:t>Chapter 3: The Path Becomes Clear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Building and Training a DQN Agent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Introduction to the Problem</a:t>
            </a:r>
            <a:br>
              <a:rPr lang="en-US" dirty="0"/>
            </a:br>
            <a:br>
              <a:rPr lang="en-US"/>
            </a:br>
            <a:r>
              <a:rPr lang="en-US"/>
              <a:t>Epsilon Decay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Training Outputs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76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46635-C4EB-4E47-6126-F6570E8C1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DDAA80-4CF1-DC7C-C849-F6C7EDF8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RL Plays Game of Thrones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B4E3CBD-267F-09C4-F327-2573373EB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1: A Game of Trials and Errors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C9C7D-0D0D-577F-A727-BC5B3BFA060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734D81EC-8C31-054F-B717-4ACEB33BE349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BDD393-201D-C739-56A6-EE46269DB7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7" t="1346" r="874" b="553"/>
          <a:stretch>
            <a:fillRect/>
          </a:stretch>
        </p:blipFill>
        <p:spPr>
          <a:xfrm>
            <a:off x="6531427" y="1354320"/>
            <a:ext cx="4739952" cy="475861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D951B9D-1DE0-03CE-B141-CCCD72CF09B6}"/>
              </a:ext>
            </a:extLst>
          </p:cNvPr>
          <p:cNvSpPr txBox="1">
            <a:spLocks/>
          </p:cNvSpPr>
          <p:nvPr/>
        </p:nvSpPr>
        <p:spPr bwMode="auto">
          <a:xfrm>
            <a:off x="632884" y="2283056"/>
            <a:ext cx="4595821" cy="2616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3"/>
              </a:buBlip>
              <a:defRPr sz="1600" b="1" kern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36000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3"/>
              </a:buBlip>
              <a:defRPr sz="1600" ker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72000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3"/>
              </a:buBlip>
              <a:defRPr sz="1600" ker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08000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3"/>
              </a:buBlip>
              <a:defRPr sz="1600" ker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1440000" indent="36000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Blip>
                <a:blip r:embed="rId3"/>
              </a:buBlip>
              <a:defRPr sz="1600" kern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Size of the Environment = 9 X 9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Number of Hell States (</a:t>
            </a: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/>
              <a:t>) = 9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Number of Reward States (</a:t>
            </a:r>
            <a:r>
              <a:rPr lang="en-US" dirty="0">
                <a:solidFill>
                  <a:srgbClr val="575756"/>
                </a:solidFill>
              </a:rPr>
              <a:t>R</a:t>
            </a:r>
            <a:r>
              <a:rPr lang="en-US" dirty="0"/>
              <a:t>) = 3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Number of  Kingdoms (</a:t>
            </a:r>
            <a:r>
              <a:rPr lang="en-US" dirty="0">
                <a:solidFill>
                  <a:schemeClr val="tx2"/>
                </a:solidFill>
              </a:rPr>
              <a:t>K</a:t>
            </a:r>
            <a:r>
              <a:rPr lang="en-US" dirty="0"/>
              <a:t>) = 5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82558C-36B0-7C74-8C76-103A25BA0969}"/>
              </a:ext>
            </a:extLst>
          </p:cNvPr>
          <p:cNvSpPr txBox="1"/>
          <p:nvPr/>
        </p:nvSpPr>
        <p:spPr>
          <a:xfrm>
            <a:off x="649287" y="1745669"/>
            <a:ext cx="406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 Level &gt;&gt;&gt;&gt; Knowledge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F35C7-E87E-D173-BC7B-73973611F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E491C2-A02E-340D-5734-42F78E97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RL Plays Game of Thrones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9DDC5CB-28D8-2ABA-D76B-BE46D390AE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Game of Trials and Errors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D2173-3E8B-0490-2212-0EF43BFBD72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734D81EC-8C31-054F-B717-4ACEB33BE349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5B2AF4-67F1-9925-FB23-8E421255C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" y="1604864"/>
            <a:ext cx="11174095" cy="29257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FD9098-A30B-5D02-1CAC-37D6A69CB086}"/>
              </a:ext>
            </a:extLst>
          </p:cNvPr>
          <p:cNvSpPr txBox="1"/>
          <p:nvPr/>
        </p:nvSpPr>
        <p:spPr>
          <a:xfrm>
            <a:off x="649288" y="4725186"/>
            <a:ext cx="10655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Q-values are low and </a:t>
            </a:r>
            <a:r>
              <a:rPr lang="en-US" b="1" dirty="0"/>
              <a:t>uniformly spread</a:t>
            </a:r>
            <a:r>
              <a:rPr lang="en-US" dirty="0"/>
              <a:t>, indicating </a:t>
            </a:r>
            <a:r>
              <a:rPr lang="en-US" b="1" dirty="0"/>
              <a:t>no strong preference for any action</a:t>
            </a:r>
            <a:r>
              <a:rPr lang="en-US" dirty="0"/>
              <a:t> in most states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agent is confused. It explores but doesn't learn. “A Traveler without a map”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492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F8BFB-4CCF-7F0B-878F-DF63B681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9C673-F905-3A42-6AC9-E6EAF670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RL Plays Game of Thrones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A807476-DF1B-900B-5102-1E1CA4949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Game of Trials and Errors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4E139-03AA-49F6-3D8D-A7818AA1950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734D81EC-8C31-054F-B717-4ACEB33BE349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pic>
        <p:nvPicPr>
          <p:cNvPr id="3" name="Picture 2" descr="A screenshot of a diagram&#10;&#10;AI-generated content may be incorrect.">
            <a:extLst>
              <a:ext uri="{FF2B5EF4-FFF2-40B4-BE49-F238E27FC236}">
                <a16:creationId xmlns:a16="http://schemas.microsoft.com/office/drawing/2014/main" id="{C314AFA5-047B-2E2B-5F36-B20ECC33A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584" y="1225602"/>
            <a:ext cx="8758804" cy="22791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D928D7-650A-A7A2-B3EA-BDD80DB0BC79}"/>
              </a:ext>
            </a:extLst>
          </p:cNvPr>
          <p:cNvSpPr txBox="1"/>
          <p:nvPr/>
        </p:nvSpPr>
        <p:spPr>
          <a:xfrm>
            <a:off x="521494" y="2180508"/>
            <a:ext cx="2252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minima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10" name="Picture 9" descr="A colorful squares with black text&#10;&#10;AI-generated content may be incorrect.">
            <a:extLst>
              <a:ext uri="{FF2B5EF4-FFF2-40B4-BE49-F238E27FC236}">
                <a16:creationId xmlns:a16="http://schemas.microsoft.com/office/drawing/2014/main" id="{D90B5CA9-A4CD-FD06-5698-BA57847DB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6" b="9257"/>
          <a:stretch>
            <a:fillRect/>
          </a:stretch>
        </p:blipFill>
        <p:spPr>
          <a:xfrm>
            <a:off x="2499584" y="3828026"/>
            <a:ext cx="8758804" cy="23293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CB320D-CEAA-1A03-6C9D-00C875B76627}"/>
              </a:ext>
            </a:extLst>
          </p:cNvPr>
          <p:cNvSpPr txBox="1"/>
          <p:nvPr/>
        </p:nvSpPr>
        <p:spPr>
          <a:xfrm>
            <a:off x="393600" y="4598133"/>
            <a:ext cx="2495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 table without random initialization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95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1FAE2-8788-D762-FF6B-2FCE40CA1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414DCA-768B-95CF-86F5-9522792E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RL Plays Game of Thrones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79BABA3-EAE7-620B-26E5-3F4CE2B27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Game of Trials and Errors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119E8-BA9E-7555-CED0-837E8571BB2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734D81EC-8C31-054F-B717-4ACEB33BE349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8D1891-1D67-54CC-3DBF-7BE36A6BC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242" y="1199348"/>
            <a:ext cx="6126032" cy="25246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D7C5EB-2BD9-57CC-FEB5-75F8DA752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242" y="3723953"/>
            <a:ext cx="5945642" cy="24502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7812C9-F726-7EAD-7A4A-9AF932DC5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" y="1334277"/>
            <a:ext cx="4807358" cy="495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70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E4B11-AEB9-D420-506A-C5BACC81321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884" y="1629295"/>
            <a:ext cx="4595821" cy="3665912"/>
          </a:xfrm>
        </p:spPr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Size of the Environment = 6 X 6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Initial Agent State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/>
              <a:t>) = (0,0)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 Goal State (</a:t>
            </a:r>
            <a:r>
              <a:rPr lang="en-US" dirty="0">
                <a:solidFill>
                  <a:srgbClr val="92D050"/>
                </a:solidFill>
              </a:rPr>
              <a:t>G</a:t>
            </a:r>
            <a:r>
              <a:rPr lang="en-US" dirty="0"/>
              <a:t>) = (5,5) 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Number of Hell States (</a:t>
            </a: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/>
              <a:t>) = 4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Number of Reward States (</a:t>
            </a:r>
            <a:r>
              <a:rPr lang="en-US" dirty="0">
                <a:solidFill>
                  <a:srgbClr val="575756"/>
                </a:solidFill>
              </a:rPr>
              <a:t>R</a:t>
            </a:r>
            <a:r>
              <a:rPr lang="en-US" dirty="0"/>
              <a:t>) = 2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dirty="0"/>
              <a:t>Number of  Kingdoms (</a:t>
            </a:r>
            <a:r>
              <a:rPr lang="en-US" dirty="0">
                <a:solidFill>
                  <a:schemeClr val="tx2"/>
                </a:solidFill>
              </a:rPr>
              <a:t>K</a:t>
            </a:r>
            <a:r>
              <a:rPr lang="en-US" dirty="0"/>
              <a:t>) = 3</a:t>
            </a:r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DC8D61-84AE-8A39-C6FE-725B9B31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RL Plays Game of Thrones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7722345-0625-CAFF-6FFF-2001424A4F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The Path Becomes Clear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0DF03-65BF-9D9B-3DBF-0BAB9E1803B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734D81EC-8C31-054F-B717-4ACEB33BE349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cxnSp>
        <p:nvCxnSpPr>
          <p:cNvPr id="11" name="Straight Arrow Connector 10" descr="sssss">
            <a:extLst>
              <a:ext uri="{FF2B5EF4-FFF2-40B4-BE49-F238E27FC236}">
                <a16:creationId xmlns:a16="http://schemas.microsoft.com/office/drawing/2014/main" id="{190BD1E6-EEEF-604A-13C9-F9B9EC2FE59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475615" y="1729047"/>
            <a:ext cx="4489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571336-BBDD-0259-9DEF-83616FF8F07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882938" y="1371599"/>
            <a:ext cx="0" cy="38557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07C3622-BFF1-FD32-0A37-858E1EAFD35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708372" y="1082716"/>
            <a:ext cx="30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</a:t>
            </a:r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CA4C75-4DE7-BD93-FB41-42FC6EFC1E3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207531" y="1544381"/>
            <a:ext cx="30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X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EE8FC0-3F3B-631E-40D0-79466A568AA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567054" y="1913713"/>
            <a:ext cx="448888" cy="350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</a:p>
          <a:p>
            <a:endParaRPr lang="en-US" b="1" dirty="0"/>
          </a:p>
          <a:p>
            <a:r>
              <a:rPr lang="en-US" b="1" dirty="0"/>
              <a:t>1</a:t>
            </a:r>
          </a:p>
          <a:p>
            <a:endParaRPr lang="en-US" b="1" dirty="0"/>
          </a:p>
          <a:p>
            <a:r>
              <a:rPr lang="en-US" b="1" dirty="0"/>
              <a:t>2</a:t>
            </a:r>
          </a:p>
          <a:p>
            <a:endParaRPr lang="en-US" b="1" dirty="0"/>
          </a:p>
          <a:p>
            <a:r>
              <a:rPr lang="en-IN" b="1" dirty="0"/>
              <a:t>3</a:t>
            </a:r>
          </a:p>
          <a:p>
            <a:endParaRPr lang="en-IN" b="1" dirty="0"/>
          </a:p>
          <a:p>
            <a:r>
              <a:rPr lang="en-IN" b="1" dirty="0"/>
              <a:t>4</a:t>
            </a:r>
          </a:p>
          <a:p>
            <a:endParaRPr lang="en-IN" b="1" dirty="0"/>
          </a:p>
          <a:p>
            <a:r>
              <a:rPr lang="en-IN" b="1" dirty="0"/>
              <a:t>5</a:t>
            </a:r>
          </a:p>
          <a:p>
            <a:pPr>
              <a:lnSpc>
                <a:spcPct val="150000"/>
              </a:lnSpc>
            </a:pPr>
            <a:endParaRPr lang="en-IN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2BF174-1AE9-33DE-97F9-E33540DB0C8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7067895" y="1345132"/>
            <a:ext cx="3945311" cy="568581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b="1" dirty="0"/>
              <a:t>0</a:t>
            </a:r>
          </a:p>
          <a:p>
            <a:r>
              <a:rPr lang="en-US" b="1" dirty="0"/>
              <a:t>	</a:t>
            </a:r>
          </a:p>
          <a:p>
            <a:r>
              <a:rPr lang="en-US" b="1" dirty="0"/>
              <a:t>1</a:t>
            </a:r>
          </a:p>
          <a:p>
            <a:endParaRPr lang="en-US" b="1" dirty="0"/>
          </a:p>
          <a:p>
            <a:r>
              <a:rPr lang="en-US" b="1" dirty="0"/>
              <a:t>2</a:t>
            </a:r>
          </a:p>
          <a:p>
            <a:endParaRPr lang="en-US" b="1" dirty="0"/>
          </a:p>
          <a:p>
            <a:r>
              <a:rPr lang="en-IN" b="1" dirty="0"/>
              <a:t>3</a:t>
            </a:r>
          </a:p>
          <a:p>
            <a:endParaRPr lang="en-IN" b="1" dirty="0"/>
          </a:p>
          <a:p>
            <a:r>
              <a:rPr lang="en-IN" b="1" dirty="0"/>
              <a:t>4</a:t>
            </a:r>
          </a:p>
          <a:p>
            <a:endParaRPr lang="en-IN" b="1" dirty="0"/>
          </a:p>
          <a:p>
            <a:r>
              <a:rPr lang="en-IN" b="1" dirty="0"/>
              <a:t>5</a:t>
            </a:r>
          </a:p>
          <a:p>
            <a:pPr>
              <a:lnSpc>
                <a:spcPct val="150000"/>
              </a:lnSpc>
            </a:pPr>
            <a:endParaRPr lang="en-IN" b="1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1264533-C9C5-2196-130F-A64163F9EEC0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4185056608"/>
              </p:ext>
            </p:extLst>
          </p:nvPr>
        </p:nvGraphicFramePr>
        <p:xfrm>
          <a:off x="6996081" y="1852295"/>
          <a:ext cx="3740496" cy="31540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416">
                  <a:extLst>
                    <a:ext uri="{9D8B030D-6E8A-4147-A177-3AD203B41FA5}">
                      <a16:colId xmlns:a16="http://schemas.microsoft.com/office/drawing/2014/main" val="986637081"/>
                    </a:ext>
                  </a:extLst>
                </a:gridCol>
                <a:gridCol w="623416">
                  <a:extLst>
                    <a:ext uri="{9D8B030D-6E8A-4147-A177-3AD203B41FA5}">
                      <a16:colId xmlns:a16="http://schemas.microsoft.com/office/drawing/2014/main" val="4019529264"/>
                    </a:ext>
                  </a:extLst>
                </a:gridCol>
                <a:gridCol w="623416">
                  <a:extLst>
                    <a:ext uri="{9D8B030D-6E8A-4147-A177-3AD203B41FA5}">
                      <a16:colId xmlns:a16="http://schemas.microsoft.com/office/drawing/2014/main" val="1891761440"/>
                    </a:ext>
                  </a:extLst>
                </a:gridCol>
                <a:gridCol w="623416">
                  <a:extLst>
                    <a:ext uri="{9D8B030D-6E8A-4147-A177-3AD203B41FA5}">
                      <a16:colId xmlns:a16="http://schemas.microsoft.com/office/drawing/2014/main" val="2993828719"/>
                    </a:ext>
                  </a:extLst>
                </a:gridCol>
                <a:gridCol w="623416">
                  <a:extLst>
                    <a:ext uri="{9D8B030D-6E8A-4147-A177-3AD203B41FA5}">
                      <a16:colId xmlns:a16="http://schemas.microsoft.com/office/drawing/2014/main" val="2765385629"/>
                    </a:ext>
                  </a:extLst>
                </a:gridCol>
                <a:gridCol w="623416">
                  <a:extLst>
                    <a:ext uri="{9D8B030D-6E8A-4147-A177-3AD203B41FA5}">
                      <a16:colId xmlns:a16="http://schemas.microsoft.com/office/drawing/2014/main" val="1590248392"/>
                    </a:ext>
                  </a:extLst>
                </a:gridCol>
              </a:tblGrid>
              <a:tr h="54261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</a:t>
                      </a:r>
                      <a:endParaRPr lang="en-IN" sz="2400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K</a:t>
                      </a:r>
                      <a:r>
                        <a:rPr lang="en-US" b="1" baseline="-25000" dirty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IN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81816693"/>
                  </a:ext>
                </a:extLst>
              </a:tr>
              <a:tr h="542616"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575756"/>
                          </a:solidFill>
                        </a:rPr>
                        <a:t>R</a:t>
                      </a:r>
                      <a:endParaRPr lang="en-IN" sz="2400" b="1" dirty="0">
                        <a:solidFill>
                          <a:srgbClr val="57575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001397041"/>
                  </a:ext>
                </a:extLst>
              </a:tr>
              <a:tr h="542616">
                <a:tc>
                  <a:txBody>
                    <a:bodyPr/>
                    <a:lstStyle/>
                    <a:p>
                      <a:pPr algn="ctr"/>
                      <a:endParaRPr lang="en-IN" b="1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IN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IN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769101460"/>
                  </a:ext>
                </a:extLst>
              </a:tr>
              <a:tr h="54261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575756"/>
                          </a:solidFill>
                        </a:rPr>
                        <a:t>R</a:t>
                      </a:r>
                      <a:endParaRPr lang="en-IN" sz="2400" b="1" dirty="0">
                        <a:solidFill>
                          <a:srgbClr val="57575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K</a:t>
                      </a:r>
                      <a:r>
                        <a:rPr lang="en-US" b="1" baseline="-25000" dirty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IN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976809977"/>
                  </a:ext>
                </a:extLst>
              </a:tr>
              <a:tr h="440961">
                <a:tc>
                  <a:txBody>
                    <a:bodyPr/>
                    <a:lstStyle/>
                    <a:p>
                      <a:pPr algn="ctr"/>
                      <a:endParaRPr lang="en-IN" b="1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468023390"/>
                  </a:ext>
                </a:extLst>
              </a:tr>
              <a:tr h="542616">
                <a:tc>
                  <a:txBody>
                    <a:bodyPr/>
                    <a:lstStyle/>
                    <a:p>
                      <a:pPr algn="ctr"/>
                      <a:endParaRPr lang="en-IN" b="1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K</a:t>
                      </a:r>
                      <a:r>
                        <a:rPr lang="en-US" b="1" baseline="-25000" dirty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IN" b="1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IN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b="1" dirty="0"/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92D050"/>
                          </a:solidFill>
                        </a:rPr>
                        <a:t>G</a:t>
                      </a:r>
                      <a:endParaRPr lang="en-IN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140563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02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BC04E-CF73-7BEA-8C36-F2DDEDB5D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F92D048-B2BE-684A-AEA3-0BA166C947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2" t="248" r="1573" b="651"/>
          <a:stretch>
            <a:fillRect/>
          </a:stretch>
        </p:blipFill>
        <p:spPr>
          <a:xfrm>
            <a:off x="3815080" y="1394460"/>
            <a:ext cx="4093734" cy="395198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53CF398-01AB-FE83-8837-E2F8278C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RL Plays Game of Thrones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2D62110-7169-1F61-8939-6B52C206D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2: Introduction to the Final Environment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F427-D176-8884-4818-94717D9215F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734D81EC-8C31-054F-B717-4ACEB33BE349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6748AF7-2EBD-10D7-C727-B1C67D2C8BD7}"/>
              </a:ext>
            </a:extLst>
          </p:cNvPr>
          <p:cNvCxnSpPr>
            <a:cxnSpLocks/>
            <a:endCxn id="13" idx="3"/>
          </p:cNvCxnSpPr>
          <p:nvPr/>
        </p:nvCxnSpPr>
        <p:spPr>
          <a:xfrm rot="10800000" flipV="1">
            <a:off x="2780507" y="1799480"/>
            <a:ext cx="1034577" cy="70868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633B3B0-B6B5-5900-CD23-44F99EB2B532}"/>
              </a:ext>
            </a:extLst>
          </p:cNvPr>
          <p:cNvCxnSpPr>
            <a:cxnSpLocks/>
          </p:cNvCxnSpPr>
          <p:nvPr/>
        </p:nvCxnSpPr>
        <p:spPr>
          <a:xfrm>
            <a:off x="7908814" y="1799480"/>
            <a:ext cx="1448788" cy="15043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05FFAF8-D09B-B439-B9AA-CD1E3E2887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44655" y="3625568"/>
            <a:ext cx="1270425" cy="20192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4AD737-4A29-AD1E-F620-74139DF9B181}"/>
              </a:ext>
            </a:extLst>
          </p:cNvPr>
          <p:cNvCxnSpPr>
            <a:cxnSpLocks/>
          </p:cNvCxnSpPr>
          <p:nvPr/>
        </p:nvCxnSpPr>
        <p:spPr>
          <a:xfrm>
            <a:off x="7908814" y="5029200"/>
            <a:ext cx="9957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BDAE68-52C4-CD6C-6227-FA885012769B}"/>
              </a:ext>
            </a:extLst>
          </p:cNvPr>
          <p:cNvCxnSpPr>
            <a:cxnSpLocks/>
          </p:cNvCxnSpPr>
          <p:nvPr/>
        </p:nvCxnSpPr>
        <p:spPr>
          <a:xfrm>
            <a:off x="6539048" y="3698063"/>
            <a:ext cx="22223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59F751-932F-8A3B-F732-BFE34C9FB42A}"/>
              </a:ext>
            </a:extLst>
          </p:cNvPr>
          <p:cNvCxnSpPr>
            <a:cxnSpLocks/>
          </p:cNvCxnSpPr>
          <p:nvPr/>
        </p:nvCxnSpPr>
        <p:spPr>
          <a:xfrm flipH="1">
            <a:off x="2544656" y="5125150"/>
            <a:ext cx="19433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EBFF5680-4E66-1999-BB91-51A8B6B79327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7134464" y="4073924"/>
            <a:ext cx="606390" cy="31514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B03196B-BAFA-7A6A-D0A1-A49BC03D2641}"/>
              </a:ext>
            </a:extLst>
          </p:cNvPr>
          <p:cNvSpPr txBox="1"/>
          <p:nvPr/>
        </p:nvSpPr>
        <p:spPr>
          <a:xfrm>
            <a:off x="649288" y="3899651"/>
            <a:ext cx="1895368" cy="70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E88CC9-4F75-A684-74A5-1C325503861C}"/>
              </a:ext>
            </a:extLst>
          </p:cNvPr>
          <p:cNvSpPr txBox="1"/>
          <p:nvPr/>
        </p:nvSpPr>
        <p:spPr>
          <a:xfrm>
            <a:off x="521478" y="2184998"/>
            <a:ext cx="225902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/>
              <a:t>Daenerys Targaryen</a:t>
            </a:r>
            <a:br>
              <a:rPr lang="en-IN" dirty="0"/>
            </a:br>
            <a:r>
              <a:rPr lang="en-US" dirty="0"/>
              <a:t>(</a:t>
            </a:r>
            <a:r>
              <a:rPr lang="en-US" dirty="0">
                <a:solidFill>
                  <a:schemeClr val="tx1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D7CB56-1455-84FA-B8DA-8FF3835F5FC4}"/>
              </a:ext>
            </a:extLst>
          </p:cNvPr>
          <p:cNvSpPr txBox="1"/>
          <p:nvPr/>
        </p:nvSpPr>
        <p:spPr>
          <a:xfrm>
            <a:off x="649288" y="3657941"/>
            <a:ext cx="22590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/>
              <a:t>Dragon Eggs </a:t>
            </a:r>
            <a:r>
              <a:rPr lang="en-US" dirty="0"/>
              <a:t>(</a:t>
            </a:r>
            <a:r>
              <a:rPr lang="en-US" dirty="0">
                <a:solidFill>
                  <a:srgbClr val="575756"/>
                </a:solidFill>
              </a:rPr>
              <a:t>R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B381A9-7DD6-AC0D-2032-A7AC57233FDE}"/>
              </a:ext>
            </a:extLst>
          </p:cNvPr>
          <p:cNvSpPr txBox="1"/>
          <p:nvPr/>
        </p:nvSpPr>
        <p:spPr>
          <a:xfrm>
            <a:off x="9013371" y="5752932"/>
            <a:ext cx="22590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/>
              <a:t>Dragon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H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0B3FD1-DDF8-6DEC-3EE7-19A6525FA5FE}"/>
              </a:ext>
            </a:extLst>
          </p:cNvPr>
          <p:cNvSpPr txBox="1"/>
          <p:nvPr/>
        </p:nvSpPr>
        <p:spPr>
          <a:xfrm>
            <a:off x="897855" y="4944901"/>
            <a:ext cx="22590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/>
              <a:t>Riverlands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K</a:t>
            </a:r>
            <a:r>
              <a:rPr lang="en-US" baseline="-25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2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5A99908-E676-8A24-D0B3-6B797185D875}"/>
              </a:ext>
            </a:extLst>
          </p:cNvPr>
          <p:cNvSpPr txBox="1"/>
          <p:nvPr/>
        </p:nvSpPr>
        <p:spPr>
          <a:xfrm>
            <a:off x="8943388" y="4844534"/>
            <a:ext cx="22590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/>
              <a:t>Iron Throne 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G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BA6DD1D-3256-54D8-89A1-75279D8C9B40}"/>
              </a:ext>
            </a:extLst>
          </p:cNvPr>
          <p:cNvSpPr txBox="1"/>
          <p:nvPr/>
        </p:nvSpPr>
        <p:spPr>
          <a:xfrm>
            <a:off x="8761445" y="3501267"/>
            <a:ext cx="22590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/>
              <a:t>Harrenhall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K</a:t>
            </a:r>
            <a:r>
              <a:rPr lang="en-US" baseline="-25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1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610BB7-6BF3-937A-90BD-E8E2B7ECCEC5}"/>
              </a:ext>
            </a:extLst>
          </p:cNvPr>
          <p:cNvSpPr txBox="1"/>
          <p:nvPr/>
        </p:nvSpPr>
        <p:spPr>
          <a:xfrm>
            <a:off x="9287069" y="1740196"/>
            <a:ext cx="22590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/>
              <a:t>Kings Landing </a:t>
            </a:r>
            <a:r>
              <a:rPr lang="en-US" dirty="0"/>
              <a:t>(</a:t>
            </a:r>
            <a:r>
              <a:rPr lang="en-US" dirty="0">
                <a:solidFill>
                  <a:schemeClr val="tx2">
                    <a:lumMod val="95000"/>
                    <a:lumOff val="5000"/>
                  </a:schemeClr>
                </a:solidFill>
              </a:rPr>
              <a:t>K</a:t>
            </a:r>
            <a:r>
              <a:rPr lang="en-US" baseline="-25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3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740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556A9-62C2-3F10-CBFE-2C97C1634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F6ACAF-6321-8101-10B7-821C2CC1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RL Plays Game of Thrones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F9B121B-C13E-761A-C51C-5CE8CD2B5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the Final Environment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FB959-6E21-EC11-9C58-6F88A457AC4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>
              <a:defRPr/>
            </a:pPr>
            <a:fld id="{734D81EC-8C31-054F-B717-4ACEB33BE349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2C26FF-30F8-DE27-13BE-CD89C9331A05}"/>
              </a:ext>
            </a:extLst>
          </p:cNvPr>
          <p:cNvSpPr txBox="1"/>
          <p:nvPr/>
        </p:nvSpPr>
        <p:spPr>
          <a:xfrm>
            <a:off x="549966" y="1649444"/>
            <a:ext cx="975359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Action Space:</a:t>
            </a:r>
            <a:br>
              <a:rPr lang="en-US" sz="1600" dirty="0"/>
            </a:br>
            <a:r>
              <a:rPr lang="en-US" sz="1600" dirty="0"/>
              <a:t>4 discrete actions — </a:t>
            </a:r>
            <a:r>
              <a:rPr lang="en-US" sz="1600" b="1" dirty="0"/>
              <a:t>[Up, Down, Right, Left]</a:t>
            </a:r>
          </a:p>
          <a:p>
            <a:endParaRPr lang="en-US" sz="1600" dirty="0"/>
          </a:p>
          <a:p>
            <a:r>
              <a:rPr lang="en-US" sz="1600" b="1" dirty="0"/>
              <a:t>Pre-Goal Fulfillment Condition:</a:t>
            </a:r>
            <a:br>
              <a:rPr lang="en-US" sz="1600" dirty="0"/>
            </a:br>
            <a:r>
              <a:rPr lang="en-US" sz="1600" dirty="0"/>
              <a:t>The agent must </a:t>
            </a:r>
            <a:r>
              <a:rPr lang="en-US" sz="1600" b="1" dirty="0"/>
              <a:t>visit and capture all three kingdoms</a:t>
            </a:r>
            <a:r>
              <a:rPr lang="en-US" sz="1600" dirty="0"/>
              <a:t> before reaching the final goal (Iron Throne).</a:t>
            </a:r>
          </a:p>
          <a:p>
            <a:endParaRPr lang="en-US" sz="1600" dirty="0"/>
          </a:p>
          <a:p>
            <a:r>
              <a:rPr lang="en-US" sz="1600" b="1" dirty="0"/>
              <a:t>Solution Strategy:</a:t>
            </a:r>
            <a:br>
              <a:rPr lang="en-US" sz="1600" dirty="0"/>
            </a:br>
            <a:r>
              <a:rPr lang="en-US" sz="1600" dirty="0"/>
              <a:t>The solution employs </a:t>
            </a:r>
            <a:r>
              <a:rPr lang="en-US" sz="1600" b="1" dirty="0"/>
              <a:t>four separate Q-tables</a:t>
            </a:r>
            <a:r>
              <a:rPr lang="en-US" sz="1600" dirty="0"/>
              <a:t>, each responsible for a different phase of the task:</a:t>
            </a:r>
          </a:p>
          <a:p>
            <a:r>
              <a:rPr lang="en-US" sz="1600" b="1" dirty="0"/>
              <a:t>Q₁</a:t>
            </a:r>
            <a:r>
              <a:rPr lang="en-US" sz="1600" dirty="0"/>
              <a:t>: Navigation until Harren hall is captured</a:t>
            </a:r>
          </a:p>
          <a:p>
            <a:r>
              <a:rPr lang="en-US" sz="1600" b="1" dirty="0"/>
              <a:t>Q₂</a:t>
            </a:r>
            <a:r>
              <a:rPr lang="en-US" sz="1600" dirty="0"/>
              <a:t>: Activated after Harren hall, until Riverlands is captured</a:t>
            </a:r>
          </a:p>
          <a:p>
            <a:r>
              <a:rPr lang="en-US" sz="1600" b="1" dirty="0"/>
              <a:t>Q₃</a:t>
            </a:r>
            <a:r>
              <a:rPr lang="en-US" sz="1600" dirty="0"/>
              <a:t>: Activated after Riverlands, until Kings Landing is captured</a:t>
            </a:r>
          </a:p>
          <a:p>
            <a:r>
              <a:rPr lang="en-US" sz="1600" b="1" dirty="0"/>
              <a:t>Q₄</a:t>
            </a:r>
            <a:r>
              <a:rPr lang="en-US" sz="1600" dirty="0"/>
              <a:t>: Final path planning from Kings Landing to the Iron Throne</a:t>
            </a:r>
          </a:p>
          <a:p>
            <a:endParaRPr lang="en-US" sz="1600" dirty="0"/>
          </a:p>
          <a:p>
            <a:r>
              <a:rPr lang="en-US" sz="1600" b="1" dirty="0"/>
              <a:t>Q-table Switching Logic:</a:t>
            </a:r>
            <a:br>
              <a:rPr lang="en-US" sz="1600" dirty="0"/>
            </a:br>
            <a:r>
              <a:rPr lang="en-US" sz="1600" dirty="0"/>
              <a:t>After each milestone (kingdom capture), a </a:t>
            </a:r>
            <a:r>
              <a:rPr lang="en-US" sz="1600" b="1" dirty="0"/>
              <a:t>flag is triggered</a:t>
            </a:r>
            <a:r>
              <a:rPr lang="en-US" sz="1600" dirty="0"/>
              <a:t>, prompting the agent to switch to the corresponding Q-table for the next phase.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09895450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4" id="{F60E811B-507E-4136-AD82-E1EA9BFB6180}" vid="{94A809CA-B378-4CB2-B416-9227C74AA43C}"/>
    </a:ext>
  </a:extLst>
</a:theme>
</file>

<file path=ppt/theme/theme2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4" id="{F60E811B-507E-4136-AD82-E1EA9BFB6180}" vid="{19A8EE2E-8299-4E0A-8FFB-BB9C16C05887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AB19A0A86D2148BE9E8CA48E53677F" ma:contentTypeVersion="2" ma:contentTypeDescription="Ein neues Dokument erstellen." ma:contentTypeScope="" ma:versionID="17f9bc6eb36774ff928d5d49fb767b96">
  <xsd:schema xmlns:xsd="http://www.w3.org/2001/XMLSchema" xmlns:xs="http://www.w3.org/2001/XMLSchema" xmlns:p="http://schemas.microsoft.com/office/2006/metadata/properties" xmlns:ns2="bfb11438-62cb-48e0-8e08-adb7b8077717" xmlns:ns3="3ea1445a-e6f2-4b21-90f1-4e4a5aca6572" xmlns:ns4="bb6f2568-2a10-4a56-89e3-032448edb678" targetNamespace="http://schemas.microsoft.com/office/2006/metadata/properties" ma:root="true" ma:fieldsID="507c0df1d3c7affaea144594e2e26f25" ns2:_="" ns3:_="" ns4:_="">
    <xsd:import namespace="bfb11438-62cb-48e0-8e08-adb7b8077717"/>
    <xsd:import namespace="3ea1445a-e6f2-4b21-90f1-4e4a5aca6572"/>
    <xsd:import namespace="bb6f2568-2a10-4a56-89e3-032448edb6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Kategorie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1438-62cb-48e0-8e08-adb7b807771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1445a-e6f2-4b21-90f1-4e4a5aca6572" elementFormDefault="qualified">
    <xsd:import namespace="http://schemas.microsoft.com/office/2006/documentManagement/types"/>
    <xsd:import namespace="http://schemas.microsoft.com/office/infopath/2007/PartnerControls"/>
    <xsd:element name="Kategorie" ma:index="11" ma:displayName="Kategorie" ma:default="NEU" ma:internalName="Kategorie">
      <xsd:simpleType>
        <xsd:restriction base="dms:Choice">
          <xsd:enumeration value="Weihnachtskarte"/>
          <xsd:enumeration value="NEU"/>
          <xsd:enumeration value="Fakultätsfarben"/>
          <xsd:enumeration value="FAQ"/>
          <xsd:enumeration value="ZOOM Hintergrund Bild"/>
          <xsd:enumeration value="Vorlagen Briefe"/>
          <xsd:enumeration value="Lageplan"/>
          <xsd:enumeration value="Logos"/>
          <xsd:enumeration value="Vorlagen Präsentationen 4:3"/>
          <xsd:enumeration value="Vorlagen Präsentationen 16:9"/>
          <xsd:enumeration value="Vorlagen Stellenausschreibungen (Abschlussarbeiten)"/>
          <xsd:enumeration value="Plakate"/>
          <xsd:enumeration value="Leitfäden"/>
          <xsd:enumeration value="TH Intern"/>
          <xsd:enumeration value="Hochschulpräsentationen"/>
          <xsd:enumeration value="Web/SocialMedia/Shortlinks"/>
          <xsd:enumeration value="Jingl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f2568-2a10-4a56-89e3-032448edb67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3ea1445a-e6f2-4b21-90f1-4e4a5aca6572">Vorlagen Präsentationen 16:9</Kategorie>
    <_dlc_DocId xmlns="bfb11438-62cb-48e0-8e08-adb7b8077717">4ZPPNAQV5EQV-6530471-308</_dlc_DocId>
    <_dlc_DocIdUrl xmlns="bfb11438-62cb-48e0-8e08-adb7b8077717">
      <Url>https://mythi.de/_layouts/15/DocIdRedir.aspx?ID=4ZPPNAQV5EQV-6530471-308</Url>
      <Description>4ZPPNAQV5EQV-6530471-308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760DF7-7BF5-42D0-810E-DE2388C74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11438-62cb-48e0-8e08-adb7b8077717"/>
    <ds:schemaRef ds:uri="3ea1445a-e6f2-4b21-90f1-4e4a5aca6572"/>
    <ds:schemaRef ds:uri="bb6f2568-2a10-4a56-89e3-032448edb6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5802FD-0FE5-40B9-964E-26CF6C896D54}">
  <ds:schemaRefs>
    <ds:schemaRef ds:uri="http://schemas.openxmlformats.org/package/2006/metadata/core-properties"/>
    <ds:schemaRef ds:uri="bfb11438-62cb-48e0-8e08-adb7b8077717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3ea1445a-e6f2-4b21-90f1-4e4a5aca6572"/>
    <ds:schemaRef ds:uri="http://schemas.microsoft.com/office/infopath/2007/PartnerControls"/>
    <ds:schemaRef ds:uri="bb6f2568-2a10-4a56-89e3-032448edb67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90C7402-FDBD-4B5F-A7A1-6AD2340559B8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ACE7C72F-ED79-494F-A7ED-1F0FF5B91F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210414 MV THI Präsentation Template E 16 9</Template>
  <TotalTime>1042</TotalTime>
  <Words>693</Words>
  <Application>Microsoft Office PowerPoint</Application>
  <PresentationFormat>Widescreen</PresentationFormat>
  <Paragraphs>142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Wingdings</vt:lpstr>
      <vt:lpstr>3_Office</vt:lpstr>
      <vt:lpstr>1_Bildschirm</vt:lpstr>
      <vt:lpstr>PowerPoint Presentation</vt:lpstr>
      <vt:lpstr>RL Plays Game of Thrones</vt:lpstr>
      <vt:lpstr>RL Plays Game of Thrones</vt:lpstr>
      <vt:lpstr>RL Plays Game of Thrones</vt:lpstr>
      <vt:lpstr>RL Plays Game of Thrones</vt:lpstr>
      <vt:lpstr>RL Plays Game of Thrones</vt:lpstr>
      <vt:lpstr>RL Plays Game of Thrones</vt:lpstr>
      <vt:lpstr>RL Plays Game of Thrones</vt:lpstr>
      <vt:lpstr>RL Plays Game of Thrones</vt:lpstr>
      <vt:lpstr>RL Plays Game of Thrones</vt:lpstr>
      <vt:lpstr>RL Plays Game of Thrones</vt:lpstr>
      <vt:lpstr>Building and Training a DQN Agent</vt:lpstr>
      <vt:lpstr>Building and Training a DQN Agent</vt:lpstr>
      <vt:lpstr>Building and Training a DQN Agent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Hitesh S</dc:creator>
  <cp:lastModifiedBy>Hitesh S</cp:lastModifiedBy>
  <cp:revision>2</cp:revision>
  <cp:lastPrinted>2018-04-09T18:27:12Z</cp:lastPrinted>
  <dcterms:created xsi:type="dcterms:W3CDTF">2025-07-19T15:12:06Z</dcterms:created>
  <dcterms:modified xsi:type="dcterms:W3CDTF">2025-07-27T19:25:12Z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0x01010078AB19A0A86D2148BE9E8CA48E53677F</vt:lpwstr>
  </property>
  <property fmtid="{D5CDD505-2E9C-101B-9397-08002B2CF9AE}" pid="3" name="_dlc_DocIdItemGuid">
    <vt:lpwstr>8fb8b055-f1fa-47b2-86c6-452a73b53c09</vt:lpwstr>
  </property>
</Properties>
</file>