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0" r:id="rId4"/>
    <p:sldId id="268" r:id="rId5"/>
    <p:sldId id="258" r:id="rId6"/>
    <p:sldId id="267" r:id="rId7"/>
    <p:sldId id="269" r:id="rId8"/>
    <p:sldId id="257" r:id="rId9"/>
    <p:sldId id="262" r:id="rId10"/>
    <p:sldId id="271" r:id="rId11"/>
    <p:sldId id="272" r:id="rId12"/>
    <p:sldId id="273" r:id="rId13"/>
    <p:sldId id="274" r:id="rId14"/>
    <p:sldId id="261" r:id="rId15"/>
    <p:sldId id="263" r:id="rId16"/>
    <p:sldId id="264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9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2358-8ADF-43F5-99B5-1413EFEF549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C870-FED3-4194-AB98-83F2BED3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Presentation on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Cyber Security of SCADA Systems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763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Prepared Under the Guidance of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Dr. Rajender Nath Sir</a:t>
            </a:r>
          </a:p>
          <a:p>
            <a:endParaRPr lang="en-US" dirty="0"/>
          </a:p>
          <a:p>
            <a:pPr algn="l"/>
            <a:r>
              <a:rPr lang="en-US" dirty="0" smtClean="0">
                <a:solidFill>
                  <a:srgbClr val="00B050"/>
                </a:solidFill>
              </a:rPr>
              <a:t>Submitted To:                                        Submitted By:        Mrs. Poonam Bhatia Mam                  Hitesh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Roll No 10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MCA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Sem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 Section B</a:t>
            </a:r>
          </a:p>
          <a:p>
            <a:pPr algn="l"/>
            <a:r>
              <a:rPr lang="en-US" sz="2600" b="1" dirty="0" smtClean="0"/>
              <a:t>                 </a:t>
            </a:r>
            <a:r>
              <a:rPr lang="en-US" sz="2600" b="1" u="sng" dirty="0" smtClean="0">
                <a:solidFill>
                  <a:schemeClr val="tx1"/>
                </a:solidFill>
              </a:rPr>
              <a:t>Department of Computer Science and Applications</a:t>
            </a:r>
            <a:r>
              <a:rPr lang="en-US" sz="2600" b="1" dirty="0" smtClean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chemeClr val="tx1"/>
                </a:solidFill>
              </a:rPr>
              <a:t>Kurukshetra University, Kurukshetra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6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Important Attacks during </a:t>
            </a:r>
            <a:r>
              <a:rPr lang="en-US" sz="3200" dirty="0" smtClean="0">
                <a:solidFill>
                  <a:srgbClr val="FF0000"/>
                </a:solidFill>
              </a:rPr>
              <a:t>1982-2020 Contd.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36251"/>
              </p:ext>
            </p:extLst>
          </p:nvPr>
        </p:nvGraphicFramePr>
        <p:xfrm>
          <a:off x="457200" y="1219200"/>
          <a:ext cx="8229600" cy="552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00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Attack title (Year)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Country (Industry)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 smtClean="0"/>
                    </a:p>
                  </a:txBody>
                  <a:tcPr/>
                </a:tc>
              </a:tr>
              <a:tr h="900852">
                <a:tc>
                  <a:txBody>
                    <a:bodyPr/>
                    <a:lstStyle/>
                    <a:p>
                      <a:r>
                        <a:rPr lang="en-US" dirty="0" smtClean="0"/>
                        <a:t>North – Eastern India (2012)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Regional Electric</a:t>
                      </a:r>
                      <a:r>
                        <a:rPr lang="en-US" baseline="0" dirty="0" smtClean="0"/>
                        <a:t> Grids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million people ,</a:t>
                      </a:r>
                      <a:r>
                        <a:rPr lang="en-US" baseline="0" dirty="0" smtClean="0"/>
                        <a:t> $100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Malware</a:t>
                      </a:r>
                      <a:endParaRPr lang="en-US" dirty="0"/>
                    </a:p>
                  </a:txBody>
                  <a:tcPr/>
                </a:tc>
              </a:tr>
              <a:tr h="969443">
                <a:tc>
                  <a:txBody>
                    <a:bodyPr/>
                    <a:lstStyle/>
                    <a:p>
                      <a:r>
                        <a:rPr lang="en-US" dirty="0" smtClean="0"/>
                        <a:t>Tehri</a:t>
                      </a:r>
                      <a:r>
                        <a:rPr lang="en-US" baseline="0" dirty="0" smtClean="0"/>
                        <a:t> Dam </a:t>
                      </a:r>
                    </a:p>
                    <a:p>
                      <a:r>
                        <a:rPr lang="en-US" baseline="0" dirty="0" smtClean="0"/>
                        <a:t>(Nov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Dehradun</a:t>
                      </a:r>
                    </a:p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Intellectual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Malware</a:t>
                      </a:r>
                      <a:endParaRPr lang="en-US" dirty="0"/>
                    </a:p>
                  </a:txBody>
                  <a:tcPr/>
                </a:tc>
              </a:tr>
              <a:tr h="900852">
                <a:tc>
                  <a:txBody>
                    <a:bodyPr/>
                    <a:lstStyle/>
                    <a:p>
                      <a:r>
                        <a:rPr lang="en-US" dirty="0" smtClean="0"/>
                        <a:t>Haryana Discoms</a:t>
                      </a:r>
                    </a:p>
                    <a:p>
                      <a:r>
                        <a:rPr lang="en-US" dirty="0" smtClean="0"/>
                        <a:t>(March 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Intellectual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Ransomware</a:t>
                      </a:r>
                      <a:endParaRPr lang="en-US" dirty="0"/>
                    </a:p>
                  </a:txBody>
                  <a:tcPr/>
                </a:tc>
              </a:tr>
              <a:tr h="900852">
                <a:tc>
                  <a:txBody>
                    <a:bodyPr/>
                    <a:lstStyle/>
                    <a:p>
                      <a:r>
                        <a:rPr lang="en-US" dirty="0" smtClean="0"/>
                        <a:t>Kudankulam Nuclear P.P.</a:t>
                      </a:r>
                    </a:p>
                    <a:p>
                      <a:r>
                        <a:rPr lang="en-US" dirty="0" smtClean="0"/>
                        <a:t>(Sep. 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Tamil Nadu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Lack of antivirus, firewalls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Intellectual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Trojan(</a:t>
                      </a:r>
                      <a:r>
                        <a:rPr lang="en-US" dirty="0" err="1" smtClean="0"/>
                        <a:t>Dtrack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9008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Elexon</a:t>
                      </a:r>
                      <a:r>
                        <a:rPr lang="en-US" dirty="0" smtClean="0"/>
                        <a:t> payment com. (15 May 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</a:t>
                      </a:r>
                      <a:r>
                        <a:rPr lang="en-US" baseline="0" dirty="0" smtClean="0"/>
                        <a:t> Grid</a:t>
                      </a:r>
                    </a:p>
                    <a:p>
                      <a:r>
                        <a:rPr lang="en-US" baseline="0" dirty="0" smtClean="0"/>
                        <a:t>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unpatched VPN server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Identified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Typical Threat sources listed by CPNI (Centre for Protection of National Infrastructure)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07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191996"/>
              </p:ext>
            </p:extLst>
          </p:nvPr>
        </p:nvGraphicFramePr>
        <p:xfrm>
          <a:off x="457200" y="238760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822"/>
                <a:gridCol w="55343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 Sources /</a:t>
                      </a:r>
                      <a:r>
                        <a:rPr lang="en-US" baseline="0" dirty="0" smtClean="0"/>
                        <a:t> 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 of</a:t>
                      </a:r>
                      <a:r>
                        <a:rPr lang="en-US" baseline="0" dirty="0" smtClean="0"/>
                        <a:t> Threat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077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63964"/>
              </p:ext>
            </p:extLst>
          </p:nvPr>
        </p:nvGraphicFramePr>
        <p:xfrm>
          <a:off x="457200" y="228600"/>
          <a:ext cx="8229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r>
                        <a:rPr lang="en-US" baseline="0" dirty="0" smtClean="0"/>
                        <a:t> Sources / 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r>
                        <a:rPr lang="en-US" baseline="0" dirty="0" smtClean="0"/>
                        <a:t> of Threat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Steps to increase security of SCADA </a:t>
            </a:r>
            <a:r>
              <a:rPr lang="en-US" sz="3600" dirty="0">
                <a:solidFill>
                  <a:srgbClr val="FF0000"/>
                </a:solidFill>
              </a:rPr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ystems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Identify all connections to SCADA networks</a:t>
            </a:r>
            <a:r>
              <a:rPr lang="en-US" dirty="0" smtClean="0"/>
              <a:t>.</a:t>
            </a:r>
          </a:p>
          <a:p>
            <a:r>
              <a:rPr lang="en-US" dirty="0"/>
              <a:t>Disconnect unnecessary </a:t>
            </a:r>
            <a:r>
              <a:rPr lang="en-US" dirty="0" smtClean="0"/>
              <a:t>connections &amp; evaluate </a:t>
            </a:r>
            <a:r>
              <a:rPr lang="en-US" dirty="0"/>
              <a:t>and strengthen the security of</a:t>
            </a:r>
            <a:r>
              <a:rPr lang="en-US" dirty="0" smtClean="0"/>
              <a:t> </a:t>
            </a:r>
            <a:r>
              <a:rPr lang="en-US" dirty="0"/>
              <a:t>any remaining </a:t>
            </a:r>
            <a:r>
              <a:rPr lang="en-US" dirty="0" smtClean="0"/>
              <a:t>connections to </a:t>
            </a:r>
            <a:r>
              <a:rPr lang="en-US" dirty="0"/>
              <a:t>the SCADA network</a:t>
            </a:r>
            <a:r>
              <a:rPr lang="en-US" dirty="0" smtClean="0"/>
              <a:t>.</a:t>
            </a:r>
          </a:p>
          <a:p>
            <a:r>
              <a:rPr lang="en-US" dirty="0"/>
              <a:t>Harden SCADA networks by removing or disabling unnecessary services</a:t>
            </a:r>
            <a:r>
              <a:rPr lang="en-US" dirty="0" smtClean="0"/>
              <a:t>.</a:t>
            </a:r>
          </a:p>
          <a:p>
            <a:r>
              <a:rPr lang="en-US" dirty="0"/>
              <a:t>Do not rely on proprietary protocols to </a:t>
            </a:r>
            <a:r>
              <a:rPr lang="en-US" dirty="0" smtClean="0"/>
              <a:t>protect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Implement the security features provided by device and system vendors</a:t>
            </a:r>
            <a:r>
              <a:rPr lang="en-US" dirty="0" smtClean="0"/>
              <a:t>.</a:t>
            </a:r>
          </a:p>
          <a:p>
            <a:r>
              <a:rPr lang="en-US" dirty="0"/>
              <a:t>Implement internal and external intrusion detection systems and establish </a:t>
            </a:r>
            <a:r>
              <a:rPr lang="en-US" dirty="0" smtClean="0"/>
              <a:t>24-hour-a-day incident </a:t>
            </a:r>
            <a:r>
              <a:rPr lang="en-US" dirty="0"/>
              <a:t>monitoring</a:t>
            </a:r>
            <a:r>
              <a:rPr lang="en-US" dirty="0" smtClean="0"/>
              <a:t>.</a:t>
            </a:r>
          </a:p>
          <a:p>
            <a:r>
              <a:rPr lang="en-US" dirty="0"/>
              <a:t>Perform technical audits of SCADA devices and networks, and any other </a:t>
            </a:r>
            <a:r>
              <a:rPr lang="en-US" dirty="0" smtClean="0"/>
              <a:t>connected networks</a:t>
            </a:r>
            <a:r>
              <a:rPr lang="en-US" dirty="0"/>
              <a:t>, to identify security concerns</a:t>
            </a:r>
            <a:r>
              <a:rPr lang="en-US" dirty="0" smtClean="0"/>
              <a:t>.</a:t>
            </a:r>
          </a:p>
          <a:p>
            <a:r>
              <a:rPr lang="en-US" dirty="0"/>
              <a:t>Conduct physical security surveys and assess all remote sites connected to the </a:t>
            </a:r>
            <a:r>
              <a:rPr lang="en-US" dirty="0" smtClean="0"/>
              <a:t>SCADA network </a:t>
            </a:r>
            <a:r>
              <a:rPr lang="en-US" dirty="0"/>
              <a:t>to evaluate their security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Establish SCADA “Red Teams” to identify and evaluate possible attack scenarios.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7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Steps to increase security of SCADA systems </a:t>
            </a:r>
            <a:r>
              <a:rPr lang="en-US" sz="2800" dirty="0" smtClean="0">
                <a:solidFill>
                  <a:srgbClr val="FF0000"/>
                </a:solidFill>
              </a:rPr>
              <a:t>Contd.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Clearly define cyber security </a:t>
            </a:r>
            <a:r>
              <a:rPr lang="en-US" dirty="0" smtClean="0"/>
              <a:t>roles, responsibilities</a:t>
            </a:r>
            <a:r>
              <a:rPr lang="en-US" dirty="0"/>
              <a:t>, and authorities for </a:t>
            </a:r>
            <a:r>
              <a:rPr lang="en-US" dirty="0" smtClean="0"/>
              <a:t>managers, system </a:t>
            </a:r>
            <a:r>
              <a:rPr lang="en-US" dirty="0"/>
              <a:t>administrators, and users</a:t>
            </a:r>
            <a:r>
              <a:rPr lang="en-US" dirty="0" smtClean="0"/>
              <a:t>.</a:t>
            </a:r>
          </a:p>
          <a:p>
            <a:r>
              <a:rPr lang="en-US" dirty="0"/>
              <a:t>Document network architecture and identify systems that serve critical </a:t>
            </a:r>
            <a:r>
              <a:rPr lang="en-US" dirty="0" smtClean="0"/>
              <a:t>functions or </a:t>
            </a:r>
            <a:r>
              <a:rPr lang="en-US" dirty="0"/>
              <a:t>contain sensitive information that require additional levels of protection</a:t>
            </a:r>
            <a:r>
              <a:rPr lang="en-US" dirty="0" smtClean="0"/>
              <a:t>.</a:t>
            </a:r>
          </a:p>
          <a:p>
            <a:r>
              <a:rPr lang="en-US" dirty="0"/>
              <a:t>Establish system backups and disaster recovery plans</a:t>
            </a:r>
            <a:r>
              <a:rPr lang="en-US" dirty="0" smtClean="0"/>
              <a:t>.</a:t>
            </a:r>
          </a:p>
          <a:p>
            <a:r>
              <a:rPr lang="en-US" dirty="0"/>
              <a:t>Senior organizational leadership should establish expectations for cyber </a:t>
            </a:r>
            <a:r>
              <a:rPr lang="en-US" dirty="0" smtClean="0"/>
              <a:t>security performance </a:t>
            </a:r>
            <a:r>
              <a:rPr lang="en-US" dirty="0"/>
              <a:t>and hold individuals accountable for their performance</a:t>
            </a:r>
            <a:r>
              <a:rPr lang="en-US" dirty="0" smtClean="0"/>
              <a:t>.</a:t>
            </a:r>
          </a:p>
          <a:p>
            <a:r>
              <a:rPr lang="en-US" dirty="0"/>
              <a:t>Establish policies and conduct training to minimize the likelihood that </a:t>
            </a:r>
            <a:r>
              <a:rPr lang="en-US" dirty="0" smtClean="0"/>
              <a:t>organizational personnel </a:t>
            </a:r>
            <a:r>
              <a:rPr lang="en-US" dirty="0"/>
              <a:t>will inadvertently disclose sensitive information regarding SCADA </a:t>
            </a:r>
            <a:r>
              <a:rPr lang="en-US" dirty="0" smtClean="0"/>
              <a:t>system design</a:t>
            </a:r>
            <a:r>
              <a:rPr lang="en-US" dirty="0"/>
              <a:t>, operations, or security controls.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5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Career Options for Students/ Professionals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Various Certification Courses Specially for Professionals who wish to choose ICS Security as advancement for their career</a:t>
            </a:r>
          </a:p>
          <a:p>
            <a:pPr marL="914400" indent="-914400">
              <a:buAutoNum type="arabicPeriod"/>
            </a:pPr>
            <a:r>
              <a:rPr lang="en-US" sz="5100" dirty="0" smtClean="0"/>
              <a:t>ISA99 Cyber Security Certification Program</a:t>
            </a:r>
          </a:p>
          <a:p>
            <a:pPr marL="914400" indent="-914400">
              <a:buAutoNum type="arabicPeriod"/>
            </a:pPr>
            <a:r>
              <a:rPr lang="en-US" sz="5100" dirty="0" smtClean="0"/>
              <a:t>Certified ICS/SCADA Security Architect(CSSA)</a:t>
            </a:r>
          </a:p>
          <a:p>
            <a:pPr marL="914400" indent="-914400">
              <a:buAutoNum type="arabicPeriod"/>
            </a:pPr>
            <a:r>
              <a:rPr lang="en-US" sz="5100" dirty="0" smtClean="0"/>
              <a:t>Global Industrial Cyber Security Professional (GICSP)</a:t>
            </a:r>
          </a:p>
          <a:p>
            <a:pPr marL="914400" indent="-914400">
              <a:buAutoNum type="arabicPeriod"/>
            </a:pPr>
            <a:r>
              <a:rPr lang="en-US" sz="5100" dirty="0" smtClean="0"/>
              <a:t>Certified Automation Professional (CAP)</a:t>
            </a:r>
          </a:p>
          <a:p>
            <a:pPr marL="914400" indent="-914400">
              <a:buAutoNum type="arabicPeriod"/>
            </a:pPr>
            <a:r>
              <a:rPr lang="en-US" sz="5100" dirty="0" smtClean="0"/>
              <a:t>Industrial Security Professional (ISP)</a:t>
            </a:r>
          </a:p>
          <a:p>
            <a:r>
              <a:rPr lang="en-US" sz="5900" dirty="0" smtClean="0"/>
              <a:t>Other Certifications for both </a:t>
            </a:r>
            <a:r>
              <a:rPr lang="en-US" sz="5900" dirty="0"/>
              <a:t>CISSP, CISM, CEH, COMPTIA Security+, OSCP, CCSP, APT, GIAC, CHFI, CES, CND, </a:t>
            </a:r>
            <a:r>
              <a:rPr lang="en-US" sz="5900" dirty="0" smtClean="0"/>
              <a:t>PLC programming etc.</a:t>
            </a:r>
          </a:p>
          <a:p>
            <a:r>
              <a:rPr lang="en-US" sz="6000" dirty="0"/>
              <a:t>Recruitment </a:t>
            </a:r>
            <a:r>
              <a:rPr lang="en-US" sz="6000" dirty="0" smtClean="0"/>
              <a:t> Under </a:t>
            </a:r>
            <a:r>
              <a:rPr lang="en-US" sz="6000" dirty="0"/>
              <a:t>Ministry </a:t>
            </a:r>
            <a:r>
              <a:rPr lang="en-US" sz="6000" dirty="0" smtClean="0"/>
              <a:t>MEIT</a:t>
            </a:r>
            <a:r>
              <a:rPr lang="en-US" sz="6000" dirty="0" smtClean="0"/>
              <a:t>, DoT, NTRO, DRDO </a:t>
            </a:r>
          </a:p>
          <a:p>
            <a:endParaRPr lang="en-US" sz="59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sz="6600" b="1" spc="300" dirty="0" smtClean="0">
                <a:ln w="11430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THANK  YOU</a:t>
            </a:r>
            <a:endParaRPr lang="en-US" sz="6600" b="1" spc="300" dirty="0">
              <a:ln w="1143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7724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Cyber Security of SCADA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7724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 smtClean="0">
                <a:solidFill>
                  <a:srgbClr val="00B050"/>
                </a:solidFill>
              </a:rPr>
              <a:t>Introduction</a:t>
            </a:r>
          </a:p>
          <a:p>
            <a:r>
              <a:rPr lang="en-US" sz="11200" dirty="0" smtClean="0">
                <a:solidFill>
                  <a:schemeClr val="tx1"/>
                </a:solidFill>
              </a:rPr>
              <a:t>SCADA- Supervisory Control And Data Acquisition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pPr algn="l"/>
            <a:r>
              <a:rPr lang="en-US" sz="7200" dirty="0" smtClean="0">
                <a:solidFill>
                  <a:schemeClr val="tx1"/>
                </a:solidFill>
              </a:rPr>
              <a:t>A SCADA system is a collection of both hardware and software components that allow supervision and control of systems, both locally and remotely. The SCADA also examines, collects and processes data in real time. </a:t>
            </a:r>
          </a:p>
          <a:p>
            <a:pPr algn="l"/>
            <a:r>
              <a:rPr lang="en-US" sz="7200" dirty="0" smtClean="0">
                <a:solidFill>
                  <a:schemeClr val="tx1"/>
                </a:solidFill>
              </a:rPr>
              <a:t>The systems I mention here are digital systems that make an advanced economy work and like all digital systems they are susceptible to </a:t>
            </a:r>
            <a:r>
              <a:rPr lang="en-US" sz="7200" b="1" dirty="0" smtClean="0">
                <a:solidFill>
                  <a:schemeClr val="tx1"/>
                </a:solidFill>
              </a:rPr>
              <a:t>Hacking</a:t>
            </a:r>
            <a:r>
              <a:rPr lang="en-US" sz="72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7200" dirty="0" smtClean="0">
                <a:solidFill>
                  <a:schemeClr val="tx1"/>
                </a:solidFill>
              </a:rPr>
              <a:t>These systems include –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1.</a:t>
            </a:r>
            <a:r>
              <a:rPr lang="en-US" sz="7200" dirty="0" smtClean="0">
                <a:solidFill>
                  <a:schemeClr val="tx1"/>
                </a:solidFill>
              </a:rPr>
              <a:t>  Nuclear Power Plant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2.</a:t>
            </a:r>
            <a:r>
              <a:rPr lang="en-US" sz="7200" dirty="0" smtClean="0">
                <a:solidFill>
                  <a:schemeClr val="tx1"/>
                </a:solidFill>
              </a:rPr>
              <a:t>  Electrical Grid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3.</a:t>
            </a:r>
            <a:r>
              <a:rPr lang="en-US" sz="7200" dirty="0" smtClean="0">
                <a:solidFill>
                  <a:schemeClr val="tx1"/>
                </a:solidFill>
              </a:rPr>
              <a:t>  Air Traffic Control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4.</a:t>
            </a:r>
            <a:r>
              <a:rPr lang="en-US" sz="7200" dirty="0" smtClean="0">
                <a:solidFill>
                  <a:schemeClr val="tx1"/>
                </a:solidFill>
              </a:rPr>
              <a:t>  Railways Control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5.</a:t>
            </a:r>
            <a:r>
              <a:rPr lang="en-US" sz="7200" dirty="0" smtClean="0">
                <a:solidFill>
                  <a:schemeClr val="tx1"/>
                </a:solidFill>
              </a:rPr>
              <a:t>  Sewage and Water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6.</a:t>
            </a:r>
            <a:r>
              <a:rPr lang="en-US" sz="7200" dirty="0" smtClean="0">
                <a:solidFill>
                  <a:schemeClr val="tx1"/>
                </a:solidFill>
              </a:rPr>
              <a:t>  Financial Systems and ATMs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7.</a:t>
            </a:r>
            <a:r>
              <a:rPr lang="en-US" sz="7200" dirty="0" smtClean="0">
                <a:solidFill>
                  <a:schemeClr val="tx1"/>
                </a:solidFill>
              </a:rPr>
              <a:t>  Oil and Gas Systems</a:t>
            </a:r>
          </a:p>
          <a:p>
            <a:pPr algn="l"/>
            <a:r>
              <a:rPr lang="en-US" sz="7200" dirty="0" smtClean="0">
                <a:solidFill>
                  <a:srgbClr val="00B0F0"/>
                </a:solidFill>
              </a:rPr>
              <a:t>8.</a:t>
            </a:r>
            <a:r>
              <a:rPr lang="en-US" sz="7200" dirty="0" smtClean="0">
                <a:solidFill>
                  <a:schemeClr val="tx1"/>
                </a:solidFill>
              </a:rPr>
              <a:t>  Automatic Control Systems etc.</a:t>
            </a:r>
          </a:p>
          <a:p>
            <a:endParaRPr lang="en-US" sz="44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   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SCADA Application Areas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8" y="1524000"/>
            <a:ext cx="7264583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3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Architecture of a SCADA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772400" cy="5486400"/>
          </a:xfrm>
        </p:spPr>
      </p:pic>
    </p:spTree>
    <p:extLst>
      <p:ext uri="{BB962C8B-B14F-4D97-AF65-F5344CB8AC3E}">
        <p14:creationId xmlns:p14="http://schemas.microsoft.com/office/powerpoint/2010/main" val="11893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SCADA systems work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structural design of a standard SCADA system starts with </a:t>
            </a:r>
            <a:r>
              <a:rPr lang="en-US" b="1" dirty="0" smtClean="0"/>
              <a:t>Remote Terminal Units (RTUs) </a:t>
            </a:r>
            <a:r>
              <a:rPr lang="en-US" dirty="0" smtClean="0"/>
              <a:t>and </a:t>
            </a:r>
            <a:r>
              <a:rPr lang="en-US" b="1" dirty="0" smtClean="0"/>
              <a:t>Programmable Logic  Controllers (PLCs).</a:t>
            </a:r>
          </a:p>
          <a:p>
            <a:r>
              <a:rPr lang="en-US" dirty="0" smtClean="0"/>
              <a:t>RTUs and PLCs are microprocessors that communicate with field devices such as valves, pumps, motors, sensors etc. with the help of </a:t>
            </a:r>
            <a:r>
              <a:rPr lang="en-US" b="1" dirty="0" smtClean="0"/>
              <a:t>Human Machine Interface(HMI)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This communication is routed from the processors to the SCADA computers where the software interprets and displays the data allowing for operators to analyze and react to system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Technical Aspects of SCADA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RTUs </a:t>
            </a:r>
            <a:r>
              <a:rPr lang="en-US" dirty="0"/>
              <a:t>convert electronic signals received from field sensors into machine language, known as protocol, and transmit data over the communications network to the SCADA Master, where a human will use and manage that information.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programmable logic controller is actually a control computer. The typical components include: 1) a CPU, 2) memory, 3) control software, 4) power supply, 5) input modules, and 6) output modules.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key difference between the remote terminal unit (RTU) and the </a:t>
            </a:r>
            <a:r>
              <a:rPr lang="en-US" dirty="0" smtClean="0"/>
              <a:t>PLCs is </a:t>
            </a:r>
            <a:r>
              <a:rPr lang="en-US" dirty="0"/>
              <a:t>PLCs are intended to control </a:t>
            </a:r>
            <a:r>
              <a:rPr lang="en-US" dirty="0" smtClean="0"/>
              <a:t>equipment</a:t>
            </a:r>
            <a:r>
              <a:rPr lang="en-US" dirty="0"/>
              <a:t> </a:t>
            </a:r>
            <a:r>
              <a:rPr lang="en-US" dirty="0" smtClean="0"/>
              <a:t>because data moves in both directions.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Protocols used in SCADA communication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order for SCADA systems to obtain its functionality, it needs a protocol for transmitting data. Some of the SCADA protocols include Modbus RTU, RP-570, Profibus and Conitel. These communication protocols are all SCADA-vendor specific but are widely adopted and used. Standard protocols </a:t>
            </a:r>
            <a:r>
              <a:rPr lang="en-US" dirty="0" smtClean="0"/>
              <a:t>are IEC</a:t>
            </a:r>
            <a:r>
              <a:rPr lang="en-US" dirty="0"/>
              <a:t>(International Electrotechnical Commission)</a:t>
            </a:r>
            <a:r>
              <a:rPr lang="en-US" dirty="0" smtClean="0"/>
              <a:t> 60870-5 </a:t>
            </a:r>
            <a:r>
              <a:rPr lang="en-US" dirty="0"/>
              <a:t>and DNP3. </a:t>
            </a:r>
            <a:endParaRPr lang="en-US" dirty="0" smtClean="0"/>
          </a:p>
          <a:p>
            <a:r>
              <a:rPr lang="en-US" dirty="0" smtClean="0"/>
              <a:t>IEC </a:t>
            </a:r>
            <a:r>
              <a:rPr lang="en-US" dirty="0"/>
              <a:t>60870-5 provides a detailed functional description for telecontrol equipment and systems </a:t>
            </a:r>
            <a:r>
              <a:rPr lang="en-US" dirty="0" smtClean="0"/>
              <a:t> </a:t>
            </a:r>
            <a:r>
              <a:rPr lang="en-US" dirty="0"/>
              <a:t>for application in the electrical </a:t>
            </a:r>
            <a:r>
              <a:rPr lang="en-US" dirty="0" smtClean="0"/>
              <a:t>industries.</a:t>
            </a:r>
          </a:p>
          <a:p>
            <a:r>
              <a:rPr lang="en-US" dirty="0" smtClean="0"/>
              <a:t>The </a:t>
            </a:r>
            <a:r>
              <a:rPr lang="en-US" dirty="0"/>
              <a:t>DNP3 protocol is utilized in communication </a:t>
            </a:r>
            <a:r>
              <a:rPr lang="en-US" dirty="0" smtClean="0"/>
              <a:t> between </a:t>
            </a:r>
            <a:r>
              <a:rPr lang="en-US" dirty="0"/>
              <a:t>HMI, the </a:t>
            </a:r>
            <a:r>
              <a:rPr lang="en-US" dirty="0" smtClean="0"/>
              <a:t>RTUs, </a:t>
            </a:r>
            <a:r>
              <a:rPr lang="en-US" dirty="0"/>
              <a:t>and Intelligent Electronic Devices. </a:t>
            </a:r>
            <a:endParaRPr lang="en-US" dirty="0" smtClean="0"/>
          </a:p>
          <a:p>
            <a:r>
              <a:rPr lang="en-US" dirty="0" smtClean="0"/>
              <a:t>IEDs are the equipment of future power system automation, monitoring and control. IEDs include protective relaying devices, circuit breaker controllers, voltage regulators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5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Taxonomy of Attacks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8073"/>
              </p:ext>
            </p:extLst>
          </p:nvPr>
        </p:nvGraphicFramePr>
        <p:xfrm>
          <a:off x="228600" y="609600"/>
          <a:ext cx="8763000" cy="608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4514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3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Physical security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Bribe,</a:t>
                      </a:r>
                      <a:r>
                        <a:rPr lang="en-US" baseline="0" dirty="0" smtClean="0"/>
                        <a:t> employees working in past, threat calls etc.</a:t>
                      </a:r>
                      <a:endParaRPr lang="en-US" dirty="0"/>
                    </a:p>
                  </a:txBody>
                  <a:tcPr/>
                </a:tc>
              </a:tr>
              <a:tr h="603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 Vulnerabilities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Patches to the SCADA system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applied.</a:t>
                      </a:r>
                      <a:endParaRPr lang="en-US" dirty="0"/>
                    </a:p>
                  </a:txBody>
                  <a:tcPr/>
                </a:tc>
              </a:tr>
              <a:tr h="86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Improper authentication i.e. Unauthorized remote access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 access is more vulnerable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unauthorized access.</a:t>
                      </a:r>
                      <a:endParaRPr lang="en-US" dirty="0"/>
                    </a:p>
                  </a:txBody>
                  <a:tcPr/>
                </a:tc>
              </a:tr>
              <a:tr h="1380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Audit and Accountability i.e. Monitoring and Defenses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Crypto. comm., IDS, firewall are not used. It is challenging to implement these crypto. approaches on sensors considering the resource capability and scale.</a:t>
                      </a:r>
                      <a:endParaRPr lang="en-US" dirty="0"/>
                    </a:p>
                  </a:txBody>
                  <a:tcPr/>
                </a:tc>
              </a:tr>
              <a:tr h="603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Wireless communication network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Depending on the implementation these links are vulnerable to the security attacks.</a:t>
                      </a:r>
                      <a:endParaRPr lang="en-US" dirty="0"/>
                    </a:p>
                  </a:txBody>
                  <a:tcPr/>
                </a:tc>
              </a:tr>
              <a:tr h="86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Upgrade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restriction(Legacy</a:t>
                      </a:r>
                      <a:r>
                        <a:rPr lang="en-US" baseline="0" dirty="0" smtClean="0"/>
                        <a:t> Software)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of the system was not a consideration at that time.</a:t>
                      </a:r>
                      <a:endParaRPr lang="en-US" dirty="0"/>
                    </a:p>
                  </a:txBody>
                  <a:tcPr/>
                </a:tc>
              </a:tr>
              <a:tr h="603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Sec. published design &amp; arch. of SCADA system, making it available to attackers.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3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 Attacks during 1982-2020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2031"/>
              </p:ext>
            </p:extLst>
          </p:nvPr>
        </p:nvGraphicFramePr>
        <p:xfrm>
          <a:off x="457200" y="990600"/>
          <a:ext cx="8001000" cy="564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Attack title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Country (Industry)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794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Siberian Gas Pipeline Explo.(1982)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Russia (Petroleum)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Fin. Loss, System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Malware</a:t>
                      </a:r>
                      <a:endParaRPr lang="en-US" dirty="0"/>
                    </a:p>
                  </a:txBody>
                  <a:tcPr/>
                </a:tc>
              </a:tr>
              <a:tr h="794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Nuclear Power Plant(1992)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Lithuania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(Power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Utilities)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Malware</a:t>
                      </a:r>
                    </a:p>
                    <a:p>
                      <a:r>
                        <a:rPr lang="en-US" dirty="0" smtClean="0"/>
                        <a:t>(virus)</a:t>
                      </a:r>
                      <a:endParaRPr lang="en-US" dirty="0"/>
                    </a:p>
                  </a:txBody>
                  <a:tcPr/>
                </a:tc>
              </a:tr>
              <a:tr h="794173">
                <a:tc>
                  <a:txBody>
                    <a:bodyPr/>
                    <a:lstStyle/>
                    <a:p>
                      <a:r>
                        <a:rPr lang="en-US" dirty="0" smtClean="0"/>
                        <a:t>CSX train signaling system 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 (Transportation)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dispatching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Malware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(virus)</a:t>
                      </a:r>
                      <a:endParaRPr lang="en-US" dirty="0"/>
                    </a:p>
                  </a:txBody>
                  <a:tcPr/>
                </a:tc>
              </a:tr>
              <a:tr h="794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Nachi worm on control servers(2003)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France (Chemical)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process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Malware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(worm)</a:t>
                      </a:r>
                      <a:endParaRPr lang="en-US" dirty="0"/>
                    </a:p>
                  </a:txBody>
                  <a:tcPr/>
                </a:tc>
              </a:tr>
              <a:tr h="7941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Stuxnet (2010)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Iran (Power/ Utilitis)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Centrifuges PLCs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Sys.</a:t>
                      </a:r>
                      <a:r>
                        <a:rPr lang="en-US" baseline="0" dirty="0" smtClean="0"/>
                        <a:t> Damage, Fin.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Unauthorized Remote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1215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Presentation on  Cyber Security of SCADA Systems</vt:lpstr>
      <vt:lpstr>Cyber Security of SCADA Systems</vt:lpstr>
      <vt:lpstr>SCADA Application Areas</vt:lpstr>
      <vt:lpstr>Architecture of a SCADA System</vt:lpstr>
      <vt:lpstr>How SCADA systems work ?</vt:lpstr>
      <vt:lpstr>Technical Aspects of SCADA Systems</vt:lpstr>
      <vt:lpstr>Protocols used in SCADA communication</vt:lpstr>
      <vt:lpstr>Taxonomy of Attacks</vt:lpstr>
      <vt:lpstr>Important Attacks during 1982-2020</vt:lpstr>
      <vt:lpstr>Important Attacks during 1982-2020 Contd.</vt:lpstr>
      <vt:lpstr>Typical Threat sources listed by CPNI (Centre for Protection of National Infrastructure)</vt:lpstr>
      <vt:lpstr>PowerPoint Presentation</vt:lpstr>
      <vt:lpstr>PowerPoint Presentation</vt:lpstr>
      <vt:lpstr>Steps to increase security of SCADA systems </vt:lpstr>
      <vt:lpstr>Steps to increase security of SCADA systems Contd.</vt:lpstr>
      <vt:lpstr>Career Options for Students/ Professionals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in SCADA Systems</dc:title>
  <dc:creator>USER</dc:creator>
  <cp:lastModifiedBy>USER</cp:lastModifiedBy>
  <cp:revision>55</cp:revision>
  <dcterms:created xsi:type="dcterms:W3CDTF">2020-05-22T12:34:31Z</dcterms:created>
  <dcterms:modified xsi:type="dcterms:W3CDTF">2020-05-25T08:19:34Z</dcterms:modified>
</cp:coreProperties>
</file>