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1" r:id="rId8"/>
    <p:sldId id="263" r:id="rId9"/>
    <p:sldId id="265"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62"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847DC2F-D480-4381-9AB7-839882C03900}"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530CED-1129-4020-84DF-271871F1FA06}" type="slidenum">
              <a:rPr lang="en-US" smtClean="0"/>
              <a:t>‹#›</a:t>
            </a:fld>
            <a:endParaRPr lang="en-US"/>
          </a:p>
        </p:txBody>
      </p:sp>
    </p:spTree>
    <p:extLst>
      <p:ext uri="{BB962C8B-B14F-4D97-AF65-F5344CB8AC3E}">
        <p14:creationId xmlns:p14="http://schemas.microsoft.com/office/powerpoint/2010/main" val="1922295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47DC2F-D480-4381-9AB7-839882C03900}"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530CED-1129-4020-84DF-271871F1FA06}" type="slidenum">
              <a:rPr lang="en-US" smtClean="0"/>
              <a:t>‹#›</a:t>
            </a:fld>
            <a:endParaRPr lang="en-US"/>
          </a:p>
        </p:txBody>
      </p:sp>
    </p:spTree>
    <p:extLst>
      <p:ext uri="{BB962C8B-B14F-4D97-AF65-F5344CB8AC3E}">
        <p14:creationId xmlns:p14="http://schemas.microsoft.com/office/powerpoint/2010/main" val="1807595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47DC2F-D480-4381-9AB7-839882C03900}"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530CED-1129-4020-84DF-271871F1FA06}" type="slidenum">
              <a:rPr lang="en-US" smtClean="0"/>
              <a:t>‹#›</a:t>
            </a:fld>
            <a:endParaRPr lang="en-US"/>
          </a:p>
        </p:txBody>
      </p:sp>
    </p:spTree>
    <p:extLst>
      <p:ext uri="{BB962C8B-B14F-4D97-AF65-F5344CB8AC3E}">
        <p14:creationId xmlns:p14="http://schemas.microsoft.com/office/powerpoint/2010/main" val="248714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47DC2F-D480-4381-9AB7-839882C03900}"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530CED-1129-4020-84DF-271871F1FA06}" type="slidenum">
              <a:rPr lang="en-US" smtClean="0"/>
              <a:t>‹#›</a:t>
            </a:fld>
            <a:endParaRPr lang="en-US"/>
          </a:p>
        </p:txBody>
      </p:sp>
    </p:spTree>
    <p:extLst>
      <p:ext uri="{BB962C8B-B14F-4D97-AF65-F5344CB8AC3E}">
        <p14:creationId xmlns:p14="http://schemas.microsoft.com/office/powerpoint/2010/main" val="796761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47DC2F-D480-4381-9AB7-839882C03900}"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530CED-1129-4020-84DF-271871F1FA06}" type="slidenum">
              <a:rPr lang="en-US" smtClean="0"/>
              <a:t>‹#›</a:t>
            </a:fld>
            <a:endParaRPr lang="en-US"/>
          </a:p>
        </p:txBody>
      </p:sp>
    </p:spTree>
    <p:extLst>
      <p:ext uri="{BB962C8B-B14F-4D97-AF65-F5344CB8AC3E}">
        <p14:creationId xmlns:p14="http://schemas.microsoft.com/office/powerpoint/2010/main" val="1016024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847DC2F-D480-4381-9AB7-839882C03900}" type="datetimeFigureOut">
              <a:rPr lang="en-US" smtClean="0"/>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530CED-1129-4020-84DF-271871F1FA06}" type="slidenum">
              <a:rPr lang="en-US" smtClean="0"/>
              <a:t>‹#›</a:t>
            </a:fld>
            <a:endParaRPr lang="en-US"/>
          </a:p>
        </p:txBody>
      </p:sp>
    </p:spTree>
    <p:extLst>
      <p:ext uri="{BB962C8B-B14F-4D97-AF65-F5344CB8AC3E}">
        <p14:creationId xmlns:p14="http://schemas.microsoft.com/office/powerpoint/2010/main" val="2909148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847DC2F-D480-4381-9AB7-839882C03900}" type="datetimeFigureOut">
              <a:rPr lang="en-US" smtClean="0"/>
              <a:t>12/3/2020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530CED-1129-4020-84DF-271871F1FA06}" type="slidenum">
              <a:rPr lang="en-US" smtClean="0"/>
              <a:t>‹#›</a:t>
            </a:fld>
            <a:endParaRPr lang="en-US"/>
          </a:p>
        </p:txBody>
      </p:sp>
    </p:spTree>
    <p:extLst>
      <p:ext uri="{BB962C8B-B14F-4D97-AF65-F5344CB8AC3E}">
        <p14:creationId xmlns:p14="http://schemas.microsoft.com/office/powerpoint/2010/main" val="1560778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47DC2F-D480-4381-9AB7-839882C03900}" type="datetimeFigureOut">
              <a:rPr lang="en-US" smtClean="0"/>
              <a:t>12/3/2020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530CED-1129-4020-84DF-271871F1FA06}" type="slidenum">
              <a:rPr lang="en-US" smtClean="0"/>
              <a:t>‹#›</a:t>
            </a:fld>
            <a:endParaRPr lang="en-US"/>
          </a:p>
        </p:txBody>
      </p:sp>
    </p:spTree>
    <p:extLst>
      <p:ext uri="{BB962C8B-B14F-4D97-AF65-F5344CB8AC3E}">
        <p14:creationId xmlns:p14="http://schemas.microsoft.com/office/powerpoint/2010/main" val="2606555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47DC2F-D480-4381-9AB7-839882C03900}" type="datetimeFigureOut">
              <a:rPr lang="en-US" smtClean="0"/>
              <a:t>12/3/2020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530CED-1129-4020-84DF-271871F1FA06}" type="slidenum">
              <a:rPr lang="en-US" smtClean="0"/>
              <a:t>‹#›</a:t>
            </a:fld>
            <a:endParaRPr lang="en-US"/>
          </a:p>
        </p:txBody>
      </p:sp>
    </p:spTree>
    <p:extLst>
      <p:ext uri="{BB962C8B-B14F-4D97-AF65-F5344CB8AC3E}">
        <p14:creationId xmlns:p14="http://schemas.microsoft.com/office/powerpoint/2010/main" val="2558202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47DC2F-D480-4381-9AB7-839882C03900}" type="datetimeFigureOut">
              <a:rPr lang="en-US" smtClean="0"/>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530CED-1129-4020-84DF-271871F1FA06}" type="slidenum">
              <a:rPr lang="en-US" smtClean="0"/>
              <a:t>‹#›</a:t>
            </a:fld>
            <a:endParaRPr lang="en-US"/>
          </a:p>
        </p:txBody>
      </p:sp>
    </p:spTree>
    <p:extLst>
      <p:ext uri="{BB962C8B-B14F-4D97-AF65-F5344CB8AC3E}">
        <p14:creationId xmlns:p14="http://schemas.microsoft.com/office/powerpoint/2010/main" val="2761922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47DC2F-D480-4381-9AB7-839882C03900}" type="datetimeFigureOut">
              <a:rPr lang="en-US" smtClean="0"/>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530CED-1129-4020-84DF-271871F1FA06}" type="slidenum">
              <a:rPr lang="en-US" smtClean="0"/>
              <a:t>‹#›</a:t>
            </a:fld>
            <a:endParaRPr lang="en-US"/>
          </a:p>
        </p:txBody>
      </p:sp>
    </p:spTree>
    <p:extLst>
      <p:ext uri="{BB962C8B-B14F-4D97-AF65-F5344CB8AC3E}">
        <p14:creationId xmlns:p14="http://schemas.microsoft.com/office/powerpoint/2010/main" val="99456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47DC2F-D480-4381-9AB7-839882C03900}" type="datetimeFigureOut">
              <a:rPr lang="en-US" smtClean="0"/>
              <a:t>12/3/2020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530CED-1129-4020-84DF-271871F1FA06}" type="slidenum">
              <a:rPr lang="en-US" smtClean="0"/>
              <a:t>‹#›</a:t>
            </a:fld>
            <a:endParaRPr lang="en-US"/>
          </a:p>
        </p:txBody>
      </p:sp>
    </p:spTree>
    <p:extLst>
      <p:ext uri="{BB962C8B-B14F-4D97-AF65-F5344CB8AC3E}">
        <p14:creationId xmlns:p14="http://schemas.microsoft.com/office/powerpoint/2010/main" val="1591620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2400"/>
            <a:ext cx="7772400" cy="1470025"/>
          </a:xfrm>
        </p:spPr>
        <p:txBody>
          <a:bodyPr/>
          <a:lstStyle/>
          <a:p>
            <a:r>
              <a:rPr lang="en-US" dirty="0" smtClean="0">
                <a:solidFill>
                  <a:srgbClr val="FF0000"/>
                </a:solidFill>
              </a:rPr>
              <a:t>Seminar on</a:t>
            </a:r>
            <a:br>
              <a:rPr lang="en-US" dirty="0" smtClean="0">
                <a:solidFill>
                  <a:srgbClr val="FF0000"/>
                </a:solidFill>
              </a:rPr>
            </a:br>
            <a:r>
              <a:rPr lang="en-US" dirty="0" smtClean="0">
                <a:solidFill>
                  <a:srgbClr val="FF0000"/>
                </a:solidFill>
              </a:rPr>
              <a:t>Firewalls and its types</a:t>
            </a:r>
            <a:endParaRPr lang="en-US" dirty="0">
              <a:solidFill>
                <a:srgbClr val="FF0000"/>
              </a:solidFill>
            </a:endParaRPr>
          </a:p>
        </p:txBody>
      </p:sp>
      <p:sp>
        <p:nvSpPr>
          <p:cNvPr id="3" name="Subtitle 2"/>
          <p:cNvSpPr>
            <a:spLocks noGrp="1"/>
          </p:cNvSpPr>
          <p:nvPr>
            <p:ph type="subTitle" idx="1"/>
          </p:nvPr>
        </p:nvSpPr>
        <p:spPr>
          <a:xfrm>
            <a:off x="1371600" y="1752600"/>
            <a:ext cx="6400800" cy="4572000"/>
          </a:xfrm>
        </p:spPr>
        <p:txBody>
          <a:bodyPr>
            <a:normAutofit fontScale="85000" lnSpcReduction="20000"/>
          </a:bodyPr>
          <a:lstStyle/>
          <a:p>
            <a:r>
              <a:rPr lang="en-US" sz="3500" dirty="0" smtClean="0">
                <a:solidFill>
                  <a:srgbClr val="0070C0"/>
                </a:solidFill>
              </a:rPr>
              <a:t>Prepared Under the Guidance of </a:t>
            </a:r>
          </a:p>
          <a:p>
            <a:r>
              <a:rPr lang="en-US" sz="3500" dirty="0" smtClean="0">
                <a:solidFill>
                  <a:srgbClr val="0070C0"/>
                </a:solidFill>
              </a:rPr>
              <a:t>Prof. </a:t>
            </a:r>
            <a:r>
              <a:rPr lang="en-US" sz="3500" b="1" dirty="0" smtClean="0">
                <a:solidFill>
                  <a:srgbClr val="0070C0"/>
                </a:solidFill>
              </a:rPr>
              <a:t>Shuchita Upadhyaya </a:t>
            </a:r>
            <a:r>
              <a:rPr lang="en-US" sz="3500" dirty="0" smtClean="0">
                <a:solidFill>
                  <a:srgbClr val="0070C0"/>
                </a:solidFill>
              </a:rPr>
              <a:t>Ma’am</a:t>
            </a:r>
          </a:p>
          <a:p>
            <a:endParaRPr lang="en-US" sz="3500" dirty="0">
              <a:solidFill>
                <a:srgbClr val="00B050"/>
              </a:solidFill>
            </a:endParaRPr>
          </a:p>
          <a:p>
            <a:pPr algn="l"/>
            <a:r>
              <a:rPr lang="en-US" sz="2800" dirty="0" smtClean="0">
                <a:solidFill>
                  <a:srgbClr val="00B050"/>
                </a:solidFill>
              </a:rPr>
              <a:t>        Submitted To:                       Submitted By:</a:t>
            </a:r>
          </a:p>
          <a:p>
            <a:pPr algn="l"/>
            <a:r>
              <a:rPr lang="en-US" sz="2800" dirty="0" smtClean="0">
                <a:solidFill>
                  <a:srgbClr val="00B050"/>
                </a:solidFill>
              </a:rPr>
              <a:t>        </a:t>
            </a:r>
            <a:r>
              <a:rPr lang="en-US" sz="2800" dirty="0" smtClean="0">
                <a:solidFill>
                  <a:srgbClr val="00B050"/>
                </a:solidFill>
              </a:rPr>
              <a:t>Dr. Shuchita Ma’am             Hitesh</a:t>
            </a:r>
            <a:endParaRPr lang="en-US" sz="2800" dirty="0" smtClean="0">
              <a:solidFill>
                <a:srgbClr val="00B050"/>
              </a:solidFill>
            </a:endParaRPr>
          </a:p>
          <a:p>
            <a:pPr algn="l"/>
            <a:r>
              <a:rPr lang="en-US" sz="2800" dirty="0">
                <a:solidFill>
                  <a:srgbClr val="00B050"/>
                </a:solidFill>
              </a:rPr>
              <a:t> </a:t>
            </a:r>
            <a:r>
              <a:rPr lang="en-US" sz="2800" dirty="0" smtClean="0">
                <a:solidFill>
                  <a:srgbClr val="00B050"/>
                </a:solidFill>
              </a:rPr>
              <a:t>                                                       Roll No 10</a:t>
            </a:r>
          </a:p>
          <a:p>
            <a:pPr algn="l"/>
            <a:r>
              <a:rPr lang="en-US" sz="2800" dirty="0" smtClean="0">
                <a:solidFill>
                  <a:srgbClr val="00B050"/>
                </a:solidFill>
              </a:rPr>
              <a:t>                                                        MCA 3</a:t>
            </a:r>
            <a:r>
              <a:rPr lang="en-US" sz="2800" baseline="30000" dirty="0" smtClean="0">
                <a:solidFill>
                  <a:srgbClr val="00B050"/>
                </a:solidFill>
              </a:rPr>
              <a:t>rd</a:t>
            </a:r>
            <a:r>
              <a:rPr lang="en-US" sz="2800" dirty="0" smtClean="0">
                <a:solidFill>
                  <a:srgbClr val="00B050"/>
                </a:solidFill>
              </a:rPr>
              <a:t> Sem</a:t>
            </a:r>
          </a:p>
          <a:p>
            <a:pPr algn="l"/>
            <a:r>
              <a:rPr lang="en-US" sz="2800" dirty="0">
                <a:solidFill>
                  <a:srgbClr val="00B050"/>
                </a:solidFill>
              </a:rPr>
              <a:t> </a:t>
            </a:r>
            <a:r>
              <a:rPr lang="en-US" sz="2800" dirty="0" smtClean="0">
                <a:solidFill>
                  <a:srgbClr val="00B050"/>
                </a:solidFill>
              </a:rPr>
              <a:t>                                                       Section B</a:t>
            </a:r>
          </a:p>
          <a:p>
            <a:endParaRPr lang="en-US" sz="3500" b="1" u="sng" dirty="0">
              <a:solidFill>
                <a:srgbClr val="0070C0"/>
              </a:solidFill>
            </a:endParaRPr>
          </a:p>
          <a:p>
            <a:r>
              <a:rPr lang="en-US" sz="2200" b="1" u="sng" dirty="0" smtClean="0">
                <a:solidFill>
                  <a:schemeClr val="tx1"/>
                </a:solidFill>
              </a:rPr>
              <a:t>Department of Computer Science and Applications </a:t>
            </a:r>
          </a:p>
          <a:p>
            <a:r>
              <a:rPr lang="en-US" b="1" dirty="0" smtClean="0">
                <a:solidFill>
                  <a:schemeClr val="tx1"/>
                </a:solidFill>
              </a:rPr>
              <a:t>Kurukshetra University, Kurukshetra      </a:t>
            </a:r>
            <a:endParaRPr lang="en-US" b="1" dirty="0">
              <a:solidFill>
                <a:schemeClr val="tx1"/>
              </a:solidFill>
            </a:endParaRPr>
          </a:p>
        </p:txBody>
      </p:sp>
    </p:spTree>
    <p:extLst>
      <p:ext uri="{BB962C8B-B14F-4D97-AF65-F5344CB8AC3E}">
        <p14:creationId xmlns:p14="http://schemas.microsoft.com/office/powerpoint/2010/main" val="3351078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scene3d>
              <a:camera prst="orthographicFront"/>
              <a:lightRig rig="threePt" dir="t"/>
            </a:scene3d>
            <a:sp3d extrusionH="57150">
              <a:extrusionClr>
                <a:srgbClr val="0070C0"/>
              </a:extrusionClr>
            </a:sp3d>
          </a:bodyPr>
          <a:lstStyle/>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r>
              <a:rPr lang="en-US" sz="6600" dirty="0" smtClean="0">
                <a:solidFill>
                  <a:srgbClr val="0070C0"/>
                </a:solidFill>
                <a:effectLst>
                  <a:outerShdw blurRad="38100" dist="38100" dir="2700000" algn="tl">
                    <a:srgbClr val="000000">
                      <a:alpha val="43137"/>
                    </a:srgbClr>
                  </a:outerShdw>
                </a:effectLst>
              </a:rPr>
              <a:t>THANK YOU</a:t>
            </a:r>
            <a:endParaRPr lang="en-US" sz="6600"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6167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Firewalls  and  its  Types</a:t>
            </a:r>
            <a:endParaRPr lang="en-US" dirty="0">
              <a:solidFill>
                <a:srgbClr val="FF0000"/>
              </a:solidFill>
            </a:endParaRPr>
          </a:p>
        </p:txBody>
      </p:sp>
      <p:sp>
        <p:nvSpPr>
          <p:cNvPr id="3" name="Content Placeholder 2"/>
          <p:cNvSpPr>
            <a:spLocks noGrp="1"/>
          </p:cNvSpPr>
          <p:nvPr>
            <p:ph idx="1"/>
          </p:nvPr>
        </p:nvSpPr>
        <p:spPr/>
        <p:txBody>
          <a:bodyPr/>
          <a:lstStyle/>
          <a:p>
            <a:pPr marL="0" indent="0">
              <a:buNone/>
            </a:pPr>
            <a:r>
              <a:rPr lang="en-US" dirty="0" smtClean="0">
                <a:solidFill>
                  <a:srgbClr val="00B050"/>
                </a:solidFill>
              </a:rPr>
              <a:t>                            </a:t>
            </a:r>
            <a:r>
              <a:rPr lang="en-US" sz="3600" dirty="0" smtClean="0">
                <a:solidFill>
                  <a:srgbClr val="00B050"/>
                </a:solidFill>
              </a:rPr>
              <a:t>Introduction</a:t>
            </a:r>
          </a:p>
          <a:p>
            <a:r>
              <a:rPr lang="en-US" sz="2600" dirty="0" smtClean="0"/>
              <a:t>Firewalls are hardware and/or software designed to prevent unauthorized access to or from a private network.</a:t>
            </a:r>
          </a:p>
          <a:p>
            <a:r>
              <a:rPr lang="en-US" sz="2600" dirty="0" smtClean="0"/>
              <a:t>Firewall isolates organizations’ internal network from larger Internet, allowing some packets to pass, blocking others.</a:t>
            </a:r>
          </a:p>
          <a:p>
            <a:r>
              <a:rPr lang="en-US" sz="2600" dirty="0" smtClean="0"/>
              <a:t>Firewalls are placed at the junction or gateway between the two networks which is usually a private network and a public network such as the internet.</a:t>
            </a:r>
            <a:endParaRPr lang="en-US" sz="2600" dirty="0"/>
          </a:p>
        </p:txBody>
      </p:sp>
    </p:spTree>
    <p:extLst>
      <p:ext uri="{BB962C8B-B14F-4D97-AF65-F5344CB8AC3E}">
        <p14:creationId xmlns:p14="http://schemas.microsoft.com/office/powerpoint/2010/main" val="310423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Types</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solidFill>
                  <a:srgbClr val="00B050"/>
                </a:solidFill>
              </a:rPr>
              <a:t>Packet Filtering Firewall</a:t>
            </a:r>
          </a:p>
          <a:p>
            <a:r>
              <a:rPr lang="en-US" dirty="0" smtClean="0">
                <a:solidFill>
                  <a:srgbClr val="00B050"/>
                </a:solidFill>
              </a:rPr>
              <a:t>Circuit Level Firewall </a:t>
            </a:r>
          </a:p>
          <a:p>
            <a:r>
              <a:rPr lang="en-US" dirty="0" smtClean="0">
                <a:solidFill>
                  <a:srgbClr val="00B050"/>
                </a:solidFill>
              </a:rPr>
              <a:t>Application Proxy Firewall</a:t>
            </a:r>
          </a:p>
          <a:p>
            <a:r>
              <a:rPr lang="en-US" dirty="0" smtClean="0">
                <a:solidFill>
                  <a:srgbClr val="00B050"/>
                </a:solidFill>
              </a:rPr>
              <a:t>Stateful Inspection Firewall</a:t>
            </a:r>
          </a:p>
          <a:p>
            <a:r>
              <a:rPr lang="en-US" dirty="0" smtClean="0">
                <a:solidFill>
                  <a:srgbClr val="00B050"/>
                </a:solidFill>
              </a:rPr>
              <a:t>Cloud Firewall</a:t>
            </a:r>
            <a:endParaRPr lang="en-US" dirty="0">
              <a:solidFill>
                <a:srgbClr val="00B050"/>
              </a:solidFill>
            </a:endParaRPr>
          </a:p>
        </p:txBody>
      </p:sp>
    </p:spTree>
    <p:extLst>
      <p:ext uri="{BB962C8B-B14F-4D97-AF65-F5344CB8AC3E}">
        <p14:creationId xmlns:p14="http://schemas.microsoft.com/office/powerpoint/2010/main" val="4291011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lstStyle/>
          <a:p>
            <a:r>
              <a:rPr lang="en-US" dirty="0" smtClean="0">
                <a:solidFill>
                  <a:srgbClr val="FF0000"/>
                </a:solidFill>
              </a:rPr>
              <a:t>Packet Filtering Firewall</a:t>
            </a:r>
            <a:endParaRPr lang="en-US" dirty="0">
              <a:solidFill>
                <a:srgbClr val="FF0000"/>
              </a:solidFill>
            </a:endParaRPr>
          </a:p>
        </p:txBody>
      </p:sp>
      <p:sp>
        <p:nvSpPr>
          <p:cNvPr id="3" name="Content Placeholder 2"/>
          <p:cNvSpPr>
            <a:spLocks noGrp="1"/>
          </p:cNvSpPr>
          <p:nvPr>
            <p:ph idx="1"/>
          </p:nvPr>
        </p:nvSpPr>
        <p:spPr>
          <a:xfrm>
            <a:off x="457200" y="838200"/>
            <a:ext cx="8229600" cy="5287963"/>
          </a:xfrm>
        </p:spPr>
        <p:txBody>
          <a:bodyPr>
            <a:normAutofit/>
          </a:bodyPr>
          <a:lstStyle/>
          <a:p>
            <a:endParaRPr lang="en-US" sz="2800" dirty="0" smtClean="0"/>
          </a:p>
          <a:p>
            <a:endParaRPr lang="en-US" sz="2800" dirty="0"/>
          </a:p>
          <a:p>
            <a:pPr marL="0" indent="0">
              <a:buNone/>
            </a:pPr>
            <a:endParaRPr lang="en-US" sz="2800" dirty="0" smtClean="0"/>
          </a:p>
          <a:p>
            <a:r>
              <a:rPr lang="en-US" sz="2800" dirty="0" smtClean="0"/>
              <a:t>As the name suggests, it monitors network traffic by filtering incoming packets according to the information they carry.</a:t>
            </a:r>
          </a:p>
          <a:p>
            <a:r>
              <a:rPr lang="en-US" sz="2800" dirty="0" smtClean="0"/>
              <a:t>To do so, it inspects the protocol, source IP address, destination IP, source port, and destination port. Depending on how the numbers match the access control list (rules defining wanted/unwanted traffic), the packets are passed on or dropped.</a:t>
            </a:r>
            <a:endParaRPr lang="en-US"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762000"/>
            <a:ext cx="6437313" cy="1655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23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Circuit Level Gateway Firewall</a:t>
            </a:r>
            <a:endParaRPr lang="en-US"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endParaRPr lang="en-US" dirty="0" smtClean="0"/>
          </a:p>
          <a:p>
            <a:endParaRPr lang="en-US" dirty="0"/>
          </a:p>
          <a:p>
            <a:endParaRPr lang="en-US" dirty="0" smtClean="0"/>
          </a:p>
          <a:p>
            <a:endParaRPr lang="en-US" dirty="0"/>
          </a:p>
          <a:p>
            <a:r>
              <a:rPr lang="en-US" dirty="0" smtClean="0"/>
              <a:t>Circuit-level gateways are a type of firewall that work at the session layer of the OSI model, observing TCP connections and sessions. Their primary function is to ensure the established connections are safe.</a:t>
            </a:r>
          </a:p>
          <a:p>
            <a:r>
              <a:rPr lang="en-US" dirty="0" smtClean="0"/>
              <a:t>Information passed to a remote computer through a circuit level gateway appears to have originated from the gateway.</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9477" y="1752600"/>
            <a:ext cx="3343275"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8525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dirty="0" smtClean="0">
                <a:solidFill>
                  <a:srgbClr val="FF0000"/>
                </a:solidFill>
              </a:rPr>
              <a:t>Application Proxy Firewall</a:t>
            </a:r>
            <a:endParaRPr lang="en-US" dirty="0">
              <a:solidFill>
                <a:srgbClr val="FF0000"/>
              </a:solidFill>
            </a:endParaRPr>
          </a:p>
        </p:txBody>
      </p:sp>
      <p:sp>
        <p:nvSpPr>
          <p:cNvPr id="3" name="Content Placeholder 2"/>
          <p:cNvSpPr>
            <a:spLocks noGrp="1"/>
          </p:cNvSpPr>
          <p:nvPr>
            <p:ph idx="1"/>
          </p:nvPr>
        </p:nvSpPr>
        <p:spPr>
          <a:xfrm>
            <a:off x="457200" y="1219200"/>
            <a:ext cx="8229600" cy="5410200"/>
          </a:xfrm>
        </p:spPr>
        <p:txBody>
          <a:bodyPr>
            <a:normAutofit/>
          </a:bodyPr>
          <a:lstStyle/>
          <a:p>
            <a:endParaRPr lang="en-US" sz="2600" dirty="0" smtClean="0"/>
          </a:p>
          <a:p>
            <a:endParaRPr lang="en-US" sz="2600" dirty="0"/>
          </a:p>
          <a:p>
            <a:endParaRPr lang="en-US" sz="2600" dirty="0" smtClean="0"/>
          </a:p>
          <a:p>
            <a:r>
              <a:rPr lang="en-US" sz="2600" dirty="0" smtClean="0"/>
              <a:t>A proxy firewall serves as an intermediate device between internal and external systems communicating over the Internet. It protects a network by forwarding requests from the original client and masking it as its own.</a:t>
            </a:r>
          </a:p>
          <a:p>
            <a:r>
              <a:rPr lang="en-US" sz="2600" dirty="0" smtClean="0"/>
              <a:t>Doing so hides the client’s identification and geolocation, protecting it from any restrictions and potential attacks. The web server then responds and gives the proxy the requested information, which is passed on to the client.</a:t>
            </a:r>
            <a:endParaRPr lang="en-US" sz="2600"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219200"/>
            <a:ext cx="6276975" cy="1252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0413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Stateful Inspection Gateway Firewall</a:t>
            </a: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US" dirty="0" smtClean="0"/>
              <a:t>A stateful inspection firewall keeps track of the entire connection from start to end.</a:t>
            </a:r>
          </a:p>
          <a:p>
            <a:r>
              <a:rPr lang="en-US" dirty="0" smtClean="0"/>
              <a:t>When starting a connection and requesting data, the stateful inspection builds a database (state table) and stores the connection information. In the state table, it notes the source IP, source port, destination IP, and destination port for each connection.</a:t>
            </a:r>
          </a:p>
          <a:p>
            <a:r>
              <a:rPr lang="en-US" dirty="0"/>
              <a:t>U</a:t>
            </a:r>
            <a:r>
              <a:rPr lang="en-US" dirty="0" smtClean="0"/>
              <a:t>nlike stateless/packet filtering, stateful firewalls inspect the actual data transmitted across multiple packets instead of just the headers.</a:t>
            </a:r>
            <a:endParaRPr lang="en-US" dirty="0"/>
          </a:p>
        </p:txBody>
      </p:sp>
    </p:spTree>
    <p:extLst>
      <p:ext uri="{BB962C8B-B14F-4D97-AF65-F5344CB8AC3E}">
        <p14:creationId xmlns:p14="http://schemas.microsoft.com/office/powerpoint/2010/main" val="3824539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Cloud Firewall</a:t>
            </a: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US" dirty="0" smtClean="0"/>
              <a:t>A cloud firewall or firewall-as-a-service (Faas) is a cloud solution for network protection. Like other cloud solutions, it is maintained and run on the Internet by third-party vendors.</a:t>
            </a:r>
          </a:p>
          <a:p>
            <a:endParaRPr lang="en-US" dirty="0" smtClean="0"/>
          </a:p>
          <a:p>
            <a:r>
              <a:rPr lang="en-US" dirty="0" smtClean="0"/>
              <a:t>Clients often utilize cloud firewalls as proxy servers, but the configuration can vary according to the demand. Their main advantage is scalability. They are independent of physical resources, which allows scaling the firewall capacity according to the traffic load.</a:t>
            </a:r>
            <a:endParaRPr lang="en-US" dirty="0"/>
          </a:p>
        </p:txBody>
      </p:sp>
    </p:spTree>
    <p:extLst>
      <p:ext uri="{BB962C8B-B14F-4D97-AF65-F5344CB8AC3E}">
        <p14:creationId xmlns:p14="http://schemas.microsoft.com/office/powerpoint/2010/main" val="592340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Conclusion</a:t>
            </a:r>
            <a:endParaRPr lang="en-US" dirty="0">
              <a:solidFill>
                <a:srgbClr val="FF0000"/>
              </a:solidFill>
            </a:endParaRPr>
          </a:p>
        </p:txBody>
      </p:sp>
      <p:sp>
        <p:nvSpPr>
          <p:cNvPr id="3" name="Content Placeholder 2"/>
          <p:cNvSpPr>
            <a:spLocks noGrp="1"/>
          </p:cNvSpPr>
          <p:nvPr>
            <p:ph idx="1"/>
          </p:nvPr>
        </p:nvSpPr>
        <p:spPr/>
        <p:txBody>
          <a:bodyPr>
            <a:normAutofit/>
          </a:bodyPr>
          <a:lstStyle/>
          <a:p>
            <a:pPr lvl="0"/>
            <a:r>
              <a:rPr lang="en-US" dirty="0"/>
              <a:t>One of the best things about a firewall from a security standpoint is that it stops anyone on the outside from logging onto a computer in your private network</a:t>
            </a:r>
            <a:r>
              <a:rPr lang="en-US" dirty="0" smtClean="0"/>
              <a:t>.</a:t>
            </a:r>
            <a:r>
              <a:rPr lang="en-US" dirty="0"/>
              <a:t> </a:t>
            </a:r>
          </a:p>
          <a:p>
            <a:pPr lvl="0"/>
            <a:r>
              <a:rPr lang="en-US" dirty="0"/>
              <a:t>While this is a big deal for businesses, most home networks will probably not be threatened in this manner. Still, putting a firewall in place provides some peace of mind.</a:t>
            </a:r>
          </a:p>
          <a:p>
            <a:endParaRPr lang="en-US" dirty="0"/>
          </a:p>
        </p:txBody>
      </p:sp>
    </p:spTree>
    <p:extLst>
      <p:ext uri="{BB962C8B-B14F-4D97-AF65-F5344CB8AC3E}">
        <p14:creationId xmlns:p14="http://schemas.microsoft.com/office/powerpoint/2010/main" val="37469826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762</TotalTime>
  <Words>536</Words>
  <Application>Microsoft Office PowerPoint</Application>
  <PresentationFormat>On-screen Show (4:3)</PresentationFormat>
  <Paragraphs>57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Seminar on Firewalls and its types</vt:lpstr>
      <vt:lpstr>Firewalls  and  its  Types</vt:lpstr>
      <vt:lpstr>Types</vt:lpstr>
      <vt:lpstr>Packet Filtering Firewall</vt:lpstr>
      <vt:lpstr>Circuit Level Gateway Firewall</vt:lpstr>
      <vt:lpstr>Application Proxy Firewall</vt:lpstr>
      <vt:lpstr>Stateful Inspection Gateway Firewall</vt:lpstr>
      <vt:lpstr>Cloud Firewall</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on Firewalls and its types</dc:title>
  <dc:creator>USER</dc:creator>
  <cp:lastModifiedBy>USER</cp:lastModifiedBy>
  <cp:revision>18</cp:revision>
  <dcterms:created xsi:type="dcterms:W3CDTF">2020-12-02T12:34:27Z</dcterms:created>
  <dcterms:modified xsi:type="dcterms:W3CDTF">2020-12-03T03:37:13Z</dcterms:modified>
</cp:coreProperties>
</file>