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4" r:id="rId1"/>
  </p:sldMasterIdLst>
  <p:sldIdLst>
    <p:sldId id="256" r:id="rId2"/>
    <p:sldId id="257" r:id="rId3"/>
    <p:sldId id="270" r:id="rId4"/>
    <p:sldId id="269" r:id="rId5"/>
    <p:sldId id="263" r:id="rId6"/>
    <p:sldId id="266" r:id="rId7"/>
    <p:sldId id="262" r:id="rId8"/>
    <p:sldId id="267" r:id="rId9"/>
    <p:sldId id="260" r:id="rId10"/>
    <p:sldId id="261" r:id="rId11"/>
    <p:sldId id="268" r:id="rId12"/>
    <p:sldId id="271" r:id="rId13"/>
    <p:sldId id="265"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58AD79-1B65-4939-8473-B15AAF922617}"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362000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8AD79-1B65-4939-8473-B15AAF922617}"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257725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8AD79-1B65-4939-8473-B15AAF922617}"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307191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8AD79-1B65-4939-8473-B15AAF922617}"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3371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58AD79-1B65-4939-8473-B15AAF922617}"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58622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58AD79-1B65-4939-8473-B15AAF922617}"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302123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58AD79-1B65-4939-8473-B15AAF922617}" type="datetimeFigureOut">
              <a:rPr lang="en-US" smtClean="0"/>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253699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58AD79-1B65-4939-8473-B15AAF922617}" type="datetimeFigureOut">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225397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8AD79-1B65-4939-8473-B15AAF922617}" type="datetimeFigureOut">
              <a:rPr lang="en-US" smtClean="0"/>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358908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8AD79-1B65-4939-8473-B15AAF922617}"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281550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8AD79-1B65-4939-8473-B15AAF922617}"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9B83D-6C73-4C38-B1C6-564A79F8BBB4}" type="slidenum">
              <a:rPr lang="en-US" smtClean="0"/>
              <a:t>‹#›</a:t>
            </a:fld>
            <a:endParaRPr lang="en-US"/>
          </a:p>
        </p:txBody>
      </p:sp>
    </p:spTree>
    <p:extLst>
      <p:ext uri="{BB962C8B-B14F-4D97-AF65-F5344CB8AC3E}">
        <p14:creationId xmlns:p14="http://schemas.microsoft.com/office/powerpoint/2010/main" val="242321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8AD79-1B65-4939-8473-B15AAF922617}" type="datetimeFigureOut">
              <a:rPr lang="en-US" smtClean="0"/>
              <a:t>5/8/2021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9B83D-6C73-4C38-B1C6-564A79F8BBB4}" type="slidenum">
              <a:rPr lang="en-US" smtClean="0"/>
              <a:t>‹#›</a:t>
            </a:fld>
            <a:endParaRPr lang="en-US"/>
          </a:p>
        </p:txBody>
      </p:sp>
    </p:spTree>
    <p:extLst>
      <p:ext uri="{BB962C8B-B14F-4D97-AF65-F5344CB8AC3E}">
        <p14:creationId xmlns:p14="http://schemas.microsoft.com/office/powerpoint/2010/main" val="3359791964"/>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r>
              <a:rPr lang="en-US" dirty="0" smtClean="0">
                <a:solidFill>
                  <a:schemeClr val="accent6">
                    <a:lumMod val="75000"/>
                  </a:schemeClr>
                </a:solidFill>
              </a:rPr>
              <a:t>Presentation on </a:t>
            </a:r>
            <a:br>
              <a:rPr lang="en-US" dirty="0" smtClean="0">
                <a:solidFill>
                  <a:schemeClr val="accent6">
                    <a:lumMod val="75000"/>
                  </a:schemeClr>
                </a:solidFill>
              </a:rPr>
            </a:br>
            <a:r>
              <a:rPr lang="en-US" dirty="0" smtClean="0">
                <a:solidFill>
                  <a:schemeClr val="accent6">
                    <a:lumMod val="75000"/>
                  </a:schemeClr>
                </a:solidFill>
              </a:rPr>
              <a:t>Machine Learning</a:t>
            </a:r>
            <a:endParaRPr lang="en-US" dirty="0"/>
          </a:p>
        </p:txBody>
      </p:sp>
      <p:sp>
        <p:nvSpPr>
          <p:cNvPr id="3" name="Subtitle 2"/>
          <p:cNvSpPr>
            <a:spLocks noGrp="1"/>
          </p:cNvSpPr>
          <p:nvPr>
            <p:ph type="subTitle" idx="1"/>
          </p:nvPr>
        </p:nvSpPr>
        <p:spPr>
          <a:xfrm>
            <a:off x="304800" y="1828800"/>
            <a:ext cx="8610600" cy="4648200"/>
          </a:xfrm>
        </p:spPr>
        <p:txBody>
          <a:bodyPr>
            <a:normAutofit fontScale="92500" lnSpcReduction="10000"/>
          </a:bodyPr>
          <a:lstStyle/>
          <a:p>
            <a:r>
              <a:rPr lang="en-US" dirty="0" smtClean="0">
                <a:solidFill>
                  <a:srgbClr val="0070C0"/>
                </a:solidFill>
              </a:rPr>
              <a:t>Prepared Under the Guidance of</a:t>
            </a:r>
          </a:p>
          <a:p>
            <a:r>
              <a:rPr lang="en-US" dirty="0" smtClean="0">
                <a:solidFill>
                  <a:srgbClr val="0070C0"/>
                </a:solidFill>
              </a:rPr>
              <a:t>Dr. Ramesh Kait Sir</a:t>
            </a:r>
          </a:p>
          <a:p>
            <a:pPr algn="l"/>
            <a:r>
              <a:rPr lang="en-US" dirty="0" smtClean="0">
                <a:solidFill>
                  <a:srgbClr val="00B050"/>
                </a:solidFill>
              </a:rPr>
              <a:t>Submitted To:                                        Submitted By:        Dr.   Ramesh   Kait   Sir                         Hitesh</a:t>
            </a:r>
          </a:p>
          <a:p>
            <a:pPr algn="l"/>
            <a:r>
              <a:rPr lang="en-US" dirty="0" smtClean="0">
                <a:solidFill>
                  <a:srgbClr val="00B050"/>
                </a:solidFill>
              </a:rPr>
              <a:t>                                                                 Roll No 8100360</a:t>
            </a:r>
          </a:p>
          <a:p>
            <a:pPr algn="l"/>
            <a:r>
              <a:rPr lang="en-US" dirty="0" smtClean="0">
                <a:solidFill>
                  <a:srgbClr val="00B050"/>
                </a:solidFill>
              </a:rPr>
              <a:t>                                                                 MCA 4</a:t>
            </a:r>
            <a:r>
              <a:rPr lang="en-US" baseline="30000" dirty="0" smtClean="0">
                <a:solidFill>
                  <a:srgbClr val="00B050"/>
                </a:solidFill>
              </a:rPr>
              <a:t>th</a:t>
            </a:r>
            <a:r>
              <a:rPr lang="en-US" dirty="0" smtClean="0">
                <a:solidFill>
                  <a:srgbClr val="00B050"/>
                </a:solidFill>
              </a:rPr>
              <a:t> Sem</a:t>
            </a:r>
          </a:p>
          <a:p>
            <a:pPr algn="l"/>
            <a:r>
              <a:rPr lang="en-US" dirty="0" smtClean="0">
                <a:solidFill>
                  <a:srgbClr val="00B050"/>
                </a:solidFill>
              </a:rPr>
              <a:t>                                                                 Section B</a:t>
            </a:r>
          </a:p>
          <a:p>
            <a:r>
              <a:rPr lang="en-US" b="1" u="sng" dirty="0" smtClean="0">
                <a:solidFill>
                  <a:schemeClr val="tx1"/>
                </a:solidFill>
              </a:rPr>
              <a:t>Department of Computer Science and Applications</a:t>
            </a:r>
          </a:p>
          <a:p>
            <a:r>
              <a:rPr lang="en-US" b="1" dirty="0" smtClean="0">
                <a:solidFill>
                  <a:schemeClr val="tx1"/>
                </a:solidFill>
              </a:rPr>
              <a:t>Kurukshetra University, Kurukshetra</a:t>
            </a:r>
            <a:r>
              <a:rPr lang="en-US" dirty="0" smtClean="0">
                <a:solidFill>
                  <a:srgbClr val="0070C0"/>
                </a:solidFill>
              </a:rPr>
              <a:t>      </a:t>
            </a:r>
          </a:p>
        </p:txBody>
      </p:sp>
    </p:spTree>
    <p:extLst>
      <p:ext uri="{BB962C8B-B14F-4D97-AF65-F5344CB8AC3E}">
        <p14:creationId xmlns:p14="http://schemas.microsoft.com/office/powerpoint/2010/main" val="131674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Reinforcement Learning Cont. </a:t>
            </a:r>
            <a:endParaRPr lang="en-US" dirty="0">
              <a:solidFill>
                <a:srgbClr val="FF0000"/>
              </a:solidFill>
            </a:endParaRPr>
          </a:p>
        </p:txBody>
      </p:sp>
      <p:sp>
        <p:nvSpPr>
          <p:cNvPr id="4" name="Content Placeholder 3"/>
          <p:cNvSpPr>
            <a:spLocks noGrp="1"/>
          </p:cNvSpPr>
          <p:nvPr>
            <p:ph idx="1"/>
          </p:nvPr>
        </p:nvSpPr>
        <p:spPr>
          <a:xfrm>
            <a:off x="457200" y="1600200"/>
            <a:ext cx="8229600" cy="5029200"/>
          </a:xfrm>
        </p:spPr>
        <p:txBody>
          <a:bodyPr>
            <a:normAutofit lnSpcReduction="10000"/>
          </a:bodyPr>
          <a:lstStyle/>
          <a:p>
            <a:r>
              <a:rPr lang="en-US" sz="3000" dirty="0"/>
              <a:t>A standard reinforcement learning </a:t>
            </a:r>
            <a:r>
              <a:rPr lang="en-US" sz="3000" dirty="0" smtClean="0"/>
              <a:t>model has </a:t>
            </a:r>
            <a:r>
              <a:rPr lang="en-US" sz="3000" dirty="0"/>
              <a:t>measurable performance criteria where outputs are not </a:t>
            </a:r>
            <a:r>
              <a:rPr lang="en-US" sz="3000" dirty="0" smtClean="0"/>
              <a:t>tagged—instead, they </a:t>
            </a:r>
            <a:r>
              <a:rPr lang="en-US" sz="3000" dirty="0"/>
              <a:t>are graded. </a:t>
            </a:r>
            <a:endParaRPr lang="en-US" sz="3000" dirty="0" smtClean="0"/>
          </a:p>
          <a:p>
            <a:r>
              <a:rPr lang="en-US" sz="3000" dirty="0" smtClean="0"/>
              <a:t>A </a:t>
            </a:r>
            <a:r>
              <a:rPr lang="en-US" sz="3000" dirty="0"/>
              <a:t>specific algorithmic example of reinforcement learning is Q-learning. In </a:t>
            </a:r>
            <a:r>
              <a:rPr lang="en-US" sz="3000" dirty="0" smtClean="0"/>
              <a:t>Q learning, you </a:t>
            </a:r>
            <a:r>
              <a:rPr lang="en-US" sz="3000" dirty="0"/>
              <a:t>start with a set environment of </a:t>
            </a:r>
            <a:r>
              <a:rPr lang="en-US" sz="3000" i="1" dirty="0"/>
              <a:t>states, </a:t>
            </a:r>
            <a:r>
              <a:rPr lang="en-US" sz="3000" dirty="0"/>
              <a:t>represented by </a:t>
            </a:r>
            <a:r>
              <a:rPr lang="en-US" sz="3000" dirty="0" smtClean="0"/>
              <a:t>the symbol </a:t>
            </a:r>
            <a:r>
              <a:rPr lang="en-US" sz="3000" dirty="0"/>
              <a:t>‘S</a:t>
            </a:r>
            <a:r>
              <a:rPr lang="en-US" sz="3000" dirty="0" smtClean="0"/>
              <a:t>’.</a:t>
            </a:r>
          </a:p>
          <a:p>
            <a:pPr marL="514350" indent="-514350">
              <a:buFont typeface="+mj-lt"/>
              <a:buAutoNum type="arabicPeriod"/>
            </a:pPr>
            <a:r>
              <a:rPr lang="en-US" sz="3000" dirty="0"/>
              <a:t>Q drops as negative things occur after a given </a:t>
            </a:r>
            <a:r>
              <a:rPr lang="en-US" sz="3000" dirty="0" smtClean="0"/>
              <a:t>state/action</a:t>
            </a:r>
          </a:p>
          <a:p>
            <a:pPr marL="514350" indent="-514350">
              <a:buFont typeface="+mj-lt"/>
              <a:buAutoNum type="arabicPeriod"/>
            </a:pPr>
            <a:r>
              <a:rPr lang="en-US" sz="2800" dirty="0"/>
              <a:t>Q increases as positive things occur after a given state/action</a:t>
            </a:r>
            <a:endParaRPr lang="en-US" sz="3000"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287456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436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sz="2400" dirty="0" smtClean="0"/>
          </a:p>
          <a:p>
            <a:r>
              <a:rPr lang="en-US" sz="2400" dirty="0" smtClean="0"/>
              <a:t>In the case of self-driving vehicles, avoiding a crash will allocate a positive score.</a:t>
            </a:r>
          </a:p>
          <a:p>
            <a:r>
              <a:rPr lang="en-US" sz="2400" dirty="0"/>
              <a:t>Some of the autonomous driving tasks where reinforcement learning could be applied include trajectory optimization, motion planning, dynamic </a:t>
            </a:r>
            <a:r>
              <a:rPr lang="en-US" sz="2400" dirty="0" err="1"/>
              <a:t>pathing</a:t>
            </a:r>
            <a:r>
              <a:rPr lang="en-US" sz="2400" dirty="0"/>
              <a:t>, controller optimization, and scenario-based learning policies for highways. </a:t>
            </a:r>
            <a:endParaRPr lang="en-US" sz="2400"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2400"/>
            <a:ext cx="8382000" cy="3407383"/>
          </a:xfrm>
          <a:prstGeom prst="rect">
            <a:avLst/>
          </a:prstGeom>
        </p:spPr>
      </p:pic>
    </p:spTree>
    <p:extLst>
      <p:ext uri="{BB962C8B-B14F-4D97-AF65-F5344CB8AC3E}">
        <p14:creationId xmlns:p14="http://schemas.microsoft.com/office/powerpoint/2010/main" val="60368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Career Paths in Machine Learning</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2600" dirty="0" smtClean="0"/>
              <a:t>Machine Learning Engineer- A ML engineer </a:t>
            </a:r>
            <a:r>
              <a:rPr lang="en-US" sz="2600" dirty="0"/>
              <a:t>is an </a:t>
            </a:r>
            <a:r>
              <a:rPr lang="en-US" sz="2600" dirty="0" smtClean="0"/>
              <a:t>engineer that </a:t>
            </a:r>
            <a:r>
              <a:rPr lang="en-US" sz="2600" dirty="0"/>
              <a:t>runs various machine learning experiments using programming languages such </a:t>
            </a:r>
            <a:r>
              <a:rPr lang="en-US" sz="2600" dirty="0" smtClean="0"/>
              <a:t>as Python, Java, Scala </a:t>
            </a:r>
            <a:r>
              <a:rPr lang="en-US" sz="2600" dirty="0"/>
              <a:t>etc. with the appropriate machine learning libraries</a:t>
            </a:r>
            <a:r>
              <a:rPr lang="en-US" sz="2600" dirty="0" smtClean="0"/>
              <a:t>.</a:t>
            </a:r>
          </a:p>
          <a:p>
            <a:r>
              <a:rPr lang="en-US" sz="2600" dirty="0" smtClean="0"/>
              <a:t>NLP Scientist-</a:t>
            </a:r>
            <a:r>
              <a:rPr lang="en-US" sz="2600" dirty="0"/>
              <a:t>NLP Scientist basically helps in the creation of a machine that can learn patterns of speech and also translate spoken words into other languages.</a:t>
            </a:r>
            <a:r>
              <a:rPr lang="en-US" dirty="0"/>
              <a:t> </a:t>
            </a:r>
            <a:endParaRPr lang="en-US" dirty="0" smtClean="0"/>
          </a:p>
          <a:p>
            <a:r>
              <a:rPr lang="en-US" sz="2600" dirty="0" smtClean="0"/>
              <a:t>Data Scientist- A data scientist </a:t>
            </a:r>
            <a:r>
              <a:rPr lang="en-US" sz="2600" dirty="0"/>
              <a:t>uses advanced analytics technologies, including </a:t>
            </a:r>
            <a:r>
              <a:rPr lang="en-US" sz="2600" dirty="0" smtClean="0"/>
              <a:t> Predictive Modeling to </a:t>
            </a:r>
            <a:r>
              <a:rPr lang="en-US" sz="2600" dirty="0"/>
              <a:t>collect, analyze and interpret large amounts of data and produce actionable insights.</a:t>
            </a:r>
            <a:endParaRPr lang="en-US" sz="2600" dirty="0" smtClean="0"/>
          </a:p>
          <a:p>
            <a:endParaRPr lang="en-US" dirty="0"/>
          </a:p>
        </p:txBody>
      </p:sp>
    </p:spTree>
    <p:extLst>
      <p:ext uri="{BB962C8B-B14F-4D97-AF65-F5344CB8AC3E}">
        <p14:creationId xmlns:p14="http://schemas.microsoft.com/office/powerpoint/2010/main" val="284022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a:t>Machine learning is the extraordinary achievement in the field of Artificial Intelligence.</a:t>
            </a:r>
          </a:p>
          <a:p>
            <a:r>
              <a:rPr lang="en-US" dirty="0"/>
              <a:t>It is an exciting time for the field, as connections to many other areas are being discovered and explored, and as new machine learning applications bring new questions to be modeled and studied. It is safe to say that the potential of Machine Learning and its theory lie beyond the frontiers of our </a:t>
            </a:r>
            <a:r>
              <a:rPr lang="en-US" dirty="0" smtClean="0"/>
              <a:t>imagination.</a:t>
            </a:r>
            <a:endParaRPr lang="en-US" dirty="0"/>
          </a:p>
        </p:txBody>
      </p:sp>
    </p:spTree>
    <p:extLst>
      <p:ext uri="{BB962C8B-B14F-4D97-AF65-F5344CB8AC3E}">
        <p14:creationId xmlns:p14="http://schemas.microsoft.com/office/powerpoint/2010/main" val="77106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rPr>
              <a:t>THANK YOU</a:t>
            </a:r>
            <a:endParaRPr lang="en-US"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endParaRPr>
          </a:p>
        </p:txBody>
      </p:sp>
    </p:spTree>
    <p:extLst>
      <p:ext uri="{BB962C8B-B14F-4D97-AF65-F5344CB8AC3E}">
        <p14:creationId xmlns:p14="http://schemas.microsoft.com/office/powerpoint/2010/main" val="53225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 to Machine Learning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Machine learning is a branch of artificial intelligence (AI) focused on building applications that learn from data and improve their accuracy over time without being programmed to do so</a:t>
            </a:r>
            <a:r>
              <a:rPr lang="en-US" dirty="0" smtClean="0"/>
              <a:t>.</a:t>
            </a:r>
          </a:p>
          <a:p>
            <a:r>
              <a:rPr lang="en-US" dirty="0" smtClean="0"/>
              <a:t>In </a:t>
            </a:r>
            <a:r>
              <a:rPr lang="en-US" dirty="0"/>
              <a:t>machine learning, algorithms are 'trained' to find patterns and features in massive amounts of data in order to make decisions and predictions based on new data. The better the algorithm, the more accurate the decisions and predictions will become as it processes more data.</a:t>
            </a:r>
            <a:endParaRPr lang="en-US" dirty="0" smtClean="0"/>
          </a:p>
          <a:p>
            <a:endParaRPr lang="en-US" dirty="0"/>
          </a:p>
        </p:txBody>
      </p:sp>
    </p:spTree>
    <p:extLst>
      <p:ext uri="{BB962C8B-B14F-4D97-AF65-F5344CB8AC3E}">
        <p14:creationId xmlns:p14="http://schemas.microsoft.com/office/powerpoint/2010/main" val="318315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Evolution of Machine Learning</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b="1" dirty="0"/>
              <a:t>1950 </a:t>
            </a:r>
            <a:r>
              <a:rPr lang="en-US" dirty="0"/>
              <a:t>– Alan Turing invented the Turing Test, to determine if a computer can pass for a human-based on its written linguistic fluency</a:t>
            </a:r>
            <a:r>
              <a:rPr lang="en-US" dirty="0" smtClean="0"/>
              <a:t>.</a:t>
            </a:r>
          </a:p>
          <a:p>
            <a:r>
              <a:rPr lang="en-US" b="1" dirty="0"/>
              <a:t>1979 </a:t>
            </a:r>
            <a:r>
              <a:rPr lang="en-US" dirty="0"/>
              <a:t>– Stanford students built the Stanford Cart, a remotely-controlled, autonomous cart that could navigate on its own and avoid bumping into objects. It was designed to help study the remote control of a Moon rover.</a:t>
            </a:r>
          </a:p>
          <a:p>
            <a:r>
              <a:rPr lang="en-US" b="1" dirty="0"/>
              <a:t>1997 </a:t>
            </a:r>
            <a:r>
              <a:rPr lang="en-US" dirty="0"/>
              <a:t>– IBM’s supercomputer beat Garry Kasparov in chess</a:t>
            </a:r>
            <a:r>
              <a:rPr lang="en-US" dirty="0" smtClean="0"/>
              <a:t>..</a:t>
            </a:r>
            <a:endParaRPr lang="en-US" dirty="0"/>
          </a:p>
          <a:p>
            <a:r>
              <a:rPr lang="en-US" b="1" dirty="0"/>
              <a:t>2014 </a:t>
            </a:r>
            <a:r>
              <a:rPr lang="en-US" dirty="0"/>
              <a:t>– Facebook created DeepFace, a facial recognition system capable of detecting faces in images, and accurately identifying humans.</a:t>
            </a:r>
          </a:p>
          <a:p>
            <a:r>
              <a:rPr lang="en-US" b="1" dirty="0"/>
              <a:t>2017</a:t>
            </a:r>
            <a:r>
              <a:rPr lang="en-US" dirty="0"/>
              <a:t> – Google developed an algorithm that can detect diseases, such as cancer, with 89% accuracy.</a:t>
            </a:r>
          </a:p>
          <a:p>
            <a:endParaRPr lang="en-US" dirty="0"/>
          </a:p>
        </p:txBody>
      </p:sp>
    </p:spTree>
    <p:extLst>
      <p:ext uri="{BB962C8B-B14F-4D97-AF65-F5344CB8AC3E}">
        <p14:creationId xmlns:p14="http://schemas.microsoft.com/office/powerpoint/2010/main" val="119262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8438"/>
            <a:ext cx="8229600" cy="639762"/>
          </a:xfrm>
        </p:spPr>
        <p:txBody>
          <a:bodyPr>
            <a:normAutofit fontScale="90000"/>
          </a:bodyPr>
          <a:lstStyle/>
          <a:p>
            <a:r>
              <a:rPr lang="en-US" dirty="0" smtClean="0">
                <a:solidFill>
                  <a:srgbClr val="FF0000"/>
                </a:solidFill>
              </a:rPr>
              <a:t>Machine Learning Model</a:t>
            </a:r>
            <a:endParaRPr lang="en-US"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fontScale="92500"/>
          </a:bodyPr>
          <a:lstStyle/>
          <a:p>
            <a:pPr marL="0" indent="0">
              <a:buNone/>
            </a:pPr>
            <a:endParaRPr lang="en-US" dirty="0" smtClean="0"/>
          </a:p>
          <a:p>
            <a:pPr marL="0" indent="0">
              <a:buNone/>
            </a:pPr>
            <a:endParaRPr lang="en-US" sz="2800" b="1" dirty="0" smtClean="0"/>
          </a:p>
          <a:p>
            <a:pPr marL="0" indent="0">
              <a:buNone/>
            </a:pPr>
            <a:endParaRPr lang="en-US" sz="2800" b="1" dirty="0"/>
          </a:p>
          <a:p>
            <a:pPr marL="0" indent="0">
              <a:buNone/>
            </a:pPr>
            <a:endParaRPr lang="en-US" sz="2800" b="1" dirty="0" smtClean="0"/>
          </a:p>
          <a:p>
            <a:pPr marL="0" indent="0">
              <a:buNone/>
            </a:pPr>
            <a:endParaRPr lang="en-US" sz="2800" b="1" dirty="0" smtClean="0"/>
          </a:p>
          <a:p>
            <a:pPr marL="0" indent="0">
              <a:buNone/>
            </a:pPr>
            <a:endParaRPr lang="en-US" sz="2800" b="1" dirty="0"/>
          </a:p>
          <a:p>
            <a:pPr marL="0" indent="0">
              <a:buNone/>
            </a:pPr>
            <a:r>
              <a:rPr lang="en-US" sz="2800" b="1" dirty="0" smtClean="0"/>
              <a:t>Step </a:t>
            </a:r>
            <a:r>
              <a:rPr lang="en-US" sz="2800" b="1" dirty="0"/>
              <a:t>1: Select and prepare a training data set</a:t>
            </a:r>
            <a:endParaRPr lang="en-US" sz="2800" dirty="0"/>
          </a:p>
          <a:p>
            <a:pPr marL="0" indent="0">
              <a:buNone/>
            </a:pPr>
            <a:r>
              <a:rPr lang="en-US" sz="2800" b="1" dirty="0"/>
              <a:t>Step 2: Choose an algorithm to run on the training data set</a:t>
            </a:r>
          </a:p>
          <a:p>
            <a:pPr marL="0" indent="0">
              <a:buNone/>
            </a:pPr>
            <a:r>
              <a:rPr lang="en-US" sz="2800" b="1" dirty="0"/>
              <a:t>Step 3: Training the algorithm to create the model</a:t>
            </a:r>
          </a:p>
          <a:p>
            <a:pPr marL="0" indent="0">
              <a:buNone/>
            </a:pPr>
            <a:r>
              <a:rPr lang="en-US" sz="2800" b="1" dirty="0" smtClean="0"/>
              <a:t>Step </a:t>
            </a:r>
            <a:r>
              <a:rPr lang="en-US" sz="2800" b="1" dirty="0"/>
              <a:t>4: Using and improving the model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66800"/>
            <a:ext cx="8077200" cy="2971800"/>
          </a:xfrm>
          <a:prstGeom prst="rect">
            <a:avLst/>
          </a:prstGeom>
        </p:spPr>
      </p:pic>
    </p:spTree>
    <p:extLst>
      <p:ext uri="{BB962C8B-B14F-4D97-AF65-F5344CB8AC3E}">
        <p14:creationId xmlns:p14="http://schemas.microsoft.com/office/powerpoint/2010/main" val="167875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Supervised Learning</a:t>
            </a:r>
            <a:endParaRPr lang="en-US"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marL="0" indent="0">
              <a:buNone/>
            </a:pPr>
            <a:endParaRPr lang="en-US" b="1" dirty="0"/>
          </a:p>
          <a:p>
            <a:r>
              <a:rPr lang="en-US" dirty="0"/>
              <a:t>Supervised algorithms refer to learning guided by human observations </a:t>
            </a:r>
            <a:r>
              <a:rPr lang="en-US" dirty="0" smtClean="0"/>
              <a:t>and feedback </a:t>
            </a:r>
            <a:r>
              <a:rPr lang="en-US" dirty="0"/>
              <a:t>with known outcomes</a:t>
            </a:r>
            <a:r>
              <a:rPr lang="en-US" dirty="0" smtClean="0"/>
              <a:t>.</a:t>
            </a:r>
          </a:p>
          <a:p>
            <a:r>
              <a:rPr lang="en-US" dirty="0" smtClean="0"/>
              <a:t>For </a:t>
            </a:r>
            <a:r>
              <a:rPr lang="en-US" dirty="0"/>
              <a:t>instance, </a:t>
            </a:r>
            <a:r>
              <a:rPr lang="en-US" dirty="0" smtClean="0"/>
              <a:t>suppose we </a:t>
            </a:r>
            <a:r>
              <a:rPr lang="en-US" dirty="0"/>
              <a:t>want the machine to separate email into spam </a:t>
            </a:r>
            <a:r>
              <a:rPr lang="en-US" dirty="0" smtClean="0"/>
              <a:t>and non-spam </a:t>
            </a:r>
            <a:r>
              <a:rPr lang="en-US" dirty="0"/>
              <a:t>messages.</a:t>
            </a:r>
          </a:p>
          <a:p>
            <a:r>
              <a:rPr lang="en-US" dirty="0"/>
              <a:t>In a supervised learning environment, </a:t>
            </a:r>
            <a:r>
              <a:rPr lang="en-US" dirty="0" smtClean="0"/>
              <a:t>we </a:t>
            </a:r>
            <a:r>
              <a:rPr lang="en-US" dirty="0"/>
              <a:t>already have information that </a:t>
            </a:r>
            <a:r>
              <a:rPr lang="en-US" dirty="0" smtClean="0"/>
              <a:t>we can feed </a:t>
            </a:r>
            <a:r>
              <a:rPr lang="en-US" dirty="0"/>
              <a:t>the machine to describe what type of email should belong to </a:t>
            </a:r>
            <a:r>
              <a:rPr lang="en-US" dirty="0" smtClean="0"/>
              <a:t>which category.</a:t>
            </a:r>
          </a:p>
          <a:p>
            <a:r>
              <a:rPr lang="en-US" dirty="0" smtClean="0"/>
              <a:t> </a:t>
            </a:r>
            <a:r>
              <a:rPr lang="en-US" dirty="0"/>
              <a:t>The machine therefore knows that there are two labels available </a:t>
            </a:r>
            <a:r>
              <a:rPr lang="en-US" dirty="0" smtClean="0"/>
              <a:t>in which </a:t>
            </a:r>
            <a:r>
              <a:rPr lang="en-US" dirty="0"/>
              <a:t>to sort the incoming data (emails).</a:t>
            </a:r>
          </a:p>
        </p:txBody>
      </p:sp>
    </p:spTree>
    <p:extLst>
      <p:ext uri="{BB962C8B-B14F-4D97-AF65-F5344CB8AC3E}">
        <p14:creationId xmlns:p14="http://schemas.microsoft.com/office/powerpoint/2010/main" val="326248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a:bodyPr>
          <a:lstStyle/>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Supervised learning works by feeding the machine sample data with various features (represented as “X”) and the correct value output of the data (represented as “y”). The fact that the output and feature values are known qualifies the dataset as “labeled.” The algorithm then deciphers patterns that exist in the data and creates a model that can reproduce the same underlying rules with new data.</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04800"/>
            <a:ext cx="7924800" cy="3543300"/>
          </a:xfrm>
          <a:prstGeom prst="rect">
            <a:avLst/>
          </a:prstGeom>
        </p:spPr>
      </p:pic>
    </p:spTree>
    <p:extLst>
      <p:ext uri="{BB962C8B-B14F-4D97-AF65-F5344CB8AC3E}">
        <p14:creationId xmlns:p14="http://schemas.microsoft.com/office/powerpoint/2010/main" val="292103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Unsupervised Learning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sz="2800" dirty="0" smtClean="0"/>
              <a:t>In case </a:t>
            </a:r>
            <a:r>
              <a:rPr lang="en-US" sz="2800" dirty="0"/>
              <a:t>of an unsupervised learning environment, there is no such </a:t>
            </a:r>
            <a:r>
              <a:rPr lang="en-US" sz="2800" dirty="0" smtClean="0"/>
              <a:t>integrated feedback </a:t>
            </a:r>
            <a:r>
              <a:rPr lang="en-US" sz="2800" dirty="0"/>
              <a:t>or use of tags. Instead the machine learning algorithm must </a:t>
            </a:r>
            <a:r>
              <a:rPr lang="en-US" sz="2800" dirty="0" smtClean="0"/>
              <a:t>rely exclusively </a:t>
            </a:r>
            <a:r>
              <a:rPr lang="en-US" sz="2800" dirty="0"/>
              <a:t>on clustering separate data and modify its algorithm to respond to </a:t>
            </a:r>
            <a:r>
              <a:rPr lang="en-US" sz="2800" dirty="0" smtClean="0"/>
              <a:t>its initial </a:t>
            </a:r>
            <a:r>
              <a:rPr lang="en-US" sz="2800" dirty="0"/>
              <a:t>findings - all without the external feedback of humans</a:t>
            </a:r>
            <a:r>
              <a:rPr lang="en-US" sz="2800" dirty="0" smtClean="0"/>
              <a:t>.</a:t>
            </a:r>
          </a:p>
          <a:p>
            <a:r>
              <a:rPr lang="en-US" sz="2800" dirty="0"/>
              <a:t>For example, if you cluster data points based on the weight and height of </a:t>
            </a:r>
            <a:r>
              <a:rPr lang="en-US" sz="2800" dirty="0" smtClean="0"/>
              <a:t>13-year old </a:t>
            </a:r>
            <a:r>
              <a:rPr lang="en-US" sz="2800" dirty="0"/>
              <a:t>high school students, you are likely to find that two clusters will </a:t>
            </a:r>
            <a:r>
              <a:rPr lang="en-US" sz="2800" dirty="0" smtClean="0"/>
              <a:t>emerge from </a:t>
            </a:r>
            <a:r>
              <a:rPr lang="en-US" sz="2800" dirty="0"/>
              <a:t>the data. One large cluster will be male and the other large cluster will </a:t>
            </a:r>
            <a:r>
              <a:rPr lang="en-US" sz="2800" dirty="0" smtClean="0"/>
              <a:t>be female</a:t>
            </a:r>
            <a:r>
              <a:rPr lang="en-US" sz="2800" dirty="0"/>
              <a:t>. This is because girls and boys tend to have separate commonalities </a:t>
            </a:r>
            <a:r>
              <a:rPr lang="en-US" sz="2800" dirty="0" smtClean="0"/>
              <a:t>in regards </a:t>
            </a:r>
            <a:r>
              <a:rPr lang="en-US" sz="2800" dirty="0"/>
              <a:t>to physical measurement.</a:t>
            </a:r>
            <a:endParaRPr lang="en-US" sz="2700" dirty="0"/>
          </a:p>
        </p:txBody>
      </p:sp>
    </p:spTree>
    <p:extLst>
      <p:ext uri="{BB962C8B-B14F-4D97-AF65-F5344CB8AC3E}">
        <p14:creationId xmlns:p14="http://schemas.microsoft.com/office/powerpoint/2010/main" val="25735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fontScale="85000" lnSpcReduction="10000"/>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r>
              <a:rPr lang="en-US" sz="2800" dirty="0" smtClean="0"/>
              <a:t>A </a:t>
            </a:r>
            <a:r>
              <a:rPr lang="en-US" sz="2800" dirty="0"/>
              <a:t>clustering algorithm computes the distance between groupings </a:t>
            </a:r>
            <a:r>
              <a:rPr lang="en-US" sz="2800" dirty="0" smtClean="0"/>
              <a:t>and divides </a:t>
            </a:r>
            <a:r>
              <a:rPr lang="en-US" sz="2800" dirty="0"/>
              <a:t>data points into multiple groups based on their relational distance to </a:t>
            </a:r>
            <a:r>
              <a:rPr lang="en-US" sz="2800" dirty="0" smtClean="0"/>
              <a:t>one another.</a:t>
            </a:r>
          </a:p>
          <a:p>
            <a:r>
              <a:rPr lang="en-US" sz="2800" dirty="0" smtClean="0"/>
              <a:t>Clustering </a:t>
            </a:r>
            <a:r>
              <a:rPr lang="en-US" sz="2800" dirty="0"/>
              <a:t>can be applied to uncover customers that share </a:t>
            </a:r>
            <a:r>
              <a:rPr lang="en-US" sz="2800" dirty="0" smtClean="0"/>
              <a:t>similar purchasing  </a:t>
            </a:r>
            <a:r>
              <a:rPr lang="en-US" sz="2800" dirty="0" err="1" smtClean="0"/>
              <a:t>behaviour</a:t>
            </a:r>
            <a:r>
              <a:rPr lang="en-US" sz="2800" dirty="0"/>
              <a:t>. By understanding a particular cluster of </a:t>
            </a:r>
            <a:r>
              <a:rPr lang="en-US" sz="2800" dirty="0" smtClean="0"/>
              <a:t>customer purchasing </a:t>
            </a:r>
            <a:r>
              <a:rPr lang="en-US" sz="2800" dirty="0"/>
              <a:t>preferences you can then form decisions on which products you </a:t>
            </a:r>
            <a:r>
              <a:rPr lang="en-US" sz="2800" dirty="0" smtClean="0"/>
              <a:t>can recommend </a:t>
            </a:r>
            <a:r>
              <a:rPr lang="en-US" sz="2800" dirty="0"/>
              <a:t>to the group based on their commonalities. You can do this </a:t>
            </a:r>
            <a:r>
              <a:rPr lang="en-US" sz="2800" dirty="0" smtClean="0"/>
              <a:t>by offering </a:t>
            </a:r>
            <a:r>
              <a:rPr lang="en-US" sz="2800" dirty="0"/>
              <a:t>them the same promotions via email or click ad banners on </a:t>
            </a:r>
            <a:r>
              <a:rPr lang="en-US" sz="2800" dirty="0" smtClean="0"/>
              <a:t>your website</a:t>
            </a:r>
            <a:r>
              <a:rPr lang="en-US" sz="2800" dirty="0"/>
              <a:t>.</a:t>
            </a:r>
            <a:endParaRPr lang="en-US" sz="2800" dirty="0" smtClean="0"/>
          </a:p>
          <a:p>
            <a:endParaRPr lang="en-US" sz="3000"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0"/>
            <a:ext cx="9144000" cy="3276600"/>
          </a:xfrm>
          <a:prstGeom prst="rect">
            <a:avLst/>
          </a:prstGeom>
        </p:spPr>
      </p:pic>
    </p:spTree>
    <p:extLst>
      <p:ext uri="{BB962C8B-B14F-4D97-AF65-F5344CB8AC3E}">
        <p14:creationId xmlns:p14="http://schemas.microsoft.com/office/powerpoint/2010/main" val="187372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Reinforcement Learning</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fontAlgn="base"/>
            <a:r>
              <a:rPr lang="en-US" dirty="0"/>
              <a:t>Reinforcement machine learning is a behavioral machine learning model that is similar to supervised learning, but the algorithm isn’t trained using sample data. </a:t>
            </a:r>
            <a:endParaRPr lang="en-US" dirty="0" smtClean="0"/>
          </a:p>
          <a:p>
            <a:pPr fontAlgn="base"/>
            <a:r>
              <a:rPr lang="en-US" dirty="0" smtClean="0"/>
              <a:t>This </a:t>
            </a:r>
            <a:r>
              <a:rPr lang="en-US" dirty="0"/>
              <a:t>model learns as it goes by using trial and error</a:t>
            </a:r>
            <a:r>
              <a:rPr lang="en-US" dirty="0" smtClean="0"/>
              <a:t>.</a:t>
            </a:r>
            <a:endParaRPr lang="en-US" b="1" dirty="0"/>
          </a:p>
          <a:p>
            <a:pPr fontAlgn="base"/>
            <a:r>
              <a:rPr lang="en-US" dirty="0"/>
              <a:t>A sequence of successful outcomes will be reinforced to develop the best recommendation or policy for a given problem.</a:t>
            </a:r>
            <a:endParaRPr lang="en-US" b="1" dirty="0"/>
          </a:p>
          <a:p>
            <a:endParaRPr lang="en-US" dirty="0"/>
          </a:p>
        </p:txBody>
      </p:sp>
    </p:spTree>
    <p:extLst>
      <p:ext uri="{BB962C8B-B14F-4D97-AF65-F5344CB8AC3E}">
        <p14:creationId xmlns:p14="http://schemas.microsoft.com/office/powerpoint/2010/main" val="1685146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TotalTime>
  <Words>783</Words>
  <Application>Microsoft Office PowerPoint</Application>
  <PresentationFormat>On-screen Show (4:3)</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Presentation on  Machine Learning</vt:lpstr>
      <vt:lpstr>Introduction to Machine Learning</vt:lpstr>
      <vt:lpstr>Evolution of Machine Learning</vt:lpstr>
      <vt:lpstr>Machine Learning Model</vt:lpstr>
      <vt:lpstr>Supervised Learning</vt:lpstr>
      <vt:lpstr>PowerPoint Presentation</vt:lpstr>
      <vt:lpstr>Unsupervised Learning</vt:lpstr>
      <vt:lpstr>PowerPoint Presentation</vt:lpstr>
      <vt:lpstr>Reinforcement Learning</vt:lpstr>
      <vt:lpstr>Reinforcement Learning Cont. </vt:lpstr>
      <vt:lpstr>PowerPoint Presentation</vt:lpstr>
      <vt:lpstr>Career Paths in Machine Learning</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Machine Learning</dc:title>
  <dc:creator>USER</dc:creator>
  <cp:lastModifiedBy>USER</cp:lastModifiedBy>
  <cp:revision>22</cp:revision>
  <dcterms:created xsi:type="dcterms:W3CDTF">2021-05-08T07:51:58Z</dcterms:created>
  <dcterms:modified xsi:type="dcterms:W3CDTF">2021-05-08T17:44:45Z</dcterms:modified>
</cp:coreProperties>
</file>