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0" r:id="rId6"/>
    <p:sldId id="260" r:id="rId7"/>
    <p:sldId id="267" r:id="rId8"/>
    <p:sldId id="261" r:id="rId9"/>
    <p:sldId id="268" r:id="rId10"/>
    <p:sldId id="262" r:id="rId11"/>
    <p:sldId id="271"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00" d="100"/>
          <a:sy n="100" d="100"/>
        </p:scale>
        <p:origin x="-326"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11/11/2024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11/11/2024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11/11/2024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11/11/2024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MEDPAD</a:t>
            </a:r>
          </a:p>
        </p:txBody>
      </p:sp>
      <p:sp>
        <p:nvSpPr>
          <p:cNvPr id="3" name="Subtitle 2"/>
          <p:cNvSpPr>
            <a:spLocks noGrp="1"/>
          </p:cNvSpPr>
          <p:nvPr>
            <p:ph type="subTitle" idx="1"/>
          </p:nvPr>
        </p:nvSpPr>
        <p:spPr>
          <a:xfrm>
            <a:off x="870011" y="2721956"/>
            <a:ext cx="4545367" cy="552184"/>
          </a:xfrm>
        </p:spPr>
        <p:txBody>
          <a:bodyPr>
            <a:normAutofit/>
          </a:bodyPr>
          <a:lstStyle/>
          <a:p>
            <a:pPr algn="l"/>
            <a:r>
              <a:rPr lang="en-GB" dirty="0"/>
              <a:t>Batch Number: 205</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6706815"/>
              </p:ext>
            </p:extLst>
          </p:nvPr>
        </p:nvGraphicFramePr>
        <p:xfrm>
          <a:off x="630904" y="3274141"/>
          <a:ext cx="5418666" cy="221996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dirty="0"/>
              <a:t>Dr. Pallavi R</a:t>
            </a:r>
          </a:p>
          <a:p>
            <a:pPr algn="l"/>
            <a:r>
              <a:rPr lang="en-GB" dirty="0"/>
              <a:t>School of Computer Science &amp; Engineering</a:t>
            </a:r>
          </a:p>
          <a:p>
            <a:pPr algn="l"/>
            <a:r>
              <a:rPr lang="en-GB" dirty="0"/>
              <a:t>Presidency University</a:t>
            </a:r>
          </a:p>
          <a:p>
            <a:pPr algn="l"/>
            <a:endParaRPr lang="en-GB" dirty="0"/>
          </a:p>
          <a:p>
            <a:pPr algn="l"/>
            <a:r>
              <a:rPr lang="en-US" b="1" i="0" u="none" strike="noStrike" cap="none" dirty="0">
                <a:solidFill>
                  <a:srgbClr val="002060"/>
                </a:solidFill>
                <a:cs typeface="Verdana"/>
                <a:sym typeface="Verdana"/>
              </a:rPr>
              <a:t>Name of the Program Project Coordinator</a:t>
            </a:r>
            <a:r>
              <a:rPr lang="en-US" b="1" i="0" u="none" strike="noStrike" cap="none" dirty="0">
                <a:solidFill>
                  <a:schemeClr val="accent1"/>
                </a:solidFill>
                <a:cs typeface="Verdana"/>
                <a:sym typeface="Verdana"/>
              </a:rPr>
              <a:t>:</a:t>
            </a:r>
            <a:r>
              <a:rPr lang="en-US" b="1" dirty="0">
                <a:solidFill>
                  <a:schemeClr val="accent1"/>
                </a:solidFill>
                <a:cs typeface="Verdana"/>
                <a:sym typeface="Verdana"/>
              </a:rPr>
              <a:t> </a:t>
            </a:r>
            <a:r>
              <a:rPr lang="en-US" b="1" dirty="0">
                <a:solidFill>
                  <a:srgbClr val="002060"/>
                </a:solidFill>
                <a:cs typeface="Verdana"/>
                <a:sym typeface="Verdana"/>
              </a:rPr>
              <a:t>Prof.</a:t>
            </a:r>
            <a:r>
              <a:rPr lang="en-US" b="1" i="0" u="none" strike="noStrike" cap="none" dirty="0">
                <a:solidFill>
                  <a:srgbClr val="002060"/>
                </a:solidFill>
                <a:cs typeface="Verdana"/>
                <a:sym typeface="Verdana"/>
              </a:rPr>
              <a:t> Srinivas Mishra</a:t>
            </a:r>
          </a:p>
          <a:p>
            <a:pPr algn="l"/>
            <a:r>
              <a:rPr lang="en-GB" dirty="0"/>
              <a:t>School of Computer Science &amp; Engineering</a:t>
            </a:r>
          </a:p>
          <a:p>
            <a:pPr algn="l"/>
            <a:r>
              <a:rPr lang="en-GB" dirty="0"/>
              <a:t>Presidency University</a:t>
            </a:r>
          </a:p>
          <a:p>
            <a:pPr algn="l"/>
            <a:endParaRPr lang="en-US" sz="2000" b="1" i="0" u="none" strike="noStrike" cap="none" dirty="0">
              <a:solidFill>
                <a:srgbClr val="002060"/>
              </a:solidFill>
              <a:latin typeface="Cambria" panose="02040503050406030204" pitchFamily="18" charset="0"/>
              <a:ea typeface="Cambria" panose="02040503050406030204" pitchFamily="18" charset="0"/>
              <a:cs typeface="Verdana"/>
              <a:sym typeface="Verdana"/>
            </a:endParaRP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graphicFrame>
        <p:nvGraphicFramePr>
          <p:cNvPr id="7" name="Table 6">
            <a:extLst>
              <a:ext uri="{FF2B5EF4-FFF2-40B4-BE49-F238E27FC236}">
                <a16:creationId xmlns:a16="http://schemas.microsoft.com/office/drawing/2014/main" id="{762A453A-7D63-9408-4F96-B14D8235F0E9}"/>
              </a:ext>
            </a:extLst>
          </p:cNvPr>
          <p:cNvGraphicFramePr>
            <a:graphicFrameLocks noGrp="1"/>
          </p:cNvGraphicFramePr>
          <p:nvPr>
            <p:extLst>
              <p:ext uri="{D42A27DB-BD31-4B8C-83A1-F6EECF244321}">
                <p14:modId xmlns:p14="http://schemas.microsoft.com/office/powerpoint/2010/main" val="1582373034"/>
              </p:ext>
            </p:extLst>
          </p:nvPr>
        </p:nvGraphicFramePr>
        <p:xfrm>
          <a:off x="712447" y="3267474"/>
          <a:ext cx="4634144" cy="1483360"/>
        </p:xfrm>
        <a:graphic>
          <a:graphicData uri="http://schemas.openxmlformats.org/drawingml/2006/table">
            <a:tbl>
              <a:tblPr firstRow="1" bandRow="1">
                <a:tableStyleId>{5C22544A-7EE6-4342-B048-85BDC9FD1C3A}</a:tableStyleId>
              </a:tblPr>
              <a:tblGrid>
                <a:gridCol w="1997476">
                  <a:extLst>
                    <a:ext uri="{9D8B030D-6E8A-4147-A177-3AD203B41FA5}">
                      <a16:colId xmlns:a16="http://schemas.microsoft.com/office/drawing/2014/main" val="2193243034"/>
                    </a:ext>
                  </a:extLst>
                </a:gridCol>
                <a:gridCol w="2636668">
                  <a:extLst>
                    <a:ext uri="{9D8B030D-6E8A-4147-A177-3AD203B41FA5}">
                      <a16:colId xmlns:a16="http://schemas.microsoft.com/office/drawing/2014/main" val="3064440770"/>
                    </a:ext>
                  </a:extLst>
                </a:gridCol>
              </a:tblGrid>
              <a:tr h="370840">
                <a:tc>
                  <a:txBody>
                    <a:bodyPr/>
                    <a:lstStyle/>
                    <a:p>
                      <a:r>
                        <a:rPr lang="en-IN" sz="1700" dirty="0">
                          <a:latin typeface="Verdana" panose="020B0604030504040204" pitchFamily="34" charset="0"/>
                          <a:ea typeface="Verdana" panose="020B0604030504040204" pitchFamily="34" charset="0"/>
                        </a:rPr>
                        <a:t>Roll Number</a:t>
                      </a:r>
                    </a:p>
                  </a:txBody>
                  <a:tcPr/>
                </a:tc>
                <a:tc>
                  <a:txBody>
                    <a:bodyPr/>
                    <a:lstStyle/>
                    <a:p>
                      <a:r>
                        <a:rPr lang="en-IN" sz="1700" dirty="0">
                          <a:latin typeface="Verdana" panose="020B0604030504040204" pitchFamily="34" charset="0"/>
                          <a:ea typeface="Verdana" panose="020B0604030504040204" pitchFamily="34" charset="0"/>
                        </a:rPr>
                        <a:t>Student Name</a:t>
                      </a:r>
                    </a:p>
                  </a:txBody>
                  <a:tcPr/>
                </a:tc>
                <a:extLst>
                  <a:ext uri="{0D108BD9-81ED-4DB2-BD59-A6C34878D82A}">
                    <a16:rowId xmlns:a16="http://schemas.microsoft.com/office/drawing/2014/main" val="851859114"/>
                  </a:ext>
                </a:extLst>
              </a:tr>
              <a:tr h="370840">
                <a:tc>
                  <a:txBody>
                    <a:bodyPr/>
                    <a:lstStyle/>
                    <a:p>
                      <a:r>
                        <a:rPr lang="en-IN" sz="1700" dirty="0">
                          <a:latin typeface="Verdana" panose="020B0604030504040204" pitchFamily="34" charset="0"/>
                          <a:ea typeface="Verdana" panose="020B0604030504040204" pitchFamily="34" charset="0"/>
                        </a:rPr>
                        <a:t>20211IST0023</a:t>
                      </a:r>
                    </a:p>
                  </a:txBody>
                  <a:tcPr/>
                </a:tc>
                <a:tc>
                  <a:txBody>
                    <a:bodyPr/>
                    <a:lstStyle/>
                    <a:p>
                      <a:r>
                        <a:rPr lang="en-IN" sz="1700" dirty="0">
                          <a:latin typeface="Verdana" panose="020B0604030504040204" pitchFamily="34" charset="0"/>
                          <a:ea typeface="Verdana" panose="020B0604030504040204" pitchFamily="34" charset="0"/>
                        </a:rPr>
                        <a:t>Hitesh D</a:t>
                      </a:r>
                    </a:p>
                  </a:txBody>
                  <a:tcPr/>
                </a:tc>
                <a:extLst>
                  <a:ext uri="{0D108BD9-81ED-4DB2-BD59-A6C34878D82A}">
                    <a16:rowId xmlns:a16="http://schemas.microsoft.com/office/drawing/2014/main" val="3986270819"/>
                  </a:ext>
                </a:extLst>
              </a:tr>
              <a:tr h="370840">
                <a:tc>
                  <a:txBody>
                    <a:bodyPr/>
                    <a:lstStyle/>
                    <a:p>
                      <a:r>
                        <a:rPr lang="en-IN" sz="1700" dirty="0">
                          <a:latin typeface="Verdana" panose="020B0604030504040204" pitchFamily="34" charset="0"/>
                          <a:ea typeface="Verdana" panose="020B0604030504040204" pitchFamily="34" charset="0"/>
                        </a:rPr>
                        <a:t>20211IST0026</a:t>
                      </a:r>
                    </a:p>
                  </a:txBody>
                  <a:tcPr/>
                </a:tc>
                <a:tc>
                  <a:txBody>
                    <a:bodyPr/>
                    <a:lstStyle/>
                    <a:p>
                      <a:r>
                        <a:rPr lang="en-IN" sz="1700" dirty="0">
                          <a:latin typeface="Verdana" panose="020B0604030504040204" pitchFamily="34" charset="0"/>
                          <a:ea typeface="Verdana" panose="020B0604030504040204" pitchFamily="34" charset="0"/>
                        </a:rPr>
                        <a:t>Sushmitha V M</a:t>
                      </a:r>
                    </a:p>
                  </a:txBody>
                  <a:tcPr/>
                </a:tc>
                <a:extLst>
                  <a:ext uri="{0D108BD9-81ED-4DB2-BD59-A6C34878D82A}">
                    <a16:rowId xmlns:a16="http://schemas.microsoft.com/office/drawing/2014/main" val="3880625060"/>
                  </a:ext>
                </a:extLst>
              </a:tr>
              <a:tr h="370840">
                <a:tc>
                  <a:txBody>
                    <a:bodyPr/>
                    <a:lstStyle/>
                    <a:p>
                      <a:r>
                        <a:rPr lang="en-IN" sz="1700" dirty="0">
                          <a:latin typeface="Verdana" panose="020B0604030504040204" pitchFamily="34" charset="0"/>
                          <a:ea typeface="Verdana" panose="020B0604030504040204" pitchFamily="34" charset="0"/>
                        </a:rPr>
                        <a:t>20211IST0020</a:t>
                      </a:r>
                    </a:p>
                  </a:txBody>
                  <a:tcPr/>
                </a:tc>
                <a:tc>
                  <a:txBody>
                    <a:bodyPr/>
                    <a:lstStyle/>
                    <a:p>
                      <a:r>
                        <a:rPr lang="en-IN" sz="1700" dirty="0">
                          <a:latin typeface="Verdana" panose="020B0604030504040204" pitchFamily="34" charset="0"/>
                          <a:ea typeface="Verdana" panose="020B0604030504040204" pitchFamily="34" charset="0"/>
                        </a:rPr>
                        <a:t>Shamitha R</a:t>
                      </a:r>
                    </a:p>
                  </a:txBody>
                  <a:tcPr/>
                </a:tc>
                <a:extLst>
                  <a:ext uri="{0D108BD9-81ED-4DB2-BD59-A6C34878D82A}">
                    <a16:rowId xmlns:a16="http://schemas.microsoft.com/office/drawing/2014/main" val="1616181085"/>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BF32088E-EB35-F8B1-5EC8-1100777B9341}"/>
              </a:ext>
            </a:extLst>
          </p:cNvPr>
          <p:cNvPicPr>
            <a:picLocks noGrp="1" noChangeAspect="1"/>
          </p:cNvPicPr>
          <p:nvPr>
            <p:ph idx="1"/>
          </p:nvPr>
        </p:nvPicPr>
        <p:blipFill>
          <a:blip r:embed="rId2"/>
          <a:stretch>
            <a:fillRect/>
          </a:stretch>
        </p:blipFill>
        <p:spPr>
          <a:xfrm>
            <a:off x="3700874" y="1143000"/>
            <a:ext cx="4891851" cy="495300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5730-09DB-5806-3356-9114B7D7A929}"/>
              </a:ext>
            </a:extLst>
          </p:cNvPr>
          <p:cNvSpPr>
            <a:spLocks noGrp="1"/>
          </p:cNvSpPr>
          <p:nvPr>
            <p:ph type="title"/>
          </p:nvPr>
        </p:nvSpPr>
        <p:spPr/>
        <p:txBody>
          <a:bodyPr/>
          <a:lstStyle/>
          <a:p>
            <a:r>
              <a:rPr lang="en-IN" dirty="0"/>
              <a:t>Expected Outcomes</a:t>
            </a:r>
          </a:p>
        </p:txBody>
      </p:sp>
      <p:sp>
        <p:nvSpPr>
          <p:cNvPr id="4" name="Rectangle 1">
            <a:extLst>
              <a:ext uri="{FF2B5EF4-FFF2-40B4-BE49-F238E27FC236}">
                <a16:creationId xmlns:a16="http://schemas.microsoft.com/office/drawing/2014/main" id="{E42E643F-6086-7AEB-58FC-E1266789E220}"/>
              </a:ext>
            </a:extLst>
          </p:cNvPr>
          <p:cNvSpPr>
            <a:spLocks noGrp="1" noChangeArrowheads="1"/>
          </p:cNvSpPr>
          <p:nvPr>
            <p:ph idx="1"/>
          </p:nvPr>
        </p:nvSpPr>
        <p:spPr bwMode="auto">
          <a:xfrm>
            <a:off x="452761" y="1616612"/>
            <a:ext cx="11531687" cy="2139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900" dirty="0"/>
              <a:t>I</a:t>
            </a:r>
            <a:r>
              <a:rPr kumimoji="0" lang="en-US" altLang="en-US" sz="1900" i="0" u="none" strike="noStrike" cap="none" normalizeH="0" baseline="0" dirty="0">
                <a:ln>
                  <a:noFill/>
                </a:ln>
                <a:solidFill>
                  <a:schemeClr val="tx1"/>
                </a:solidFill>
                <a:effectLst/>
              </a:rPr>
              <a:t>ncreased market reach.</a:t>
            </a:r>
          </a:p>
          <a:p>
            <a:pPr eaLnBrk="0" fontAlgn="base" hangingPunct="0">
              <a:spcBef>
                <a:spcPct val="0"/>
              </a:spcBef>
              <a:spcAft>
                <a:spcPct val="0"/>
              </a:spcAft>
            </a:pPr>
            <a:r>
              <a:rPr lang="en-IN" sz="1900" dirty="0"/>
              <a:t>Increased Prescription Rates</a:t>
            </a:r>
            <a:endParaRPr kumimoji="0" lang="en-US" altLang="en-US" sz="190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900" i="0" u="none" strike="noStrike" cap="none" normalizeH="0" baseline="0" dirty="0">
                <a:ln>
                  <a:noFill/>
                </a:ln>
                <a:solidFill>
                  <a:schemeClr val="tx1"/>
                </a:solidFill>
                <a:effectLst/>
              </a:rPr>
              <a:t>Better MR performance .</a:t>
            </a:r>
          </a:p>
          <a:p>
            <a:pPr marR="0" lvl="0" algn="l" defTabSz="914400" rtl="0" eaLnBrk="0" fontAlgn="base" latinLnBrk="0" hangingPunct="0">
              <a:lnSpc>
                <a:spcPct val="100000"/>
              </a:lnSpc>
              <a:spcBef>
                <a:spcPct val="0"/>
              </a:spcBef>
              <a:spcAft>
                <a:spcPct val="0"/>
              </a:spcAft>
              <a:buClrTx/>
              <a:buSzTx/>
              <a:tabLst/>
            </a:pPr>
            <a:r>
              <a:rPr kumimoji="0" lang="en-US" altLang="en-US" sz="1900" i="0" u="none" strike="noStrike" cap="none" normalizeH="0" baseline="0" dirty="0">
                <a:ln>
                  <a:noFill/>
                </a:ln>
                <a:solidFill>
                  <a:schemeClr val="tx1"/>
                </a:solidFill>
                <a:effectLst/>
              </a:rPr>
              <a:t>Streamlined workflows and digitized processes.</a:t>
            </a:r>
          </a:p>
          <a:p>
            <a:pPr marR="0" lvl="0" algn="l" defTabSz="914400" rtl="0" eaLnBrk="0" fontAlgn="base" latinLnBrk="0" hangingPunct="0">
              <a:lnSpc>
                <a:spcPct val="100000"/>
              </a:lnSpc>
              <a:spcBef>
                <a:spcPct val="0"/>
              </a:spcBef>
              <a:spcAft>
                <a:spcPct val="0"/>
              </a:spcAft>
              <a:buClrTx/>
              <a:buSzTx/>
              <a:tabLst/>
            </a:pPr>
            <a:r>
              <a:rPr lang="en-US" altLang="en-US" sz="1900" dirty="0"/>
              <a:t>Enhanced</a:t>
            </a:r>
            <a:r>
              <a:rPr kumimoji="0" lang="en-US" altLang="en-US" sz="1900" i="0" u="none" strike="noStrike" cap="none" normalizeH="0" baseline="0" dirty="0">
                <a:ln>
                  <a:noFill/>
                </a:ln>
                <a:solidFill>
                  <a:schemeClr val="tx1"/>
                </a:solidFill>
                <a:effectLst/>
              </a:rPr>
              <a:t> doctor engagement .</a:t>
            </a:r>
          </a:p>
          <a:p>
            <a:pPr marR="0" lvl="0" algn="l" defTabSz="914400" rtl="0" eaLnBrk="0" fontAlgn="base" latinLnBrk="0" hangingPunct="0">
              <a:lnSpc>
                <a:spcPct val="100000"/>
              </a:lnSpc>
              <a:spcBef>
                <a:spcPct val="0"/>
              </a:spcBef>
              <a:spcAft>
                <a:spcPct val="0"/>
              </a:spcAft>
              <a:buClrTx/>
              <a:buSzTx/>
              <a:tabLst/>
            </a:pPr>
            <a:r>
              <a:rPr kumimoji="0" lang="en-US" altLang="en-US" sz="1900" i="0" u="none" strike="noStrike" cap="none" normalizeH="0" baseline="0" dirty="0">
                <a:ln>
                  <a:noFill/>
                </a:ln>
                <a:solidFill>
                  <a:schemeClr val="tx1"/>
                </a:solidFill>
                <a:effectLst/>
              </a:rPr>
              <a:t>Data -driven decision making</a:t>
            </a:r>
          </a:p>
          <a:p>
            <a:pPr marR="0" lvl="0" algn="l" defTabSz="914400" rtl="0" eaLnBrk="0" fontAlgn="base" latinLnBrk="0" hangingPunct="0">
              <a:lnSpc>
                <a:spcPct val="100000"/>
              </a:lnSpc>
              <a:spcBef>
                <a:spcPct val="0"/>
              </a:spcBef>
              <a:spcAft>
                <a:spcPct val="0"/>
              </a:spcAft>
              <a:buClrTx/>
              <a:buSzTx/>
              <a:tabLst/>
            </a:pPr>
            <a:r>
              <a:rPr kumimoji="0" lang="en-US" altLang="en-US" sz="1900" i="0" u="none" strike="noStrike" cap="none" normalizeH="0" baseline="0" dirty="0">
                <a:ln>
                  <a:noFill/>
                </a:ln>
                <a:solidFill>
                  <a:schemeClr val="tx1"/>
                </a:solidFill>
                <a:effectLst/>
              </a:rPr>
              <a:t>Sentiment analysis and feedback loop</a:t>
            </a:r>
          </a:p>
        </p:txBody>
      </p:sp>
    </p:spTree>
    <p:extLst>
      <p:ext uri="{BB962C8B-B14F-4D97-AF65-F5344CB8AC3E}">
        <p14:creationId xmlns:p14="http://schemas.microsoft.com/office/powerpoint/2010/main" val="254035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1900" dirty="0"/>
              <a:t>The MedPad project, aims to revolutionize the way Medical Representatives (MRs) engage with doctors, increase prescription rates, and ultimately drive pharmaceutical sales. </a:t>
            </a:r>
          </a:p>
          <a:p>
            <a:pPr marL="0" indent="0">
              <a:buNone/>
            </a:pPr>
            <a:endParaRPr lang="en-US" sz="1900" dirty="0"/>
          </a:p>
          <a:p>
            <a:r>
              <a:rPr lang="en-US" sz="1900" dirty="0"/>
              <a:t>By leveraging data-driven insights, machine learning, and AI technologies, MedPad empowers MRs with personalized recommendations that optimize their time, enhance doctor interactions, and focus their efforts on high-impact opportunities.</a:t>
            </a:r>
          </a:p>
          <a:p>
            <a:endParaRPr lang="en-US" sz="1900" dirty="0"/>
          </a:p>
          <a:p>
            <a:r>
              <a:rPr lang="en-US" sz="1900" dirty="0"/>
              <a:t>Ultimately, MedPad is not just a tool—it’s a strategic enabler for pharmaceutical companies aiming to increase sales, expand market presence, and build sustainable growth in an increasingly competitive marketplace. By implementing this system, pharmaceutical companies can achieve the ambitious goal of 10x prescriptions, transforming both MR performance and overall business outcomes.</a:t>
            </a:r>
          </a:p>
          <a:p>
            <a:pPr marL="0" indent="0">
              <a:buNone/>
            </a:pPr>
            <a:endParaRPr lang="en-GB" sz="1900"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indent="0" algn="just">
              <a:lnSpc>
                <a:spcPct val="107000"/>
              </a:lnSpc>
              <a:spcAft>
                <a:spcPts val="800"/>
              </a:spcAft>
              <a:buNone/>
            </a:pPr>
            <a:r>
              <a:rPr lang="en-US" sz="1500" kern="100" dirty="0">
                <a:effectLst/>
                <a:cs typeface="Times New Roman" panose="02020603050405020304" pitchFamily="18" charset="0"/>
              </a:rPr>
              <a:t>[1]   Secinaro, S., Calandra, D., Aurelio, S., Muthurangu, V., &amp; Biancone, P. (2021). </a:t>
            </a:r>
            <a:r>
              <a:rPr lang="en-US" sz="1500" i="1" kern="100" dirty="0">
                <a:effectLst/>
                <a:cs typeface="Times New Roman" panose="02020603050405020304" pitchFamily="18" charset="0"/>
              </a:rPr>
              <a:t>Role of Artificial intelligence in healthcare: a Structured Literature Review. </a:t>
            </a:r>
            <a:r>
              <a:rPr lang="en-US" sz="1500" kern="100" dirty="0">
                <a:effectLst/>
                <a:cs typeface="Times New Roman" panose="02020603050405020304" pitchFamily="18" charset="0"/>
              </a:rPr>
              <a:t>BMC.</a:t>
            </a:r>
          </a:p>
          <a:p>
            <a:pPr marL="0" indent="0" algn="just">
              <a:lnSpc>
                <a:spcPct val="107000"/>
              </a:lnSpc>
              <a:spcAft>
                <a:spcPts val="800"/>
              </a:spcAft>
              <a:buNone/>
            </a:pPr>
            <a:r>
              <a:rPr lang="en-US" sz="1500" kern="100" dirty="0">
                <a:cs typeface="Times New Roman" panose="02020603050405020304" pitchFamily="18" charset="0"/>
              </a:rPr>
              <a:t>[2]</a:t>
            </a:r>
            <a:r>
              <a:rPr lang="en-US" sz="1500" kern="100" dirty="0">
                <a:effectLst/>
                <a:cs typeface="Times New Roman" panose="02020603050405020304" pitchFamily="18" charset="0"/>
              </a:rPr>
              <a:t> Kazi Asraf Ali, S. M. (March 2024). Influence of artificial intelligence in modern pharmaceutical formation and drug development. </a:t>
            </a:r>
            <a:r>
              <a:rPr lang="en-US" sz="1500" i="1" kern="100" dirty="0">
                <a:effectLst/>
                <a:cs typeface="Times New Roman" panose="02020603050405020304" pitchFamily="18" charset="0"/>
              </a:rPr>
              <a:t>Future Journal of Pharmaceutical science, 10</a:t>
            </a:r>
            <a:r>
              <a:rPr lang="en-US" sz="1500" kern="100" dirty="0">
                <a:effectLst/>
                <a:cs typeface="Times New Roman" panose="02020603050405020304" pitchFamily="18" charset="0"/>
              </a:rPr>
              <a:t>. doi:10.1186/s43094-024-00625-1</a:t>
            </a:r>
            <a:endParaRPr lang="en-IN" sz="1500" kern="100" dirty="0">
              <a:effectLst/>
              <a:cs typeface="Times New Roman" panose="02020603050405020304" pitchFamily="18" charset="0"/>
            </a:endParaRPr>
          </a:p>
          <a:p>
            <a:pPr marL="0" indent="0" algn="just">
              <a:lnSpc>
                <a:spcPct val="107000"/>
              </a:lnSpc>
              <a:spcAft>
                <a:spcPts val="800"/>
              </a:spcAft>
              <a:buNone/>
            </a:pPr>
            <a:r>
              <a:rPr lang="en-US" sz="1500" kern="100" dirty="0">
                <a:effectLst/>
                <a:cs typeface="Times New Roman" panose="02020603050405020304" pitchFamily="18" charset="0"/>
              </a:rPr>
              <a:t>[3]  Amirhossein Mostof, V. J. (2021). Inventory Management and Control Of Deteriorating Pharmaceutical Products U sing Industry 4.0. </a:t>
            </a:r>
            <a:r>
              <a:rPr lang="en-US" sz="1500" i="1" kern="100" dirty="0">
                <a:effectLst/>
                <a:cs typeface="Times New Roman" panose="02020603050405020304" pitchFamily="18" charset="0"/>
              </a:rPr>
              <a:t>2021 IEEE 8th International Conference on Industrial Engineering and Application</a:t>
            </a:r>
            <a:r>
              <a:rPr lang="en-US" sz="1500" kern="100" dirty="0">
                <a:effectLst/>
                <a:cs typeface="Times New Roman" panose="02020603050405020304" pitchFamily="18" charset="0"/>
              </a:rPr>
              <a:t> (pp. 394-400). IEEE. doi: https://doi.org/10.1109/ICIEA52957.2021.9436744</a:t>
            </a:r>
            <a:endParaRPr lang="en-IN" sz="1500" kern="100" dirty="0">
              <a:effectLst/>
              <a:cs typeface="Times New Roman" panose="02020603050405020304" pitchFamily="18" charset="0"/>
            </a:endParaRPr>
          </a:p>
          <a:p>
            <a:pPr marL="0" indent="0" algn="just">
              <a:lnSpc>
                <a:spcPct val="107000"/>
              </a:lnSpc>
              <a:spcAft>
                <a:spcPts val="800"/>
              </a:spcAft>
              <a:buNone/>
            </a:pPr>
            <a:r>
              <a:rPr lang="en-US" sz="1500" kern="100" dirty="0">
                <a:effectLst/>
                <a:cs typeface="Times New Roman" panose="02020603050405020304" pitchFamily="18" charset="0"/>
              </a:rPr>
              <a:t>[4]   R. Das, S. M. (2018). MoRe-Care: Mobile-Assisted Remote Healthcare Service Delivery. </a:t>
            </a:r>
            <a:r>
              <a:rPr lang="en-US" sz="1500" i="1" kern="100" dirty="0">
                <a:effectLst/>
                <a:cs typeface="Times New Roman" panose="02020603050405020304" pitchFamily="18" charset="0"/>
              </a:rPr>
              <a:t>10th International Conference on Communication Systems &amp; Networks (COMSNETS), Bengaluru, India</a:t>
            </a:r>
            <a:r>
              <a:rPr lang="en-US" sz="1500" kern="100" dirty="0">
                <a:effectLst/>
                <a:cs typeface="Times New Roman" panose="02020603050405020304" pitchFamily="18" charset="0"/>
              </a:rPr>
              <a:t> (pp. 677-681). IEEE. doi:0.1109/COMSNETS.2018.8328294.</a:t>
            </a:r>
            <a:endParaRPr lang="en-US" sz="1500" kern="100" dirty="0">
              <a:cs typeface="Times New Roman" panose="02020603050405020304" pitchFamily="18" charset="0"/>
            </a:endParaRPr>
          </a:p>
          <a:p>
            <a:pPr marL="0" indent="0" algn="just">
              <a:lnSpc>
                <a:spcPct val="107000"/>
              </a:lnSpc>
              <a:spcAft>
                <a:spcPts val="800"/>
              </a:spcAft>
              <a:buNone/>
            </a:pPr>
            <a:r>
              <a:rPr lang="en-US" sz="1500" kern="100" dirty="0">
                <a:effectLst/>
                <a:cs typeface="Times New Roman" panose="02020603050405020304" pitchFamily="18" charset="0"/>
              </a:rPr>
              <a:t>[5]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G.M. McGrath, E. M. (2020). Data Integration Along the Healthcare Supply Chain: The Pharmaceutical Extranet Gateway Project.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Proceedings of the 34th Hawaii International Conference on System Sciences.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IEEE. doi:10.1109/HICSS.2001.926556</a:t>
            </a:r>
          </a:p>
          <a:p>
            <a:pPr marL="0" indent="0" algn="just">
              <a:lnSpc>
                <a:spcPct val="107000"/>
              </a:lnSpc>
              <a:spcAft>
                <a:spcPts val="80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sz="1500" kern="100" dirty="0">
              <a:effectLst/>
              <a:cs typeface="Times New Roman" panose="02020603050405020304" pitchFamily="18" charset="0"/>
            </a:endParaRPr>
          </a:p>
          <a:p>
            <a:pPr marL="0" indent="0" algn="just">
              <a:lnSpc>
                <a:spcPct val="107000"/>
              </a:lnSpc>
              <a:spcAft>
                <a:spcPts val="800"/>
              </a:spcAft>
              <a:buNone/>
            </a:pPr>
            <a:endParaRPr lang="en-US" sz="1500" kern="100" dirty="0">
              <a:effectLst/>
              <a:cs typeface="Times New Roman" panose="02020603050405020304" pitchFamily="18" charset="0"/>
            </a:endParaRPr>
          </a:p>
          <a:p>
            <a:pPr marL="0" indent="0" algn="just">
              <a:lnSpc>
                <a:spcPct val="107000"/>
              </a:lnSpc>
              <a:spcAft>
                <a:spcPts val="800"/>
              </a:spcAft>
              <a:buNone/>
            </a:pPr>
            <a:endParaRPr lang="en-IN" sz="1500" kern="100" dirty="0">
              <a:effectLst/>
              <a:cs typeface="Times New Roman" panose="02020603050405020304" pitchFamily="18" charset="0"/>
            </a:endParaRPr>
          </a:p>
          <a:p>
            <a:pPr marL="0" indent="0" algn="just">
              <a:buNone/>
            </a:pPr>
            <a:endParaRPr lang="en-GB" sz="1500" dirty="0"/>
          </a:p>
        </p:txBody>
      </p:sp>
      <p:sp>
        <p:nvSpPr>
          <p:cNvPr id="9" name="Rectangle 2">
            <a:extLst>
              <a:ext uri="{FF2B5EF4-FFF2-40B4-BE49-F238E27FC236}">
                <a16:creationId xmlns:a16="http://schemas.microsoft.com/office/drawing/2014/main" id="{05686835-1E4D-5135-85A0-65E0D336E4EC}"/>
              </a:ext>
            </a:extLst>
          </p:cNvPr>
          <p:cNvSpPr>
            <a:spLocks noChangeArrowheads="1"/>
          </p:cNvSpPr>
          <p:nvPr/>
        </p:nvSpPr>
        <p:spPr bwMode="auto">
          <a:xfrm>
            <a:off x="812800" y="5088127"/>
            <a:ext cx="994365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a:t>
            </a:r>
            <a:r>
              <a:rPr kumimoji="0" lang="en-US" altLang="en-US" sz="15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6]     Fanglin Zhu,</a:t>
            </a:r>
            <a:r>
              <a:rPr lang="en-IN" sz="1500" dirty="0">
                <a:latin typeface="Verdana" panose="020B0604030504040204" pitchFamily="34" charset="0"/>
                <a:ea typeface="Verdana" panose="020B0604030504040204" pitchFamily="34" charset="0"/>
              </a:rPr>
              <a:t> , </a:t>
            </a:r>
            <a:r>
              <a:rPr lang="en-IN" sz="1500" dirty="0" err="1">
                <a:latin typeface="Verdana" panose="020B0604030504040204" pitchFamily="34" charset="0"/>
                <a:ea typeface="Verdana" panose="020B0604030504040204" pitchFamily="34" charset="0"/>
              </a:rPr>
              <a:t>Lizhen</a:t>
            </a:r>
            <a:r>
              <a:rPr lang="en-IN" sz="1500" dirty="0">
                <a:latin typeface="Verdana" panose="020B0604030504040204" pitchFamily="34" charset="0"/>
                <a:ea typeface="Verdana" panose="020B0604030504040204" pitchFamily="34" charset="0"/>
              </a:rPr>
              <a:t> Cui, </a:t>
            </a:r>
            <a:r>
              <a:rPr lang="en-IN" sz="1500" dirty="0" err="1">
                <a:latin typeface="Verdana" panose="020B0604030504040204" pitchFamily="34" charset="0"/>
                <a:ea typeface="Verdana" panose="020B0604030504040204" pitchFamily="34" charset="0"/>
              </a:rPr>
              <a:t>Yonghui</a:t>
            </a:r>
            <a:r>
              <a:rPr lang="en-IN" sz="1500" dirty="0">
                <a:latin typeface="Verdana" panose="020B0604030504040204" pitchFamily="34" charset="0"/>
                <a:ea typeface="Verdana" panose="020B0604030504040204" pitchFamily="34" charset="0"/>
              </a:rPr>
              <a:t> Xu, , and </a:t>
            </a:r>
            <a:r>
              <a:rPr lang="en-IN" sz="1500" dirty="0" err="1">
                <a:latin typeface="Verdana" panose="020B0604030504040204" pitchFamily="34" charset="0"/>
                <a:ea typeface="Verdana" panose="020B0604030504040204" pitchFamily="34" charset="0"/>
              </a:rPr>
              <a:t>Zhiqi</a:t>
            </a:r>
            <a:r>
              <a:rPr lang="en-IN" sz="1500" dirty="0">
                <a:latin typeface="Verdana" panose="020B0604030504040204" pitchFamily="34" charset="0"/>
                <a:ea typeface="Verdana" panose="020B0604030504040204" pitchFamily="34" charset="0"/>
              </a:rPr>
              <a:t> Shen</a:t>
            </a:r>
            <a:r>
              <a:rPr kumimoji="0" lang="en-US" altLang="en-US" sz="15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  (2023). A Survey of Personalized Medicine Recommendation. </a:t>
            </a:r>
            <a:r>
              <a:rPr kumimoji="0" lang="en-US" altLang="en-US" sz="1500" b="0" i="1"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I, 8</a:t>
            </a:r>
            <a:r>
              <a:rPr kumimoji="0" lang="en-US" altLang="en-US" sz="1500" b="0"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Times New Roman" panose="02020603050405020304" pitchFamily="18" charset="0"/>
              </a:rPr>
              <a:t>(2), 77-82. doi:10.26599/IJCS.2023.9100013</a:t>
            </a:r>
            <a:endParaRPr kumimoji="0" lang="en-US" altLang="en-US" sz="15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r>
              <a:rPr lang="en-US" sz="1900" dirty="0">
                <a:cs typeface="Times New Roman" panose="02020603050405020304" pitchFamily="18" charset="0"/>
              </a:rPr>
              <a:t>Inefficient working done by Medical Representatives is one of main reasons for the poor sales figures of Pharmaceutical companies. Poor MRs in a company are like poor politicians, you need them also and can’t do much to improve their performance also. Medpad is a one stop solution consisting of all tools which can help a Medical Representative work with a lot more efficiency and yield better results.</a:t>
            </a:r>
          </a:p>
          <a:p>
            <a:pPr marL="0" indent="0">
              <a:buNone/>
            </a:pPr>
            <a:endParaRPr lang="en-US" sz="1900" dirty="0">
              <a:cs typeface="Times New Roman" panose="02020603050405020304" pitchFamily="18" charset="0"/>
            </a:endParaRPr>
          </a:p>
          <a:p>
            <a:r>
              <a:rPr lang="en-US" sz="1900" dirty="0">
                <a:cs typeface="Times New Roman" panose="02020603050405020304" pitchFamily="18" charset="0"/>
              </a:rPr>
              <a:t> Medpad is an application expected to be used by Medical Representatives to perform their daily word. Medpad is packed with a lot of unique features which will surely help attain the goal of 10x prescriptions. </a:t>
            </a:r>
          </a:p>
          <a:p>
            <a:pPr marL="0" indent="0">
              <a:buNone/>
            </a:pPr>
            <a:endParaRPr lang="en-US" sz="1900" dirty="0">
              <a:cs typeface="Times New Roman" panose="02020603050405020304" pitchFamily="18" charset="0"/>
            </a:endParaRPr>
          </a:p>
          <a:p>
            <a:r>
              <a:rPr lang="en-US" sz="1900" dirty="0">
                <a:cs typeface="Times New Roman" panose="02020603050405020304" pitchFamily="18" charset="0"/>
              </a:rPr>
              <a:t>Creating a web application for MRs to facilitate achievement of the goal of 10x prescription. The idea is expected to yield efficient sales figures from MRs as well as expedite the communication between doctors and Medical Representatives</a:t>
            </a:r>
            <a:r>
              <a:rPr lang="en-US" sz="1900" dirty="0">
                <a:latin typeface="Times New Roman" panose="02020603050405020304" pitchFamily="18" charset="0"/>
                <a:cs typeface="Times New Roman" panose="02020603050405020304" pitchFamily="18" charset="0"/>
              </a:rPr>
              <a:t>.</a:t>
            </a:r>
          </a:p>
          <a:p>
            <a:endParaRPr lang="en-US" sz="1900" dirty="0"/>
          </a:p>
          <a:p>
            <a:endParaRPr lang="en-GB" sz="19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437" y="79329"/>
            <a:ext cx="10668000" cy="487362"/>
          </a:xfrm>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30BF7C79-DBF5-875C-5323-058E5B6D44B8}"/>
              </a:ext>
            </a:extLst>
          </p:cNvPr>
          <p:cNvGraphicFramePr>
            <a:graphicFrameLocks noGrp="1"/>
          </p:cNvGraphicFramePr>
          <p:nvPr>
            <p:ph idx="1"/>
            <p:extLst>
              <p:ext uri="{D42A27DB-BD31-4B8C-83A1-F6EECF244321}">
                <p14:modId xmlns:p14="http://schemas.microsoft.com/office/powerpoint/2010/main" val="789963666"/>
              </p:ext>
            </p:extLst>
          </p:nvPr>
        </p:nvGraphicFramePr>
        <p:xfrm>
          <a:off x="621437" y="727967"/>
          <a:ext cx="11172723" cy="5188999"/>
        </p:xfrm>
        <a:graphic>
          <a:graphicData uri="http://schemas.openxmlformats.org/drawingml/2006/table">
            <a:tbl>
              <a:tblPr firstRow="1" bandRow="1">
                <a:tableStyleId>{3C2FFA5D-87B4-456A-9821-1D502468CF0F}</a:tableStyleId>
              </a:tblPr>
              <a:tblGrid>
                <a:gridCol w="1452880">
                  <a:extLst>
                    <a:ext uri="{9D8B030D-6E8A-4147-A177-3AD203B41FA5}">
                      <a16:colId xmlns:a16="http://schemas.microsoft.com/office/drawing/2014/main" val="582837820"/>
                    </a:ext>
                  </a:extLst>
                </a:gridCol>
                <a:gridCol w="1951881">
                  <a:extLst>
                    <a:ext uri="{9D8B030D-6E8A-4147-A177-3AD203B41FA5}">
                      <a16:colId xmlns:a16="http://schemas.microsoft.com/office/drawing/2014/main" val="3767684157"/>
                    </a:ext>
                  </a:extLst>
                </a:gridCol>
                <a:gridCol w="1222493">
                  <a:extLst>
                    <a:ext uri="{9D8B030D-6E8A-4147-A177-3AD203B41FA5}">
                      <a16:colId xmlns:a16="http://schemas.microsoft.com/office/drawing/2014/main" val="2891013846"/>
                    </a:ext>
                  </a:extLst>
                </a:gridCol>
                <a:gridCol w="2721007">
                  <a:extLst>
                    <a:ext uri="{9D8B030D-6E8A-4147-A177-3AD203B41FA5}">
                      <a16:colId xmlns:a16="http://schemas.microsoft.com/office/drawing/2014/main" val="3078134742"/>
                    </a:ext>
                  </a:extLst>
                </a:gridCol>
                <a:gridCol w="1912231">
                  <a:extLst>
                    <a:ext uri="{9D8B030D-6E8A-4147-A177-3AD203B41FA5}">
                      <a16:colId xmlns:a16="http://schemas.microsoft.com/office/drawing/2014/main" val="4012098556"/>
                    </a:ext>
                  </a:extLst>
                </a:gridCol>
                <a:gridCol w="1912231">
                  <a:extLst>
                    <a:ext uri="{9D8B030D-6E8A-4147-A177-3AD203B41FA5}">
                      <a16:colId xmlns:a16="http://schemas.microsoft.com/office/drawing/2014/main" val="3027677921"/>
                    </a:ext>
                  </a:extLst>
                </a:gridCol>
              </a:tblGrid>
              <a:tr h="603830">
                <a:tc>
                  <a:txBody>
                    <a:bodyPr/>
                    <a:lstStyle/>
                    <a:p>
                      <a:r>
                        <a:rPr lang="en-IN" sz="1700" dirty="0">
                          <a:latin typeface="Verdana" panose="020B0604030504040204" pitchFamily="34" charset="0"/>
                          <a:ea typeface="Verdana" panose="020B0604030504040204" pitchFamily="34" charset="0"/>
                        </a:rPr>
                        <a:t>Reference</a:t>
                      </a:r>
                    </a:p>
                  </a:txBody>
                  <a:tcPr/>
                </a:tc>
                <a:tc>
                  <a:txBody>
                    <a:bodyPr/>
                    <a:lstStyle/>
                    <a:p>
                      <a:r>
                        <a:rPr lang="en-IN" sz="1700" dirty="0">
                          <a:latin typeface="Verdana" panose="020B0604030504040204" pitchFamily="34" charset="0"/>
                          <a:ea typeface="Verdana" panose="020B0604030504040204" pitchFamily="34" charset="0"/>
                        </a:rPr>
                        <a:t>Title</a:t>
                      </a:r>
                    </a:p>
                  </a:txBody>
                  <a:tcPr/>
                </a:tc>
                <a:tc>
                  <a:txBody>
                    <a:bodyPr/>
                    <a:lstStyle/>
                    <a:p>
                      <a:r>
                        <a:rPr lang="en-IN" sz="1700" dirty="0">
                          <a:latin typeface="Verdana" panose="020B0604030504040204" pitchFamily="34" charset="0"/>
                          <a:ea typeface="Verdana" panose="020B0604030504040204" pitchFamily="34" charset="0"/>
                        </a:rPr>
                        <a:t>Year</a:t>
                      </a:r>
                    </a:p>
                  </a:txBody>
                  <a:tcPr/>
                </a:tc>
                <a:tc>
                  <a:txBody>
                    <a:bodyPr/>
                    <a:lstStyle/>
                    <a:p>
                      <a:r>
                        <a:rPr lang="en-IN" sz="1700" dirty="0">
                          <a:latin typeface="Verdana" panose="020B0604030504040204" pitchFamily="34" charset="0"/>
                          <a:ea typeface="Verdana" panose="020B0604030504040204" pitchFamily="34" charset="0"/>
                        </a:rPr>
                        <a:t>Technique/ Methodology</a:t>
                      </a:r>
                    </a:p>
                  </a:txBody>
                  <a:tcPr/>
                </a:tc>
                <a:tc>
                  <a:txBody>
                    <a:bodyPr/>
                    <a:lstStyle/>
                    <a:p>
                      <a:r>
                        <a:rPr lang="en-IN" sz="1700" dirty="0">
                          <a:latin typeface="Verdana" panose="020B0604030504040204" pitchFamily="34" charset="0"/>
                          <a:ea typeface="Verdana" panose="020B0604030504040204" pitchFamily="34" charset="0"/>
                        </a:rPr>
                        <a:t>Key Findings</a:t>
                      </a:r>
                    </a:p>
                  </a:txBody>
                  <a:tcPr/>
                </a:tc>
                <a:tc>
                  <a:txBody>
                    <a:bodyPr/>
                    <a:lstStyle/>
                    <a:p>
                      <a:r>
                        <a:rPr lang="en-IN" sz="1700" dirty="0">
                          <a:latin typeface="Verdana" panose="020B0604030504040204" pitchFamily="34" charset="0"/>
                          <a:ea typeface="Verdana" panose="020B0604030504040204" pitchFamily="34" charset="0"/>
                        </a:rPr>
                        <a:t>Applications</a:t>
                      </a:r>
                    </a:p>
                  </a:txBody>
                  <a:tcPr/>
                </a:tc>
                <a:extLst>
                  <a:ext uri="{0D108BD9-81ED-4DB2-BD59-A6C34878D82A}">
                    <a16:rowId xmlns:a16="http://schemas.microsoft.com/office/drawing/2014/main" val="650398351"/>
                  </a:ext>
                </a:extLst>
              </a:tr>
              <a:tr h="2415319">
                <a:tc>
                  <a:txBody>
                    <a:bodyPr/>
                    <a:lstStyle/>
                    <a:p>
                      <a:r>
                        <a:rPr lang="en-IN" sz="1700" dirty="0">
                          <a:latin typeface="Verdana" panose="020B0604030504040204" pitchFamily="34" charset="0"/>
                          <a:ea typeface="Verdana" panose="020B0604030504040204" pitchFamily="34" charset="0"/>
                        </a:rPr>
                        <a:t>[1]</a:t>
                      </a:r>
                    </a:p>
                  </a:txBody>
                  <a:tcPr/>
                </a:tc>
                <a:tc>
                  <a:txBody>
                    <a:bodyPr/>
                    <a:lstStyle/>
                    <a:p>
                      <a:r>
                        <a:rPr lang="en-IN" sz="1700" dirty="0">
                          <a:latin typeface="Verdana" panose="020B0604030504040204" pitchFamily="34" charset="0"/>
                          <a:ea typeface="Verdana" panose="020B0604030504040204" pitchFamily="34" charset="0"/>
                        </a:rPr>
                        <a:t>The Role of artificial intelligence in healthcare: a structured literature review</a:t>
                      </a:r>
                    </a:p>
                  </a:txBody>
                  <a:tcPr/>
                </a:tc>
                <a:tc>
                  <a:txBody>
                    <a:bodyPr/>
                    <a:lstStyle/>
                    <a:p>
                      <a:r>
                        <a:rPr lang="en-IN" sz="1700" dirty="0">
                          <a:latin typeface="Verdana" panose="020B0604030504040204" pitchFamily="34" charset="0"/>
                          <a:ea typeface="Verdana" panose="020B0604030504040204" pitchFamily="34" charset="0"/>
                        </a:rPr>
                        <a:t>2021</a:t>
                      </a:r>
                    </a:p>
                  </a:txBody>
                  <a:tcPr/>
                </a:tc>
                <a:tc>
                  <a:txBody>
                    <a:bodyPr/>
                    <a:lstStyle/>
                    <a:p>
                      <a:r>
                        <a:rPr lang="en-IN" sz="1700" dirty="0">
                          <a:latin typeface="Verdana" panose="020B0604030504040204" pitchFamily="34" charset="0"/>
                          <a:ea typeface="Verdana" panose="020B0604030504040204" pitchFamily="34" charset="0"/>
                        </a:rPr>
                        <a:t>The study applied SL(Structured Literature Review) method.</a:t>
                      </a:r>
                    </a:p>
                    <a:p>
                      <a:r>
                        <a:rPr lang="en-IN" sz="1700" dirty="0">
                          <a:latin typeface="Verdana" panose="020B0604030504040204" pitchFamily="34" charset="0"/>
                          <a:ea typeface="Verdana" panose="020B0604030504040204" pitchFamily="34" charset="0"/>
                        </a:rPr>
                        <a:t>It includes Bibiliometric Analysis</a:t>
                      </a:r>
                      <a:r>
                        <a:rPr lang="en-IN" dirty="0"/>
                        <a:t>.</a:t>
                      </a:r>
                    </a:p>
                  </a:txBody>
                  <a:tcPr/>
                </a:tc>
                <a:tc>
                  <a:txBody>
                    <a:bodyPr/>
                    <a:lstStyle/>
                    <a:p>
                      <a:r>
                        <a:rPr lang="en-IN" sz="1700" dirty="0">
                          <a:latin typeface="Verdana" panose="020B0604030504040204" pitchFamily="34" charset="0"/>
                          <a:ea typeface="Verdana" panose="020B0604030504040204" pitchFamily="34" charset="0"/>
                        </a:rPr>
                        <a:t>AI Applications in Healthcare,</a:t>
                      </a:r>
                    </a:p>
                    <a:p>
                      <a:r>
                        <a:rPr lang="en-IN" sz="1700" dirty="0">
                          <a:latin typeface="Verdana" panose="020B0604030504040204" pitchFamily="34" charset="0"/>
                          <a:ea typeface="Verdana" panose="020B0604030504040204" pitchFamily="34" charset="0"/>
                        </a:rPr>
                        <a:t>Trends and Opportunities</a:t>
                      </a:r>
                      <a:r>
                        <a:rPr lang="en-IN" dirty="0"/>
                        <a:t>.</a:t>
                      </a:r>
                    </a:p>
                  </a:txBody>
                  <a:tcPr/>
                </a:tc>
                <a:tc>
                  <a:txBody>
                    <a:bodyPr/>
                    <a:lstStyle/>
                    <a:p>
                      <a:r>
                        <a:rPr lang="en-IN" sz="1700" dirty="0">
                          <a:latin typeface="Verdana" panose="020B0604030504040204" pitchFamily="34" charset="0"/>
                          <a:ea typeface="Verdana" panose="020B0604030504040204" pitchFamily="34" charset="0"/>
                        </a:rPr>
                        <a:t>AI supports predictive medicine, contributes to diagnostic improvements</a:t>
                      </a:r>
                      <a:r>
                        <a:rPr lang="en-IN" dirty="0"/>
                        <a:t>.</a:t>
                      </a:r>
                    </a:p>
                  </a:txBody>
                  <a:tcPr/>
                </a:tc>
                <a:extLst>
                  <a:ext uri="{0D108BD9-81ED-4DB2-BD59-A6C34878D82A}">
                    <a16:rowId xmlns:a16="http://schemas.microsoft.com/office/drawing/2014/main" val="3292952411"/>
                  </a:ext>
                </a:extLst>
              </a:tr>
              <a:tr h="2156535">
                <a:tc>
                  <a:txBody>
                    <a:bodyPr/>
                    <a:lstStyle/>
                    <a:p>
                      <a:r>
                        <a:rPr lang="en-IN" sz="1700" dirty="0">
                          <a:latin typeface="Verdana" panose="020B0604030504040204" pitchFamily="34" charset="0"/>
                          <a:ea typeface="Verdana" panose="020B0604030504040204" pitchFamily="34" charset="0"/>
                        </a:rPr>
                        <a:t>[2]</a:t>
                      </a:r>
                    </a:p>
                  </a:txBody>
                  <a:tcPr/>
                </a:tc>
                <a:tc>
                  <a:txBody>
                    <a:bodyPr/>
                    <a:lstStyle/>
                    <a:p>
                      <a:r>
                        <a:rPr lang="en-IN" sz="1700" dirty="0">
                          <a:latin typeface="Verdana" panose="020B0604030504040204" pitchFamily="34" charset="0"/>
                          <a:ea typeface="Verdana" panose="020B0604030504040204" pitchFamily="34" charset="0"/>
                        </a:rPr>
                        <a:t>Influence of artificial intelligence in modern pharmaceutical formation and drug development</a:t>
                      </a:r>
                      <a:endParaRPr lang="en-IN" dirty="0"/>
                    </a:p>
                  </a:txBody>
                  <a:tcPr/>
                </a:tc>
                <a:tc>
                  <a:txBody>
                    <a:bodyPr/>
                    <a:lstStyle/>
                    <a:p>
                      <a:r>
                        <a:rPr lang="en-IN" sz="1700" dirty="0">
                          <a:latin typeface="Verdana" panose="020B0604030504040204" pitchFamily="34" charset="0"/>
                          <a:ea typeface="Verdana" panose="020B0604030504040204" pitchFamily="34" charset="0"/>
                        </a:rPr>
                        <a:t>2024</a:t>
                      </a:r>
                    </a:p>
                  </a:txBody>
                  <a:tcPr/>
                </a:tc>
                <a:tc>
                  <a:txBody>
                    <a:bodyPr/>
                    <a:lstStyle/>
                    <a:p>
                      <a:r>
                        <a:rPr lang="en-IN" sz="1700" dirty="0">
                          <a:latin typeface="Verdana" panose="020B0604030504040204" pitchFamily="34" charset="0"/>
                          <a:ea typeface="Verdana" panose="020B0604030504040204" pitchFamily="34" charset="0"/>
                        </a:rPr>
                        <a:t>It uses Artificial Neural Networks for optimizing drug formulations.</a:t>
                      </a:r>
                    </a:p>
                    <a:p>
                      <a:r>
                        <a:rPr lang="en-IN" sz="1700" dirty="0">
                          <a:latin typeface="Verdana" panose="020B0604030504040204" pitchFamily="34" charset="0"/>
                          <a:ea typeface="Verdana" panose="020B0604030504040204" pitchFamily="34" charset="0"/>
                        </a:rPr>
                        <a:t>ML and DL Tools.</a:t>
                      </a:r>
                    </a:p>
                    <a:p>
                      <a:r>
                        <a:rPr lang="en-IN" sz="1700" dirty="0">
                          <a:latin typeface="Verdana" panose="020B0604030504040204" pitchFamily="34" charset="0"/>
                          <a:ea typeface="Verdana" panose="020B0604030504040204" pitchFamily="34" charset="0"/>
                        </a:rPr>
                        <a:t>Quantitative Structure-Activity Relationship.</a:t>
                      </a:r>
                    </a:p>
                  </a:txBody>
                  <a:tcPr/>
                </a:tc>
                <a:tc>
                  <a:txBody>
                    <a:bodyPr/>
                    <a:lstStyle/>
                    <a:p>
                      <a:r>
                        <a:rPr lang="en-IN" sz="1700" dirty="0">
                          <a:latin typeface="Verdana" panose="020B0604030504040204" pitchFamily="34" charset="0"/>
                          <a:ea typeface="Verdana" panose="020B0604030504040204" pitchFamily="34" charset="0"/>
                        </a:rPr>
                        <a:t>Optimization of Drug Formulation, AI in Drug Discovery, Personalized Medicine.</a:t>
                      </a:r>
                    </a:p>
                  </a:txBody>
                  <a:tcPr/>
                </a:tc>
                <a:tc>
                  <a:txBody>
                    <a:bodyPr/>
                    <a:lstStyle/>
                    <a:p>
                      <a:r>
                        <a:rPr lang="en-IN" sz="1700" dirty="0">
                          <a:latin typeface="Verdana" panose="020B0604030504040204" pitchFamily="34" charset="0"/>
                          <a:ea typeface="Verdana" panose="020B0604030504040204" pitchFamily="34" charset="0"/>
                        </a:rPr>
                        <a:t>Drug Formulation, PharmaceuticalManufacturing.</a:t>
                      </a:r>
                    </a:p>
                  </a:txBody>
                  <a:tcPr/>
                </a:tc>
                <a:extLst>
                  <a:ext uri="{0D108BD9-81ED-4DB2-BD59-A6C34878D82A}">
                    <a16:rowId xmlns:a16="http://schemas.microsoft.com/office/drawing/2014/main" val="726122574"/>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2E17-0719-CF38-7C84-32BDD5B6DCD8}"/>
              </a:ext>
            </a:extLst>
          </p:cNvPr>
          <p:cNvSpPr>
            <a:spLocks noGrp="1"/>
          </p:cNvSpPr>
          <p:nvPr>
            <p:ph type="title"/>
          </p:nvPr>
        </p:nvSpPr>
        <p:spPr>
          <a:xfrm>
            <a:off x="762000" y="150178"/>
            <a:ext cx="10668000" cy="487362"/>
          </a:xfrm>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FDBD1F73-C837-F977-C9B7-CB7697CB5ED9}"/>
              </a:ext>
            </a:extLst>
          </p:cNvPr>
          <p:cNvGraphicFramePr>
            <a:graphicFrameLocks noGrp="1"/>
          </p:cNvGraphicFramePr>
          <p:nvPr>
            <p:ph idx="1"/>
            <p:extLst>
              <p:ext uri="{D42A27DB-BD31-4B8C-83A1-F6EECF244321}">
                <p14:modId xmlns:p14="http://schemas.microsoft.com/office/powerpoint/2010/main" val="3425884297"/>
              </p:ext>
            </p:extLst>
          </p:nvPr>
        </p:nvGraphicFramePr>
        <p:xfrm>
          <a:off x="683580" y="717439"/>
          <a:ext cx="10644075" cy="5196840"/>
        </p:xfrm>
        <a:graphic>
          <a:graphicData uri="http://schemas.openxmlformats.org/drawingml/2006/table">
            <a:tbl>
              <a:tblPr firstRow="1" bandRow="1">
                <a:tableStyleId>{3C2FFA5D-87B4-456A-9821-1D502468CF0F}</a:tableStyleId>
              </a:tblPr>
              <a:tblGrid>
                <a:gridCol w="1565177">
                  <a:extLst>
                    <a:ext uri="{9D8B030D-6E8A-4147-A177-3AD203B41FA5}">
                      <a16:colId xmlns:a16="http://schemas.microsoft.com/office/drawing/2014/main" val="2492068260"/>
                    </a:ext>
                  </a:extLst>
                </a:gridCol>
                <a:gridCol w="1837678">
                  <a:extLst>
                    <a:ext uri="{9D8B030D-6E8A-4147-A177-3AD203B41FA5}">
                      <a16:colId xmlns:a16="http://schemas.microsoft.com/office/drawing/2014/main" val="644841578"/>
                    </a:ext>
                  </a:extLst>
                </a:gridCol>
                <a:gridCol w="798990">
                  <a:extLst>
                    <a:ext uri="{9D8B030D-6E8A-4147-A177-3AD203B41FA5}">
                      <a16:colId xmlns:a16="http://schemas.microsoft.com/office/drawing/2014/main" val="1589881423"/>
                    </a:ext>
                  </a:extLst>
                </a:gridCol>
                <a:gridCol w="2645546">
                  <a:extLst>
                    <a:ext uri="{9D8B030D-6E8A-4147-A177-3AD203B41FA5}">
                      <a16:colId xmlns:a16="http://schemas.microsoft.com/office/drawing/2014/main" val="3444842502"/>
                    </a:ext>
                  </a:extLst>
                </a:gridCol>
                <a:gridCol w="1890944">
                  <a:extLst>
                    <a:ext uri="{9D8B030D-6E8A-4147-A177-3AD203B41FA5}">
                      <a16:colId xmlns:a16="http://schemas.microsoft.com/office/drawing/2014/main" val="1871453210"/>
                    </a:ext>
                  </a:extLst>
                </a:gridCol>
                <a:gridCol w="1905740">
                  <a:extLst>
                    <a:ext uri="{9D8B030D-6E8A-4147-A177-3AD203B41FA5}">
                      <a16:colId xmlns:a16="http://schemas.microsoft.com/office/drawing/2014/main" val="2815078157"/>
                    </a:ext>
                  </a:extLst>
                </a:gridCol>
              </a:tblGrid>
              <a:tr h="370840">
                <a:tc>
                  <a:txBody>
                    <a:bodyPr/>
                    <a:lstStyle/>
                    <a:p>
                      <a:r>
                        <a:rPr lang="en-IN" sz="1700" dirty="0">
                          <a:latin typeface="Verdana" panose="020B0604030504040204" pitchFamily="34" charset="0"/>
                          <a:ea typeface="Verdana" panose="020B0604030504040204" pitchFamily="34" charset="0"/>
                        </a:rPr>
                        <a:t>References</a:t>
                      </a:r>
                    </a:p>
                  </a:txBody>
                  <a:tcPr/>
                </a:tc>
                <a:tc>
                  <a:txBody>
                    <a:bodyPr/>
                    <a:lstStyle/>
                    <a:p>
                      <a:r>
                        <a:rPr lang="en-IN" sz="1700" dirty="0">
                          <a:latin typeface="Verdana" panose="020B0604030504040204" pitchFamily="34" charset="0"/>
                          <a:ea typeface="Verdana" panose="020B0604030504040204" pitchFamily="34" charset="0"/>
                        </a:rPr>
                        <a:t>Title</a:t>
                      </a:r>
                    </a:p>
                  </a:txBody>
                  <a:tcPr/>
                </a:tc>
                <a:tc>
                  <a:txBody>
                    <a:bodyPr/>
                    <a:lstStyle/>
                    <a:p>
                      <a:r>
                        <a:rPr lang="en-IN" sz="1700" dirty="0">
                          <a:latin typeface="Verdana" panose="020B0604030504040204" pitchFamily="34" charset="0"/>
                          <a:ea typeface="Verdana" panose="020B0604030504040204" pitchFamily="34" charset="0"/>
                        </a:rPr>
                        <a:t>Year</a:t>
                      </a:r>
                    </a:p>
                  </a:txBody>
                  <a:tcPr/>
                </a:tc>
                <a:tc>
                  <a:txBody>
                    <a:bodyPr/>
                    <a:lstStyle/>
                    <a:p>
                      <a:r>
                        <a:rPr lang="en-IN" sz="1700" dirty="0">
                          <a:latin typeface="Verdana" panose="020B0604030504040204" pitchFamily="34" charset="0"/>
                          <a:ea typeface="Verdana" panose="020B0604030504040204" pitchFamily="34" charset="0"/>
                        </a:rPr>
                        <a:t>Technique/Methodology</a:t>
                      </a:r>
                    </a:p>
                  </a:txBody>
                  <a:tcPr/>
                </a:tc>
                <a:tc>
                  <a:txBody>
                    <a:bodyPr/>
                    <a:lstStyle/>
                    <a:p>
                      <a:r>
                        <a:rPr lang="en-IN" sz="1700" dirty="0">
                          <a:latin typeface="Verdana" panose="020B0604030504040204" pitchFamily="34" charset="0"/>
                          <a:ea typeface="Verdana" panose="020B0604030504040204" pitchFamily="34" charset="0"/>
                        </a:rPr>
                        <a:t>Key Findings</a:t>
                      </a:r>
                    </a:p>
                  </a:txBody>
                  <a:tcPr/>
                </a:tc>
                <a:tc>
                  <a:txBody>
                    <a:bodyPr/>
                    <a:lstStyle/>
                    <a:p>
                      <a:r>
                        <a:rPr lang="en-IN" sz="1700" dirty="0">
                          <a:latin typeface="Verdana" panose="020B0604030504040204" pitchFamily="34" charset="0"/>
                          <a:ea typeface="Verdana" panose="020B0604030504040204" pitchFamily="34" charset="0"/>
                        </a:rPr>
                        <a:t>Applications</a:t>
                      </a:r>
                    </a:p>
                  </a:txBody>
                  <a:tcPr/>
                </a:tc>
                <a:extLst>
                  <a:ext uri="{0D108BD9-81ED-4DB2-BD59-A6C34878D82A}">
                    <a16:rowId xmlns:a16="http://schemas.microsoft.com/office/drawing/2014/main" val="1409612607"/>
                  </a:ext>
                </a:extLst>
              </a:tr>
              <a:tr h="370840">
                <a:tc>
                  <a:txBody>
                    <a:bodyPr/>
                    <a:lstStyle/>
                    <a:p>
                      <a:r>
                        <a:rPr lang="en-IN" sz="1700" dirty="0">
                          <a:latin typeface="Verdana" panose="020B0604030504040204" pitchFamily="34" charset="0"/>
                          <a:ea typeface="Verdana" panose="020B0604030504040204" pitchFamily="34" charset="0"/>
                        </a:rPr>
                        <a:t>[3]</a:t>
                      </a:r>
                    </a:p>
                  </a:txBody>
                  <a:tcPr/>
                </a:tc>
                <a:tc>
                  <a:txBody>
                    <a:bodyPr/>
                    <a:lstStyle/>
                    <a:p>
                      <a:r>
                        <a:rPr lang="en-US" sz="1700" dirty="0">
                          <a:latin typeface="Verdana" panose="020B0604030504040204" pitchFamily="34" charset="0"/>
                          <a:ea typeface="Verdana" panose="020B0604030504040204" pitchFamily="34" charset="0"/>
                        </a:rPr>
                        <a:t>Inventory Management and Control Of Deteriorating Pharmaceutical Products U sing Industry 4.0</a:t>
                      </a:r>
                      <a:endParaRPr lang="en-IN" sz="1700" dirty="0">
                        <a:latin typeface="Verdana" panose="020B0604030504040204" pitchFamily="34" charset="0"/>
                        <a:ea typeface="Verdana" panose="020B0604030504040204" pitchFamily="34" charset="0"/>
                      </a:endParaRPr>
                    </a:p>
                  </a:txBody>
                  <a:tcPr/>
                </a:tc>
                <a:tc>
                  <a:txBody>
                    <a:bodyPr/>
                    <a:lstStyle/>
                    <a:p>
                      <a:r>
                        <a:rPr lang="en-IN" sz="1700" dirty="0">
                          <a:latin typeface="Verdana" panose="020B0604030504040204" pitchFamily="34" charset="0"/>
                          <a:ea typeface="Verdana" panose="020B0604030504040204" pitchFamily="34" charset="0"/>
                        </a:rPr>
                        <a:t>2021</a:t>
                      </a:r>
                    </a:p>
                  </a:txBody>
                  <a:tcPr/>
                </a:tc>
                <a:tc>
                  <a:txBody>
                    <a:bodyPr/>
                    <a:lstStyle/>
                    <a:p>
                      <a:r>
                        <a:rPr lang="en-US" sz="1700" dirty="0">
                          <a:latin typeface="Verdana" panose="020B0604030504040204" pitchFamily="34" charset="0"/>
                          <a:ea typeface="Verdana" panose="020B0604030504040204" pitchFamily="34" charset="0"/>
                        </a:rPr>
                        <a:t>The methodology used includes </a:t>
                      </a:r>
                      <a:r>
                        <a:rPr lang="en-US" sz="1700" b="0" dirty="0">
                          <a:latin typeface="Verdana" panose="020B0604030504040204" pitchFamily="34" charset="0"/>
                          <a:ea typeface="Verdana" panose="020B0604030504040204" pitchFamily="34" charset="0"/>
                        </a:rPr>
                        <a:t>content analysis and literature review</a:t>
                      </a:r>
                      <a:r>
                        <a:rPr lang="en-US" sz="1700" dirty="0">
                          <a:latin typeface="Verdana" panose="020B0604030504040204" pitchFamily="34" charset="0"/>
                          <a:ea typeface="Verdana" panose="020B0604030504040204" pitchFamily="34" charset="0"/>
                        </a:rPr>
                        <a:t>, highlighting how Industry 4.0 tools such as IoT, RFID, cloud computing.</a:t>
                      </a:r>
                      <a:endParaRPr lang="en-IN" sz="1700" dirty="0">
                        <a:latin typeface="Verdana" panose="020B0604030504040204" pitchFamily="34" charset="0"/>
                        <a:ea typeface="Verdana" panose="020B0604030504040204" pitchFamily="34" charset="0"/>
                      </a:endParaRPr>
                    </a:p>
                  </a:txBody>
                  <a:tcPr/>
                </a:tc>
                <a:tc>
                  <a:txBody>
                    <a:bodyPr/>
                    <a:lstStyle/>
                    <a:p>
                      <a:r>
                        <a:rPr lang="en-US" sz="1700" dirty="0">
                          <a:latin typeface="Verdana" panose="020B0604030504040204" pitchFamily="34" charset="0"/>
                          <a:ea typeface="Verdana" panose="020B0604030504040204" pitchFamily="34" charset="0"/>
                        </a:rPr>
                        <a:t>Increasing in Pharmaceutical Supply Chains[PSC], Industry 4.0 Applications in PSC, </a:t>
                      </a:r>
                      <a:r>
                        <a:rPr lang="en-IN" sz="1700" dirty="0">
                          <a:latin typeface="Verdana" panose="020B0604030504040204" pitchFamily="34" charset="0"/>
                          <a:ea typeface="Verdana" panose="020B0604030504040204" pitchFamily="34" charset="0"/>
                        </a:rPr>
                        <a:t>Sustainability Benefits.</a:t>
                      </a:r>
                    </a:p>
                  </a:txBody>
                  <a:tcPr/>
                </a:tc>
                <a:tc>
                  <a:txBody>
                    <a:bodyPr/>
                    <a:lstStyle/>
                    <a:p>
                      <a:r>
                        <a:rPr lang="en-IN" sz="1700" b="0" dirty="0">
                          <a:latin typeface="Verdana" panose="020B0604030504040204" pitchFamily="34" charset="0"/>
                          <a:ea typeface="Verdana" panose="020B0604030504040204" pitchFamily="34" charset="0"/>
                        </a:rPr>
                        <a:t>Healthcare Systems,            Pharmaceutical Companies, Environmental Sustainability.</a:t>
                      </a:r>
                    </a:p>
                  </a:txBody>
                  <a:tcPr/>
                </a:tc>
                <a:extLst>
                  <a:ext uri="{0D108BD9-81ED-4DB2-BD59-A6C34878D82A}">
                    <a16:rowId xmlns:a16="http://schemas.microsoft.com/office/drawing/2014/main" val="3011932585"/>
                  </a:ext>
                </a:extLst>
              </a:tr>
              <a:tr h="370840">
                <a:tc>
                  <a:txBody>
                    <a:bodyPr/>
                    <a:lstStyle/>
                    <a:p>
                      <a:r>
                        <a:rPr lang="en-IN" dirty="0">
                          <a:latin typeface="Verdana" panose="020B0604030504040204" pitchFamily="34" charset="0"/>
                          <a:ea typeface="Verdana" panose="020B0604030504040204" pitchFamily="34" charset="0"/>
                        </a:rPr>
                        <a:t>[4]</a:t>
                      </a:r>
                    </a:p>
                  </a:txBody>
                  <a:tcPr/>
                </a:tc>
                <a:tc>
                  <a:txBody>
                    <a:bodyPr/>
                    <a:lstStyle/>
                    <a:p>
                      <a:r>
                        <a:rPr lang="en-IN" sz="1700" dirty="0">
                          <a:latin typeface="Verdana" panose="020B0604030504040204" pitchFamily="34" charset="0"/>
                          <a:ea typeface="Verdana" panose="020B0604030504040204" pitchFamily="34" charset="0"/>
                        </a:rPr>
                        <a:t>MoRe-Care: Mobile-Assisted Remote Healthcare Service Delivery</a:t>
                      </a:r>
                    </a:p>
                  </a:txBody>
                  <a:tcPr/>
                </a:tc>
                <a:tc>
                  <a:txBody>
                    <a:bodyPr/>
                    <a:lstStyle/>
                    <a:p>
                      <a:r>
                        <a:rPr lang="en-IN" sz="1700" dirty="0">
                          <a:latin typeface="Verdana" panose="020B0604030504040204" pitchFamily="34" charset="0"/>
                          <a:ea typeface="Verdana" panose="020B0604030504040204" pitchFamily="34" charset="0"/>
                        </a:rPr>
                        <a:t>2018</a:t>
                      </a:r>
                    </a:p>
                  </a:txBody>
                  <a:tcPr/>
                </a:tc>
                <a:tc>
                  <a:txBody>
                    <a:bodyPr/>
                    <a:lstStyle/>
                    <a:p>
                      <a:r>
                        <a:rPr lang="en-US" sz="1700" dirty="0">
                          <a:latin typeface="Verdana" panose="020B0604030504040204" pitchFamily="34" charset="0"/>
                          <a:ea typeface="Verdana" panose="020B0604030504040204" pitchFamily="34" charset="0"/>
                        </a:rPr>
                        <a:t>It includes designing a mobile healthcare system, </a:t>
                      </a:r>
                      <a:r>
                        <a:rPr lang="en-US" sz="1700" b="0" dirty="0">
                          <a:latin typeface="Verdana" panose="020B0604030504040204" pitchFamily="34" charset="0"/>
                          <a:ea typeface="Verdana" panose="020B0604030504040204" pitchFamily="34" charset="0"/>
                        </a:rPr>
                        <a:t>MoRe-Care</a:t>
                      </a:r>
                      <a:r>
                        <a:rPr lang="en-US" sz="1700" dirty="0">
                          <a:latin typeface="Verdana" panose="020B0604030504040204" pitchFamily="34" charset="0"/>
                          <a:ea typeface="Verdana" panose="020B0604030504040204" pitchFamily="34" charset="0"/>
                        </a:rPr>
                        <a:t>, which integrates mobile technologies with healthcare services to enable remote monitoring.</a:t>
                      </a:r>
                      <a:endParaRPr lang="en-IN" sz="1700" dirty="0">
                        <a:latin typeface="Verdana" panose="020B0604030504040204" pitchFamily="34" charset="0"/>
                        <a:ea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b="0" dirty="0">
                          <a:latin typeface="Verdana" panose="020B0604030504040204" pitchFamily="34" charset="0"/>
                          <a:ea typeface="Verdana" panose="020B0604030504040204" pitchFamily="34" charset="0"/>
                        </a:rPr>
                        <a:t>Improved Healthcare Delivery, Mobile Integration.</a:t>
                      </a:r>
                    </a:p>
                    <a:p>
                      <a:endParaRPr lang="en-IN" dirty="0"/>
                    </a:p>
                  </a:txBody>
                  <a:tcPr/>
                </a:tc>
                <a:tc>
                  <a:txBody>
                    <a:bodyPr/>
                    <a:lstStyle/>
                    <a:p>
                      <a:r>
                        <a:rPr lang="en-IN" sz="1700" dirty="0">
                          <a:latin typeface="Verdana" panose="020B0604030504040204" pitchFamily="34" charset="0"/>
                          <a:ea typeface="Verdana" panose="020B0604030504040204" pitchFamily="34" charset="0"/>
                        </a:rPr>
                        <a:t>Remote Healthcare Monitoring, Telemedicine.</a:t>
                      </a:r>
                      <a:endParaRPr lang="en-IN"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832324739"/>
                  </a:ext>
                </a:extLst>
              </a:tr>
            </a:tbl>
          </a:graphicData>
        </a:graphic>
      </p:graphicFrame>
    </p:spTree>
    <p:extLst>
      <p:ext uri="{BB962C8B-B14F-4D97-AF65-F5344CB8AC3E}">
        <p14:creationId xmlns:p14="http://schemas.microsoft.com/office/powerpoint/2010/main" val="194463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8BF7-5686-B5D7-A41D-4DE9B9B28668}"/>
              </a:ext>
            </a:extLst>
          </p:cNvPr>
          <p:cNvSpPr>
            <a:spLocks noGrp="1"/>
          </p:cNvSpPr>
          <p:nvPr>
            <p:ph type="title"/>
          </p:nvPr>
        </p:nvSpPr>
        <p:spPr>
          <a:xfrm>
            <a:off x="762000" y="0"/>
            <a:ext cx="10668000" cy="487362"/>
          </a:xfrm>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DE71A4E3-FE78-2846-AFC2-2E3C0E94889D}"/>
              </a:ext>
            </a:extLst>
          </p:cNvPr>
          <p:cNvGraphicFramePr>
            <a:graphicFrameLocks noGrp="1"/>
          </p:cNvGraphicFramePr>
          <p:nvPr>
            <p:ph idx="1"/>
            <p:extLst>
              <p:ext uri="{D42A27DB-BD31-4B8C-83A1-F6EECF244321}">
                <p14:modId xmlns:p14="http://schemas.microsoft.com/office/powerpoint/2010/main" val="4188226233"/>
              </p:ext>
            </p:extLst>
          </p:nvPr>
        </p:nvGraphicFramePr>
        <p:xfrm>
          <a:off x="762000" y="582089"/>
          <a:ext cx="10607388" cy="5455920"/>
        </p:xfrm>
        <a:graphic>
          <a:graphicData uri="http://schemas.openxmlformats.org/drawingml/2006/table">
            <a:tbl>
              <a:tblPr firstRow="1" bandRow="1">
                <a:tableStyleId>{3C2FFA5D-87B4-456A-9821-1D502468CF0F}</a:tableStyleId>
              </a:tblPr>
              <a:tblGrid>
                <a:gridCol w="1571347">
                  <a:extLst>
                    <a:ext uri="{9D8B030D-6E8A-4147-A177-3AD203B41FA5}">
                      <a16:colId xmlns:a16="http://schemas.microsoft.com/office/drawing/2014/main" val="252191551"/>
                    </a:ext>
                  </a:extLst>
                </a:gridCol>
                <a:gridCol w="1778596">
                  <a:extLst>
                    <a:ext uri="{9D8B030D-6E8A-4147-A177-3AD203B41FA5}">
                      <a16:colId xmlns:a16="http://schemas.microsoft.com/office/drawing/2014/main" val="3524536518"/>
                    </a:ext>
                  </a:extLst>
                </a:gridCol>
                <a:gridCol w="991237">
                  <a:extLst>
                    <a:ext uri="{9D8B030D-6E8A-4147-A177-3AD203B41FA5}">
                      <a16:colId xmlns:a16="http://schemas.microsoft.com/office/drawing/2014/main" val="1616618458"/>
                    </a:ext>
                  </a:extLst>
                </a:gridCol>
                <a:gridCol w="2502075">
                  <a:extLst>
                    <a:ext uri="{9D8B030D-6E8A-4147-A177-3AD203B41FA5}">
                      <a16:colId xmlns:a16="http://schemas.microsoft.com/office/drawing/2014/main" val="2657624753"/>
                    </a:ext>
                  </a:extLst>
                </a:gridCol>
                <a:gridCol w="1979721">
                  <a:extLst>
                    <a:ext uri="{9D8B030D-6E8A-4147-A177-3AD203B41FA5}">
                      <a16:colId xmlns:a16="http://schemas.microsoft.com/office/drawing/2014/main" val="440455615"/>
                    </a:ext>
                  </a:extLst>
                </a:gridCol>
                <a:gridCol w="1784412">
                  <a:extLst>
                    <a:ext uri="{9D8B030D-6E8A-4147-A177-3AD203B41FA5}">
                      <a16:colId xmlns:a16="http://schemas.microsoft.com/office/drawing/2014/main" val="2502983477"/>
                    </a:ext>
                  </a:extLst>
                </a:gridCol>
              </a:tblGrid>
              <a:tr h="584424">
                <a:tc>
                  <a:txBody>
                    <a:bodyPr/>
                    <a:lstStyle/>
                    <a:p>
                      <a:r>
                        <a:rPr lang="en-IN" sz="1700" dirty="0">
                          <a:latin typeface="Verdana" panose="020B0604030504040204" pitchFamily="34" charset="0"/>
                          <a:ea typeface="Verdana" panose="020B0604030504040204" pitchFamily="34" charset="0"/>
                        </a:rPr>
                        <a:t>References</a:t>
                      </a:r>
                    </a:p>
                  </a:txBody>
                  <a:tcPr/>
                </a:tc>
                <a:tc>
                  <a:txBody>
                    <a:bodyPr/>
                    <a:lstStyle/>
                    <a:p>
                      <a:r>
                        <a:rPr lang="en-IN" sz="1700" dirty="0">
                          <a:latin typeface="Verdana" panose="020B0604030504040204" pitchFamily="34" charset="0"/>
                          <a:ea typeface="Verdana" panose="020B0604030504040204" pitchFamily="34" charset="0"/>
                        </a:rPr>
                        <a:t>Title</a:t>
                      </a:r>
                    </a:p>
                  </a:txBody>
                  <a:tcPr/>
                </a:tc>
                <a:tc>
                  <a:txBody>
                    <a:bodyPr/>
                    <a:lstStyle/>
                    <a:p>
                      <a:r>
                        <a:rPr lang="en-IN" sz="1700" dirty="0">
                          <a:latin typeface="Verdana" panose="020B0604030504040204" pitchFamily="34" charset="0"/>
                          <a:ea typeface="Verdana" panose="020B0604030504040204" pitchFamily="34" charset="0"/>
                        </a:rPr>
                        <a:t>Year</a:t>
                      </a:r>
                    </a:p>
                  </a:txBody>
                  <a:tcPr/>
                </a:tc>
                <a:tc>
                  <a:txBody>
                    <a:bodyPr/>
                    <a:lstStyle/>
                    <a:p>
                      <a:r>
                        <a:rPr lang="en-IN" sz="1700" dirty="0">
                          <a:latin typeface="Verdana" panose="020B0604030504040204" pitchFamily="34" charset="0"/>
                          <a:ea typeface="Verdana" panose="020B0604030504040204" pitchFamily="34" charset="0"/>
                        </a:rPr>
                        <a:t>Technique/Methodology</a:t>
                      </a:r>
                    </a:p>
                  </a:txBody>
                  <a:tcPr/>
                </a:tc>
                <a:tc>
                  <a:txBody>
                    <a:bodyPr/>
                    <a:lstStyle/>
                    <a:p>
                      <a:r>
                        <a:rPr lang="en-IN" sz="1700" dirty="0">
                          <a:latin typeface="Verdana" panose="020B0604030504040204" pitchFamily="34" charset="0"/>
                          <a:ea typeface="Verdana" panose="020B0604030504040204" pitchFamily="34" charset="0"/>
                        </a:rPr>
                        <a:t>Key Findings</a:t>
                      </a:r>
                    </a:p>
                  </a:txBody>
                  <a:tcPr/>
                </a:tc>
                <a:tc>
                  <a:txBody>
                    <a:bodyPr/>
                    <a:lstStyle/>
                    <a:p>
                      <a:r>
                        <a:rPr lang="en-IN" sz="1700" dirty="0">
                          <a:latin typeface="Verdana" panose="020B0604030504040204" pitchFamily="34" charset="0"/>
                          <a:ea typeface="Verdana" panose="020B0604030504040204" pitchFamily="34" charset="0"/>
                        </a:rPr>
                        <a:t>Applications</a:t>
                      </a:r>
                    </a:p>
                  </a:txBody>
                  <a:tcPr/>
                </a:tc>
                <a:extLst>
                  <a:ext uri="{0D108BD9-81ED-4DB2-BD59-A6C34878D82A}">
                    <a16:rowId xmlns:a16="http://schemas.microsoft.com/office/drawing/2014/main" val="2029074557"/>
                  </a:ext>
                </a:extLst>
              </a:tr>
              <a:tr h="2571466">
                <a:tc>
                  <a:txBody>
                    <a:bodyPr/>
                    <a:lstStyle/>
                    <a:p>
                      <a:r>
                        <a:rPr lang="en-IN" sz="1700" dirty="0">
                          <a:latin typeface="Verdana" panose="020B0604030504040204" pitchFamily="34" charset="0"/>
                          <a:ea typeface="Verdana" panose="020B0604030504040204" pitchFamily="34" charset="0"/>
                        </a:rPr>
                        <a:t>[5]</a:t>
                      </a:r>
                    </a:p>
                  </a:txBody>
                  <a:tcPr/>
                </a:tc>
                <a:tc>
                  <a:txBody>
                    <a:bodyPr/>
                    <a:lstStyle/>
                    <a:p>
                      <a:r>
                        <a:rPr lang="en-US" sz="1700" dirty="0">
                          <a:latin typeface="Verdana" panose="020B0604030504040204" pitchFamily="34" charset="0"/>
                          <a:ea typeface="Verdana" panose="020B0604030504040204" pitchFamily="34" charset="0"/>
                        </a:rPr>
                        <a:t>Data Integration Along the Healthcare Supply Chain: The Pharmaceutical Extranet Gateway Project</a:t>
                      </a:r>
                      <a:endParaRPr lang="en-IN" sz="1700" dirty="0">
                        <a:latin typeface="Verdana" panose="020B0604030504040204" pitchFamily="34" charset="0"/>
                        <a:ea typeface="Verdana" panose="020B0604030504040204" pitchFamily="34" charset="0"/>
                      </a:endParaRPr>
                    </a:p>
                  </a:txBody>
                  <a:tcPr/>
                </a:tc>
                <a:tc>
                  <a:txBody>
                    <a:bodyPr/>
                    <a:lstStyle/>
                    <a:p>
                      <a:r>
                        <a:rPr lang="en-IN" dirty="0"/>
                        <a:t>2020</a:t>
                      </a:r>
                    </a:p>
                  </a:txBody>
                  <a:tcPr/>
                </a:tc>
                <a:tc>
                  <a:txBody>
                    <a:bodyPr/>
                    <a:lstStyle/>
                    <a:p>
                      <a:r>
                        <a:rPr lang="en-US" sz="1700" dirty="0">
                          <a:latin typeface="Verdana" panose="020B0604030504040204" pitchFamily="34" charset="0"/>
                          <a:ea typeface="Verdana" panose="020B0604030504040204" pitchFamily="34" charset="0"/>
                        </a:rPr>
                        <a:t>This paper investigates the </a:t>
                      </a:r>
                      <a:r>
                        <a:rPr lang="en-US" sz="1700" b="0" dirty="0">
                          <a:latin typeface="Verdana" panose="020B0604030504040204" pitchFamily="34" charset="0"/>
                          <a:ea typeface="Verdana" panose="020B0604030504040204" pitchFamily="34" charset="0"/>
                        </a:rPr>
                        <a:t>Pharmaceutical Extranet Gateway (PEG), </a:t>
                      </a:r>
                      <a:r>
                        <a:rPr lang="en-IN" sz="1700" dirty="0">
                          <a:latin typeface="Verdana" panose="020B0604030504040204" pitchFamily="34" charset="0"/>
                          <a:ea typeface="Verdana" panose="020B0604030504040204" pitchFamily="34" charset="0"/>
                        </a:rPr>
                        <a:t>Data Integration Approach.</a:t>
                      </a:r>
                    </a:p>
                  </a:txBody>
                  <a:tcPr/>
                </a:tc>
                <a:tc>
                  <a:txBody>
                    <a:bodyPr/>
                    <a:lstStyle/>
                    <a:p>
                      <a:r>
                        <a:rPr lang="en-IN" sz="1700" dirty="0">
                          <a:latin typeface="Verdana" panose="020B0604030504040204" pitchFamily="34" charset="0"/>
                          <a:ea typeface="Verdana" panose="020B0604030504040204" pitchFamily="34" charset="0"/>
                        </a:rPr>
                        <a:t>Enhanced Collaboration,</a:t>
                      </a:r>
                      <a:r>
                        <a:rPr lang="en-IN" sz="1700" b="1" dirty="0">
                          <a:latin typeface="Verdana" panose="020B0604030504040204" pitchFamily="34" charset="0"/>
                          <a:ea typeface="Verdana" panose="020B0604030504040204" pitchFamily="34" charset="0"/>
                        </a:rPr>
                        <a:t> </a:t>
                      </a:r>
                      <a:r>
                        <a:rPr lang="en-IN" sz="1700" b="0" dirty="0">
                          <a:latin typeface="Verdana" panose="020B0604030504040204" pitchFamily="34" charset="0"/>
                          <a:ea typeface="Verdana" panose="020B0604030504040204" pitchFamily="34" charset="0"/>
                        </a:rPr>
                        <a:t>Improved Supply Chain Efficiency.</a:t>
                      </a:r>
                      <a:endParaRPr lang="en-IN" sz="1700" dirty="0">
                        <a:latin typeface="Verdana" panose="020B0604030504040204" pitchFamily="34" charset="0"/>
                        <a:ea typeface="Verdana" panose="020B0604030504040204" pitchFamily="34" charset="0"/>
                      </a:endParaRPr>
                    </a:p>
                  </a:txBody>
                  <a:tcPr/>
                </a:tc>
                <a:tc>
                  <a:txBody>
                    <a:bodyPr/>
                    <a:lstStyle/>
                    <a:p>
                      <a:r>
                        <a:rPr lang="en-IN" sz="1700" b="0" dirty="0">
                          <a:latin typeface="Verdana" panose="020B0604030504040204" pitchFamily="34" charset="0"/>
                          <a:ea typeface="Verdana" panose="020B0604030504040204" pitchFamily="34" charset="0"/>
                        </a:rPr>
                        <a:t>Healthcare Supply Chain. </a:t>
                      </a:r>
                    </a:p>
                  </a:txBody>
                  <a:tcPr/>
                </a:tc>
                <a:extLst>
                  <a:ext uri="{0D108BD9-81ED-4DB2-BD59-A6C34878D82A}">
                    <a16:rowId xmlns:a16="http://schemas.microsoft.com/office/drawing/2014/main" val="2811818889"/>
                  </a:ext>
                </a:extLst>
              </a:tr>
              <a:tr h="2074706">
                <a:tc>
                  <a:txBody>
                    <a:bodyPr/>
                    <a:lstStyle/>
                    <a:p>
                      <a:r>
                        <a:rPr lang="en-IN" sz="1700" dirty="0">
                          <a:latin typeface="Verdana" panose="020B0604030504040204" pitchFamily="34" charset="0"/>
                          <a:ea typeface="Verdana" panose="020B0604030504040204" pitchFamily="34" charset="0"/>
                        </a:rPr>
                        <a:t>[6]</a:t>
                      </a:r>
                    </a:p>
                  </a:txBody>
                  <a:tcPr/>
                </a:tc>
                <a:tc>
                  <a:txBody>
                    <a:bodyPr/>
                    <a:lstStyle/>
                    <a:p>
                      <a:r>
                        <a:rPr lang="en-US" sz="1700" dirty="0">
                          <a:latin typeface="Verdana" panose="020B0604030504040204" pitchFamily="34" charset="0"/>
                          <a:ea typeface="Verdana" panose="020B0604030504040204" pitchFamily="34" charset="0"/>
                        </a:rPr>
                        <a:t>A Survey of Personalized Medicine Recommendation</a:t>
                      </a:r>
                      <a:endParaRPr lang="en-IN" sz="1700" dirty="0">
                        <a:latin typeface="Verdana" panose="020B0604030504040204" pitchFamily="34" charset="0"/>
                        <a:ea typeface="Verdana" panose="020B0604030504040204" pitchFamily="34" charset="0"/>
                      </a:endParaRPr>
                    </a:p>
                  </a:txBody>
                  <a:tcPr/>
                </a:tc>
                <a:tc>
                  <a:txBody>
                    <a:bodyPr/>
                    <a:lstStyle/>
                    <a:p>
                      <a:r>
                        <a:rPr lang="en-IN" sz="1700" dirty="0">
                          <a:latin typeface="Verdana" panose="020B0604030504040204" pitchFamily="34" charset="0"/>
                          <a:ea typeface="Verdana" panose="020B0604030504040204" pitchFamily="34" charset="0"/>
                        </a:rPr>
                        <a:t>2021</a:t>
                      </a:r>
                    </a:p>
                  </a:txBody>
                  <a:tcPr/>
                </a:tc>
                <a:tc>
                  <a:txBody>
                    <a:bodyPr/>
                    <a:lstStyle/>
                    <a:p>
                      <a:r>
                        <a:rPr lang="en-US" sz="1700" b="0" dirty="0">
                          <a:latin typeface="Verdana" panose="020B0604030504040204" pitchFamily="34" charset="0"/>
                          <a:ea typeface="Verdana" panose="020B0604030504040204" pitchFamily="34" charset="0"/>
                        </a:rPr>
                        <a:t>It includes models for personalized medicine recommendation, </a:t>
                      </a:r>
                      <a:r>
                        <a:rPr lang="en-IN" sz="1700" b="0" dirty="0">
                          <a:latin typeface="Verdana" panose="020B0604030504040204" pitchFamily="34" charset="0"/>
                          <a:ea typeface="Verdana" panose="020B0604030504040204" pitchFamily="34" charset="0"/>
                        </a:rPr>
                        <a:t>Data-Driven Approaches, Evaluation Methods.</a:t>
                      </a:r>
                    </a:p>
                  </a:txBody>
                  <a:tcPr/>
                </a:tc>
                <a:tc>
                  <a:txBody>
                    <a:bodyPr/>
                    <a:lstStyle/>
                    <a:p>
                      <a:r>
                        <a:rPr lang="en-IN" sz="1700" b="0" dirty="0">
                          <a:latin typeface="Verdana" panose="020B0604030504040204" pitchFamily="34" charset="0"/>
                          <a:ea typeface="Verdana" panose="020B0604030504040204" pitchFamily="34" charset="0"/>
                        </a:rPr>
                        <a:t>Medicine Combinations, Medical Knowledge Integration,</a:t>
                      </a:r>
                      <a:r>
                        <a:rPr lang="en-US" sz="1700" b="0" dirty="0">
                          <a:latin typeface="Verdana" panose="020B0604030504040204" pitchFamily="34" charset="0"/>
                          <a:ea typeface="Verdana" panose="020B0604030504040204" pitchFamily="34" charset="0"/>
                        </a:rPr>
                        <a:t> Challenges in Safety and Interpretability.</a:t>
                      </a:r>
                      <a:endParaRPr lang="en-IN" sz="1700" b="0" dirty="0">
                        <a:latin typeface="Verdana" panose="020B0604030504040204" pitchFamily="34" charset="0"/>
                        <a:ea typeface="Verdana" panose="020B0604030504040204" pitchFamily="34" charset="0"/>
                      </a:endParaRPr>
                    </a:p>
                  </a:txBody>
                  <a:tcPr/>
                </a:tc>
                <a:tc>
                  <a:txBody>
                    <a:bodyPr/>
                    <a:lstStyle/>
                    <a:p>
                      <a:r>
                        <a:rPr lang="en-IN" sz="1700" dirty="0">
                          <a:latin typeface="Verdana" panose="020B0604030504040204" pitchFamily="34" charset="0"/>
                          <a:ea typeface="Verdana" panose="020B0604030504040204" pitchFamily="34" charset="0"/>
                        </a:rPr>
                        <a:t>Clinical Decision Support Systems,</a:t>
                      </a:r>
                      <a:r>
                        <a:rPr lang="en-IN" sz="1600" b="1" dirty="0"/>
                        <a:t> </a:t>
                      </a:r>
                      <a:r>
                        <a:rPr lang="en-IN" sz="1700" b="0" dirty="0">
                          <a:latin typeface="Verdana" panose="020B0604030504040204" pitchFamily="34" charset="0"/>
                          <a:ea typeface="Verdana" panose="020B0604030504040204" pitchFamily="34" charset="0"/>
                        </a:rPr>
                        <a:t>Chronic Disease Management. </a:t>
                      </a:r>
                    </a:p>
                  </a:txBody>
                  <a:tcPr/>
                </a:tc>
                <a:extLst>
                  <a:ext uri="{0D108BD9-81ED-4DB2-BD59-A6C34878D82A}">
                    <a16:rowId xmlns:a16="http://schemas.microsoft.com/office/drawing/2014/main" val="611402285"/>
                  </a:ext>
                </a:extLst>
              </a:tr>
            </a:tbl>
          </a:graphicData>
        </a:graphic>
      </p:graphicFrame>
    </p:spTree>
    <p:extLst>
      <p:ext uri="{BB962C8B-B14F-4D97-AF65-F5344CB8AC3E}">
        <p14:creationId xmlns:p14="http://schemas.microsoft.com/office/powerpoint/2010/main" val="3467535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Autofit/>
          </a:bodyPr>
          <a:lstStyle/>
          <a:p>
            <a:pPr marL="0" indent="0">
              <a:buNone/>
            </a:pPr>
            <a:r>
              <a:rPr lang="en-US" sz="1900" dirty="0"/>
              <a:t>MedPad is designed to address the inefficiencies in the daily operations of Medical Representatives (MRs) and enable them to reach their goal of 10x prescriptions. The objective of this project is to create an all-in-one, user-friendly mobile and web application that equips MRs with tools to enhance productivity, streamline doctor communication, and ultimately boost sales performance.</a:t>
            </a:r>
          </a:p>
          <a:p>
            <a:pPr marL="0" indent="0">
              <a:buNone/>
            </a:pPr>
            <a:endParaRPr lang="en-US" sz="1900" dirty="0"/>
          </a:p>
          <a:p>
            <a:pPr marL="0" indent="0">
              <a:buNone/>
            </a:pPr>
            <a:r>
              <a:rPr lang="en-US" sz="1900" dirty="0"/>
              <a:t>Here are the primary objectives of the MedPad project:</a:t>
            </a:r>
          </a:p>
          <a:p>
            <a:pPr marL="0" indent="0">
              <a:buNone/>
            </a:pPr>
            <a:r>
              <a:rPr lang="en-US" sz="1900" dirty="0"/>
              <a:t>1. Enhance MR Efficiency through Data-Driven Insights</a:t>
            </a:r>
          </a:p>
          <a:p>
            <a:pPr marL="0" indent="0">
              <a:buNone/>
            </a:pPr>
            <a:r>
              <a:rPr lang="en-US" sz="1900" dirty="0"/>
              <a:t>Objective: Provide MRs with real-time data analytics and AI-driven insights to          make smart, data-backed decisions.</a:t>
            </a:r>
          </a:p>
          <a:p>
            <a:pPr marL="0" indent="0">
              <a:buNone/>
            </a:pPr>
            <a:endParaRPr lang="en-US" sz="1900" dirty="0"/>
          </a:p>
          <a:p>
            <a:pPr marL="0" indent="0">
              <a:buNone/>
            </a:pPr>
            <a:r>
              <a:rPr lang="en-US" sz="1900" dirty="0"/>
              <a:t>2. Streamline Doctor Communication and Engagement</a:t>
            </a:r>
          </a:p>
          <a:p>
            <a:pPr marL="0" indent="0">
              <a:buNone/>
            </a:pPr>
            <a:r>
              <a:rPr lang="en-US" sz="1900" dirty="0"/>
              <a:t>Objective: Facilitate quick and efficient communication between MRs and doctors, improving relationship building and response times.</a:t>
            </a:r>
          </a:p>
          <a:p>
            <a:pPr marL="0" indent="0">
              <a:buNone/>
            </a:pPr>
            <a:endParaRPr lang="en-GB" sz="1900"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0B07-AA5B-ED23-18D5-9D7F5F874ABE}"/>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A9EF89DA-A486-C453-A889-C26147AE1A69}"/>
              </a:ext>
            </a:extLst>
          </p:cNvPr>
          <p:cNvSpPr>
            <a:spLocks noGrp="1"/>
          </p:cNvSpPr>
          <p:nvPr>
            <p:ph idx="1"/>
          </p:nvPr>
        </p:nvSpPr>
        <p:spPr/>
        <p:txBody>
          <a:bodyPr>
            <a:normAutofit/>
          </a:bodyPr>
          <a:lstStyle/>
          <a:p>
            <a:pPr marL="0" indent="0">
              <a:buNone/>
            </a:pPr>
            <a:r>
              <a:rPr lang="en-US" sz="1900" dirty="0"/>
              <a:t>3.Increase MR Motivation and Sales Performance</a:t>
            </a:r>
          </a:p>
          <a:p>
            <a:pPr marL="0" indent="0">
              <a:buNone/>
            </a:pPr>
            <a:r>
              <a:rPr lang="en-US" sz="1900" dirty="0"/>
              <a:t>Objective:  To boost MR motivation and overall sales performance where  sales statistics .</a:t>
            </a:r>
          </a:p>
          <a:p>
            <a:pPr marL="0" indent="0">
              <a:buNone/>
            </a:pPr>
            <a:endParaRPr lang="en-US" sz="1900" dirty="0"/>
          </a:p>
          <a:p>
            <a:pPr marL="0" indent="0">
              <a:buNone/>
            </a:pPr>
            <a:r>
              <a:rPr lang="en-US" sz="1900" dirty="0"/>
              <a:t>4.Creating a Robust, User-Friendly Platform </a:t>
            </a:r>
          </a:p>
          <a:p>
            <a:pPr marL="0" indent="0">
              <a:buNone/>
            </a:pPr>
            <a:r>
              <a:rPr lang="en-US" sz="1900" dirty="0"/>
              <a:t>Objective: Ensure that the platform is intuitive, easy to use, and minimizes the learning curve for MRs.</a:t>
            </a:r>
          </a:p>
          <a:p>
            <a:pPr marL="0" indent="0">
              <a:buNone/>
            </a:pPr>
            <a:endParaRPr lang="en-IN" sz="1900" dirty="0"/>
          </a:p>
          <a:p>
            <a:pPr marL="0" indent="0">
              <a:buNone/>
            </a:pPr>
            <a:r>
              <a:rPr lang="en-IN" sz="1900" dirty="0"/>
              <a:t>5.Product Recommendation System</a:t>
            </a:r>
          </a:p>
          <a:p>
            <a:pPr marL="0" indent="0">
              <a:buNone/>
            </a:pPr>
            <a:r>
              <a:rPr lang="en-IN" sz="1900" dirty="0"/>
              <a:t>Objective:</a:t>
            </a:r>
            <a:r>
              <a:rPr lang="en-US" sz="1900" dirty="0"/>
              <a:t>significantly enhance the effectiveness of Medical Representatives (MRs) by providing data-driven suggestions on which pharmaceutical products to promote to specific doctors.</a:t>
            </a:r>
            <a:endParaRPr lang="en-IN" sz="1900" dirty="0"/>
          </a:p>
        </p:txBody>
      </p:sp>
    </p:spTree>
    <p:extLst>
      <p:ext uri="{BB962C8B-B14F-4D97-AF65-F5344CB8AC3E}">
        <p14:creationId xmlns:p14="http://schemas.microsoft.com/office/powerpoint/2010/main" val="349443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0" y="961053"/>
            <a:ext cx="10668000" cy="5449078"/>
          </a:xfrm>
        </p:spPr>
        <p:txBody>
          <a:bodyPr>
            <a:noAutofit/>
          </a:bodyPr>
          <a:lstStyle/>
          <a:p>
            <a:pPr marL="0" indent="0">
              <a:buNone/>
            </a:pPr>
            <a:r>
              <a:rPr lang="en-US" sz="1900" dirty="0"/>
              <a:t>1. Project Planning &amp; Requirement Gathering</a:t>
            </a:r>
          </a:p>
          <a:p>
            <a:pPr marL="0" indent="0">
              <a:buNone/>
            </a:pPr>
            <a:r>
              <a:rPr lang="en-US" sz="1900" dirty="0"/>
              <a:t>Objective: Define the scope of the project, gather detailed requirements, and set clear goals.</a:t>
            </a:r>
          </a:p>
          <a:p>
            <a:pPr marL="0" indent="0">
              <a:buNone/>
            </a:pPr>
            <a:endParaRPr lang="en-US" sz="1900" dirty="0"/>
          </a:p>
          <a:p>
            <a:pPr marL="0" indent="0">
              <a:buNone/>
            </a:pPr>
            <a:r>
              <a:rPr lang="en-US" sz="1900" dirty="0"/>
              <a:t>2. Design &amp; Architecture</a:t>
            </a:r>
          </a:p>
          <a:p>
            <a:pPr marL="0" indent="0">
              <a:buNone/>
            </a:pPr>
            <a:r>
              <a:rPr lang="en-US" sz="1900" dirty="0"/>
              <a:t>Objective: Design the system architecture and application workflow, ensuring the recommendation engine is scalable, responsive, and integrated seamlessly with the app.</a:t>
            </a:r>
          </a:p>
          <a:p>
            <a:pPr marL="0" indent="0">
              <a:buNone/>
            </a:pPr>
            <a:r>
              <a:rPr lang="en-US" sz="1900" dirty="0"/>
              <a:t>System Architecture Design:</a:t>
            </a:r>
          </a:p>
          <a:p>
            <a:r>
              <a:rPr lang="en-US" sz="1900" dirty="0"/>
              <a:t>Frontend ( Web): </a:t>
            </a:r>
            <a:r>
              <a:rPr kumimoji="0" lang="en-US" altLang="en-US" sz="1900" b="0" i="0" u="none" strike="noStrike" cap="none" normalizeH="0" baseline="0" dirty="0">
                <a:ln>
                  <a:noFill/>
                </a:ln>
                <a:solidFill>
                  <a:schemeClr val="tx1"/>
                </a:solidFill>
                <a:effectLst/>
                <a:cs typeface="Times New Roman" panose="02020603050405020304" pitchFamily="18" charset="0"/>
              </a:rPr>
              <a:t>HTML, CSS, JavaScript ,</a:t>
            </a:r>
            <a:r>
              <a:rPr kumimoji="0" lang="en-US" altLang="en-US" sz="1900" i="0" u="none" strike="noStrike" cap="none" normalizeH="0" baseline="0" dirty="0">
                <a:ln>
                  <a:noFill/>
                </a:ln>
                <a:solidFill>
                  <a:schemeClr val="tx1"/>
                </a:solidFill>
                <a:effectLst/>
                <a:cs typeface="Times New Roman" panose="02020603050405020304" pitchFamily="18" charset="0"/>
              </a:rPr>
              <a:t>React.js</a:t>
            </a:r>
            <a:endParaRPr lang="en-US" sz="1900" dirty="0"/>
          </a:p>
          <a:p>
            <a:r>
              <a:rPr lang="en-US" sz="1900" dirty="0"/>
              <a:t>Backend: Implemented using Node.js, Python(flask). </a:t>
            </a:r>
          </a:p>
          <a:p>
            <a:r>
              <a:rPr lang="en-US" sz="1900" dirty="0"/>
              <a:t>ML Recommendation System: Sales statistics and Top-Selling Products  Suggesting products, considering  sales trends and doctor preferences.</a:t>
            </a:r>
          </a:p>
          <a:p>
            <a:r>
              <a:rPr lang="en-US" sz="1900" dirty="0"/>
              <a:t>API’s: Restful, zoom API’s</a:t>
            </a:r>
          </a:p>
          <a:p>
            <a:pPr marL="0" indent="0">
              <a:buNone/>
            </a:pPr>
            <a:endParaRPr lang="en-GB" sz="1900" dirty="0"/>
          </a:p>
          <a:p>
            <a:pPr marL="0" indent="0">
              <a:buNone/>
            </a:pPr>
            <a:endParaRPr lang="en-GB" sz="1900"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6B85-1B9A-5A5C-3ED4-6C3BB8A2CE37}"/>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D11244BE-61F6-BB0F-AFCA-FC4F7AE7751D}"/>
              </a:ext>
            </a:extLst>
          </p:cNvPr>
          <p:cNvSpPr>
            <a:spLocks noGrp="1"/>
          </p:cNvSpPr>
          <p:nvPr>
            <p:ph idx="1"/>
          </p:nvPr>
        </p:nvSpPr>
        <p:spPr/>
        <p:txBody>
          <a:bodyPr>
            <a:normAutofit/>
          </a:bodyPr>
          <a:lstStyle/>
          <a:p>
            <a:pPr marL="0" indent="0">
              <a:buNone/>
            </a:pPr>
            <a:r>
              <a:rPr lang="en-US" sz="1900" dirty="0"/>
              <a:t>Database Design:</a:t>
            </a:r>
          </a:p>
          <a:p>
            <a:r>
              <a:rPr lang="en-US" sz="1900" dirty="0"/>
              <a:t>Using relational databases (MySQL) for structured data </a:t>
            </a:r>
          </a:p>
          <a:p>
            <a:pPr marL="0" indent="0">
              <a:buNone/>
            </a:pPr>
            <a:endParaRPr lang="en-US" sz="1900" dirty="0"/>
          </a:p>
          <a:p>
            <a:pPr marL="0" indent="0">
              <a:buNone/>
            </a:pPr>
            <a:r>
              <a:rPr lang="en-US" sz="1900" dirty="0"/>
              <a:t>Wireframes for Designing Frontend pages:</a:t>
            </a:r>
          </a:p>
          <a:p>
            <a:r>
              <a:rPr lang="en-US" sz="1900" dirty="0"/>
              <a:t>Design wireframes for MR dashboards, recommendation screens, etc.</a:t>
            </a:r>
          </a:p>
          <a:p>
            <a:pPr marL="0" indent="0">
              <a:buNone/>
            </a:pPr>
            <a:endParaRPr lang="en-GB" sz="1900" dirty="0"/>
          </a:p>
          <a:p>
            <a:pPr marL="0" indent="0">
              <a:buNone/>
            </a:pPr>
            <a:r>
              <a:rPr lang="en-US" sz="1900" dirty="0"/>
              <a:t>Micro Services:</a:t>
            </a:r>
          </a:p>
          <a:p>
            <a:r>
              <a:rPr lang="en-US" sz="1900" dirty="0">
                <a:cs typeface="Times New Roman" panose="02020603050405020304" pitchFamily="18" charset="0"/>
              </a:rPr>
              <a:t>Docker for containerization.</a:t>
            </a:r>
            <a:endParaRPr lang="en-IN" sz="1900" dirty="0"/>
          </a:p>
        </p:txBody>
      </p:sp>
    </p:spTree>
    <p:extLst>
      <p:ext uri="{BB962C8B-B14F-4D97-AF65-F5344CB8AC3E}">
        <p14:creationId xmlns:p14="http://schemas.microsoft.com/office/powerpoint/2010/main" val="374467554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3633</TotalTime>
  <Words>1359</Words>
  <Application>Microsoft Office PowerPoint</Application>
  <PresentationFormat>Widescreen</PresentationFormat>
  <Paragraphs>154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Bioinformatics</vt:lpstr>
      <vt:lpstr>MEDPAD</vt:lpstr>
      <vt:lpstr>Introduction</vt:lpstr>
      <vt:lpstr>Literature Review</vt:lpstr>
      <vt:lpstr>Literature Review</vt:lpstr>
      <vt:lpstr>Literature Review</vt:lpstr>
      <vt:lpstr>Objectives</vt:lpstr>
      <vt:lpstr>Objectives</vt:lpstr>
      <vt:lpstr>Methodology</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Sushmitha V.M</cp:lastModifiedBy>
  <cp:revision>22</cp:revision>
  <dcterms:created xsi:type="dcterms:W3CDTF">2023-03-16T03:26:27Z</dcterms:created>
  <dcterms:modified xsi:type="dcterms:W3CDTF">2024-11-11T05:46:25Z</dcterms:modified>
</cp:coreProperties>
</file>