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60" r:id="rId5"/>
    <p:sldId id="267" r:id="rId6"/>
    <p:sldId id="261" r:id="rId7"/>
    <p:sldId id="268" r:id="rId8"/>
    <p:sldId id="275" r:id="rId9"/>
    <p:sldId id="262" r:id="rId10"/>
    <p:sldId id="271" r:id="rId11"/>
    <p:sldId id="272" r:id="rId12"/>
    <p:sldId id="264" r:id="rId13"/>
    <p:sldId id="265" r:id="rId14"/>
    <p:sldId id="27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napToGrid="0">
      <p:cViewPr>
        <p:scale>
          <a:sx n="92" d="100"/>
          <a:sy n="92" d="100"/>
        </p:scale>
        <p:origin x="-307" y="-5"/>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09/01/2025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xmlns=""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iteshGowda10/Capstone-Project---MedPad"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MEDPAD</a:t>
            </a:r>
          </a:p>
        </p:txBody>
      </p:sp>
      <p:sp>
        <p:nvSpPr>
          <p:cNvPr id="3" name="Subtitle 2"/>
          <p:cNvSpPr>
            <a:spLocks noGrp="1"/>
          </p:cNvSpPr>
          <p:nvPr>
            <p:ph type="subTitle" idx="1"/>
          </p:nvPr>
        </p:nvSpPr>
        <p:spPr>
          <a:xfrm>
            <a:off x="870011" y="2721956"/>
            <a:ext cx="4545367" cy="552184"/>
          </a:xfrm>
        </p:spPr>
        <p:txBody>
          <a:bodyPr>
            <a:normAutofit/>
          </a:bodyPr>
          <a:lstStyle/>
          <a:p>
            <a:pPr algn="l"/>
            <a:r>
              <a:rPr lang="en-GB" dirty="0"/>
              <a:t>Batch Number: 205</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xmlns="" val="36706815"/>
              </p:ext>
            </p:extLst>
          </p:nvPr>
        </p:nvGraphicFramePr>
        <p:xfrm>
          <a:off x="630904" y="3274141"/>
          <a:ext cx="5418666" cy="22199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xmlns="" val="3331634959"/>
                    </a:ext>
                  </a:extLst>
                </a:gridCol>
                <a:gridCol w="3333666">
                  <a:extLst>
                    <a:ext uri="{9D8B030D-6E8A-4147-A177-3AD203B41FA5}">
                      <a16:colId xmlns:a16="http://schemas.microsoft.com/office/drawing/2014/main" xmlns="" val="2054911721"/>
                    </a:ext>
                  </a:extLst>
                </a:gridCol>
              </a:tblGrid>
              <a:tr h="370840">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85440526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653141741"/>
                  </a:ext>
                </a:extLst>
              </a:tr>
              <a:tr h="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dirty="0"/>
              <a:t>Dr. Pallavi R</a:t>
            </a:r>
          </a:p>
          <a:p>
            <a:pPr algn="l"/>
            <a:r>
              <a:rPr lang="en-GB" dirty="0"/>
              <a:t>School of Computer Science &amp; Engineering</a:t>
            </a:r>
          </a:p>
          <a:p>
            <a:pPr algn="l"/>
            <a:r>
              <a:rPr lang="en-GB" dirty="0"/>
              <a:t>Presidency University</a:t>
            </a:r>
          </a:p>
          <a:p>
            <a:pPr algn="l"/>
            <a:endParaRPr lang="en-GB" dirty="0"/>
          </a:p>
          <a:p>
            <a:pPr algn="l"/>
            <a:r>
              <a:rPr lang="en-US" b="1" i="0" u="none" strike="noStrike" cap="none" dirty="0">
                <a:solidFill>
                  <a:srgbClr val="002060"/>
                </a:solidFill>
                <a:cs typeface="Verdana"/>
                <a:sym typeface="Verdana"/>
              </a:rPr>
              <a:t>Name of the Program Project Coordinator</a:t>
            </a:r>
            <a:r>
              <a:rPr lang="en-US" b="1" i="0" u="none" strike="noStrike" cap="none" dirty="0">
                <a:solidFill>
                  <a:schemeClr val="accent1"/>
                </a:solidFill>
                <a:cs typeface="Verdana"/>
                <a:sym typeface="Verdana"/>
              </a:rPr>
              <a:t>:</a:t>
            </a:r>
            <a:r>
              <a:rPr lang="en-US" b="1" dirty="0">
                <a:solidFill>
                  <a:schemeClr val="accent1"/>
                </a:solidFill>
                <a:cs typeface="Verdana"/>
                <a:sym typeface="Verdana"/>
              </a:rPr>
              <a:t> </a:t>
            </a:r>
            <a:r>
              <a:rPr lang="en-US" b="1" dirty="0">
                <a:solidFill>
                  <a:srgbClr val="002060"/>
                </a:solidFill>
                <a:cs typeface="Verdana"/>
                <a:sym typeface="Verdana"/>
              </a:rPr>
              <a:t>Prof.</a:t>
            </a:r>
            <a:r>
              <a:rPr lang="en-US" b="1" i="0" u="none" strike="noStrike" cap="none" dirty="0">
                <a:solidFill>
                  <a:srgbClr val="002060"/>
                </a:solidFill>
                <a:cs typeface="Verdana"/>
                <a:sym typeface="Verdana"/>
              </a:rPr>
              <a:t> Srinivas Mishra</a:t>
            </a:r>
          </a:p>
          <a:p>
            <a:pPr algn="l"/>
            <a:r>
              <a:rPr lang="en-GB" dirty="0"/>
              <a:t>School of Computer Science &amp; Engineering</a:t>
            </a:r>
          </a:p>
          <a:p>
            <a:pPr algn="l"/>
            <a:r>
              <a:rPr lang="en-GB" dirty="0"/>
              <a:t>Presidency University</a:t>
            </a:r>
          </a:p>
          <a:p>
            <a:pPr algn="l"/>
            <a:endParaRPr lang="en-US" sz="2000" b="1" i="0" u="none" strike="noStrike" cap="none" dirty="0">
              <a:solidFill>
                <a:srgbClr val="002060"/>
              </a:solidFill>
              <a:latin typeface="Cambria" panose="02040503050406030204" pitchFamily="18" charset="0"/>
              <a:ea typeface="Cambria" panose="02040503050406030204" pitchFamily="18" charset="0"/>
              <a:cs typeface="Verdana"/>
              <a:sym typeface="Verdana"/>
            </a:endParaRP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smtClean="0"/>
              <a:t>Final Review</a:t>
            </a:r>
            <a:endParaRPr lang="en-GB" dirty="0"/>
          </a:p>
        </p:txBody>
      </p:sp>
      <p:graphicFrame>
        <p:nvGraphicFramePr>
          <p:cNvPr id="7" name="Table 6">
            <a:extLst>
              <a:ext uri="{FF2B5EF4-FFF2-40B4-BE49-F238E27FC236}">
                <a16:creationId xmlns:a16="http://schemas.microsoft.com/office/drawing/2014/main" xmlns="" id="{762A453A-7D63-9408-4F96-B14D8235F0E9}"/>
              </a:ext>
            </a:extLst>
          </p:cNvPr>
          <p:cNvGraphicFramePr>
            <a:graphicFrameLocks noGrp="1"/>
          </p:cNvGraphicFramePr>
          <p:nvPr>
            <p:extLst>
              <p:ext uri="{D42A27DB-BD31-4B8C-83A1-F6EECF244321}">
                <p14:modId xmlns:p14="http://schemas.microsoft.com/office/powerpoint/2010/main" xmlns="" val="1582373034"/>
              </p:ext>
            </p:extLst>
          </p:nvPr>
        </p:nvGraphicFramePr>
        <p:xfrm>
          <a:off x="712447" y="3267474"/>
          <a:ext cx="4634144" cy="1483360"/>
        </p:xfrm>
        <a:graphic>
          <a:graphicData uri="http://schemas.openxmlformats.org/drawingml/2006/table">
            <a:tbl>
              <a:tblPr firstRow="1" bandRow="1">
                <a:tableStyleId>{5C22544A-7EE6-4342-B048-85BDC9FD1C3A}</a:tableStyleId>
              </a:tblPr>
              <a:tblGrid>
                <a:gridCol w="1997476">
                  <a:extLst>
                    <a:ext uri="{9D8B030D-6E8A-4147-A177-3AD203B41FA5}">
                      <a16:colId xmlns:a16="http://schemas.microsoft.com/office/drawing/2014/main" xmlns="" val="2193243034"/>
                    </a:ext>
                  </a:extLst>
                </a:gridCol>
                <a:gridCol w="2636668">
                  <a:extLst>
                    <a:ext uri="{9D8B030D-6E8A-4147-A177-3AD203B41FA5}">
                      <a16:colId xmlns:a16="http://schemas.microsoft.com/office/drawing/2014/main" xmlns="" val="3064440770"/>
                    </a:ext>
                  </a:extLst>
                </a:gridCol>
              </a:tblGrid>
              <a:tr h="370840">
                <a:tc>
                  <a:txBody>
                    <a:bodyPr/>
                    <a:lstStyle/>
                    <a:p>
                      <a:r>
                        <a:rPr lang="en-IN" sz="1700" dirty="0">
                          <a:latin typeface="Verdana" panose="020B0604030504040204" pitchFamily="34" charset="0"/>
                          <a:ea typeface="Verdana" panose="020B0604030504040204" pitchFamily="34" charset="0"/>
                        </a:rPr>
                        <a:t>Roll Number</a:t>
                      </a:r>
                    </a:p>
                  </a:txBody>
                  <a:tcPr/>
                </a:tc>
                <a:tc>
                  <a:txBody>
                    <a:bodyPr/>
                    <a:lstStyle/>
                    <a:p>
                      <a:r>
                        <a:rPr lang="en-IN" sz="1700" dirty="0">
                          <a:latin typeface="Verdana" panose="020B0604030504040204" pitchFamily="34" charset="0"/>
                          <a:ea typeface="Verdana" panose="020B0604030504040204" pitchFamily="34" charset="0"/>
                        </a:rPr>
                        <a:t>Student Name</a:t>
                      </a:r>
                    </a:p>
                  </a:txBody>
                  <a:tcPr/>
                </a:tc>
                <a:extLst>
                  <a:ext uri="{0D108BD9-81ED-4DB2-BD59-A6C34878D82A}">
                    <a16:rowId xmlns:a16="http://schemas.microsoft.com/office/drawing/2014/main" xmlns="" val="851859114"/>
                  </a:ext>
                </a:extLst>
              </a:tr>
              <a:tr h="370840">
                <a:tc>
                  <a:txBody>
                    <a:bodyPr/>
                    <a:lstStyle/>
                    <a:p>
                      <a:r>
                        <a:rPr lang="en-IN" sz="1700" dirty="0">
                          <a:latin typeface="Verdana" panose="020B0604030504040204" pitchFamily="34" charset="0"/>
                          <a:ea typeface="Verdana" panose="020B0604030504040204" pitchFamily="34" charset="0"/>
                        </a:rPr>
                        <a:t>20211IST0023</a:t>
                      </a:r>
                    </a:p>
                  </a:txBody>
                  <a:tcPr/>
                </a:tc>
                <a:tc>
                  <a:txBody>
                    <a:bodyPr/>
                    <a:lstStyle/>
                    <a:p>
                      <a:r>
                        <a:rPr lang="en-IN" sz="1700" dirty="0">
                          <a:latin typeface="Verdana" panose="020B0604030504040204" pitchFamily="34" charset="0"/>
                          <a:ea typeface="Verdana" panose="020B0604030504040204" pitchFamily="34" charset="0"/>
                        </a:rPr>
                        <a:t>Hitesh D</a:t>
                      </a:r>
                    </a:p>
                  </a:txBody>
                  <a:tcPr/>
                </a:tc>
                <a:extLst>
                  <a:ext uri="{0D108BD9-81ED-4DB2-BD59-A6C34878D82A}">
                    <a16:rowId xmlns:a16="http://schemas.microsoft.com/office/drawing/2014/main" xmlns="" val="3986270819"/>
                  </a:ext>
                </a:extLst>
              </a:tr>
              <a:tr h="370840">
                <a:tc>
                  <a:txBody>
                    <a:bodyPr/>
                    <a:lstStyle/>
                    <a:p>
                      <a:r>
                        <a:rPr lang="en-IN" sz="1700" dirty="0">
                          <a:latin typeface="Verdana" panose="020B0604030504040204" pitchFamily="34" charset="0"/>
                          <a:ea typeface="Verdana" panose="020B0604030504040204" pitchFamily="34" charset="0"/>
                        </a:rPr>
                        <a:t>20211IST0026</a:t>
                      </a:r>
                    </a:p>
                  </a:txBody>
                  <a:tcPr/>
                </a:tc>
                <a:tc>
                  <a:txBody>
                    <a:bodyPr/>
                    <a:lstStyle/>
                    <a:p>
                      <a:r>
                        <a:rPr lang="en-IN" sz="1700" dirty="0">
                          <a:latin typeface="Verdana" panose="020B0604030504040204" pitchFamily="34" charset="0"/>
                          <a:ea typeface="Verdana" panose="020B0604030504040204" pitchFamily="34" charset="0"/>
                        </a:rPr>
                        <a:t>Sushmitha V M</a:t>
                      </a:r>
                    </a:p>
                  </a:txBody>
                  <a:tcPr/>
                </a:tc>
                <a:extLst>
                  <a:ext uri="{0D108BD9-81ED-4DB2-BD59-A6C34878D82A}">
                    <a16:rowId xmlns:a16="http://schemas.microsoft.com/office/drawing/2014/main" xmlns="" val="3880625060"/>
                  </a:ext>
                </a:extLst>
              </a:tr>
              <a:tr h="370840">
                <a:tc>
                  <a:txBody>
                    <a:bodyPr/>
                    <a:lstStyle/>
                    <a:p>
                      <a:r>
                        <a:rPr lang="en-IN" sz="1700" dirty="0">
                          <a:latin typeface="Verdana" panose="020B0604030504040204" pitchFamily="34" charset="0"/>
                          <a:ea typeface="Verdana" panose="020B0604030504040204" pitchFamily="34" charset="0"/>
                        </a:rPr>
                        <a:t>20211IST0020</a:t>
                      </a:r>
                    </a:p>
                  </a:txBody>
                  <a:tcPr/>
                </a:tc>
                <a:tc>
                  <a:txBody>
                    <a:bodyPr/>
                    <a:lstStyle/>
                    <a:p>
                      <a:r>
                        <a:rPr lang="en-IN" sz="1700" dirty="0">
                          <a:latin typeface="Verdana" panose="020B0604030504040204" pitchFamily="34" charset="0"/>
                          <a:ea typeface="Verdana" panose="020B0604030504040204" pitchFamily="34" charset="0"/>
                        </a:rPr>
                        <a:t>Shamitha R</a:t>
                      </a:r>
                    </a:p>
                  </a:txBody>
                  <a:tcPr/>
                </a:tc>
                <a:extLst>
                  <a:ext uri="{0D108BD9-81ED-4DB2-BD59-A6C34878D82A}">
                    <a16:rowId xmlns:a16="http://schemas.microsoft.com/office/drawing/2014/main" xmlns="" val="1616181085"/>
                  </a:ext>
                </a:extLst>
              </a:tr>
            </a:tbl>
          </a:graphicData>
        </a:graphic>
      </p:graphicFrame>
    </p:spTree>
    <p:extLst>
      <p:ext uri="{BB962C8B-B14F-4D97-AF65-F5344CB8AC3E}">
        <p14:creationId xmlns:p14="http://schemas.microsoft.com/office/powerpoint/2010/main" xmlns=""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B5730-09DB-5806-3356-9114B7D7A929}"/>
              </a:ext>
            </a:extLst>
          </p:cNvPr>
          <p:cNvSpPr>
            <a:spLocks noGrp="1"/>
          </p:cNvSpPr>
          <p:nvPr>
            <p:ph type="title"/>
          </p:nvPr>
        </p:nvSpPr>
        <p:spPr/>
        <p:txBody>
          <a:bodyPr/>
          <a:lstStyle/>
          <a:p>
            <a:r>
              <a:rPr lang="en-IN" dirty="0" smtClean="0"/>
              <a:t> </a:t>
            </a:r>
            <a:r>
              <a:rPr lang="en-IN" dirty="0"/>
              <a:t>Outcomes</a:t>
            </a:r>
          </a:p>
        </p:txBody>
      </p:sp>
      <p:pic>
        <p:nvPicPr>
          <p:cNvPr id="5" name="Content Placeholder 4" descr="products.png"/>
          <p:cNvPicPr>
            <a:picLocks noGrp="1" noChangeAspect="1"/>
          </p:cNvPicPr>
          <p:nvPr>
            <p:ph idx="1"/>
          </p:nvPr>
        </p:nvPicPr>
        <p:blipFill>
          <a:blip r:embed="rId2" cstate="print"/>
          <a:stretch>
            <a:fillRect/>
          </a:stretch>
        </p:blipFill>
        <p:spPr bwMode="auto">
          <a:xfrm>
            <a:off x="7716029" y="1246159"/>
            <a:ext cx="3165330" cy="29864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6" descr="fe[1].png"/>
          <p:cNvPicPr>
            <a:picLocks noChangeAspect="1"/>
          </p:cNvPicPr>
          <p:nvPr/>
        </p:nvPicPr>
        <p:blipFill>
          <a:blip r:embed="rId3"/>
          <a:stretch>
            <a:fillRect/>
          </a:stretch>
        </p:blipFill>
        <p:spPr>
          <a:xfrm>
            <a:off x="764771" y="1204260"/>
            <a:ext cx="6251171" cy="3993111"/>
          </a:xfrm>
          <a:prstGeom prst="rect">
            <a:avLst/>
          </a:prstGeom>
        </p:spPr>
      </p:pic>
    </p:spTree>
    <p:extLst>
      <p:ext uri="{BB962C8B-B14F-4D97-AF65-F5344CB8AC3E}">
        <p14:creationId xmlns:p14="http://schemas.microsoft.com/office/powerpoint/2010/main" xmlns="" val="254035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B5730-09DB-5806-3356-9114B7D7A929}"/>
              </a:ext>
            </a:extLst>
          </p:cNvPr>
          <p:cNvSpPr>
            <a:spLocks noGrp="1"/>
          </p:cNvSpPr>
          <p:nvPr>
            <p:ph type="title"/>
          </p:nvPr>
        </p:nvSpPr>
        <p:spPr/>
        <p:txBody>
          <a:bodyPr/>
          <a:lstStyle/>
          <a:p>
            <a:r>
              <a:rPr lang="en-IN" dirty="0" smtClean="0"/>
              <a:t> </a:t>
            </a:r>
            <a:r>
              <a:rPr lang="en-IN" dirty="0"/>
              <a:t>Outcomes</a:t>
            </a:r>
          </a:p>
        </p:txBody>
      </p:sp>
      <p:pic>
        <p:nvPicPr>
          <p:cNvPr id="5" name="Content Placeholder 4" descr="products.png"/>
          <p:cNvPicPr>
            <a:picLocks noGrp="1" noChangeAspect="1"/>
          </p:cNvPicPr>
          <p:nvPr>
            <p:ph idx="1"/>
          </p:nvPr>
        </p:nvPicPr>
        <p:blipFill>
          <a:blip r:embed="rId2"/>
          <a:srcRect t="7496"/>
          <a:stretch>
            <a:fillRect/>
          </a:stretch>
        </p:blipFill>
        <p:spPr bwMode="auto">
          <a:xfrm>
            <a:off x="3626166" y="3749041"/>
            <a:ext cx="4911005" cy="236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urvey.png"/>
          <p:cNvPicPr>
            <a:picLocks noChangeAspect="1"/>
          </p:cNvPicPr>
          <p:nvPr/>
        </p:nvPicPr>
        <p:blipFill>
          <a:blip r:embed="rId3"/>
          <a:stretch>
            <a:fillRect/>
          </a:stretch>
        </p:blipFill>
        <p:spPr>
          <a:xfrm>
            <a:off x="7910494" y="1106675"/>
            <a:ext cx="3610947" cy="2296453"/>
          </a:xfrm>
          <a:prstGeom prst="rect">
            <a:avLst/>
          </a:prstGeom>
        </p:spPr>
      </p:pic>
      <p:pic>
        <p:nvPicPr>
          <p:cNvPr id="7" name="Picture 6" descr="survey.png"/>
          <p:cNvPicPr>
            <a:picLocks noChangeAspect="1"/>
          </p:cNvPicPr>
          <p:nvPr/>
        </p:nvPicPr>
        <p:blipFill>
          <a:blip r:embed="rId4"/>
          <a:srcRect r="5679"/>
          <a:stretch>
            <a:fillRect/>
          </a:stretch>
        </p:blipFill>
        <p:spPr>
          <a:xfrm>
            <a:off x="773083" y="1055718"/>
            <a:ext cx="6350924" cy="2560320"/>
          </a:xfrm>
          <a:prstGeom prst="rect">
            <a:avLst/>
          </a:prstGeom>
        </p:spPr>
      </p:pic>
    </p:spTree>
    <p:extLst>
      <p:ext uri="{BB962C8B-B14F-4D97-AF65-F5344CB8AC3E}">
        <p14:creationId xmlns:p14="http://schemas.microsoft.com/office/powerpoint/2010/main" xmlns="" val="254035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MedPad project, aims to revolutionize the way Medical Representatives (MRs) engage with doctors, increase prescription rates, and ultimately drive pharmaceutical sales. </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By leveraging data-driven insights, machine learning, and AI technologies, MedPad empowers MRs with personalized recommendations that optimize their time, enhance doctor interactions, and focus their efforts on high-impact opportunities.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Ultimately, MedPad is not just a tool—it’s a strategic enabler for pharmaceutical companies aiming to increase sales, expand market presence, and build sustainable growth in an increasingly competitive marketplace. By implementing this system, pharmaceutical companies can achieve the ambitious goal of 10x prescriptions, transforming both MR performance and overall business outcomes.</a:t>
            </a:r>
          </a:p>
          <a:p>
            <a:pPr marL="0" indent="0">
              <a:buNone/>
            </a:pP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4139" y="1208315"/>
            <a:ext cx="10668000" cy="4952997"/>
          </a:xfrm>
        </p:spPr>
        <p:txBody>
          <a:bodyPr>
            <a:normAutofit/>
          </a:bodyPr>
          <a:lstStyle/>
          <a:p>
            <a:pPr marL="0" indent="0" algn="just">
              <a:lnSpc>
                <a:spcPct val="107000"/>
              </a:lnSpc>
              <a:spcAft>
                <a:spcPts val="800"/>
              </a:spcAft>
              <a:buNone/>
            </a:pPr>
            <a:endParaRPr lang="en-US" sz="1500" kern="100" dirty="0">
              <a:cs typeface="Times New Roman" panose="02020603050405020304" pitchFamily="18" charset="0"/>
            </a:endParaRPr>
          </a:p>
          <a:p>
            <a:pPr marL="0" indent="0" algn="just">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sz="1500" kern="100" dirty="0">
              <a:effectLst/>
              <a:cs typeface="Times New Roman" panose="02020603050405020304" pitchFamily="18" charset="0"/>
            </a:endParaRPr>
          </a:p>
          <a:p>
            <a:pPr marL="0" indent="0" algn="just">
              <a:lnSpc>
                <a:spcPct val="107000"/>
              </a:lnSpc>
              <a:spcAft>
                <a:spcPts val="800"/>
              </a:spcAft>
              <a:buNone/>
            </a:pPr>
            <a:endParaRPr lang="en-US" sz="1500" kern="100" dirty="0">
              <a:effectLst/>
              <a:cs typeface="Times New Roman" panose="02020603050405020304" pitchFamily="18" charset="0"/>
            </a:endParaRPr>
          </a:p>
          <a:p>
            <a:pPr marL="0" indent="0" algn="just">
              <a:lnSpc>
                <a:spcPct val="107000"/>
              </a:lnSpc>
              <a:spcAft>
                <a:spcPts val="800"/>
              </a:spcAft>
              <a:buNone/>
            </a:pPr>
            <a:endParaRPr lang="en-IN" sz="1500" kern="100" dirty="0">
              <a:effectLst/>
              <a:cs typeface="Times New Roman" panose="02020603050405020304" pitchFamily="18" charset="0"/>
            </a:endParaRPr>
          </a:p>
          <a:p>
            <a:pPr marL="0" indent="0" algn="just">
              <a:buNone/>
            </a:pPr>
            <a:endParaRPr lang="en-GB" sz="1500" dirty="0"/>
          </a:p>
        </p:txBody>
      </p:sp>
      <p:sp>
        <p:nvSpPr>
          <p:cNvPr id="9" name="Rectangle 2">
            <a:extLst>
              <a:ext uri="{FF2B5EF4-FFF2-40B4-BE49-F238E27FC236}">
                <a16:creationId xmlns:a16="http://schemas.microsoft.com/office/drawing/2014/main" xmlns="" id="{05686835-1E4D-5135-85A0-65E0D336E4EC}"/>
              </a:ext>
            </a:extLst>
          </p:cNvPr>
          <p:cNvSpPr>
            <a:spLocks noChangeArrowheads="1"/>
          </p:cNvSpPr>
          <p:nvPr/>
        </p:nvSpPr>
        <p:spPr bwMode="auto">
          <a:xfrm>
            <a:off x="812800" y="5088127"/>
            <a:ext cx="9943652" cy="600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169" name="Rectangle 1"/>
          <p:cNvSpPr>
            <a:spLocks noChangeArrowheads="1"/>
          </p:cNvSpPr>
          <p:nvPr/>
        </p:nvSpPr>
        <p:spPr bwMode="auto">
          <a:xfrm>
            <a:off x="540327" y="1030778"/>
            <a:ext cx="10648604"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REFERENCES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Stoltzfus, M., Kaur, A., Chawla, A. Gupta, V., Anamika, F.N.U., &amp; Jain, R</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(2023).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role of telemedicine in healthcare: an overview and update. </a:t>
            </a:r>
            <a:r>
              <a:rPr kumimoji="0" lang="en-US" sz="1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Egyptian Journal of Internal Medicine, 35</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49.</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Bastos, D., Ribeiro, J., Silva, F., Rodrigues, M., Rabadão, C., Fernández-Caballero, A., Barraca, J.P., Rocha, N.P., &amp; Pereira, A</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(2021).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Security Mechanisms of a Mobile Health Application for Promoting Physical Activity among Older Adults. </a:t>
            </a:r>
            <a:r>
              <a:rPr kumimoji="0" lang="en-US" sz="1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Sensors, 21</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(21), 7323.</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3]Sangnim, T</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(2024). Artificial intelligence-driven pharmaceutical industry: A paradigm shift in drug discovery, formulation development, manufacturing, quality control, and post-market surveillance.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European Journal of Pharmaceutical Sciences, 203,</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106938.</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Miklosik, A., Kuchta, M., Evans, N., &amp; Zak, S. (2019). Towards the Adoption of Machine Learning-Based Analytical Tools in Digital Marketing. IEEE Access, 7, 85705–8517.</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 Fourkiotis, K.P., &amp; Tsadiras, A. (2024). Applying Machine Learning and Statistical Forecasting Methods for Enhancing Pharmaceutical Sales Predictions. Forecasting, 6(1), 170–186</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6] Stasevych, M., &amp; Zvarych, V. (2023). Innovative Robotic Technologies and Artificial Intelligence in Pharmacy and Medicine: Paving the Way for the Future of Health Care—A Review.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Big Data Cogn. Comput. 7, 147.</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a:t>
            </a:r>
            <a:r>
              <a:rPr lang="en-US" dirty="0" err="1" smtClean="0"/>
              <a:t>Git</a:t>
            </a:r>
            <a:r>
              <a:rPr lang="en-US" dirty="0" smtClean="0"/>
              <a:t> hub Link:</a:t>
            </a:r>
            <a:endParaRPr lang="en-US" dirty="0"/>
          </a:p>
        </p:txBody>
      </p:sp>
      <p:sp>
        <p:nvSpPr>
          <p:cNvPr id="3" name="Subtitle 2"/>
          <p:cNvSpPr>
            <a:spLocks noGrp="1"/>
          </p:cNvSpPr>
          <p:nvPr>
            <p:ph type="subTitle" idx="1"/>
          </p:nvPr>
        </p:nvSpPr>
        <p:spPr/>
        <p:txBody>
          <a:bodyPr/>
          <a:lstStyle/>
          <a:p>
            <a:r>
              <a:rPr lang="en-US" dirty="0" err="1" smtClean="0">
                <a:hlinkClick r:id="rId2"/>
              </a:rPr>
              <a:t>medpad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xmlns=""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cs typeface="Times New Roman" panose="02020603050405020304" pitchFamily="18" charset="0"/>
              </a:rPr>
              <a:t>Problem Statement</a:t>
            </a:r>
            <a:endParaRPr lang="en-GB"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900" dirty="0">
                <a:latin typeface="Times New Roman" pitchFamily="18" charset="0"/>
                <a:cs typeface="Times New Roman" pitchFamily="18" charset="0"/>
              </a:rPr>
              <a:t>Inefficient working done by Medical Representatives is one of main reasons for the poor sales figures of Pharmaceutical companies. Poor MRs in a company are like poor politicians, you need them also and can’t do much to improve their performance also. Medpad is a one stop solution consisting of all tools which can help a Medical Representative work with a lot more efficiency and yield better results.</a:t>
            </a:r>
          </a:p>
          <a:p>
            <a:pPr marL="0" indent="0">
              <a:buNone/>
            </a:pP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 Medpad is an application expected to be used by Medical Representatives to perform their daily word. Medpad is packed with a lot of unique features which will surely help attain the goal of 10x prescriptions. </a:t>
            </a:r>
          </a:p>
          <a:p>
            <a:pPr marL="0" indent="0">
              <a:buNone/>
            </a:pP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Creating a web application for MRs to facilitate achievement of the goal of 10x prescription. The idea is expected to yield efficient sales figures from MRs as well as expedite the communication between doctors and Medical Representatives.</a:t>
            </a:r>
          </a:p>
          <a:p>
            <a:endParaRPr lang="en-US" sz="1900" dirty="0"/>
          </a:p>
          <a:p>
            <a:endParaRPr lang="en-GB" sz="1900" dirty="0"/>
          </a:p>
        </p:txBody>
      </p:sp>
    </p:spTree>
    <p:extLst>
      <p:ext uri="{BB962C8B-B14F-4D97-AF65-F5344CB8AC3E}">
        <p14:creationId xmlns:p14="http://schemas.microsoft.com/office/powerpoint/2010/main" xmlns=""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Med Pad</a:t>
            </a:r>
            <a:endParaRPr lang="en-US" dirty="0"/>
          </a:p>
        </p:txBody>
      </p:sp>
      <p:sp>
        <p:nvSpPr>
          <p:cNvPr id="3" name="Content Placeholder 2"/>
          <p:cNvSpPr>
            <a:spLocks noGrp="1"/>
          </p:cNvSpPr>
          <p:nvPr>
            <p:ph idx="1"/>
          </p:nvPr>
        </p:nvSpPr>
        <p:spPr/>
        <p:txBody>
          <a:bodyPr>
            <a:normAutofit/>
          </a:bodyPr>
          <a:lstStyle/>
          <a:p>
            <a:pPr>
              <a:buNone/>
            </a:pPr>
            <a:r>
              <a:rPr lang="en-US" sz="1800" dirty="0" smtClean="0">
                <a:latin typeface="Times New Roman" pitchFamily="18" charset="0"/>
                <a:cs typeface="Times New Roman" pitchFamily="18" charset="0"/>
              </a:rPr>
              <a:t>Some of the striking features of the platform include -</a:t>
            </a:r>
          </a:p>
          <a:p>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1. A recommendation system for the MR which will recommend him as to where to reach out with his product. The machine will make this recommendation based on the previous sales figures by </a:t>
            </a:r>
            <a:r>
              <a:rPr lang="en-US" sz="1800" dirty="0" err="1" smtClean="0">
                <a:latin typeface="Times New Roman" pitchFamily="18" charset="0"/>
                <a:cs typeface="Times New Roman" pitchFamily="18" charset="0"/>
              </a:rPr>
              <a:t>analysing</a:t>
            </a:r>
            <a:r>
              <a:rPr lang="en-US" sz="1800" dirty="0" smtClean="0">
                <a:latin typeface="Times New Roman" pitchFamily="18" charset="0"/>
                <a:cs typeface="Times New Roman" pitchFamily="18" charset="0"/>
              </a:rPr>
              <a:t> them using machine learning algorithms.</a:t>
            </a:r>
          </a:p>
          <a:p>
            <a:pPr>
              <a:buNone/>
            </a:pPr>
            <a:r>
              <a:rPr lang="en-US" sz="1800" dirty="0" smtClean="0">
                <a:latin typeface="Times New Roman" pitchFamily="18" charset="0"/>
                <a:cs typeface="Times New Roman" pitchFamily="18" charset="0"/>
              </a:rPr>
              <a:t> 2. The portal will act as a platform for storage for all the marketing material like brochures, flyers etc. which in current day scenario the MR roams around carrying in his bag. </a:t>
            </a:r>
          </a:p>
          <a:p>
            <a:pPr>
              <a:buNone/>
            </a:pPr>
            <a:r>
              <a:rPr lang="en-US" sz="1800" dirty="0" smtClean="0">
                <a:latin typeface="Times New Roman" pitchFamily="18" charset="0"/>
                <a:cs typeface="Times New Roman" pitchFamily="18" charset="0"/>
              </a:rPr>
              <a:t>3. The portal also houses a review system wherein the MR can take review for a medicine from a doctor and then a sentiment analysis can be performed on the review data collected. </a:t>
            </a:r>
          </a:p>
          <a:p>
            <a:pPr>
              <a:buNone/>
            </a:pPr>
            <a:r>
              <a:rPr lang="en-US" sz="1800" dirty="0" smtClean="0">
                <a:latin typeface="Times New Roman" pitchFamily="18" charset="0"/>
                <a:cs typeface="Times New Roman" pitchFamily="18" charset="0"/>
              </a:rPr>
              <a:t>4. Med Pad will also have a video conferencing feature with which the MR can video conference with a doctor located in some remote location, where reaching otherwise is not feasible. This is supposed to be the most striking feature of the platform since it has the potential of garnering prescriptions from locations where no other companies have reached and also people in that region are in a need of proper medication, but cannot attain the same due to the remoteness of the location</a:t>
            </a:r>
            <a:endParaRPr lang="en-US"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Autofit/>
          </a:bodyPr>
          <a:lstStyle/>
          <a:p>
            <a:pPr marL="0" indent="0">
              <a:buNone/>
            </a:pPr>
            <a:r>
              <a:rPr lang="en-US" sz="1900" dirty="0">
                <a:latin typeface="Times New Roman" pitchFamily="18" charset="0"/>
                <a:cs typeface="Times New Roman" pitchFamily="18" charset="0"/>
              </a:rPr>
              <a:t>MedPad is designed to address the inefficiencies in the daily operations of Medical Representatives (MRs) and enable them to reach their goal of 10x prescriptions. The objective of this project is to create an all-in-one, user-friendly mobile and web application that equips MRs with tools to enhance productivity, streamline doctor communication, and ultimately boost sales performance.</a:t>
            </a:r>
          </a:p>
          <a:p>
            <a:pPr marL="0" indent="0">
              <a:buNone/>
            </a:pPr>
            <a:endParaRPr lang="en-US" sz="1900" dirty="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Here are the primary objectives of the MedPad project:</a:t>
            </a:r>
          </a:p>
          <a:p>
            <a:pPr marL="0" indent="0">
              <a:buNone/>
            </a:pPr>
            <a:r>
              <a:rPr lang="en-US" sz="1900" dirty="0">
                <a:latin typeface="Times New Roman" pitchFamily="18" charset="0"/>
                <a:cs typeface="Times New Roman" pitchFamily="18" charset="0"/>
              </a:rPr>
              <a:t>1. Enhance MR Efficiency through Data-Driven Insights</a:t>
            </a:r>
          </a:p>
          <a:p>
            <a:pPr marL="0" indent="0">
              <a:buNone/>
            </a:pPr>
            <a:r>
              <a:rPr lang="en-US" sz="1900" dirty="0">
                <a:latin typeface="Times New Roman" pitchFamily="18" charset="0"/>
                <a:cs typeface="Times New Roman" pitchFamily="18" charset="0"/>
              </a:rPr>
              <a:t>Objective: Provide MRs with real-time data analytics and AI-driven insights to          make smart, data-backed decisions.</a:t>
            </a:r>
          </a:p>
          <a:p>
            <a:pPr marL="0" indent="0">
              <a:buNone/>
            </a:pPr>
            <a:endParaRPr lang="en-US" sz="1900" dirty="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2. Streamline Doctor Communication and Engagement</a:t>
            </a:r>
          </a:p>
          <a:p>
            <a:pPr marL="0" indent="0">
              <a:buNone/>
            </a:pPr>
            <a:r>
              <a:rPr lang="en-US" sz="1900" dirty="0">
                <a:latin typeface="Times New Roman" pitchFamily="18" charset="0"/>
                <a:cs typeface="Times New Roman" pitchFamily="18" charset="0"/>
              </a:rPr>
              <a:t>Objective: Facilitate quick and efficient communication between MRs and doctors, improving relationship building and response times.</a:t>
            </a:r>
          </a:p>
          <a:p>
            <a:pPr marL="0" indent="0">
              <a:buNone/>
            </a:pPr>
            <a:endParaRPr lang="en-GB" sz="19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6672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8E0B07-AA5B-ED23-18D5-9D7F5F874ABE}"/>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xmlns="" id="{A9EF89DA-A486-C453-A889-C26147AE1A69}"/>
              </a:ext>
            </a:extLst>
          </p:cNvPr>
          <p:cNvSpPr>
            <a:spLocks noGrp="1"/>
          </p:cNvSpPr>
          <p:nvPr>
            <p:ph idx="1"/>
          </p:nvPr>
        </p:nvSpPr>
        <p:spPr/>
        <p:txBody>
          <a:bodyPr>
            <a:normAutofit/>
          </a:bodyPr>
          <a:lstStyle/>
          <a:p>
            <a:pPr marL="0" indent="0">
              <a:buNone/>
            </a:pPr>
            <a:r>
              <a:rPr lang="en-US" sz="1900" dirty="0">
                <a:latin typeface="Times New Roman" pitchFamily="18" charset="0"/>
                <a:cs typeface="Times New Roman" pitchFamily="18" charset="0"/>
              </a:rPr>
              <a:t>3.Increase MR Motivation and Sales Performance</a:t>
            </a:r>
          </a:p>
          <a:p>
            <a:pPr marL="0" indent="0">
              <a:buNone/>
            </a:pPr>
            <a:r>
              <a:rPr lang="en-US" sz="1900" dirty="0">
                <a:latin typeface="Times New Roman" pitchFamily="18" charset="0"/>
                <a:cs typeface="Times New Roman" pitchFamily="18" charset="0"/>
              </a:rPr>
              <a:t>Objective:  To boost MR motivation and overall sales performance where  sales statistics .</a:t>
            </a:r>
          </a:p>
          <a:p>
            <a:pPr marL="0" indent="0">
              <a:buNone/>
            </a:pPr>
            <a:endParaRPr lang="en-US" sz="1900" dirty="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4.Creating a Robust, User-Friendly Platform </a:t>
            </a:r>
          </a:p>
          <a:p>
            <a:pPr marL="0" indent="0">
              <a:buNone/>
            </a:pPr>
            <a:r>
              <a:rPr lang="en-US" sz="1900" dirty="0">
                <a:latin typeface="Times New Roman" pitchFamily="18" charset="0"/>
                <a:cs typeface="Times New Roman" pitchFamily="18" charset="0"/>
              </a:rPr>
              <a:t>Objective: Ensure that the platform is intuitive, easy to use, and minimizes the learning curve for MRs.</a:t>
            </a:r>
          </a:p>
          <a:p>
            <a:pPr marL="0" indent="0">
              <a:buNone/>
            </a:pPr>
            <a:endParaRPr lang="en-IN" sz="1900" dirty="0">
              <a:latin typeface="Times New Roman" pitchFamily="18" charset="0"/>
              <a:cs typeface="Times New Roman" pitchFamily="18" charset="0"/>
            </a:endParaRPr>
          </a:p>
          <a:p>
            <a:pPr marL="0" indent="0">
              <a:buNone/>
            </a:pPr>
            <a:r>
              <a:rPr lang="en-IN" sz="1900" dirty="0">
                <a:latin typeface="Times New Roman" pitchFamily="18" charset="0"/>
                <a:cs typeface="Times New Roman" pitchFamily="18" charset="0"/>
              </a:rPr>
              <a:t>5.Product Recommendation System</a:t>
            </a:r>
          </a:p>
          <a:p>
            <a:pPr marL="0" indent="0">
              <a:buNone/>
            </a:pPr>
            <a:r>
              <a:rPr lang="en-IN" sz="1900" dirty="0">
                <a:latin typeface="Times New Roman" pitchFamily="18" charset="0"/>
                <a:cs typeface="Times New Roman" pitchFamily="18" charset="0"/>
              </a:rPr>
              <a:t>Objective:</a:t>
            </a:r>
            <a:r>
              <a:rPr lang="en-US" sz="1900" dirty="0">
                <a:latin typeface="Times New Roman" pitchFamily="18" charset="0"/>
                <a:cs typeface="Times New Roman" pitchFamily="18" charset="0"/>
              </a:rPr>
              <a:t>significantly enhance the effectiveness of Medical Representatives (MRs) by providing data-driven suggestions on which pharmaceutical products to promote to specific doctors.</a:t>
            </a:r>
            <a:endParaRPr lang="en-IN" sz="19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9443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0" y="961053"/>
            <a:ext cx="10668000" cy="5449078"/>
          </a:xfrm>
        </p:spPr>
        <p:txBody>
          <a:bodyPr>
            <a:noAutofit/>
          </a:bodyPr>
          <a:lstStyle/>
          <a:p>
            <a:pPr marL="0" indent="0">
              <a:buNone/>
            </a:pPr>
            <a:r>
              <a:rPr lang="en-US" sz="1900" dirty="0">
                <a:latin typeface="Times New Roman" pitchFamily="18" charset="0"/>
                <a:cs typeface="Times New Roman" pitchFamily="18" charset="0"/>
              </a:rPr>
              <a:t>1. Project Planning &amp; Requirement Gathering</a:t>
            </a:r>
          </a:p>
          <a:p>
            <a:pPr marL="0" indent="0">
              <a:buNone/>
            </a:pPr>
            <a:r>
              <a:rPr lang="en-US" sz="1900" dirty="0">
                <a:latin typeface="Times New Roman" pitchFamily="18" charset="0"/>
                <a:cs typeface="Times New Roman" pitchFamily="18" charset="0"/>
              </a:rPr>
              <a:t>Objective: Define the scope of the project, gather detailed requirements, and set clear goals.</a:t>
            </a:r>
          </a:p>
          <a:p>
            <a:pPr marL="0" indent="0">
              <a:buNone/>
            </a:pPr>
            <a:endParaRPr lang="en-US" sz="1900" dirty="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2. Design &amp; Architecture</a:t>
            </a:r>
          </a:p>
          <a:p>
            <a:pPr marL="0" indent="0">
              <a:buNone/>
            </a:pPr>
            <a:r>
              <a:rPr lang="en-US" sz="1900" dirty="0">
                <a:latin typeface="Times New Roman" pitchFamily="18" charset="0"/>
                <a:cs typeface="Times New Roman" pitchFamily="18" charset="0"/>
              </a:rPr>
              <a:t>Objective: Design the system architecture and application workflow, ensuring the recommendation engine is scalable, responsive, and integrated seamlessly with the app</a:t>
            </a:r>
            <a:r>
              <a:rPr lang="en-US" sz="1900" dirty="0" smtClean="0">
                <a:latin typeface="Times New Roman" pitchFamily="18" charset="0"/>
                <a:cs typeface="Times New Roman" pitchFamily="18" charset="0"/>
              </a:rPr>
              <a:t>.</a:t>
            </a:r>
          </a:p>
          <a:p>
            <a:pPr marL="0" indent="0">
              <a:buNone/>
            </a:pPr>
            <a:endParaRPr lang="en-US" sz="1900" dirty="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System Architecture Design</a:t>
            </a:r>
            <a:r>
              <a:rPr lang="en-US" sz="1900" dirty="0" smtClean="0">
                <a:latin typeface="Times New Roman" pitchFamily="18" charset="0"/>
                <a:cs typeface="Times New Roman" pitchFamily="18" charset="0"/>
              </a:rPr>
              <a:t>:</a:t>
            </a:r>
          </a:p>
          <a:p>
            <a:pPr marL="0" indent="0">
              <a:buNone/>
            </a:pPr>
            <a:r>
              <a:rPr lang="en-US" sz="1900" dirty="0" smtClean="0">
                <a:latin typeface="Times New Roman" pitchFamily="18" charset="0"/>
                <a:cs typeface="Times New Roman" pitchFamily="18" charset="0"/>
              </a:rPr>
              <a:t>MERN Project</a:t>
            </a: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Frontend ( Web): </a:t>
            </a:r>
            <a:r>
              <a:rPr kumimoji="0" lang="en-US" altLang="en-US" sz="1900" b="0" i="0" u="none" strike="noStrike" cap="none" normalizeH="0" baseline="0" dirty="0">
                <a:ln>
                  <a:noFill/>
                </a:ln>
                <a:solidFill>
                  <a:schemeClr val="tx1"/>
                </a:solidFill>
                <a:effectLst/>
                <a:latin typeface="Times New Roman" pitchFamily="18" charset="0"/>
                <a:cs typeface="Times New Roman" pitchFamily="18" charset="0"/>
              </a:rPr>
              <a:t>HTML, CSS, JavaScript ,</a:t>
            </a:r>
            <a:r>
              <a:rPr kumimoji="0" lang="en-US" altLang="en-US" sz="1900" i="0" u="none" strike="noStrike" cap="none" normalizeH="0" baseline="0" dirty="0">
                <a:ln>
                  <a:noFill/>
                </a:ln>
                <a:solidFill>
                  <a:schemeClr val="tx1"/>
                </a:solidFill>
                <a:effectLst/>
                <a:latin typeface="Times New Roman" pitchFamily="18" charset="0"/>
                <a:cs typeface="Times New Roman" pitchFamily="18" charset="0"/>
              </a:rPr>
              <a:t>React.js</a:t>
            </a: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Backend: Implemented using </a:t>
            </a:r>
            <a:r>
              <a:rPr lang="en-US" sz="1900" dirty="0" smtClean="0">
                <a:latin typeface="Times New Roman" pitchFamily="18" charset="0"/>
                <a:cs typeface="Times New Roman" pitchFamily="18" charset="0"/>
              </a:rPr>
              <a:t>Node.js</a:t>
            </a:r>
            <a:r>
              <a:rPr lang="en-US" sz="1900" dirty="0" smtClean="0">
                <a:latin typeface="Times New Roman" pitchFamily="18" charset="0"/>
                <a:cs typeface="Times New Roman" pitchFamily="18" charset="0"/>
              </a:rPr>
              <a:t>.</a:t>
            </a:r>
            <a:r>
              <a:rPr lang="en-US" sz="1900" dirty="0" smtClean="0">
                <a:latin typeface="Times New Roman" pitchFamily="18" charset="0"/>
                <a:cs typeface="Times New Roman" pitchFamily="18" charset="0"/>
              </a:rPr>
              <a:t> </a:t>
            </a: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ML Recommendation System: Sales statistics and Top-Selling Products  Suggesting products, considering  sales trends and doctor preferences.</a:t>
            </a:r>
          </a:p>
          <a:p>
            <a:r>
              <a:rPr lang="en-US" sz="1900" dirty="0">
                <a:latin typeface="Times New Roman" pitchFamily="18" charset="0"/>
                <a:cs typeface="Times New Roman" pitchFamily="18" charset="0"/>
              </a:rPr>
              <a:t>API’s: </a:t>
            </a:r>
            <a:r>
              <a:rPr lang="en-US" sz="1900" dirty="0" smtClean="0">
                <a:latin typeface="Times New Roman" pitchFamily="18" charset="0"/>
                <a:cs typeface="Times New Roman" pitchFamily="18" charset="0"/>
              </a:rPr>
              <a:t>Jitsi</a:t>
            </a:r>
            <a:endParaRPr lang="en-US" sz="1900" dirty="0">
              <a:latin typeface="Times New Roman" pitchFamily="18" charset="0"/>
              <a:cs typeface="Times New Roman" pitchFamily="18" charset="0"/>
            </a:endParaRPr>
          </a:p>
          <a:p>
            <a:pPr marL="0" indent="0">
              <a:buNone/>
            </a:pPr>
            <a:endParaRPr lang="en-GB" sz="1900" dirty="0">
              <a:latin typeface="Times New Roman" pitchFamily="18" charset="0"/>
              <a:cs typeface="Times New Roman" pitchFamily="18" charset="0"/>
            </a:endParaRPr>
          </a:p>
          <a:p>
            <a:pPr marL="0" indent="0">
              <a:buNone/>
            </a:pPr>
            <a:endParaRPr lang="en-GB" sz="1900" dirty="0"/>
          </a:p>
        </p:txBody>
      </p:sp>
    </p:spTree>
    <p:extLst>
      <p:ext uri="{BB962C8B-B14F-4D97-AF65-F5344CB8AC3E}">
        <p14:creationId xmlns:p14="http://schemas.microsoft.com/office/powerpoint/2010/main" xmlns=""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96B85-1B9A-5A5C-3ED4-6C3BB8A2CE3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xmlns="" id="{D11244BE-61F6-BB0F-AFCA-FC4F7AE7751D}"/>
              </a:ext>
            </a:extLst>
          </p:cNvPr>
          <p:cNvSpPr>
            <a:spLocks noGrp="1"/>
          </p:cNvSpPr>
          <p:nvPr>
            <p:ph idx="1"/>
          </p:nvPr>
        </p:nvSpPr>
        <p:spPr/>
        <p:txBody>
          <a:bodyPr>
            <a:normAutofit/>
          </a:bodyPr>
          <a:lstStyle/>
          <a:p>
            <a:pPr marL="0" indent="0">
              <a:buNone/>
            </a:pPr>
            <a:r>
              <a:rPr lang="en-US" sz="1900" dirty="0">
                <a:latin typeface="Times New Roman" pitchFamily="18" charset="0"/>
                <a:cs typeface="Times New Roman" pitchFamily="18" charset="0"/>
              </a:rPr>
              <a:t>Database Design:</a:t>
            </a:r>
          </a:p>
          <a:p>
            <a:r>
              <a:rPr lang="en-US" sz="1900" dirty="0" smtClean="0">
                <a:latin typeface="Times New Roman" pitchFamily="18" charset="0"/>
                <a:cs typeface="Times New Roman" pitchFamily="18" charset="0"/>
              </a:rPr>
              <a:t>Mongo Db</a:t>
            </a:r>
            <a:endParaRPr lang="en-US" sz="1900" dirty="0" smtClean="0">
              <a:latin typeface="Times New Roman" pitchFamily="18" charset="0"/>
              <a:cs typeface="Times New Roman" pitchFamily="18" charset="0"/>
            </a:endParaRPr>
          </a:p>
          <a:p>
            <a:pPr marL="0" indent="0">
              <a:buNone/>
            </a:pPr>
            <a:endParaRPr lang="en-US" sz="1900" dirty="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Wireframes for Designing Frontend pages:</a:t>
            </a:r>
          </a:p>
          <a:p>
            <a:r>
              <a:rPr lang="en-US" sz="1900" dirty="0">
                <a:latin typeface="Times New Roman" pitchFamily="18" charset="0"/>
                <a:cs typeface="Times New Roman" pitchFamily="18" charset="0"/>
              </a:rPr>
              <a:t>Design wireframes for MR dashboards, recommendation screens, etc.</a:t>
            </a:r>
          </a:p>
          <a:p>
            <a:pPr marL="0" indent="0">
              <a:buNone/>
            </a:pPr>
            <a:endParaRPr lang="en-GB" sz="19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4467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7"/>
            <a:ext cx="10668000" cy="789391"/>
          </a:xfrm>
        </p:spPr>
        <p:txBody>
          <a:bodyPr/>
          <a:lstStyle/>
          <a:p>
            <a:r>
              <a:rPr lang="en-US" dirty="0" smtClean="0"/>
              <a:t>SDG Mapping</a:t>
            </a:r>
            <a:endParaRPr lang="en-US" dirty="0"/>
          </a:p>
        </p:txBody>
      </p:sp>
      <p:pic>
        <p:nvPicPr>
          <p:cNvPr id="4" name="Content Placeholder 3" descr="WhatsApp Image 2025-01-09 at 14.48.06_35f22b66.jpg"/>
          <p:cNvPicPr>
            <a:picLocks noGrp="1" noChangeAspect="1"/>
          </p:cNvPicPr>
          <p:nvPr>
            <p:ph idx="1"/>
          </p:nvPr>
        </p:nvPicPr>
        <p:blipFill>
          <a:blip r:embed="rId2"/>
          <a:stretch>
            <a:fillRect/>
          </a:stretch>
        </p:blipFill>
        <p:spPr>
          <a:xfrm>
            <a:off x="2502132" y="1180407"/>
            <a:ext cx="7381701" cy="465651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xmlns="" id="{BF32088E-EB35-F8B1-5EC8-1100777B9341}"/>
              </a:ext>
            </a:extLst>
          </p:cNvPr>
          <p:cNvPicPr>
            <a:picLocks noGrp="1" noChangeAspect="1"/>
          </p:cNvPicPr>
          <p:nvPr>
            <p:ph idx="1"/>
          </p:nvPr>
        </p:nvPicPr>
        <p:blipFill>
          <a:blip r:embed="rId2"/>
          <a:stretch>
            <a:fillRect/>
          </a:stretch>
        </p:blipFill>
        <p:spPr>
          <a:xfrm>
            <a:off x="3700874" y="1143000"/>
            <a:ext cx="4891851" cy="4953000"/>
          </a:xfrm>
          <a:prstGeom prst="rect">
            <a:avLst/>
          </a:prstGeom>
        </p:spPr>
      </p:pic>
    </p:spTree>
    <p:extLst>
      <p:ext uri="{BB962C8B-B14F-4D97-AF65-F5344CB8AC3E}">
        <p14:creationId xmlns:p14="http://schemas.microsoft.com/office/powerpoint/2010/main" xmlns=""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3858</TotalTime>
  <Words>1170</Words>
  <Application>Microsoft Office PowerPoint</Application>
  <PresentationFormat>Custom</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Bioinformatics</vt:lpstr>
      <vt:lpstr>MEDPAD</vt:lpstr>
      <vt:lpstr>Problem Statement</vt:lpstr>
      <vt:lpstr>Features of Med Pad</vt:lpstr>
      <vt:lpstr>Objectives</vt:lpstr>
      <vt:lpstr>Objectives</vt:lpstr>
      <vt:lpstr>Methodology</vt:lpstr>
      <vt:lpstr>Methodology</vt:lpstr>
      <vt:lpstr>SDG Mapping</vt:lpstr>
      <vt:lpstr>Timeline of Project</vt:lpstr>
      <vt:lpstr> Outcomes</vt:lpstr>
      <vt:lpstr> Outcomes</vt:lpstr>
      <vt:lpstr>Conclusion</vt:lpstr>
      <vt:lpstr>References</vt:lpstr>
      <vt:lpstr>Project Git hub Link:</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Admin</cp:lastModifiedBy>
  <cp:revision>23</cp:revision>
  <dcterms:created xsi:type="dcterms:W3CDTF">2023-03-16T03:26:27Z</dcterms:created>
  <dcterms:modified xsi:type="dcterms:W3CDTF">2025-01-09T13:01:12Z</dcterms:modified>
</cp:coreProperties>
</file>