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oppins Ultra-Bold" charset="1" panose="00000900000000000000"/>
      <p:regular r:id="rId18"/>
    </p:embeddedFont>
    <p:embeddedFont>
      <p:font typeface="Poppins Bold" charset="1" panose="00000800000000000000"/>
      <p:regular r:id="rId19"/>
    </p:embeddedFont>
    <p:embeddedFont>
      <p:font typeface="Poppins Medium" charset="1" panose="00000600000000000000"/>
      <p:regular r:id="rId20"/>
    </p:embeddedFont>
    <p:embeddedFont>
      <p:font typeface="Poppins"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7AF7D">
                <a:alpha val="90980"/>
              </a:srgbClr>
            </a:solidFill>
          </p:spPr>
        </p:sp>
        <p:sp>
          <p:nvSpPr>
            <p:cNvPr name="TextBox 5" id="5"/>
            <p:cNvSpPr txBox="true"/>
            <p:nvPr/>
          </p:nvSpPr>
          <p:spPr>
            <a:xfrm>
              <a:off x="0" y="-57150"/>
              <a:ext cx="4816593" cy="276648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10800000">
            <a:off x="12362379" y="-1399536"/>
            <a:ext cx="8182193" cy="818219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47750" y="8197896"/>
            <a:ext cx="16230600" cy="1060404"/>
            <a:chOff x="0" y="0"/>
            <a:chExt cx="4274726" cy="279283"/>
          </a:xfrm>
        </p:grpSpPr>
        <p:sp>
          <p:nvSpPr>
            <p:cNvPr name="Freeform 10" id="10"/>
            <p:cNvSpPr/>
            <p:nvPr/>
          </p:nvSpPr>
          <p:spPr>
            <a:xfrm flipH="false" flipV="false" rot="0">
              <a:off x="0" y="0"/>
              <a:ext cx="4274726" cy="279283"/>
            </a:xfrm>
            <a:custGeom>
              <a:avLst/>
              <a:gdLst/>
              <a:ahLst/>
              <a:cxnLst/>
              <a:rect r="r" b="b" t="t" l="l"/>
              <a:pathLst>
                <a:path h="279283" w="4274726">
                  <a:moveTo>
                    <a:pt x="47700" y="0"/>
                  </a:moveTo>
                  <a:lnTo>
                    <a:pt x="4227026" y="0"/>
                  </a:lnTo>
                  <a:cubicBezTo>
                    <a:pt x="4239677" y="0"/>
                    <a:pt x="4251809" y="5025"/>
                    <a:pt x="4260755" y="13971"/>
                  </a:cubicBezTo>
                  <a:cubicBezTo>
                    <a:pt x="4269700" y="22916"/>
                    <a:pt x="4274726" y="35049"/>
                    <a:pt x="4274726" y="47700"/>
                  </a:cubicBezTo>
                  <a:lnTo>
                    <a:pt x="4274726" y="231584"/>
                  </a:lnTo>
                  <a:cubicBezTo>
                    <a:pt x="4274726" y="244234"/>
                    <a:pt x="4269700" y="256367"/>
                    <a:pt x="4260755" y="265312"/>
                  </a:cubicBezTo>
                  <a:cubicBezTo>
                    <a:pt x="4251809" y="274258"/>
                    <a:pt x="4239677" y="279283"/>
                    <a:pt x="4227026" y="279283"/>
                  </a:cubicBezTo>
                  <a:lnTo>
                    <a:pt x="47700" y="279283"/>
                  </a:lnTo>
                  <a:cubicBezTo>
                    <a:pt x="35049" y="279283"/>
                    <a:pt x="22916" y="274258"/>
                    <a:pt x="13971" y="265312"/>
                  </a:cubicBezTo>
                  <a:cubicBezTo>
                    <a:pt x="5025" y="256367"/>
                    <a:pt x="0" y="244234"/>
                    <a:pt x="0" y="231584"/>
                  </a:cubicBezTo>
                  <a:lnTo>
                    <a:pt x="0" y="47700"/>
                  </a:lnTo>
                  <a:cubicBezTo>
                    <a:pt x="0" y="35049"/>
                    <a:pt x="5025" y="22916"/>
                    <a:pt x="13971" y="13971"/>
                  </a:cubicBezTo>
                  <a:cubicBezTo>
                    <a:pt x="22916" y="5025"/>
                    <a:pt x="35049" y="0"/>
                    <a:pt x="47700" y="0"/>
                  </a:cubicBezTo>
                  <a:close/>
                </a:path>
              </a:pathLst>
            </a:custGeom>
            <a:gradFill rotWithShape="true">
              <a:gsLst>
                <a:gs pos="0">
                  <a:srgbClr val="17AF7D">
                    <a:alpha val="100000"/>
                  </a:srgbClr>
                </a:gs>
                <a:gs pos="50000">
                  <a:srgbClr val="2FD19C">
                    <a:alpha val="100000"/>
                  </a:srgbClr>
                </a:gs>
                <a:gs pos="100000">
                  <a:srgbClr val="DDEDA0">
                    <a:alpha val="100000"/>
                  </a:srgbClr>
                </a:gs>
              </a:gsLst>
              <a:path path="circle">
                <a:fillToRect l="0" r="100000" t="0" b="100000"/>
              </a:path>
              <a:tileRect r="0" l="-100000" b="0" t="-100000"/>
            </a:gradFill>
          </p:spPr>
        </p:sp>
        <p:sp>
          <p:nvSpPr>
            <p:cNvPr name="TextBox 11" id="11"/>
            <p:cNvSpPr txBox="true"/>
            <p:nvPr/>
          </p:nvSpPr>
          <p:spPr>
            <a:xfrm>
              <a:off x="0" y="-57150"/>
              <a:ext cx="4274726" cy="33643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436718" y="1951886"/>
            <a:ext cx="8077141" cy="3063981"/>
          </a:xfrm>
          <a:prstGeom prst="rect">
            <a:avLst/>
          </a:prstGeom>
        </p:spPr>
        <p:txBody>
          <a:bodyPr anchor="t" rtlCol="false" tIns="0" lIns="0" bIns="0" rIns="0">
            <a:spAutoFit/>
          </a:bodyPr>
          <a:lstStyle/>
          <a:p>
            <a:pPr algn="l">
              <a:lnSpc>
                <a:spcPts val="23794"/>
              </a:lnSpc>
              <a:spcBef>
                <a:spcPct val="0"/>
              </a:spcBef>
            </a:pPr>
            <a:r>
              <a:rPr lang="en-US" b="true" sz="16995" spc="-1104">
                <a:solidFill>
                  <a:srgbClr val="000000"/>
                </a:solidFill>
                <a:latin typeface="Poppins Ultra-Bold"/>
                <a:ea typeface="Poppins Ultra-Bold"/>
                <a:cs typeface="Poppins Ultra-Bold"/>
                <a:sym typeface="Poppins Ultra-Bold"/>
              </a:rPr>
              <a:t>Deloitte </a:t>
            </a:r>
          </a:p>
        </p:txBody>
      </p:sp>
      <p:sp>
        <p:nvSpPr>
          <p:cNvPr name="TextBox 13" id="13"/>
          <p:cNvSpPr txBox="true"/>
          <p:nvPr/>
        </p:nvSpPr>
        <p:spPr>
          <a:xfrm rot="0">
            <a:off x="1436718" y="3718675"/>
            <a:ext cx="11488236" cy="3063981"/>
          </a:xfrm>
          <a:prstGeom prst="rect">
            <a:avLst/>
          </a:prstGeom>
        </p:spPr>
        <p:txBody>
          <a:bodyPr anchor="t" rtlCol="false" tIns="0" lIns="0" bIns="0" rIns="0">
            <a:spAutoFit/>
          </a:bodyPr>
          <a:lstStyle/>
          <a:p>
            <a:pPr algn="l">
              <a:lnSpc>
                <a:spcPts val="23794"/>
              </a:lnSpc>
              <a:spcBef>
                <a:spcPct val="0"/>
              </a:spcBef>
            </a:pPr>
            <a:r>
              <a:rPr lang="en-US" b="true" sz="16995" spc="-1104">
                <a:solidFill>
                  <a:srgbClr val="000000"/>
                </a:solidFill>
                <a:latin typeface="Poppins Ultra-Bold"/>
                <a:ea typeface="Poppins Ultra-Bold"/>
                <a:cs typeface="Poppins Ultra-Bold"/>
                <a:sym typeface="Poppins Ultra-Bold"/>
              </a:rPr>
              <a:t>Case Study</a:t>
            </a:r>
          </a:p>
        </p:txBody>
      </p:sp>
      <p:sp>
        <p:nvSpPr>
          <p:cNvPr name="Freeform 14" id="14"/>
          <p:cNvSpPr/>
          <p:nvPr/>
        </p:nvSpPr>
        <p:spPr>
          <a:xfrm flipH="false" flipV="false" rot="0">
            <a:off x="14127738" y="8329241"/>
            <a:ext cx="2818013" cy="797714"/>
          </a:xfrm>
          <a:custGeom>
            <a:avLst/>
            <a:gdLst/>
            <a:ahLst/>
            <a:cxnLst/>
            <a:rect r="r" b="b" t="t" l="l"/>
            <a:pathLst>
              <a:path h="797714" w="2818013">
                <a:moveTo>
                  <a:pt x="0" y="0"/>
                </a:moveTo>
                <a:lnTo>
                  <a:pt x="2818013" y="0"/>
                </a:lnTo>
                <a:lnTo>
                  <a:pt x="2818013" y="797714"/>
                </a:lnTo>
                <a:lnTo>
                  <a:pt x="0" y="797714"/>
                </a:lnTo>
                <a:lnTo>
                  <a:pt x="0" y="0"/>
                </a:lnTo>
                <a:close/>
              </a:path>
            </a:pathLst>
          </a:custGeom>
          <a:blipFill>
            <a:blip r:embed="rId3"/>
            <a:stretch>
              <a:fillRect l="0" t="0" r="0" b="0"/>
            </a:stretch>
          </a:blipFill>
        </p:spPr>
      </p:sp>
      <p:sp>
        <p:nvSpPr>
          <p:cNvPr name="TextBox 15" id="15"/>
          <p:cNvSpPr txBox="true"/>
          <p:nvPr/>
        </p:nvSpPr>
        <p:spPr>
          <a:xfrm rot="0">
            <a:off x="1670485" y="8477776"/>
            <a:ext cx="4674288" cy="457465"/>
          </a:xfrm>
          <a:prstGeom prst="rect">
            <a:avLst/>
          </a:prstGeom>
        </p:spPr>
        <p:txBody>
          <a:bodyPr anchor="t" rtlCol="false" tIns="0" lIns="0" bIns="0" rIns="0">
            <a:spAutoFit/>
          </a:bodyPr>
          <a:lstStyle/>
          <a:p>
            <a:pPr algn="l">
              <a:lnSpc>
                <a:spcPts val="3660"/>
              </a:lnSpc>
            </a:pPr>
            <a:r>
              <a:rPr lang="en-US" sz="2614" b="true">
                <a:solidFill>
                  <a:srgbClr val="000000"/>
                </a:solidFill>
                <a:latin typeface="Poppins Bold"/>
                <a:ea typeface="Poppins Bold"/>
                <a:cs typeface="Poppins Bold"/>
                <a:sym typeface="Poppins Bold"/>
              </a:rPr>
              <a:t>DETAILED PROJECT REPORT</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260047"/>
            <a:ext cx="8157037" cy="2379353"/>
          </a:xfrm>
          <a:prstGeom prst="rect">
            <a:avLst/>
          </a:prstGeom>
        </p:spPr>
        <p:txBody>
          <a:bodyPr anchor="t" rtlCol="false" tIns="0" lIns="0" bIns="0" rIns="0">
            <a:spAutoFit/>
          </a:bodyPr>
          <a:lstStyle/>
          <a:p>
            <a:pPr algn="l">
              <a:lnSpc>
                <a:spcPts val="18479"/>
              </a:lnSpc>
              <a:spcBef>
                <a:spcPct val="0"/>
              </a:spcBef>
            </a:pPr>
            <a:r>
              <a:rPr lang="en-US" b="true" sz="13199" spc="-857">
                <a:solidFill>
                  <a:srgbClr val="FFFFFF"/>
                </a:solidFill>
                <a:latin typeface="Poppins Bold"/>
                <a:ea typeface="Poppins Bold"/>
                <a:cs typeface="Poppins Bold"/>
                <a:sym typeface="Poppins Bold"/>
              </a:rPr>
              <a:t>Questions</a:t>
            </a:r>
          </a:p>
        </p:txBody>
      </p:sp>
      <p:grpSp>
        <p:nvGrpSpPr>
          <p:cNvPr name="Group 3" id="3"/>
          <p:cNvGrpSpPr/>
          <p:nvPr/>
        </p:nvGrpSpPr>
        <p:grpSpPr>
          <a:xfrm rot="0">
            <a:off x="10548343" y="4570130"/>
            <a:ext cx="9376340" cy="937634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100000"/>
                  </a:srgbClr>
                </a:gs>
                <a:gs pos="100000">
                  <a:srgbClr val="DDEDA0">
                    <a:alpha val="100000"/>
                  </a:srgbClr>
                </a:gs>
              </a:gsLst>
              <a:lin ang="0"/>
            </a:gradFill>
          </p:spPr>
        </p:sp>
        <p:sp>
          <p:nvSpPr>
            <p:cNvPr name="TextBox 5" id="5"/>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sp>
        <p:nvSpPr>
          <p:cNvPr name="TextBox 6" id="6"/>
          <p:cNvSpPr txBox="true"/>
          <p:nvPr/>
        </p:nvSpPr>
        <p:spPr>
          <a:xfrm rot="0">
            <a:off x="1028700" y="2997073"/>
            <a:ext cx="9198758" cy="5870702"/>
          </a:xfrm>
          <a:prstGeom prst="rect">
            <a:avLst/>
          </a:prstGeom>
        </p:spPr>
        <p:txBody>
          <a:bodyPr anchor="t" rtlCol="false" tIns="0" lIns="0" bIns="0" rIns="0">
            <a:spAutoFit/>
          </a:bodyPr>
          <a:lstStyle/>
          <a:p>
            <a:pPr algn="just">
              <a:lnSpc>
                <a:spcPts val="3093"/>
              </a:lnSpc>
            </a:pPr>
            <a:r>
              <a:rPr lang="en-US" sz="2599" b="true">
                <a:solidFill>
                  <a:srgbClr val="FFFFFF"/>
                </a:solidFill>
                <a:latin typeface="Poppins Bold"/>
                <a:ea typeface="Poppins Bold"/>
                <a:cs typeface="Poppins Bold"/>
                <a:sym typeface="Poppins Bold"/>
              </a:rPr>
              <a:t>Q1: What’s the data source?</a:t>
            </a:r>
          </a:p>
          <a:p>
            <a:pPr algn="just" marL="1122678" indent="-374226" lvl="2">
              <a:lnSpc>
                <a:spcPts val="3093"/>
              </a:lnSpc>
              <a:buFont typeface="Arial"/>
              <a:buChar char="⚬"/>
            </a:pPr>
            <a:r>
              <a:rPr lang="en-US" sz="2599">
                <a:solidFill>
                  <a:srgbClr val="FFFFFF"/>
                </a:solidFill>
                <a:latin typeface="Poppins"/>
                <a:ea typeface="Poppins"/>
                <a:cs typeface="Poppins"/>
                <a:sym typeface="Poppins"/>
              </a:rPr>
              <a:t>The data is sourced from global financial repositories, including The World Bank.</a:t>
            </a:r>
          </a:p>
          <a:p>
            <a:pPr algn="just">
              <a:lnSpc>
                <a:spcPts val="3093"/>
              </a:lnSpc>
            </a:pPr>
          </a:p>
          <a:p>
            <a:pPr algn="just">
              <a:lnSpc>
                <a:spcPts val="3093"/>
              </a:lnSpc>
            </a:pPr>
            <a:r>
              <a:rPr lang="en-US" sz="2599" b="true">
                <a:solidFill>
                  <a:srgbClr val="FFFFFF"/>
                </a:solidFill>
                <a:latin typeface="Poppins Bold"/>
                <a:ea typeface="Poppins Bold"/>
                <a:cs typeface="Poppins Bold"/>
                <a:sym typeface="Poppins Bold"/>
              </a:rPr>
              <a:t>Q2: What types of data are analyzed?</a:t>
            </a:r>
          </a:p>
          <a:p>
            <a:pPr algn="just" marL="1122678" indent="-374226" lvl="2">
              <a:lnSpc>
                <a:spcPts val="3093"/>
              </a:lnSpc>
              <a:buFont typeface="Arial"/>
              <a:buChar char="⚬"/>
            </a:pPr>
            <a:r>
              <a:rPr lang="en-US" sz="2599">
                <a:solidFill>
                  <a:srgbClr val="FFFFFF"/>
                </a:solidFill>
                <a:latin typeface="Poppins"/>
                <a:ea typeface="Poppins"/>
                <a:cs typeface="Poppins"/>
                <a:sym typeface="Poppins"/>
              </a:rPr>
              <a:t>A combination of numerical and categorical data.</a:t>
            </a:r>
          </a:p>
          <a:p>
            <a:pPr algn="just">
              <a:lnSpc>
                <a:spcPts val="3093"/>
              </a:lnSpc>
            </a:pPr>
          </a:p>
          <a:p>
            <a:pPr algn="just">
              <a:lnSpc>
                <a:spcPts val="3093"/>
              </a:lnSpc>
            </a:pPr>
            <a:r>
              <a:rPr lang="en-US" sz="2599" b="true">
                <a:solidFill>
                  <a:srgbClr val="FFFFFF"/>
                </a:solidFill>
                <a:latin typeface="Poppins Bold"/>
                <a:ea typeface="Poppins Bold"/>
                <a:cs typeface="Poppins Bold"/>
                <a:sym typeface="Poppins Bold"/>
              </a:rPr>
              <a:t>Q3: What preprocessing techniques were applied?</a:t>
            </a:r>
          </a:p>
          <a:p>
            <a:pPr algn="just" marL="1122678" indent="-374226" lvl="2">
              <a:lnSpc>
                <a:spcPts val="3093"/>
              </a:lnSpc>
              <a:buFont typeface="Arial"/>
              <a:buChar char="⚬"/>
            </a:pPr>
            <a:r>
              <a:rPr lang="en-US" sz="2599">
                <a:solidFill>
                  <a:srgbClr val="FFFFFF"/>
                </a:solidFill>
                <a:latin typeface="Poppins"/>
                <a:ea typeface="Poppins"/>
                <a:cs typeface="Poppins"/>
                <a:sym typeface="Poppins"/>
              </a:rPr>
              <a:t>Removing outliers, imputing missing values, and normalizing datasets.</a:t>
            </a:r>
          </a:p>
          <a:p>
            <a:pPr algn="just">
              <a:lnSpc>
                <a:spcPts val="3093"/>
              </a:lnSpc>
            </a:pPr>
          </a:p>
          <a:p>
            <a:pPr algn="just">
              <a:lnSpc>
                <a:spcPts val="3093"/>
              </a:lnSpc>
            </a:pPr>
            <a:r>
              <a:rPr lang="en-US" sz="2599" b="true">
                <a:solidFill>
                  <a:srgbClr val="FFFFFF"/>
                </a:solidFill>
                <a:latin typeface="Poppins Bold"/>
                <a:ea typeface="Poppins Bold"/>
                <a:cs typeface="Poppins Bold"/>
                <a:sym typeface="Poppins Bold"/>
              </a:rPr>
              <a:t>Q4: What tools were used for analysis?</a:t>
            </a:r>
          </a:p>
          <a:p>
            <a:pPr algn="just" marL="1122678" indent="-374226" lvl="2">
              <a:lnSpc>
                <a:spcPts val="3093"/>
              </a:lnSpc>
              <a:buFont typeface="Arial"/>
              <a:buChar char="⚬"/>
            </a:pPr>
            <a:r>
              <a:rPr lang="en-US" sz="2599">
                <a:solidFill>
                  <a:srgbClr val="FFFFFF"/>
                </a:solidFill>
                <a:latin typeface="Poppins"/>
                <a:ea typeface="Poppins"/>
                <a:cs typeface="Poppins"/>
                <a:sym typeface="Poppins"/>
              </a:rPr>
              <a:t>Power BI dashboards and visualizations for trend analysis and predictive insights.</a:t>
            </a:r>
          </a:p>
        </p:txBody>
      </p:sp>
      <p:grpSp>
        <p:nvGrpSpPr>
          <p:cNvPr name="Group 7" id="7"/>
          <p:cNvGrpSpPr/>
          <p:nvPr/>
        </p:nvGrpSpPr>
        <p:grpSpPr>
          <a:xfrm rot="0">
            <a:off x="13790821" y="631522"/>
            <a:ext cx="2007878" cy="200787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100000"/>
                  </a:srgbClr>
                </a:gs>
                <a:gs pos="100000">
                  <a:srgbClr val="DDEDA0">
                    <a:alpha val="100000"/>
                  </a:srgbClr>
                </a:gs>
              </a:gsLst>
              <a:path path="circle">
                <a:fillToRect l="0" r="100000" t="0" b="100000"/>
              </a:path>
              <a:tileRect r="0" l="-100000" b="0" t="-100000"/>
            </a:gra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17AF7D">
                <a:alpha val="100000"/>
              </a:srgbClr>
            </a:gs>
            <a:gs pos="50000">
              <a:srgbClr val="2FD19C">
                <a:alpha val="100000"/>
              </a:srgbClr>
            </a:gs>
            <a:gs pos="100000">
              <a:srgbClr val="DDEDA0">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670485" y="2060587"/>
            <a:ext cx="11799623" cy="3063981"/>
          </a:xfrm>
          <a:prstGeom prst="rect">
            <a:avLst/>
          </a:prstGeom>
        </p:spPr>
        <p:txBody>
          <a:bodyPr anchor="t" rtlCol="false" tIns="0" lIns="0" bIns="0" rIns="0">
            <a:spAutoFit/>
          </a:bodyPr>
          <a:lstStyle/>
          <a:p>
            <a:pPr algn="just">
              <a:lnSpc>
                <a:spcPts val="23794"/>
              </a:lnSpc>
              <a:spcBef>
                <a:spcPct val="0"/>
              </a:spcBef>
            </a:pPr>
            <a:r>
              <a:rPr lang="en-US" b="true" sz="16995" spc="-1104">
                <a:solidFill>
                  <a:srgbClr val="000000"/>
                </a:solidFill>
                <a:latin typeface="Poppins Ultra-Bold"/>
                <a:ea typeface="Poppins Ultra-Bold"/>
                <a:cs typeface="Poppins Ultra-Bold"/>
                <a:sym typeface="Poppins Ultra-Bold"/>
              </a:rPr>
              <a:t>Conclusion</a:t>
            </a:r>
          </a:p>
        </p:txBody>
      </p:sp>
      <p:sp>
        <p:nvSpPr>
          <p:cNvPr name="TextBox 3" id="3"/>
          <p:cNvSpPr txBox="true"/>
          <p:nvPr/>
        </p:nvSpPr>
        <p:spPr>
          <a:xfrm rot="0">
            <a:off x="1911573" y="5127664"/>
            <a:ext cx="10597342" cy="3193542"/>
          </a:xfrm>
          <a:prstGeom prst="rect">
            <a:avLst/>
          </a:prstGeom>
        </p:spPr>
        <p:txBody>
          <a:bodyPr anchor="t" rtlCol="false" tIns="0" lIns="0" bIns="0" rIns="0">
            <a:spAutoFit/>
          </a:bodyPr>
          <a:lstStyle/>
          <a:p>
            <a:pPr algn="just" marL="518160" indent="-259080" lvl="1">
              <a:lnSpc>
                <a:spcPts val="2783"/>
              </a:lnSpc>
              <a:buFont typeface="Arial"/>
              <a:buChar char="•"/>
            </a:pPr>
            <a:r>
              <a:rPr lang="en-US" b="true" sz="2400">
                <a:solidFill>
                  <a:srgbClr val="000000"/>
                </a:solidFill>
                <a:latin typeface="Poppins Bold"/>
                <a:ea typeface="Poppins Bold"/>
                <a:cs typeface="Poppins Bold"/>
                <a:sym typeface="Poppins Bold"/>
              </a:rPr>
              <a:t>Summary:</a:t>
            </a:r>
            <a:r>
              <a:rPr lang="en-US" b="true" sz="2400">
                <a:solidFill>
                  <a:srgbClr val="000000"/>
                </a:solidFill>
                <a:latin typeface="Poppins Medium"/>
                <a:ea typeface="Poppins Medium"/>
                <a:cs typeface="Poppins Medium"/>
                <a:sym typeface="Poppins Medium"/>
              </a:rPr>
              <a:t> The project delivers actionable insights into financial services by analyzing key economic indicators and customer trends.</a:t>
            </a:r>
          </a:p>
          <a:p>
            <a:pPr algn="just" marL="518160" indent="-259080" lvl="1">
              <a:lnSpc>
                <a:spcPts val="2783"/>
              </a:lnSpc>
              <a:buFont typeface="Arial"/>
              <a:buChar char="•"/>
            </a:pPr>
            <a:r>
              <a:rPr lang="en-US" b="true" sz="2400">
                <a:solidFill>
                  <a:srgbClr val="000000"/>
                </a:solidFill>
                <a:latin typeface="Poppins Bold"/>
                <a:ea typeface="Poppins Bold"/>
                <a:cs typeface="Poppins Bold"/>
                <a:sym typeface="Poppins Bold"/>
              </a:rPr>
              <a:t>Recommendations:</a:t>
            </a:r>
            <a:r>
              <a:rPr lang="en-US" b="true" sz="2400">
                <a:solidFill>
                  <a:srgbClr val="000000"/>
                </a:solidFill>
                <a:latin typeface="Poppins Medium"/>
                <a:ea typeface="Poppins Medium"/>
                <a:cs typeface="Poppins Medium"/>
                <a:sym typeface="Poppins Medium"/>
              </a:rPr>
              <a:t> Focus on digital transformation, optimize high-performing products, and leverage data analytics for strategic planning.</a:t>
            </a:r>
          </a:p>
          <a:p>
            <a:pPr algn="just" marL="518160" indent="-259080" lvl="1">
              <a:lnSpc>
                <a:spcPts val="2783"/>
              </a:lnSpc>
              <a:buFont typeface="Arial"/>
              <a:buChar char="•"/>
            </a:pPr>
            <a:r>
              <a:rPr lang="en-US" b="true" sz="2400">
                <a:solidFill>
                  <a:srgbClr val="000000"/>
                </a:solidFill>
                <a:latin typeface="Poppins Bold"/>
                <a:ea typeface="Poppins Bold"/>
                <a:cs typeface="Poppins Bold"/>
                <a:sym typeface="Poppins Bold"/>
              </a:rPr>
              <a:t>Outcome:</a:t>
            </a:r>
            <a:r>
              <a:rPr lang="en-US" b="true" sz="2400">
                <a:solidFill>
                  <a:srgbClr val="000000"/>
                </a:solidFill>
                <a:latin typeface="Poppins Medium"/>
                <a:ea typeface="Poppins Medium"/>
                <a:cs typeface="Poppins Medium"/>
                <a:sym typeface="Poppins Medium"/>
              </a:rPr>
              <a:t> Enhanced decision-making and operational efficiency in the financial sector.</a:t>
            </a:r>
          </a:p>
          <a:p>
            <a:pPr algn="just" marL="0" indent="0" lvl="0">
              <a:lnSpc>
                <a:spcPts val="2783"/>
              </a:lnSpc>
            </a:pPr>
          </a:p>
        </p:txBody>
      </p:sp>
      <p:grpSp>
        <p:nvGrpSpPr>
          <p:cNvPr name="Group 4" id="4"/>
          <p:cNvGrpSpPr/>
          <p:nvPr/>
        </p:nvGrpSpPr>
        <p:grpSpPr>
          <a:xfrm rot="-10800000">
            <a:off x="14384127" y="-1292961"/>
            <a:ext cx="7659596" cy="76595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3470108" y="1331341"/>
            <a:ext cx="1553506" cy="155350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100000"/>
                  </a:srgbClr>
                </a:gs>
                <a:gs pos="100000">
                  <a:srgbClr val="DDEDA0">
                    <a:alpha val="100000"/>
                  </a:srgbClr>
                </a:gs>
              </a:gsLst>
              <a:path path="circle">
                <a:fillToRect l="0" r="100000" t="0" b="100000"/>
              </a:path>
              <a:tileRect r="0" l="-100000" b="0" t="-100000"/>
            </a:gra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753029" y="2761049"/>
            <a:ext cx="4781942" cy="2379353"/>
          </a:xfrm>
          <a:prstGeom prst="rect">
            <a:avLst/>
          </a:prstGeom>
        </p:spPr>
        <p:txBody>
          <a:bodyPr anchor="t" rtlCol="false" tIns="0" lIns="0" bIns="0" rIns="0">
            <a:spAutoFit/>
          </a:bodyPr>
          <a:lstStyle/>
          <a:p>
            <a:pPr algn="just">
              <a:lnSpc>
                <a:spcPts val="18479"/>
              </a:lnSpc>
              <a:spcBef>
                <a:spcPct val="0"/>
              </a:spcBef>
            </a:pPr>
            <a:r>
              <a:rPr lang="en-US" sz="13199" spc="-857">
                <a:solidFill>
                  <a:srgbClr val="FFFFFF"/>
                </a:solidFill>
                <a:latin typeface="Poppins"/>
                <a:ea typeface="Poppins"/>
                <a:cs typeface="Poppins"/>
                <a:sym typeface="Poppins"/>
              </a:rPr>
              <a:t>Thank</a:t>
            </a:r>
          </a:p>
        </p:txBody>
      </p:sp>
      <p:sp>
        <p:nvSpPr>
          <p:cNvPr name="TextBox 3" id="3"/>
          <p:cNvSpPr txBox="true"/>
          <p:nvPr/>
        </p:nvSpPr>
        <p:spPr>
          <a:xfrm rot="0">
            <a:off x="7448624" y="4471413"/>
            <a:ext cx="3390751" cy="2379353"/>
          </a:xfrm>
          <a:prstGeom prst="rect">
            <a:avLst/>
          </a:prstGeom>
        </p:spPr>
        <p:txBody>
          <a:bodyPr anchor="t" rtlCol="false" tIns="0" lIns="0" bIns="0" rIns="0">
            <a:spAutoFit/>
          </a:bodyPr>
          <a:lstStyle/>
          <a:p>
            <a:pPr algn="just">
              <a:lnSpc>
                <a:spcPts val="18479"/>
              </a:lnSpc>
              <a:spcBef>
                <a:spcPct val="0"/>
              </a:spcBef>
            </a:pPr>
            <a:r>
              <a:rPr lang="en-US" b="true" sz="13199" spc="-857">
                <a:solidFill>
                  <a:srgbClr val="FFFFFF"/>
                </a:solidFill>
                <a:latin typeface="Poppins Bold"/>
                <a:ea typeface="Poppins Bold"/>
                <a:cs typeface="Poppins Bold"/>
                <a:sym typeface="Poppins Bold"/>
              </a:rPr>
              <a:t>You</a:t>
            </a:r>
          </a:p>
        </p:txBody>
      </p:sp>
      <p:grpSp>
        <p:nvGrpSpPr>
          <p:cNvPr name="Group 4" id="4"/>
          <p:cNvGrpSpPr/>
          <p:nvPr/>
        </p:nvGrpSpPr>
        <p:grpSpPr>
          <a:xfrm rot="0">
            <a:off x="11408936" y="3038018"/>
            <a:ext cx="8454131" cy="845413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88000"/>
                  </a:srgbClr>
                </a:gs>
                <a:gs pos="100000">
                  <a:srgbClr val="DDEDA0">
                    <a:alpha val="88000"/>
                  </a:srgbClr>
                </a:gs>
              </a:gsLst>
              <a:path path="circle">
                <a:fillToRect l="0" r="100000" t="0" b="100000"/>
              </a:path>
              <a:tileRect r="0" l="-100000" b="0" t="-100000"/>
            </a:gradFill>
          </p:spPr>
        </p:sp>
        <p:sp>
          <p:nvSpPr>
            <p:cNvPr name="TextBox 6" id="6"/>
            <p:cNvSpPr txBox="true"/>
            <p:nvPr/>
          </p:nvSpPr>
          <p:spPr>
            <a:xfrm>
              <a:off x="76200" y="66675"/>
              <a:ext cx="660400" cy="669925"/>
            </a:xfrm>
            <a:prstGeom prst="rect">
              <a:avLst/>
            </a:prstGeom>
          </p:spPr>
          <p:txBody>
            <a:bodyPr anchor="ctr" rtlCol="false" tIns="50800" lIns="50800" bIns="50800" rIns="50800"/>
            <a:lstStyle/>
            <a:p>
              <a:pPr algn="just" marL="0" indent="0" lvl="0">
                <a:lnSpc>
                  <a:spcPts val="2783"/>
                </a:lnSpc>
                <a:spcBef>
                  <a:spcPct val="0"/>
                </a:spcBef>
              </a:pPr>
            </a:p>
          </p:txBody>
        </p:sp>
      </p:grpSp>
      <p:grpSp>
        <p:nvGrpSpPr>
          <p:cNvPr name="Group 7" id="7"/>
          <p:cNvGrpSpPr/>
          <p:nvPr/>
        </p:nvGrpSpPr>
        <p:grpSpPr>
          <a:xfrm rot="5400000">
            <a:off x="12954822" y="-1686385"/>
            <a:ext cx="7241311" cy="724131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047750" y="8197896"/>
            <a:ext cx="16230600" cy="1060404"/>
            <a:chOff x="0" y="0"/>
            <a:chExt cx="4274726" cy="279283"/>
          </a:xfrm>
        </p:grpSpPr>
        <p:sp>
          <p:nvSpPr>
            <p:cNvPr name="Freeform 11" id="11"/>
            <p:cNvSpPr/>
            <p:nvPr/>
          </p:nvSpPr>
          <p:spPr>
            <a:xfrm flipH="false" flipV="false" rot="0">
              <a:off x="0" y="0"/>
              <a:ext cx="4274726" cy="279283"/>
            </a:xfrm>
            <a:custGeom>
              <a:avLst/>
              <a:gdLst/>
              <a:ahLst/>
              <a:cxnLst/>
              <a:rect r="r" b="b" t="t" l="l"/>
              <a:pathLst>
                <a:path h="279283" w="4274726">
                  <a:moveTo>
                    <a:pt x="47700" y="0"/>
                  </a:moveTo>
                  <a:lnTo>
                    <a:pt x="4227026" y="0"/>
                  </a:lnTo>
                  <a:cubicBezTo>
                    <a:pt x="4239677" y="0"/>
                    <a:pt x="4251809" y="5025"/>
                    <a:pt x="4260755" y="13971"/>
                  </a:cubicBezTo>
                  <a:cubicBezTo>
                    <a:pt x="4269700" y="22916"/>
                    <a:pt x="4274726" y="35049"/>
                    <a:pt x="4274726" y="47700"/>
                  </a:cubicBezTo>
                  <a:lnTo>
                    <a:pt x="4274726" y="231584"/>
                  </a:lnTo>
                  <a:cubicBezTo>
                    <a:pt x="4274726" y="244234"/>
                    <a:pt x="4269700" y="256367"/>
                    <a:pt x="4260755" y="265312"/>
                  </a:cubicBezTo>
                  <a:cubicBezTo>
                    <a:pt x="4251809" y="274258"/>
                    <a:pt x="4239677" y="279283"/>
                    <a:pt x="4227026" y="279283"/>
                  </a:cubicBezTo>
                  <a:lnTo>
                    <a:pt x="47700" y="279283"/>
                  </a:lnTo>
                  <a:cubicBezTo>
                    <a:pt x="35049" y="279283"/>
                    <a:pt x="22916" y="274258"/>
                    <a:pt x="13971" y="265312"/>
                  </a:cubicBezTo>
                  <a:cubicBezTo>
                    <a:pt x="5025" y="256367"/>
                    <a:pt x="0" y="244234"/>
                    <a:pt x="0" y="231584"/>
                  </a:cubicBezTo>
                  <a:lnTo>
                    <a:pt x="0" y="47700"/>
                  </a:lnTo>
                  <a:cubicBezTo>
                    <a:pt x="0" y="35049"/>
                    <a:pt x="5025" y="22916"/>
                    <a:pt x="13971" y="13971"/>
                  </a:cubicBezTo>
                  <a:cubicBezTo>
                    <a:pt x="22916" y="5025"/>
                    <a:pt x="35049" y="0"/>
                    <a:pt x="47700" y="0"/>
                  </a:cubicBezTo>
                  <a:close/>
                </a:path>
              </a:pathLst>
            </a:custGeom>
            <a:gradFill rotWithShape="true">
              <a:gsLst>
                <a:gs pos="0">
                  <a:srgbClr val="17AF7D">
                    <a:alpha val="100000"/>
                  </a:srgbClr>
                </a:gs>
                <a:gs pos="50000">
                  <a:srgbClr val="2FD19C">
                    <a:alpha val="100000"/>
                  </a:srgbClr>
                </a:gs>
                <a:gs pos="100000">
                  <a:srgbClr val="DDEDA0">
                    <a:alpha val="100000"/>
                  </a:srgbClr>
                </a:gs>
              </a:gsLst>
              <a:path path="circle">
                <a:fillToRect l="0" r="100000" t="0" b="100000"/>
              </a:path>
              <a:tileRect r="0" l="-100000" b="0" t="-100000"/>
            </a:gradFill>
          </p:spPr>
        </p:sp>
        <p:sp>
          <p:nvSpPr>
            <p:cNvPr name="TextBox 12" id="12"/>
            <p:cNvSpPr txBox="true"/>
            <p:nvPr/>
          </p:nvSpPr>
          <p:spPr>
            <a:xfrm>
              <a:off x="0" y="-57150"/>
              <a:ext cx="4274726" cy="336433"/>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7754044" y="8329241"/>
            <a:ext cx="2818013" cy="797714"/>
          </a:xfrm>
          <a:custGeom>
            <a:avLst/>
            <a:gdLst/>
            <a:ahLst/>
            <a:cxnLst/>
            <a:rect r="r" b="b" t="t" l="l"/>
            <a:pathLst>
              <a:path h="797714" w="2818013">
                <a:moveTo>
                  <a:pt x="0" y="0"/>
                </a:moveTo>
                <a:lnTo>
                  <a:pt x="2818012" y="0"/>
                </a:lnTo>
                <a:lnTo>
                  <a:pt x="2818012" y="797714"/>
                </a:lnTo>
                <a:lnTo>
                  <a:pt x="0" y="797714"/>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5400000">
            <a:off x="12789235" y="5143500"/>
            <a:ext cx="7475988" cy="747598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419314" y="1482363"/>
            <a:ext cx="2369921" cy="236992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100000"/>
                  </a:srgbClr>
                </a:gs>
                <a:gs pos="100000">
                  <a:srgbClr val="DDEDA0">
                    <a:alpha val="100000"/>
                  </a:srgbClr>
                </a:gs>
              </a:gsLst>
              <a:path path="circle">
                <a:fillToRect l="0" r="100000" t="0" b="100000"/>
              </a:path>
              <a:tileRect r="0" l="-100000" b="0" t="-100000"/>
            </a:gradFill>
          </p:spPr>
        </p:sp>
        <p:sp>
          <p:nvSpPr>
            <p:cNvPr name="TextBox 7" id="7"/>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sp>
        <p:nvSpPr>
          <p:cNvPr name="TextBox 8" id="8"/>
          <p:cNvSpPr txBox="true"/>
          <p:nvPr/>
        </p:nvSpPr>
        <p:spPr>
          <a:xfrm rot="0">
            <a:off x="1765891" y="1617615"/>
            <a:ext cx="5722658" cy="2379353"/>
          </a:xfrm>
          <a:prstGeom prst="rect">
            <a:avLst/>
          </a:prstGeom>
        </p:spPr>
        <p:txBody>
          <a:bodyPr anchor="t" rtlCol="false" tIns="0" lIns="0" bIns="0" rIns="0">
            <a:spAutoFit/>
          </a:bodyPr>
          <a:lstStyle/>
          <a:p>
            <a:pPr algn="l">
              <a:lnSpc>
                <a:spcPts val="18479"/>
              </a:lnSpc>
              <a:spcBef>
                <a:spcPct val="0"/>
              </a:spcBef>
            </a:pPr>
            <a:r>
              <a:rPr lang="en-US" b="true" sz="13199" spc="-857">
                <a:solidFill>
                  <a:srgbClr val="FFFFFF"/>
                </a:solidFill>
                <a:latin typeface="Poppins Medium"/>
                <a:ea typeface="Poppins Medium"/>
                <a:cs typeface="Poppins Medium"/>
                <a:sym typeface="Poppins Medium"/>
              </a:rPr>
              <a:t>About</a:t>
            </a:r>
          </a:p>
        </p:txBody>
      </p:sp>
      <p:sp>
        <p:nvSpPr>
          <p:cNvPr name="TextBox 9" id="9"/>
          <p:cNvSpPr txBox="true"/>
          <p:nvPr/>
        </p:nvSpPr>
        <p:spPr>
          <a:xfrm rot="0">
            <a:off x="1765891" y="3219450"/>
            <a:ext cx="6985625" cy="2379353"/>
          </a:xfrm>
          <a:prstGeom prst="rect">
            <a:avLst/>
          </a:prstGeom>
        </p:spPr>
        <p:txBody>
          <a:bodyPr anchor="t" rtlCol="false" tIns="0" lIns="0" bIns="0" rIns="0">
            <a:spAutoFit/>
          </a:bodyPr>
          <a:lstStyle/>
          <a:p>
            <a:pPr algn="l">
              <a:lnSpc>
                <a:spcPts val="18479"/>
              </a:lnSpc>
              <a:spcBef>
                <a:spcPct val="0"/>
              </a:spcBef>
            </a:pPr>
            <a:r>
              <a:rPr lang="en-US" b="true" sz="13199" spc="-857">
                <a:solidFill>
                  <a:srgbClr val="FFFFFF"/>
                </a:solidFill>
                <a:latin typeface="Poppins Bold"/>
                <a:ea typeface="Poppins Bold"/>
                <a:cs typeface="Poppins Bold"/>
                <a:sym typeface="Poppins Bold"/>
              </a:rPr>
              <a:t>Project</a:t>
            </a:r>
          </a:p>
        </p:txBody>
      </p:sp>
      <p:sp>
        <p:nvSpPr>
          <p:cNvPr name="TextBox 10" id="10"/>
          <p:cNvSpPr txBox="true"/>
          <p:nvPr/>
        </p:nvSpPr>
        <p:spPr>
          <a:xfrm rot="0">
            <a:off x="2142746" y="6319966"/>
            <a:ext cx="8276568" cy="1927733"/>
          </a:xfrm>
          <a:prstGeom prst="rect">
            <a:avLst/>
          </a:prstGeom>
        </p:spPr>
        <p:txBody>
          <a:bodyPr anchor="t" rtlCol="false" tIns="0" lIns="0" bIns="0" rIns="0">
            <a:spAutoFit/>
          </a:bodyPr>
          <a:lstStyle/>
          <a:p>
            <a:pPr algn="just" marL="0" indent="0" lvl="0">
              <a:lnSpc>
                <a:spcPts val="3015"/>
              </a:lnSpc>
            </a:pPr>
            <a:r>
              <a:rPr lang="en-US" b="true" sz="2599">
                <a:solidFill>
                  <a:srgbClr val="FFFFFF"/>
                </a:solidFill>
                <a:latin typeface="Poppins Medium"/>
                <a:ea typeface="Poppins Medium"/>
                <a:cs typeface="Poppins Medium"/>
                <a:sym typeface="Poppins Medium"/>
              </a:rPr>
              <a:t>This project focuses on leveraging Power BI to analyze the financial services sector, encompassing banks, insurance companies, and investment funds. It aims to uncover actionable insights by visualizing key data trends.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7AF7D">
                <a:alpha val="100000"/>
              </a:srgbClr>
            </a:gs>
            <a:gs pos="50000">
              <a:srgbClr val="2FD19C">
                <a:alpha val="100000"/>
              </a:srgbClr>
            </a:gs>
            <a:gs pos="100000">
              <a:srgbClr val="DDEDA0">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841254" y="1978771"/>
            <a:ext cx="7780494" cy="6954822"/>
            <a:chOff x="0" y="0"/>
            <a:chExt cx="2133545" cy="1907132"/>
          </a:xfrm>
        </p:grpSpPr>
        <p:sp>
          <p:nvSpPr>
            <p:cNvPr name="Freeform 3" id="3"/>
            <p:cNvSpPr/>
            <p:nvPr/>
          </p:nvSpPr>
          <p:spPr>
            <a:xfrm flipH="false" flipV="false" rot="0">
              <a:off x="0" y="0"/>
              <a:ext cx="2133545" cy="1907132"/>
            </a:xfrm>
            <a:custGeom>
              <a:avLst/>
              <a:gdLst/>
              <a:ahLst/>
              <a:cxnLst/>
              <a:rect r="r" b="b" t="t" l="l"/>
              <a:pathLst>
                <a:path h="1907132" w="2133545">
                  <a:moveTo>
                    <a:pt x="67663" y="0"/>
                  </a:moveTo>
                  <a:lnTo>
                    <a:pt x="2065882" y="0"/>
                  </a:lnTo>
                  <a:cubicBezTo>
                    <a:pt x="2103251" y="0"/>
                    <a:pt x="2133545" y="30294"/>
                    <a:pt x="2133545" y="67663"/>
                  </a:cubicBezTo>
                  <a:lnTo>
                    <a:pt x="2133545" y="1839469"/>
                  </a:lnTo>
                  <a:cubicBezTo>
                    <a:pt x="2133545" y="1857414"/>
                    <a:pt x="2126416" y="1874624"/>
                    <a:pt x="2113727" y="1887314"/>
                  </a:cubicBezTo>
                  <a:cubicBezTo>
                    <a:pt x="2101038" y="1900003"/>
                    <a:pt x="2083828" y="1907132"/>
                    <a:pt x="2065882" y="1907132"/>
                  </a:cubicBezTo>
                  <a:lnTo>
                    <a:pt x="67663" y="1907132"/>
                  </a:lnTo>
                  <a:cubicBezTo>
                    <a:pt x="30294" y="1907132"/>
                    <a:pt x="0" y="1876838"/>
                    <a:pt x="0" y="1839469"/>
                  </a:cubicBezTo>
                  <a:lnTo>
                    <a:pt x="0" y="67663"/>
                  </a:lnTo>
                  <a:cubicBezTo>
                    <a:pt x="0" y="30294"/>
                    <a:pt x="30294" y="0"/>
                    <a:pt x="67663" y="0"/>
                  </a:cubicBezTo>
                  <a:close/>
                </a:path>
              </a:pathLst>
            </a:custGeom>
            <a:gradFill rotWithShape="true">
              <a:gsLst>
                <a:gs pos="0">
                  <a:srgbClr val="17AF7D">
                    <a:alpha val="43000"/>
                  </a:srgbClr>
                </a:gs>
                <a:gs pos="100000">
                  <a:srgbClr val="DDEDA0">
                    <a:alpha val="43000"/>
                  </a:srgbClr>
                </a:gs>
              </a:gsLst>
              <a:path path="circle">
                <a:fillToRect l="0" r="100000" t="0" b="100000"/>
              </a:path>
              <a:tileRect r="0" l="-100000" b="0" t="-100000"/>
            </a:gradFill>
          </p:spPr>
        </p:sp>
        <p:sp>
          <p:nvSpPr>
            <p:cNvPr name="TextBox 4" id="4"/>
            <p:cNvSpPr txBox="true"/>
            <p:nvPr/>
          </p:nvSpPr>
          <p:spPr>
            <a:xfrm>
              <a:off x="0" y="-66675"/>
              <a:ext cx="2133545" cy="1973807"/>
            </a:xfrm>
            <a:prstGeom prst="rect">
              <a:avLst/>
            </a:prstGeom>
          </p:spPr>
          <p:txBody>
            <a:bodyPr anchor="ctr" rtlCol="false" tIns="50800" lIns="50800" bIns="50800" rIns="50800"/>
            <a:lstStyle/>
            <a:p>
              <a:pPr algn="ctr">
                <a:lnSpc>
                  <a:spcPts val="3380"/>
                </a:lnSpc>
              </a:pPr>
            </a:p>
          </p:txBody>
        </p:sp>
      </p:grpSp>
      <p:sp>
        <p:nvSpPr>
          <p:cNvPr name="TextBox 5" id="5"/>
          <p:cNvSpPr txBox="true"/>
          <p:nvPr/>
        </p:nvSpPr>
        <p:spPr>
          <a:xfrm rot="0">
            <a:off x="1666252" y="1976470"/>
            <a:ext cx="7766402" cy="1987544"/>
          </a:xfrm>
          <a:prstGeom prst="rect">
            <a:avLst/>
          </a:prstGeom>
        </p:spPr>
        <p:txBody>
          <a:bodyPr anchor="t" rtlCol="false" tIns="0" lIns="0" bIns="0" rIns="0">
            <a:spAutoFit/>
          </a:bodyPr>
          <a:lstStyle/>
          <a:p>
            <a:pPr algn="l">
              <a:lnSpc>
                <a:spcPts val="15400"/>
              </a:lnSpc>
              <a:spcBef>
                <a:spcPct val="0"/>
              </a:spcBef>
            </a:pPr>
            <a:r>
              <a:rPr lang="en-US" b="true" sz="11000" spc="-715">
                <a:solidFill>
                  <a:srgbClr val="000000"/>
                </a:solidFill>
                <a:latin typeface="Poppins Medium"/>
                <a:ea typeface="Poppins Medium"/>
                <a:cs typeface="Poppins Medium"/>
                <a:sym typeface="Poppins Medium"/>
              </a:rPr>
              <a:t>Objective</a:t>
            </a:r>
          </a:p>
        </p:txBody>
      </p:sp>
      <p:grpSp>
        <p:nvGrpSpPr>
          <p:cNvPr name="Group 6" id="6"/>
          <p:cNvGrpSpPr/>
          <p:nvPr/>
        </p:nvGrpSpPr>
        <p:grpSpPr>
          <a:xfrm rot="0">
            <a:off x="-2461175" y="4668427"/>
            <a:ext cx="8454131" cy="84541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88000"/>
                  </a:srgbClr>
                </a:gs>
                <a:gs pos="100000">
                  <a:srgbClr val="DDEDA0">
                    <a:alpha val="88000"/>
                  </a:srgbClr>
                </a:gs>
              </a:gsLst>
              <a:path path="circle">
                <a:fillToRect l="0" r="100000" t="0" b="100000"/>
              </a:path>
              <a:tileRect r="0" l="-100000" b="0" t="-100000"/>
            </a:gradFill>
          </p:spPr>
        </p:sp>
        <p:sp>
          <p:nvSpPr>
            <p:cNvPr name="TextBox 8" id="8"/>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sp>
        <p:nvSpPr>
          <p:cNvPr name="TextBox 9" id="9"/>
          <p:cNvSpPr txBox="true"/>
          <p:nvPr/>
        </p:nvSpPr>
        <p:spPr>
          <a:xfrm rot="0">
            <a:off x="1666252" y="3404875"/>
            <a:ext cx="7766402" cy="1987544"/>
          </a:xfrm>
          <a:prstGeom prst="rect">
            <a:avLst/>
          </a:prstGeom>
        </p:spPr>
        <p:txBody>
          <a:bodyPr anchor="t" rtlCol="false" tIns="0" lIns="0" bIns="0" rIns="0">
            <a:spAutoFit/>
          </a:bodyPr>
          <a:lstStyle/>
          <a:p>
            <a:pPr algn="l">
              <a:lnSpc>
                <a:spcPts val="15400"/>
              </a:lnSpc>
              <a:spcBef>
                <a:spcPct val="0"/>
              </a:spcBef>
            </a:pPr>
            <a:r>
              <a:rPr lang="en-US" b="true" sz="11000" spc="-715">
                <a:solidFill>
                  <a:srgbClr val="000000"/>
                </a:solidFill>
                <a:latin typeface="Poppins Bold"/>
                <a:ea typeface="Poppins Bold"/>
                <a:cs typeface="Poppins Bold"/>
                <a:sym typeface="Poppins Bold"/>
              </a:rPr>
              <a:t>Overview</a:t>
            </a:r>
          </a:p>
        </p:txBody>
      </p:sp>
      <p:grpSp>
        <p:nvGrpSpPr>
          <p:cNvPr name="Group 10" id="10"/>
          <p:cNvGrpSpPr/>
          <p:nvPr/>
        </p:nvGrpSpPr>
        <p:grpSpPr>
          <a:xfrm rot="0">
            <a:off x="1664174" y="5278008"/>
            <a:ext cx="6851091" cy="3617485"/>
            <a:chOff x="0" y="0"/>
            <a:chExt cx="1878687" cy="991977"/>
          </a:xfrm>
        </p:grpSpPr>
        <p:sp>
          <p:nvSpPr>
            <p:cNvPr name="Freeform 11" id="11"/>
            <p:cNvSpPr/>
            <p:nvPr/>
          </p:nvSpPr>
          <p:spPr>
            <a:xfrm flipH="false" flipV="false" rot="0">
              <a:off x="0" y="0"/>
              <a:ext cx="1878687" cy="991977"/>
            </a:xfrm>
            <a:custGeom>
              <a:avLst/>
              <a:gdLst/>
              <a:ahLst/>
              <a:cxnLst/>
              <a:rect r="r" b="b" t="t" l="l"/>
              <a:pathLst>
                <a:path h="991977" w="1878687">
                  <a:moveTo>
                    <a:pt x="76842" y="0"/>
                  </a:moveTo>
                  <a:lnTo>
                    <a:pt x="1801845" y="0"/>
                  </a:lnTo>
                  <a:cubicBezTo>
                    <a:pt x="1844284" y="0"/>
                    <a:pt x="1878687" y="34403"/>
                    <a:pt x="1878687" y="76842"/>
                  </a:cubicBezTo>
                  <a:lnTo>
                    <a:pt x="1878687" y="915135"/>
                  </a:lnTo>
                  <a:cubicBezTo>
                    <a:pt x="1878687" y="935515"/>
                    <a:pt x="1870591" y="955060"/>
                    <a:pt x="1856181" y="969470"/>
                  </a:cubicBezTo>
                  <a:cubicBezTo>
                    <a:pt x="1841770" y="983881"/>
                    <a:pt x="1822225" y="991977"/>
                    <a:pt x="1801845" y="991977"/>
                  </a:cubicBezTo>
                  <a:lnTo>
                    <a:pt x="76842" y="991977"/>
                  </a:lnTo>
                  <a:cubicBezTo>
                    <a:pt x="34403" y="991977"/>
                    <a:pt x="0" y="957574"/>
                    <a:pt x="0" y="915135"/>
                  </a:cubicBezTo>
                  <a:lnTo>
                    <a:pt x="0" y="76842"/>
                  </a:lnTo>
                  <a:cubicBezTo>
                    <a:pt x="0" y="56462"/>
                    <a:pt x="8096" y="36917"/>
                    <a:pt x="22506" y="22506"/>
                  </a:cubicBezTo>
                  <a:cubicBezTo>
                    <a:pt x="36917" y="8096"/>
                    <a:pt x="56462" y="0"/>
                    <a:pt x="76842" y="0"/>
                  </a:cubicBezTo>
                  <a:close/>
                </a:path>
              </a:pathLst>
            </a:custGeom>
            <a:gradFill rotWithShape="true">
              <a:gsLst>
                <a:gs pos="0">
                  <a:srgbClr val="17AF7D">
                    <a:alpha val="43000"/>
                  </a:srgbClr>
                </a:gs>
                <a:gs pos="100000">
                  <a:srgbClr val="DDEDA0">
                    <a:alpha val="43000"/>
                  </a:srgbClr>
                </a:gs>
              </a:gsLst>
              <a:path path="circle">
                <a:fillToRect l="0" r="100000" t="0" b="100000"/>
              </a:path>
              <a:tileRect r="0" l="-100000" b="0" t="-100000"/>
            </a:gradFill>
          </p:spPr>
        </p:sp>
        <p:sp>
          <p:nvSpPr>
            <p:cNvPr name="TextBox 12" id="12"/>
            <p:cNvSpPr txBox="true"/>
            <p:nvPr/>
          </p:nvSpPr>
          <p:spPr>
            <a:xfrm>
              <a:off x="0" y="-66675"/>
              <a:ext cx="1878687" cy="1058652"/>
            </a:xfrm>
            <a:prstGeom prst="rect">
              <a:avLst/>
            </a:prstGeom>
          </p:spPr>
          <p:txBody>
            <a:bodyPr anchor="ctr" rtlCol="false" tIns="50800" lIns="50800" bIns="50800" rIns="50800"/>
            <a:lstStyle/>
            <a:p>
              <a:pPr algn="ctr">
                <a:lnSpc>
                  <a:spcPts val="3380"/>
                </a:lnSpc>
              </a:pPr>
            </a:p>
          </p:txBody>
        </p:sp>
      </p:grpSp>
      <p:grpSp>
        <p:nvGrpSpPr>
          <p:cNvPr name="Group 13" id="13"/>
          <p:cNvGrpSpPr/>
          <p:nvPr/>
        </p:nvGrpSpPr>
        <p:grpSpPr>
          <a:xfrm rot="5400000">
            <a:off x="15215635" y="-1457729"/>
            <a:ext cx="4552116" cy="455211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9617662" y="2342343"/>
            <a:ext cx="6227679" cy="6227679"/>
          </a:xfrm>
          <a:custGeom>
            <a:avLst/>
            <a:gdLst/>
            <a:ahLst/>
            <a:cxnLst/>
            <a:rect r="r" b="b" t="t" l="l"/>
            <a:pathLst>
              <a:path h="6227679" w="6227679">
                <a:moveTo>
                  <a:pt x="0" y="0"/>
                </a:moveTo>
                <a:lnTo>
                  <a:pt x="6227679" y="0"/>
                </a:lnTo>
                <a:lnTo>
                  <a:pt x="6227679" y="6227679"/>
                </a:lnTo>
                <a:lnTo>
                  <a:pt x="0" y="62276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1835916" y="5589817"/>
            <a:ext cx="6146103" cy="3070733"/>
          </a:xfrm>
          <a:prstGeom prst="rect">
            <a:avLst/>
          </a:prstGeom>
        </p:spPr>
        <p:txBody>
          <a:bodyPr anchor="t" rtlCol="false" tIns="0" lIns="0" bIns="0" rIns="0">
            <a:spAutoFit/>
          </a:bodyPr>
          <a:lstStyle/>
          <a:p>
            <a:pPr algn="just" marL="0" indent="0" lvl="0">
              <a:lnSpc>
                <a:spcPts val="3015"/>
              </a:lnSpc>
            </a:pPr>
            <a:r>
              <a:rPr lang="en-US" b="true" sz="2599">
                <a:solidFill>
                  <a:srgbClr val="000000"/>
                </a:solidFill>
                <a:latin typeface="Poppins Medium"/>
                <a:ea typeface="Poppins Medium"/>
                <a:cs typeface="Poppins Medium"/>
                <a:sym typeface="Poppins Medium"/>
              </a:rPr>
              <a:t>The objective is to utilize data visualization techniques to understand and analyze financial service operations. By applying Business Intelligence tools like Power BI, the project aims to deliver a clear, visual understanding of the data and identify growth opportunities.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803991" y="1618505"/>
            <a:ext cx="6605227" cy="2379353"/>
          </a:xfrm>
          <a:prstGeom prst="rect">
            <a:avLst/>
          </a:prstGeom>
        </p:spPr>
        <p:txBody>
          <a:bodyPr anchor="t" rtlCol="false" tIns="0" lIns="0" bIns="0" rIns="0">
            <a:spAutoFit/>
          </a:bodyPr>
          <a:lstStyle/>
          <a:p>
            <a:pPr algn="l">
              <a:lnSpc>
                <a:spcPts val="18479"/>
              </a:lnSpc>
              <a:spcBef>
                <a:spcPct val="0"/>
              </a:spcBef>
            </a:pPr>
            <a:r>
              <a:rPr lang="en-US" b="true" sz="13199" spc="-857">
                <a:solidFill>
                  <a:srgbClr val="FFFFFF"/>
                </a:solidFill>
                <a:latin typeface="Poppins Medium"/>
                <a:ea typeface="Poppins Medium"/>
                <a:cs typeface="Poppins Medium"/>
                <a:sym typeface="Poppins Medium"/>
              </a:rPr>
              <a:t>Problem </a:t>
            </a:r>
          </a:p>
        </p:txBody>
      </p:sp>
      <p:sp>
        <p:nvSpPr>
          <p:cNvPr name="TextBox 3" id="3"/>
          <p:cNvSpPr txBox="true"/>
          <p:nvPr/>
        </p:nvSpPr>
        <p:spPr>
          <a:xfrm rot="0">
            <a:off x="1803991" y="3052440"/>
            <a:ext cx="8721828" cy="2379353"/>
          </a:xfrm>
          <a:prstGeom prst="rect">
            <a:avLst/>
          </a:prstGeom>
        </p:spPr>
        <p:txBody>
          <a:bodyPr anchor="t" rtlCol="false" tIns="0" lIns="0" bIns="0" rIns="0">
            <a:spAutoFit/>
          </a:bodyPr>
          <a:lstStyle/>
          <a:p>
            <a:pPr algn="l">
              <a:lnSpc>
                <a:spcPts val="18479"/>
              </a:lnSpc>
              <a:spcBef>
                <a:spcPct val="0"/>
              </a:spcBef>
            </a:pPr>
            <a:r>
              <a:rPr lang="en-US" b="true" sz="13199" spc="-857">
                <a:solidFill>
                  <a:srgbClr val="FFFFFF"/>
                </a:solidFill>
                <a:latin typeface="Poppins Bold"/>
                <a:ea typeface="Poppins Bold"/>
                <a:cs typeface="Poppins Bold"/>
                <a:sym typeface="Poppins Bold"/>
              </a:rPr>
              <a:t>Statement</a:t>
            </a:r>
          </a:p>
        </p:txBody>
      </p:sp>
      <p:grpSp>
        <p:nvGrpSpPr>
          <p:cNvPr name="Group 4" id="4"/>
          <p:cNvGrpSpPr/>
          <p:nvPr/>
        </p:nvGrpSpPr>
        <p:grpSpPr>
          <a:xfrm rot="0">
            <a:off x="10548343" y="4570130"/>
            <a:ext cx="9376340" cy="937634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100000"/>
                  </a:srgbClr>
                </a:gs>
                <a:gs pos="100000">
                  <a:srgbClr val="DDEDA0">
                    <a:alpha val="100000"/>
                  </a:srgbClr>
                </a:gs>
              </a:gsLst>
              <a:lin ang="0"/>
            </a:gradFill>
          </p:spPr>
        </p:sp>
        <p:sp>
          <p:nvSpPr>
            <p:cNvPr name="TextBox 6" id="6"/>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grpSp>
        <p:nvGrpSpPr>
          <p:cNvPr name="Group 7" id="7"/>
          <p:cNvGrpSpPr/>
          <p:nvPr/>
        </p:nvGrpSpPr>
        <p:grpSpPr>
          <a:xfrm rot="5400000">
            <a:off x="14322467" y="-1686385"/>
            <a:ext cx="5873665" cy="587366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803991" y="5888993"/>
            <a:ext cx="8157037" cy="3527552"/>
          </a:xfrm>
          <a:prstGeom prst="rect">
            <a:avLst/>
          </a:prstGeom>
        </p:spPr>
        <p:txBody>
          <a:bodyPr anchor="t" rtlCol="false" tIns="0" lIns="0" bIns="0" rIns="0">
            <a:spAutoFit/>
          </a:bodyPr>
          <a:lstStyle/>
          <a:p>
            <a:pPr algn="just" marL="0" indent="0" lvl="0">
              <a:lnSpc>
                <a:spcPts val="3093"/>
              </a:lnSpc>
            </a:pPr>
            <a:r>
              <a:rPr lang="en-US" b="true" sz="2599">
                <a:solidFill>
                  <a:srgbClr val="FFFFFF"/>
                </a:solidFill>
                <a:latin typeface="Poppins Medium"/>
                <a:ea typeface="Poppins Medium"/>
                <a:cs typeface="Poppins Medium"/>
                <a:sym typeface="Poppins Medium"/>
              </a:rPr>
              <a:t>The financial services industry requires an end-to-end understanding of transaction processes, customer interactions, products, services, and technology. This analysis includes economic indicators such as the Consumer Price Index (CPI), exchange rates, and exports, spanning various countries. The aim is to optimize these elements for improved efficiency and customer satisfaction.</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17AF7D">
                <a:alpha val="100000"/>
              </a:srgbClr>
            </a:gs>
            <a:gs pos="50000">
              <a:srgbClr val="2FD19C">
                <a:alpha val="100000"/>
              </a:srgbClr>
            </a:gs>
            <a:gs pos="100000">
              <a:srgbClr val="DDEDA0">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548602" y="995910"/>
            <a:ext cx="9860334" cy="2379353"/>
          </a:xfrm>
          <a:prstGeom prst="rect">
            <a:avLst/>
          </a:prstGeom>
        </p:spPr>
        <p:txBody>
          <a:bodyPr anchor="t" rtlCol="false" tIns="0" lIns="0" bIns="0" rIns="0">
            <a:spAutoFit/>
          </a:bodyPr>
          <a:lstStyle/>
          <a:p>
            <a:pPr algn="l">
              <a:lnSpc>
                <a:spcPts val="18479"/>
              </a:lnSpc>
              <a:spcBef>
                <a:spcPct val="0"/>
              </a:spcBef>
            </a:pPr>
            <a:r>
              <a:rPr lang="en-US" b="true" sz="13199" spc="-857">
                <a:solidFill>
                  <a:srgbClr val="000000"/>
                </a:solidFill>
                <a:latin typeface="Poppins Medium"/>
                <a:ea typeface="Poppins Medium"/>
                <a:cs typeface="Poppins Medium"/>
                <a:sym typeface="Poppins Medium"/>
              </a:rPr>
              <a:t>Dataset </a:t>
            </a:r>
          </a:p>
        </p:txBody>
      </p:sp>
      <p:sp>
        <p:nvSpPr>
          <p:cNvPr name="TextBox 3" id="3"/>
          <p:cNvSpPr txBox="true"/>
          <p:nvPr/>
        </p:nvSpPr>
        <p:spPr>
          <a:xfrm rot="0">
            <a:off x="1548602" y="2764147"/>
            <a:ext cx="11406220" cy="2379353"/>
          </a:xfrm>
          <a:prstGeom prst="rect">
            <a:avLst/>
          </a:prstGeom>
        </p:spPr>
        <p:txBody>
          <a:bodyPr anchor="t" rtlCol="false" tIns="0" lIns="0" bIns="0" rIns="0">
            <a:spAutoFit/>
          </a:bodyPr>
          <a:lstStyle/>
          <a:p>
            <a:pPr algn="l">
              <a:lnSpc>
                <a:spcPts val="18479"/>
              </a:lnSpc>
              <a:spcBef>
                <a:spcPct val="0"/>
              </a:spcBef>
            </a:pPr>
            <a:r>
              <a:rPr lang="en-US" b="true" sz="13199" spc="-857">
                <a:solidFill>
                  <a:srgbClr val="000000"/>
                </a:solidFill>
                <a:latin typeface="Poppins Bold"/>
                <a:ea typeface="Poppins Bold"/>
                <a:cs typeface="Poppins Bold"/>
                <a:sym typeface="Poppins Bold"/>
              </a:rPr>
              <a:t>Information</a:t>
            </a:r>
          </a:p>
        </p:txBody>
      </p:sp>
      <p:grpSp>
        <p:nvGrpSpPr>
          <p:cNvPr name="Group 4" id="4"/>
          <p:cNvGrpSpPr/>
          <p:nvPr/>
        </p:nvGrpSpPr>
        <p:grpSpPr>
          <a:xfrm rot="0">
            <a:off x="1664174" y="5278008"/>
            <a:ext cx="9744762" cy="4732647"/>
            <a:chOff x="0" y="0"/>
            <a:chExt cx="2672181" cy="1297773"/>
          </a:xfrm>
        </p:grpSpPr>
        <p:sp>
          <p:nvSpPr>
            <p:cNvPr name="Freeform 5" id="5"/>
            <p:cNvSpPr/>
            <p:nvPr/>
          </p:nvSpPr>
          <p:spPr>
            <a:xfrm flipH="false" flipV="false" rot="0">
              <a:off x="0" y="0"/>
              <a:ext cx="2672181" cy="1297773"/>
            </a:xfrm>
            <a:custGeom>
              <a:avLst/>
              <a:gdLst/>
              <a:ahLst/>
              <a:cxnLst/>
              <a:rect r="r" b="b" t="t" l="l"/>
              <a:pathLst>
                <a:path h="1297773" w="2672181">
                  <a:moveTo>
                    <a:pt x="54024" y="0"/>
                  </a:moveTo>
                  <a:lnTo>
                    <a:pt x="2618157" y="0"/>
                  </a:lnTo>
                  <a:cubicBezTo>
                    <a:pt x="2632486" y="0"/>
                    <a:pt x="2646227" y="5692"/>
                    <a:pt x="2656358" y="15823"/>
                  </a:cubicBezTo>
                  <a:cubicBezTo>
                    <a:pt x="2666490" y="25955"/>
                    <a:pt x="2672181" y="39696"/>
                    <a:pt x="2672181" y="54024"/>
                  </a:cubicBezTo>
                  <a:lnTo>
                    <a:pt x="2672181" y="1243749"/>
                  </a:lnTo>
                  <a:cubicBezTo>
                    <a:pt x="2672181" y="1258077"/>
                    <a:pt x="2666490" y="1271818"/>
                    <a:pt x="2656358" y="1281950"/>
                  </a:cubicBezTo>
                  <a:cubicBezTo>
                    <a:pt x="2646227" y="1292081"/>
                    <a:pt x="2632486" y="1297773"/>
                    <a:pt x="2618157" y="1297773"/>
                  </a:cubicBezTo>
                  <a:lnTo>
                    <a:pt x="54024" y="1297773"/>
                  </a:lnTo>
                  <a:cubicBezTo>
                    <a:pt x="39696" y="1297773"/>
                    <a:pt x="25955" y="1292081"/>
                    <a:pt x="15823" y="1281950"/>
                  </a:cubicBezTo>
                  <a:cubicBezTo>
                    <a:pt x="5692" y="1271818"/>
                    <a:pt x="0" y="1258077"/>
                    <a:pt x="0" y="1243749"/>
                  </a:cubicBezTo>
                  <a:lnTo>
                    <a:pt x="0" y="54024"/>
                  </a:lnTo>
                  <a:cubicBezTo>
                    <a:pt x="0" y="39696"/>
                    <a:pt x="5692" y="25955"/>
                    <a:pt x="15823" y="15823"/>
                  </a:cubicBezTo>
                  <a:cubicBezTo>
                    <a:pt x="25955" y="5692"/>
                    <a:pt x="39696" y="0"/>
                    <a:pt x="54024" y="0"/>
                  </a:cubicBezTo>
                  <a:close/>
                </a:path>
              </a:pathLst>
            </a:custGeom>
            <a:gradFill rotWithShape="true">
              <a:gsLst>
                <a:gs pos="0">
                  <a:srgbClr val="17AF7D">
                    <a:alpha val="43000"/>
                  </a:srgbClr>
                </a:gs>
                <a:gs pos="100000">
                  <a:srgbClr val="DDEDA0">
                    <a:alpha val="43000"/>
                  </a:srgbClr>
                </a:gs>
              </a:gsLst>
              <a:path path="circle">
                <a:fillToRect l="0" r="100000" t="0" b="100000"/>
              </a:path>
              <a:tileRect r="0" l="-100000" b="0" t="-100000"/>
            </a:gradFill>
          </p:spPr>
        </p:sp>
        <p:sp>
          <p:nvSpPr>
            <p:cNvPr name="TextBox 6" id="6"/>
            <p:cNvSpPr txBox="true"/>
            <p:nvPr/>
          </p:nvSpPr>
          <p:spPr>
            <a:xfrm>
              <a:off x="0" y="-66675"/>
              <a:ext cx="2672181" cy="1364448"/>
            </a:xfrm>
            <a:prstGeom prst="rect">
              <a:avLst/>
            </a:prstGeom>
          </p:spPr>
          <p:txBody>
            <a:bodyPr anchor="ctr" rtlCol="false" tIns="50800" lIns="50800" bIns="50800" rIns="50800"/>
            <a:lstStyle/>
            <a:p>
              <a:pPr algn="ctr">
                <a:lnSpc>
                  <a:spcPts val="3380"/>
                </a:lnSpc>
              </a:pPr>
            </a:p>
          </p:txBody>
        </p:sp>
      </p:grpSp>
      <p:sp>
        <p:nvSpPr>
          <p:cNvPr name="TextBox 7" id="7"/>
          <p:cNvSpPr txBox="true"/>
          <p:nvPr/>
        </p:nvSpPr>
        <p:spPr>
          <a:xfrm rot="0">
            <a:off x="1874406" y="5545401"/>
            <a:ext cx="9208725" cy="4213733"/>
          </a:xfrm>
          <a:prstGeom prst="rect">
            <a:avLst/>
          </a:prstGeom>
        </p:spPr>
        <p:txBody>
          <a:bodyPr anchor="t" rtlCol="false" tIns="0" lIns="0" bIns="0" rIns="0">
            <a:spAutoFit/>
          </a:bodyPr>
          <a:lstStyle/>
          <a:p>
            <a:pPr algn="just" marL="561337" indent="-280669" lvl="1">
              <a:lnSpc>
                <a:spcPts val="3015"/>
              </a:lnSpc>
              <a:buFont typeface="Arial"/>
              <a:buChar char="•"/>
            </a:pPr>
            <a:r>
              <a:rPr lang="en-US" b="true" sz="2599" u="sng">
                <a:solidFill>
                  <a:srgbClr val="000000"/>
                </a:solidFill>
                <a:latin typeface="Poppins Bold"/>
                <a:ea typeface="Poppins Bold"/>
                <a:cs typeface="Poppins Bold"/>
                <a:sym typeface="Poppins Bold"/>
              </a:rPr>
              <a:t>CPI Data</a:t>
            </a:r>
            <a:r>
              <a:rPr lang="en-US" b="true" sz="2599">
                <a:solidFill>
                  <a:srgbClr val="000000"/>
                </a:solidFill>
                <a:latin typeface="Poppins Medium"/>
                <a:ea typeface="Poppins Medium"/>
                <a:cs typeface="Poppins Medium"/>
                <a:sym typeface="Poppins Medium"/>
              </a:rPr>
              <a:t>: </a:t>
            </a:r>
            <a:r>
              <a:rPr lang="en-US" sz="2599">
                <a:solidFill>
                  <a:srgbClr val="000000"/>
                </a:solidFill>
                <a:latin typeface="Poppins"/>
                <a:ea typeface="Poppins"/>
                <a:cs typeface="Poppins"/>
                <a:sym typeface="Poppins"/>
              </a:rPr>
              <a:t>Reflects inflation trends across multiple countries and periods, providing insights into economic stability.</a:t>
            </a:r>
          </a:p>
          <a:p>
            <a:pPr algn="just">
              <a:lnSpc>
                <a:spcPts val="3015"/>
              </a:lnSpc>
            </a:pPr>
          </a:p>
          <a:p>
            <a:pPr algn="just" marL="561337" indent="-280669" lvl="1">
              <a:lnSpc>
                <a:spcPts val="3015"/>
              </a:lnSpc>
              <a:buFont typeface="Arial"/>
              <a:buChar char="•"/>
            </a:pPr>
            <a:r>
              <a:rPr lang="en-US" b="true" sz="2599" u="sng">
                <a:solidFill>
                  <a:srgbClr val="000000"/>
                </a:solidFill>
                <a:latin typeface="Poppins Bold"/>
                <a:ea typeface="Poppins Bold"/>
                <a:cs typeface="Poppins Bold"/>
                <a:sym typeface="Poppins Bold"/>
              </a:rPr>
              <a:t>Exchange Rate Data</a:t>
            </a:r>
            <a:r>
              <a:rPr lang="en-US" b="true" sz="2599">
                <a:solidFill>
                  <a:srgbClr val="000000"/>
                </a:solidFill>
                <a:latin typeface="Poppins Medium"/>
                <a:ea typeface="Poppins Medium"/>
                <a:cs typeface="Poppins Medium"/>
                <a:sym typeface="Poppins Medium"/>
              </a:rPr>
              <a:t>: </a:t>
            </a:r>
            <a:r>
              <a:rPr lang="en-US" sz="2599">
                <a:solidFill>
                  <a:srgbClr val="000000"/>
                </a:solidFill>
                <a:latin typeface="Poppins"/>
                <a:ea typeface="Poppins"/>
                <a:cs typeface="Poppins"/>
                <a:sym typeface="Poppins"/>
              </a:rPr>
              <a:t>Covers currency exchange rates, a critical metric for international financial transactions.</a:t>
            </a:r>
          </a:p>
          <a:p>
            <a:pPr algn="just">
              <a:lnSpc>
                <a:spcPts val="3015"/>
              </a:lnSpc>
            </a:pPr>
          </a:p>
          <a:p>
            <a:pPr algn="just" marL="561337" indent="-280669" lvl="1">
              <a:lnSpc>
                <a:spcPts val="3015"/>
              </a:lnSpc>
              <a:buFont typeface="Arial"/>
              <a:buChar char="•"/>
            </a:pPr>
            <a:r>
              <a:rPr lang="en-US" b="true" sz="2599" u="sng">
                <a:solidFill>
                  <a:srgbClr val="000000"/>
                </a:solidFill>
                <a:latin typeface="Poppins Bold"/>
                <a:ea typeface="Poppins Bold"/>
                <a:cs typeface="Poppins Bold"/>
                <a:sym typeface="Poppins Bold"/>
              </a:rPr>
              <a:t>Exports Data</a:t>
            </a:r>
            <a:r>
              <a:rPr lang="en-US" sz="2599">
                <a:solidFill>
                  <a:srgbClr val="000000"/>
                </a:solidFill>
                <a:latin typeface="Poppins"/>
                <a:ea typeface="Poppins"/>
                <a:cs typeface="Poppins"/>
                <a:sym typeface="Poppins"/>
              </a:rPr>
              <a:t>: Details on goods traded internationally, indicating economic performance and market demand.</a:t>
            </a:r>
          </a:p>
        </p:txBody>
      </p:sp>
      <p:grpSp>
        <p:nvGrpSpPr>
          <p:cNvPr name="Group 8" id="8"/>
          <p:cNvGrpSpPr/>
          <p:nvPr/>
        </p:nvGrpSpPr>
        <p:grpSpPr>
          <a:xfrm rot="0">
            <a:off x="11408936" y="3038018"/>
            <a:ext cx="8454131" cy="845413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88000"/>
                  </a:srgbClr>
                </a:gs>
                <a:gs pos="100000">
                  <a:srgbClr val="DDEDA0">
                    <a:alpha val="88000"/>
                  </a:srgbClr>
                </a:gs>
              </a:gsLst>
              <a:path path="circle">
                <a:fillToRect l="0" r="100000" t="0" b="100000"/>
              </a:path>
              <a:tileRect r="0" l="-100000" b="0" t="-100000"/>
            </a:gradFill>
          </p:spPr>
        </p:sp>
        <p:sp>
          <p:nvSpPr>
            <p:cNvPr name="TextBox 10" id="10"/>
            <p:cNvSpPr txBox="true"/>
            <p:nvPr/>
          </p:nvSpPr>
          <p:spPr>
            <a:xfrm>
              <a:off x="76200" y="66675"/>
              <a:ext cx="660400" cy="669925"/>
            </a:xfrm>
            <a:prstGeom prst="rect">
              <a:avLst/>
            </a:prstGeom>
          </p:spPr>
          <p:txBody>
            <a:bodyPr anchor="ctr" rtlCol="false" tIns="50800" lIns="50800" bIns="50800" rIns="50800"/>
            <a:lstStyle/>
            <a:p>
              <a:pPr algn="just" marL="0" indent="0" lvl="0">
                <a:lnSpc>
                  <a:spcPts val="2783"/>
                </a:lnSpc>
                <a:spcBef>
                  <a:spcPct val="0"/>
                </a:spcBef>
              </a:pPr>
            </a:p>
          </p:txBody>
        </p:sp>
      </p:grpSp>
      <p:grpSp>
        <p:nvGrpSpPr>
          <p:cNvPr name="Group 11" id="11"/>
          <p:cNvGrpSpPr/>
          <p:nvPr/>
        </p:nvGrpSpPr>
        <p:grpSpPr>
          <a:xfrm rot="5400000">
            <a:off x="12954822" y="-1686385"/>
            <a:ext cx="7241311" cy="724131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95197" y="1506653"/>
            <a:ext cx="9402816" cy="7686514"/>
            <a:chOff x="0" y="0"/>
            <a:chExt cx="637244" cy="520928"/>
          </a:xfrm>
        </p:grpSpPr>
        <p:sp>
          <p:nvSpPr>
            <p:cNvPr name="Freeform 3" id="3"/>
            <p:cNvSpPr/>
            <p:nvPr/>
          </p:nvSpPr>
          <p:spPr>
            <a:xfrm flipH="false" flipV="false" rot="0">
              <a:off x="0" y="0"/>
              <a:ext cx="637244" cy="520928"/>
            </a:xfrm>
            <a:custGeom>
              <a:avLst/>
              <a:gdLst/>
              <a:ahLst/>
              <a:cxnLst/>
              <a:rect r="r" b="b" t="t" l="l"/>
              <a:pathLst>
                <a:path h="520928" w="637244">
                  <a:moveTo>
                    <a:pt x="82336" y="0"/>
                  </a:moveTo>
                  <a:lnTo>
                    <a:pt x="554908" y="0"/>
                  </a:lnTo>
                  <a:cubicBezTo>
                    <a:pt x="600381" y="0"/>
                    <a:pt x="637244" y="36863"/>
                    <a:pt x="637244" y="82336"/>
                  </a:cubicBezTo>
                  <a:lnTo>
                    <a:pt x="637244" y="438591"/>
                  </a:lnTo>
                  <a:cubicBezTo>
                    <a:pt x="637244" y="460428"/>
                    <a:pt x="628570" y="481371"/>
                    <a:pt x="613128" y="496812"/>
                  </a:cubicBezTo>
                  <a:cubicBezTo>
                    <a:pt x="597687" y="512253"/>
                    <a:pt x="576745" y="520928"/>
                    <a:pt x="554908" y="520928"/>
                  </a:cubicBezTo>
                  <a:lnTo>
                    <a:pt x="82336" y="520928"/>
                  </a:lnTo>
                  <a:cubicBezTo>
                    <a:pt x="36863" y="520928"/>
                    <a:pt x="0" y="484064"/>
                    <a:pt x="0" y="438591"/>
                  </a:cubicBezTo>
                  <a:lnTo>
                    <a:pt x="0" y="82336"/>
                  </a:lnTo>
                  <a:cubicBezTo>
                    <a:pt x="0" y="36863"/>
                    <a:pt x="36863" y="0"/>
                    <a:pt x="82336" y="0"/>
                  </a:cubicBezTo>
                  <a:close/>
                </a:path>
              </a:pathLst>
            </a:custGeom>
            <a:blipFill>
              <a:blip r:embed="rId2"/>
              <a:stretch>
                <a:fillRect l="0" t="-1301" r="0" b="-1301"/>
              </a:stretch>
            </a:blipFill>
          </p:spPr>
        </p:sp>
      </p:grpSp>
      <p:sp>
        <p:nvSpPr>
          <p:cNvPr name="TextBox 4" id="4"/>
          <p:cNvSpPr txBox="true"/>
          <p:nvPr/>
        </p:nvSpPr>
        <p:spPr>
          <a:xfrm rot="0">
            <a:off x="9698868" y="1399883"/>
            <a:ext cx="8248087" cy="2122168"/>
          </a:xfrm>
          <a:prstGeom prst="rect">
            <a:avLst/>
          </a:prstGeom>
        </p:spPr>
        <p:txBody>
          <a:bodyPr anchor="t" rtlCol="false" tIns="0" lIns="0" bIns="0" rIns="0">
            <a:spAutoFit/>
          </a:bodyPr>
          <a:lstStyle/>
          <a:p>
            <a:pPr algn="l">
              <a:lnSpc>
                <a:spcPts val="16380"/>
              </a:lnSpc>
              <a:spcBef>
                <a:spcPct val="0"/>
              </a:spcBef>
            </a:pPr>
            <a:r>
              <a:rPr lang="en-US" b="true" sz="11700" spc="-760">
                <a:solidFill>
                  <a:srgbClr val="FFFFFF"/>
                </a:solidFill>
                <a:latin typeface="Poppins Medium"/>
                <a:ea typeface="Poppins Medium"/>
                <a:cs typeface="Poppins Medium"/>
                <a:sym typeface="Poppins Medium"/>
              </a:rPr>
              <a:t>Architecture</a:t>
            </a:r>
          </a:p>
        </p:txBody>
      </p:sp>
      <p:grpSp>
        <p:nvGrpSpPr>
          <p:cNvPr name="Group 5" id="5"/>
          <p:cNvGrpSpPr/>
          <p:nvPr/>
        </p:nvGrpSpPr>
        <p:grpSpPr>
          <a:xfrm rot="-5400000">
            <a:off x="12189509" y="7965059"/>
            <a:ext cx="6383627" cy="63836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417361" y="623100"/>
            <a:ext cx="1254694" cy="125469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100000"/>
                  </a:srgbClr>
                </a:gs>
                <a:gs pos="100000">
                  <a:srgbClr val="DDEDA0">
                    <a:alpha val="100000"/>
                  </a:srgbClr>
                </a:gs>
              </a:gsLst>
              <a:path path="circle">
                <a:fillToRect l="0" r="100000" t="0" b="100000"/>
              </a:path>
              <a:tileRect r="0" l="-100000" b="0" t="-100000"/>
            </a:gradFill>
          </p:spPr>
        </p:sp>
        <p:sp>
          <p:nvSpPr>
            <p:cNvPr name="TextBox 10" id="10"/>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sp>
        <p:nvSpPr>
          <p:cNvPr name="TextBox 11" id="11"/>
          <p:cNvSpPr txBox="true"/>
          <p:nvPr/>
        </p:nvSpPr>
        <p:spPr>
          <a:xfrm rot="0">
            <a:off x="10393349" y="5143500"/>
            <a:ext cx="6427758" cy="2689733"/>
          </a:xfrm>
          <a:prstGeom prst="rect">
            <a:avLst/>
          </a:prstGeom>
        </p:spPr>
        <p:txBody>
          <a:bodyPr anchor="t" rtlCol="false" tIns="0" lIns="0" bIns="0" rIns="0">
            <a:spAutoFit/>
          </a:bodyPr>
          <a:lstStyle/>
          <a:p>
            <a:pPr algn="just" marL="0" indent="0" lvl="0">
              <a:lnSpc>
                <a:spcPts val="3015"/>
              </a:lnSpc>
            </a:pPr>
            <a:r>
              <a:rPr lang="en-US" b="true" sz="2599">
                <a:solidFill>
                  <a:srgbClr val="FFFFFF"/>
                </a:solidFill>
                <a:latin typeface="Poppins Medium"/>
                <a:ea typeface="Poppins Medium"/>
                <a:cs typeface="Poppins Medium"/>
                <a:sym typeface="Poppins Medium"/>
              </a:rPr>
              <a:t>The architecture integrates data preprocessing, modeling, and visualization in Power BI. Key steps include cleaning data, imputing missing values, and creating dynamic dashboards to highlight trends and insights.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7AF7D">
                <a:alpha val="100000"/>
              </a:srgbClr>
            </a:gs>
            <a:gs pos="50000">
              <a:srgbClr val="2FD19C">
                <a:alpha val="100000"/>
              </a:srgbClr>
            </a:gs>
            <a:gs pos="100000">
              <a:srgbClr val="DDEDA0">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105765" y="-2516137"/>
            <a:ext cx="10865513" cy="1086551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88000"/>
                  </a:srgbClr>
                </a:gs>
                <a:gs pos="100000">
                  <a:srgbClr val="DDEDA0">
                    <a:alpha val="88000"/>
                  </a:srgbClr>
                </a:gs>
              </a:gsLst>
              <a:path path="circle">
                <a:fillToRect l="0" r="100000" t="0" b="100000"/>
              </a:path>
              <a:tileRect r="0" l="-100000" b="0" t="-100000"/>
            </a:gradFill>
          </p:spPr>
        </p:sp>
        <p:sp>
          <p:nvSpPr>
            <p:cNvPr name="TextBox 4" id="4"/>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grpSp>
        <p:nvGrpSpPr>
          <p:cNvPr name="Group 5" id="5"/>
          <p:cNvGrpSpPr/>
          <p:nvPr/>
        </p:nvGrpSpPr>
        <p:grpSpPr>
          <a:xfrm rot="0">
            <a:off x="1832574" y="7809189"/>
            <a:ext cx="6118262" cy="1671396"/>
            <a:chOff x="0" y="0"/>
            <a:chExt cx="1677733" cy="458325"/>
          </a:xfrm>
        </p:grpSpPr>
        <p:sp>
          <p:nvSpPr>
            <p:cNvPr name="Freeform 6" id="6"/>
            <p:cNvSpPr/>
            <p:nvPr/>
          </p:nvSpPr>
          <p:spPr>
            <a:xfrm flipH="false" flipV="false" rot="0">
              <a:off x="0" y="0"/>
              <a:ext cx="1677732" cy="458325"/>
            </a:xfrm>
            <a:custGeom>
              <a:avLst/>
              <a:gdLst/>
              <a:ahLst/>
              <a:cxnLst/>
              <a:rect r="r" b="b" t="t" l="l"/>
              <a:pathLst>
                <a:path h="458325" w="1677732">
                  <a:moveTo>
                    <a:pt x="86046" y="0"/>
                  </a:moveTo>
                  <a:lnTo>
                    <a:pt x="1591687" y="0"/>
                  </a:lnTo>
                  <a:cubicBezTo>
                    <a:pt x="1639208" y="0"/>
                    <a:pt x="1677732" y="38524"/>
                    <a:pt x="1677732" y="86046"/>
                  </a:cubicBezTo>
                  <a:lnTo>
                    <a:pt x="1677732" y="372280"/>
                  </a:lnTo>
                  <a:cubicBezTo>
                    <a:pt x="1677732" y="395100"/>
                    <a:pt x="1668667" y="416987"/>
                    <a:pt x="1652530" y="433123"/>
                  </a:cubicBezTo>
                  <a:cubicBezTo>
                    <a:pt x="1636394" y="449260"/>
                    <a:pt x="1614507" y="458325"/>
                    <a:pt x="1591687" y="458325"/>
                  </a:cubicBezTo>
                  <a:lnTo>
                    <a:pt x="86046" y="458325"/>
                  </a:lnTo>
                  <a:cubicBezTo>
                    <a:pt x="63225" y="458325"/>
                    <a:pt x="41339" y="449260"/>
                    <a:pt x="25202" y="433123"/>
                  </a:cubicBezTo>
                  <a:cubicBezTo>
                    <a:pt x="9066" y="416987"/>
                    <a:pt x="0" y="395100"/>
                    <a:pt x="0" y="372280"/>
                  </a:cubicBezTo>
                  <a:lnTo>
                    <a:pt x="0" y="86046"/>
                  </a:lnTo>
                  <a:cubicBezTo>
                    <a:pt x="0" y="63225"/>
                    <a:pt x="9066" y="41339"/>
                    <a:pt x="25202" y="25202"/>
                  </a:cubicBezTo>
                  <a:cubicBezTo>
                    <a:pt x="41339" y="9066"/>
                    <a:pt x="63225" y="0"/>
                    <a:pt x="86046" y="0"/>
                  </a:cubicBezTo>
                  <a:close/>
                </a:path>
              </a:pathLst>
            </a:custGeom>
            <a:gradFill rotWithShape="true">
              <a:gsLst>
                <a:gs pos="0">
                  <a:srgbClr val="17AF7D">
                    <a:alpha val="43000"/>
                  </a:srgbClr>
                </a:gs>
                <a:gs pos="100000">
                  <a:srgbClr val="DDEDA0">
                    <a:alpha val="43000"/>
                  </a:srgbClr>
                </a:gs>
              </a:gsLst>
              <a:path path="circle">
                <a:fillToRect l="0" r="100000" t="0" b="100000"/>
              </a:path>
              <a:tileRect r="0" l="-100000" b="0" t="-100000"/>
            </a:gradFill>
          </p:spPr>
        </p:sp>
        <p:sp>
          <p:nvSpPr>
            <p:cNvPr name="TextBox 7" id="7"/>
            <p:cNvSpPr txBox="true"/>
            <p:nvPr/>
          </p:nvSpPr>
          <p:spPr>
            <a:xfrm>
              <a:off x="0" y="-66675"/>
              <a:ext cx="1677733" cy="525000"/>
            </a:xfrm>
            <a:prstGeom prst="rect">
              <a:avLst/>
            </a:prstGeom>
          </p:spPr>
          <p:txBody>
            <a:bodyPr anchor="ctr" rtlCol="false" tIns="50800" lIns="50800" bIns="50800" rIns="50800"/>
            <a:lstStyle/>
            <a:p>
              <a:pPr algn="ctr">
                <a:lnSpc>
                  <a:spcPts val="3380"/>
                </a:lnSpc>
              </a:pPr>
            </a:p>
          </p:txBody>
        </p:sp>
      </p:grpSp>
      <p:grpSp>
        <p:nvGrpSpPr>
          <p:cNvPr name="Group 8" id="8"/>
          <p:cNvGrpSpPr/>
          <p:nvPr/>
        </p:nvGrpSpPr>
        <p:grpSpPr>
          <a:xfrm rot="-5400000">
            <a:off x="12630193" y="5143500"/>
            <a:ext cx="7212420" cy="72124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669620" y="883153"/>
            <a:ext cx="1590031" cy="15900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100000"/>
                  </a:srgbClr>
                </a:gs>
                <a:gs pos="100000">
                  <a:srgbClr val="DDEDA0">
                    <a:alpha val="100000"/>
                  </a:srgbClr>
                </a:gs>
              </a:gsLst>
              <a:path path="circle">
                <a:fillToRect l="0" r="100000" t="0" b="100000"/>
              </a:path>
              <a:tileRect r="0" l="-100000" b="0" t="-100000"/>
            </a:gradFill>
          </p:spPr>
        </p:sp>
        <p:sp>
          <p:nvSpPr>
            <p:cNvPr name="TextBox 13" id="13"/>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sp>
        <p:nvSpPr>
          <p:cNvPr name="Freeform 14" id="14"/>
          <p:cNvSpPr/>
          <p:nvPr/>
        </p:nvSpPr>
        <p:spPr>
          <a:xfrm flipH="false" flipV="false" rot="6000">
            <a:off x="1024918" y="3127274"/>
            <a:ext cx="7733575" cy="4354322"/>
          </a:xfrm>
          <a:custGeom>
            <a:avLst/>
            <a:gdLst/>
            <a:ahLst/>
            <a:cxnLst/>
            <a:rect r="r" b="b" t="t" l="l"/>
            <a:pathLst>
              <a:path h="4354322" w="7733575">
                <a:moveTo>
                  <a:pt x="0" y="13485"/>
                </a:moveTo>
                <a:lnTo>
                  <a:pt x="7725998" y="0"/>
                </a:lnTo>
                <a:lnTo>
                  <a:pt x="7733575" y="4340838"/>
                </a:lnTo>
                <a:lnTo>
                  <a:pt x="7576" y="4354322"/>
                </a:lnTo>
                <a:lnTo>
                  <a:pt x="0" y="13485"/>
                </a:lnTo>
                <a:close/>
              </a:path>
            </a:pathLst>
          </a:custGeom>
          <a:blipFill>
            <a:blip r:embed="rId2"/>
            <a:stretch>
              <a:fillRect l="-12016" t="-17177" r="-13722" b="-8439"/>
            </a:stretch>
          </a:blipFill>
        </p:spPr>
      </p:sp>
      <p:sp>
        <p:nvSpPr>
          <p:cNvPr name="Freeform 15" id="15"/>
          <p:cNvSpPr/>
          <p:nvPr/>
        </p:nvSpPr>
        <p:spPr>
          <a:xfrm flipH="false" flipV="false" rot="0">
            <a:off x="9537579" y="3134013"/>
            <a:ext cx="7721721" cy="4340844"/>
          </a:xfrm>
          <a:custGeom>
            <a:avLst/>
            <a:gdLst/>
            <a:ahLst/>
            <a:cxnLst/>
            <a:rect r="r" b="b" t="t" l="l"/>
            <a:pathLst>
              <a:path h="4340844" w="7721721">
                <a:moveTo>
                  <a:pt x="0" y="0"/>
                </a:moveTo>
                <a:lnTo>
                  <a:pt x="7721721" y="0"/>
                </a:lnTo>
                <a:lnTo>
                  <a:pt x="7721721" y="4340845"/>
                </a:lnTo>
                <a:lnTo>
                  <a:pt x="0" y="4340845"/>
                </a:lnTo>
                <a:lnTo>
                  <a:pt x="0" y="0"/>
                </a:lnTo>
                <a:close/>
              </a:path>
            </a:pathLst>
          </a:custGeom>
          <a:blipFill>
            <a:blip r:embed="rId3"/>
            <a:stretch>
              <a:fillRect l="-12284" t="-17864" r="-13730" b="-8226"/>
            </a:stretch>
          </a:blipFill>
        </p:spPr>
      </p:sp>
      <p:sp>
        <p:nvSpPr>
          <p:cNvPr name="TextBox 16" id="16"/>
          <p:cNvSpPr txBox="true"/>
          <p:nvPr/>
        </p:nvSpPr>
        <p:spPr>
          <a:xfrm rot="0">
            <a:off x="1028700" y="302754"/>
            <a:ext cx="6118262" cy="2379353"/>
          </a:xfrm>
          <a:prstGeom prst="rect">
            <a:avLst/>
          </a:prstGeom>
        </p:spPr>
        <p:txBody>
          <a:bodyPr anchor="t" rtlCol="false" tIns="0" lIns="0" bIns="0" rIns="0">
            <a:spAutoFit/>
          </a:bodyPr>
          <a:lstStyle/>
          <a:p>
            <a:pPr algn="l">
              <a:lnSpc>
                <a:spcPts val="18479"/>
              </a:lnSpc>
              <a:spcBef>
                <a:spcPct val="0"/>
              </a:spcBef>
            </a:pPr>
            <a:r>
              <a:rPr lang="en-US" b="true" sz="13199" spc="-857">
                <a:solidFill>
                  <a:srgbClr val="000000"/>
                </a:solidFill>
                <a:latin typeface="Poppins Medium"/>
                <a:ea typeface="Poppins Medium"/>
                <a:cs typeface="Poppins Medium"/>
                <a:sym typeface="Poppins Medium"/>
              </a:rPr>
              <a:t>Insights</a:t>
            </a:r>
          </a:p>
        </p:txBody>
      </p:sp>
      <p:sp>
        <p:nvSpPr>
          <p:cNvPr name="TextBox 17" id="17"/>
          <p:cNvSpPr txBox="true"/>
          <p:nvPr/>
        </p:nvSpPr>
        <p:spPr>
          <a:xfrm rot="0">
            <a:off x="2426622" y="8086354"/>
            <a:ext cx="4814420" cy="1165733"/>
          </a:xfrm>
          <a:prstGeom prst="rect">
            <a:avLst/>
          </a:prstGeom>
        </p:spPr>
        <p:txBody>
          <a:bodyPr anchor="t" rtlCol="false" tIns="0" lIns="0" bIns="0" rIns="0">
            <a:spAutoFit/>
          </a:bodyPr>
          <a:lstStyle/>
          <a:p>
            <a:pPr algn="just" marL="0" indent="0" lvl="0">
              <a:lnSpc>
                <a:spcPts val="3015"/>
              </a:lnSpc>
            </a:pPr>
            <a:r>
              <a:rPr lang="en-US" b="true" sz="2599">
                <a:solidFill>
                  <a:srgbClr val="000000"/>
                </a:solidFill>
                <a:latin typeface="Poppins Bold"/>
                <a:ea typeface="Poppins Bold"/>
                <a:cs typeface="Poppins Bold"/>
                <a:sym typeface="Poppins Bold"/>
              </a:rPr>
              <a:t>CPI Impact:</a:t>
            </a:r>
            <a:r>
              <a:rPr lang="en-US" b="true" sz="2599">
                <a:solidFill>
                  <a:srgbClr val="000000"/>
                </a:solidFill>
                <a:latin typeface="Poppins Medium"/>
                <a:ea typeface="Poppins Medium"/>
                <a:cs typeface="Poppins Medium"/>
                <a:sym typeface="Poppins Medium"/>
              </a:rPr>
              <a:t> Reveals inflation’s influence on purchasing power.</a:t>
            </a:r>
          </a:p>
        </p:txBody>
      </p:sp>
      <p:grpSp>
        <p:nvGrpSpPr>
          <p:cNvPr name="Group 18" id="18"/>
          <p:cNvGrpSpPr/>
          <p:nvPr/>
        </p:nvGrpSpPr>
        <p:grpSpPr>
          <a:xfrm rot="0">
            <a:off x="10339309" y="7809189"/>
            <a:ext cx="6118262" cy="1671396"/>
            <a:chOff x="0" y="0"/>
            <a:chExt cx="1677733" cy="458325"/>
          </a:xfrm>
        </p:grpSpPr>
        <p:sp>
          <p:nvSpPr>
            <p:cNvPr name="Freeform 19" id="19"/>
            <p:cNvSpPr/>
            <p:nvPr/>
          </p:nvSpPr>
          <p:spPr>
            <a:xfrm flipH="false" flipV="false" rot="0">
              <a:off x="0" y="0"/>
              <a:ext cx="1677732" cy="458325"/>
            </a:xfrm>
            <a:custGeom>
              <a:avLst/>
              <a:gdLst/>
              <a:ahLst/>
              <a:cxnLst/>
              <a:rect r="r" b="b" t="t" l="l"/>
              <a:pathLst>
                <a:path h="458325" w="1677732">
                  <a:moveTo>
                    <a:pt x="86046" y="0"/>
                  </a:moveTo>
                  <a:lnTo>
                    <a:pt x="1591687" y="0"/>
                  </a:lnTo>
                  <a:cubicBezTo>
                    <a:pt x="1639208" y="0"/>
                    <a:pt x="1677732" y="38524"/>
                    <a:pt x="1677732" y="86046"/>
                  </a:cubicBezTo>
                  <a:lnTo>
                    <a:pt x="1677732" y="372280"/>
                  </a:lnTo>
                  <a:cubicBezTo>
                    <a:pt x="1677732" y="395100"/>
                    <a:pt x="1668667" y="416987"/>
                    <a:pt x="1652530" y="433123"/>
                  </a:cubicBezTo>
                  <a:cubicBezTo>
                    <a:pt x="1636394" y="449260"/>
                    <a:pt x="1614507" y="458325"/>
                    <a:pt x="1591687" y="458325"/>
                  </a:cubicBezTo>
                  <a:lnTo>
                    <a:pt x="86046" y="458325"/>
                  </a:lnTo>
                  <a:cubicBezTo>
                    <a:pt x="63225" y="458325"/>
                    <a:pt x="41339" y="449260"/>
                    <a:pt x="25202" y="433123"/>
                  </a:cubicBezTo>
                  <a:cubicBezTo>
                    <a:pt x="9066" y="416987"/>
                    <a:pt x="0" y="395100"/>
                    <a:pt x="0" y="372280"/>
                  </a:cubicBezTo>
                  <a:lnTo>
                    <a:pt x="0" y="86046"/>
                  </a:lnTo>
                  <a:cubicBezTo>
                    <a:pt x="0" y="63225"/>
                    <a:pt x="9066" y="41339"/>
                    <a:pt x="25202" y="25202"/>
                  </a:cubicBezTo>
                  <a:cubicBezTo>
                    <a:pt x="41339" y="9066"/>
                    <a:pt x="63225" y="0"/>
                    <a:pt x="86046" y="0"/>
                  </a:cubicBezTo>
                  <a:close/>
                </a:path>
              </a:pathLst>
            </a:custGeom>
            <a:gradFill rotWithShape="true">
              <a:gsLst>
                <a:gs pos="0">
                  <a:srgbClr val="17AF7D">
                    <a:alpha val="43000"/>
                  </a:srgbClr>
                </a:gs>
                <a:gs pos="100000">
                  <a:srgbClr val="DDEDA0">
                    <a:alpha val="43000"/>
                  </a:srgbClr>
                </a:gs>
              </a:gsLst>
              <a:path path="circle">
                <a:fillToRect l="0" r="100000" t="0" b="100000"/>
              </a:path>
              <a:tileRect r="0" l="-100000" b="0" t="-100000"/>
            </a:gradFill>
          </p:spPr>
        </p:sp>
        <p:sp>
          <p:nvSpPr>
            <p:cNvPr name="TextBox 20" id="20"/>
            <p:cNvSpPr txBox="true"/>
            <p:nvPr/>
          </p:nvSpPr>
          <p:spPr>
            <a:xfrm>
              <a:off x="0" y="-66675"/>
              <a:ext cx="1677733" cy="525000"/>
            </a:xfrm>
            <a:prstGeom prst="rect">
              <a:avLst/>
            </a:prstGeom>
          </p:spPr>
          <p:txBody>
            <a:bodyPr anchor="ctr" rtlCol="false" tIns="50800" lIns="50800" bIns="50800" rIns="50800"/>
            <a:lstStyle/>
            <a:p>
              <a:pPr algn="ctr">
                <a:lnSpc>
                  <a:spcPts val="3380"/>
                </a:lnSpc>
              </a:pPr>
            </a:p>
          </p:txBody>
        </p:sp>
      </p:grpSp>
      <p:sp>
        <p:nvSpPr>
          <p:cNvPr name="TextBox 21" id="21"/>
          <p:cNvSpPr txBox="true"/>
          <p:nvPr/>
        </p:nvSpPr>
        <p:spPr>
          <a:xfrm rot="0">
            <a:off x="10933356" y="8057258"/>
            <a:ext cx="5303047" cy="1165733"/>
          </a:xfrm>
          <a:prstGeom prst="rect">
            <a:avLst/>
          </a:prstGeom>
        </p:spPr>
        <p:txBody>
          <a:bodyPr anchor="t" rtlCol="false" tIns="0" lIns="0" bIns="0" rIns="0">
            <a:spAutoFit/>
          </a:bodyPr>
          <a:lstStyle/>
          <a:p>
            <a:pPr algn="just" marL="0" indent="0" lvl="0">
              <a:lnSpc>
                <a:spcPts val="3015"/>
              </a:lnSpc>
            </a:pPr>
            <a:r>
              <a:rPr lang="en-US" b="true" sz="2599">
                <a:solidFill>
                  <a:srgbClr val="000000"/>
                </a:solidFill>
                <a:latin typeface="Poppins Bold"/>
                <a:ea typeface="Poppins Bold"/>
                <a:cs typeface="Poppins Bold"/>
                <a:sym typeface="Poppins Bold"/>
              </a:rPr>
              <a:t>Exchange Rate Trends: </a:t>
            </a:r>
            <a:r>
              <a:rPr lang="en-US" b="true" sz="2599">
                <a:solidFill>
                  <a:srgbClr val="000000"/>
                </a:solidFill>
                <a:latin typeface="Poppins Medium"/>
                <a:ea typeface="Poppins Medium"/>
                <a:cs typeface="Poppins Medium"/>
                <a:sym typeface="Poppins Medium"/>
              </a:rPr>
              <a:t>Highlights currency fluctuations and trade implications.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10800000">
            <a:off x="13397419" y="-1860473"/>
            <a:ext cx="6383627" cy="638362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348985" y="6102358"/>
            <a:ext cx="1590031" cy="15900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100000"/>
                  </a:srgbClr>
                </a:gs>
                <a:gs pos="100000">
                  <a:srgbClr val="DDEDA0">
                    <a:alpha val="100000"/>
                  </a:srgbClr>
                </a:gs>
              </a:gsLst>
              <a:path path="circle">
                <a:fillToRect l="0" r="100000" t="0" b="100000"/>
              </a:path>
              <a:tileRect r="0" l="-100000" b="0" t="-100000"/>
            </a:gradFill>
          </p:spPr>
        </p:sp>
        <p:sp>
          <p:nvSpPr>
            <p:cNvPr name="TextBox 7" id="7"/>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sp>
        <p:nvSpPr>
          <p:cNvPr name="Freeform 8" id="8"/>
          <p:cNvSpPr/>
          <p:nvPr/>
        </p:nvSpPr>
        <p:spPr>
          <a:xfrm flipH="false" flipV="false" rot="0">
            <a:off x="1028700" y="2956327"/>
            <a:ext cx="7694641" cy="4320755"/>
          </a:xfrm>
          <a:custGeom>
            <a:avLst/>
            <a:gdLst/>
            <a:ahLst/>
            <a:cxnLst/>
            <a:rect r="r" b="b" t="t" l="l"/>
            <a:pathLst>
              <a:path h="4320755" w="7694641">
                <a:moveTo>
                  <a:pt x="0" y="0"/>
                </a:moveTo>
                <a:lnTo>
                  <a:pt x="7694641" y="0"/>
                </a:lnTo>
                <a:lnTo>
                  <a:pt x="7694641" y="4320754"/>
                </a:lnTo>
                <a:lnTo>
                  <a:pt x="0" y="4320754"/>
                </a:lnTo>
                <a:lnTo>
                  <a:pt x="0" y="0"/>
                </a:lnTo>
                <a:close/>
              </a:path>
            </a:pathLst>
          </a:custGeom>
          <a:blipFill>
            <a:blip r:embed="rId2"/>
            <a:stretch>
              <a:fillRect l="-11796" t="-17314" r="-13611" b="-8310"/>
            </a:stretch>
          </a:blipFill>
        </p:spPr>
      </p:sp>
      <p:sp>
        <p:nvSpPr>
          <p:cNvPr name="Freeform 9" id="9"/>
          <p:cNvSpPr/>
          <p:nvPr/>
        </p:nvSpPr>
        <p:spPr>
          <a:xfrm flipH="false" flipV="false" rot="0">
            <a:off x="9530432" y="2956327"/>
            <a:ext cx="7728868" cy="4320755"/>
          </a:xfrm>
          <a:custGeom>
            <a:avLst/>
            <a:gdLst/>
            <a:ahLst/>
            <a:cxnLst/>
            <a:rect r="r" b="b" t="t" l="l"/>
            <a:pathLst>
              <a:path h="4320755" w="7728868">
                <a:moveTo>
                  <a:pt x="0" y="0"/>
                </a:moveTo>
                <a:lnTo>
                  <a:pt x="7728868" y="0"/>
                </a:lnTo>
                <a:lnTo>
                  <a:pt x="7728868" y="4320754"/>
                </a:lnTo>
                <a:lnTo>
                  <a:pt x="0" y="4320754"/>
                </a:lnTo>
                <a:lnTo>
                  <a:pt x="0" y="0"/>
                </a:lnTo>
                <a:close/>
              </a:path>
            </a:pathLst>
          </a:custGeom>
          <a:blipFill>
            <a:blip r:embed="rId3"/>
            <a:stretch>
              <a:fillRect l="-11983" t="-18586" r="-14416" b="-8596"/>
            </a:stretch>
          </a:blipFill>
        </p:spPr>
      </p:sp>
      <p:sp>
        <p:nvSpPr>
          <p:cNvPr name="TextBox 10" id="10"/>
          <p:cNvSpPr txBox="true"/>
          <p:nvPr/>
        </p:nvSpPr>
        <p:spPr>
          <a:xfrm rot="0">
            <a:off x="1662141" y="7682864"/>
            <a:ext cx="6427758" cy="784733"/>
          </a:xfrm>
          <a:prstGeom prst="rect">
            <a:avLst/>
          </a:prstGeom>
        </p:spPr>
        <p:txBody>
          <a:bodyPr anchor="t" rtlCol="false" tIns="0" lIns="0" bIns="0" rIns="0">
            <a:spAutoFit/>
          </a:bodyPr>
          <a:lstStyle/>
          <a:p>
            <a:pPr algn="just" marL="0" indent="0" lvl="0">
              <a:lnSpc>
                <a:spcPts val="3015"/>
              </a:lnSpc>
            </a:pPr>
            <a:r>
              <a:rPr lang="en-US" b="true" sz="2599">
                <a:solidFill>
                  <a:srgbClr val="FFFFFF"/>
                </a:solidFill>
                <a:latin typeface="Poppins Bold"/>
                <a:ea typeface="Poppins Bold"/>
                <a:cs typeface="Poppins Bold"/>
                <a:sym typeface="Poppins Bold"/>
              </a:rPr>
              <a:t>Export Performance:</a:t>
            </a:r>
            <a:r>
              <a:rPr lang="en-US" b="true" sz="2599">
                <a:solidFill>
                  <a:srgbClr val="FFFFFF"/>
                </a:solidFill>
                <a:latin typeface="Poppins Medium"/>
                <a:ea typeface="Poppins Medium"/>
                <a:cs typeface="Poppins Medium"/>
                <a:sym typeface="Poppins Medium"/>
              </a:rPr>
              <a:t> Shows economic reliance on global trade.</a:t>
            </a:r>
          </a:p>
        </p:txBody>
      </p:sp>
      <p:sp>
        <p:nvSpPr>
          <p:cNvPr name="TextBox 11" id="11"/>
          <p:cNvSpPr txBox="true"/>
          <p:nvPr/>
        </p:nvSpPr>
        <p:spPr>
          <a:xfrm rot="0">
            <a:off x="1028700" y="302754"/>
            <a:ext cx="6118262" cy="2379353"/>
          </a:xfrm>
          <a:prstGeom prst="rect">
            <a:avLst/>
          </a:prstGeom>
        </p:spPr>
        <p:txBody>
          <a:bodyPr anchor="t" rtlCol="false" tIns="0" lIns="0" bIns="0" rIns="0">
            <a:spAutoFit/>
          </a:bodyPr>
          <a:lstStyle/>
          <a:p>
            <a:pPr algn="l">
              <a:lnSpc>
                <a:spcPts val="18479"/>
              </a:lnSpc>
              <a:spcBef>
                <a:spcPct val="0"/>
              </a:spcBef>
            </a:pPr>
            <a:r>
              <a:rPr lang="en-US" b="true" sz="13199" spc="-857">
                <a:solidFill>
                  <a:srgbClr val="FFFFFF"/>
                </a:solidFill>
                <a:latin typeface="Poppins Medium"/>
                <a:ea typeface="Poppins Medium"/>
                <a:cs typeface="Poppins Medium"/>
                <a:sym typeface="Poppins Medium"/>
              </a:rPr>
              <a:t>Insights</a:t>
            </a:r>
          </a:p>
        </p:txBody>
      </p:sp>
      <p:sp>
        <p:nvSpPr>
          <p:cNvPr name="TextBox 12" id="12"/>
          <p:cNvSpPr txBox="true"/>
          <p:nvPr/>
        </p:nvSpPr>
        <p:spPr>
          <a:xfrm rot="0">
            <a:off x="10196190" y="7682864"/>
            <a:ext cx="6427758" cy="1165733"/>
          </a:xfrm>
          <a:prstGeom prst="rect">
            <a:avLst/>
          </a:prstGeom>
        </p:spPr>
        <p:txBody>
          <a:bodyPr anchor="t" rtlCol="false" tIns="0" lIns="0" bIns="0" rIns="0">
            <a:spAutoFit/>
          </a:bodyPr>
          <a:lstStyle/>
          <a:p>
            <a:pPr algn="just" marL="0" indent="0" lvl="0">
              <a:lnSpc>
                <a:spcPts val="3015"/>
              </a:lnSpc>
            </a:pPr>
            <a:r>
              <a:rPr lang="en-US" b="true" sz="2599">
                <a:solidFill>
                  <a:srgbClr val="FFFFFF"/>
                </a:solidFill>
                <a:latin typeface="Poppins Bold"/>
                <a:ea typeface="Poppins Bold"/>
                <a:cs typeface="Poppins Bold"/>
                <a:sym typeface="Poppins Bold"/>
              </a:rPr>
              <a:t>CAGR:</a:t>
            </a:r>
            <a:r>
              <a:rPr lang="en-US" b="true" sz="2599">
                <a:solidFill>
                  <a:srgbClr val="FFFFFF"/>
                </a:solidFill>
                <a:latin typeface="Poppins Medium"/>
                <a:ea typeface="Poppins Medium"/>
                <a:cs typeface="Poppins Medium"/>
                <a:sym typeface="Poppins Medium"/>
              </a:rPr>
              <a:t> CAGR is the average annual growth rate over a period, assuming constant growth.</a:t>
            </a:r>
          </a:p>
        </p:txBody>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17AF7D">
                <a:alpha val="100000"/>
              </a:srgbClr>
            </a:gs>
            <a:gs pos="50000">
              <a:srgbClr val="2FD19C">
                <a:alpha val="100000"/>
              </a:srgbClr>
            </a:gs>
            <a:gs pos="100000">
              <a:srgbClr val="DDEDA0">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5400000">
            <a:off x="-729918" y="2026043"/>
            <a:ext cx="10865513" cy="1086551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7AF7D">
                    <a:alpha val="88000"/>
                  </a:srgbClr>
                </a:gs>
                <a:gs pos="100000">
                  <a:srgbClr val="DDEDA0">
                    <a:alpha val="88000"/>
                  </a:srgbClr>
                </a:gs>
              </a:gsLst>
              <a:path path="circle">
                <a:fillToRect l="0" r="100000" t="0" b="100000"/>
              </a:path>
              <a:tileRect r="0" l="-100000" b="0" t="-100000"/>
            </a:gradFill>
          </p:spPr>
        </p:sp>
        <p:sp>
          <p:nvSpPr>
            <p:cNvPr name="TextBox 4" id="4"/>
            <p:cNvSpPr txBox="true"/>
            <p:nvPr/>
          </p:nvSpPr>
          <p:spPr>
            <a:xfrm>
              <a:off x="76200" y="9525"/>
              <a:ext cx="660400" cy="727075"/>
            </a:xfrm>
            <a:prstGeom prst="rect">
              <a:avLst/>
            </a:prstGeom>
          </p:spPr>
          <p:txBody>
            <a:bodyPr anchor="ctr" rtlCol="false" tIns="50800" lIns="50800" bIns="50800" rIns="50800"/>
            <a:lstStyle/>
            <a:p>
              <a:pPr algn="ctr">
                <a:lnSpc>
                  <a:spcPts val="3380"/>
                </a:lnSpc>
              </a:pPr>
            </a:p>
          </p:txBody>
        </p:sp>
      </p:grpSp>
      <p:grpSp>
        <p:nvGrpSpPr>
          <p:cNvPr name="Group 5" id="5"/>
          <p:cNvGrpSpPr/>
          <p:nvPr/>
        </p:nvGrpSpPr>
        <p:grpSpPr>
          <a:xfrm rot="-10800000">
            <a:off x="13397419" y="-1860473"/>
            <a:ext cx="6383627" cy="63836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gradFill>
                <a:gsLst>
                  <a:gs pos="0">
                    <a:srgbClr val="17AF7D">
                      <a:alpha val="100000"/>
                    </a:srgbClr>
                  </a:gs>
                  <a:gs pos="100000">
                    <a:srgbClr val="DDEDA0">
                      <a:alpha val="100000"/>
                    </a:srgbClr>
                  </a:gs>
                </a:gsLst>
                <a:lin ang="0"/>
              </a:gradFill>
              <a:prstDash val="solid"/>
              <a:miter/>
            </a:ln>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178367" y="4523154"/>
            <a:ext cx="9441828" cy="4942872"/>
            <a:chOff x="0" y="0"/>
            <a:chExt cx="2589112" cy="1355420"/>
          </a:xfrm>
        </p:grpSpPr>
        <p:sp>
          <p:nvSpPr>
            <p:cNvPr name="Freeform 9" id="9"/>
            <p:cNvSpPr/>
            <p:nvPr/>
          </p:nvSpPr>
          <p:spPr>
            <a:xfrm flipH="false" flipV="false" rot="0">
              <a:off x="0" y="0"/>
              <a:ext cx="2589112" cy="1355420"/>
            </a:xfrm>
            <a:custGeom>
              <a:avLst/>
              <a:gdLst/>
              <a:ahLst/>
              <a:cxnLst/>
              <a:rect r="r" b="b" t="t" l="l"/>
              <a:pathLst>
                <a:path h="1355420" w="2589112">
                  <a:moveTo>
                    <a:pt x="55757" y="0"/>
                  </a:moveTo>
                  <a:lnTo>
                    <a:pt x="2533354" y="0"/>
                  </a:lnTo>
                  <a:cubicBezTo>
                    <a:pt x="2564148" y="0"/>
                    <a:pt x="2589112" y="24963"/>
                    <a:pt x="2589112" y="55757"/>
                  </a:cubicBezTo>
                  <a:lnTo>
                    <a:pt x="2589112" y="1299663"/>
                  </a:lnTo>
                  <a:cubicBezTo>
                    <a:pt x="2589112" y="1330457"/>
                    <a:pt x="2564148" y="1355420"/>
                    <a:pt x="2533354" y="1355420"/>
                  </a:cubicBezTo>
                  <a:lnTo>
                    <a:pt x="55757" y="1355420"/>
                  </a:lnTo>
                  <a:cubicBezTo>
                    <a:pt x="24963" y="1355420"/>
                    <a:pt x="0" y="1330457"/>
                    <a:pt x="0" y="1299663"/>
                  </a:cubicBezTo>
                  <a:lnTo>
                    <a:pt x="0" y="55757"/>
                  </a:lnTo>
                  <a:cubicBezTo>
                    <a:pt x="0" y="24963"/>
                    <a:pt x="24963" y="0"/>
                    <a:pt x="55757" y="0"/>
                  </a:cubicBezTo>
                  <a:close/>
                </a:path>
              </a:pathLst>
            </a:custGeom>
            <a:gradFill rotWithShape="true">
              <a:gsLst>
                <a:gs pos="0">
                  <a:srgbClr val="17AF7D">
                    <a:alpha val="43000"/>
                  </a:srgbClr>
                </a:gs>
                <a:gs pos="100000">
                  <a:srgbClr val="DDEDA0">
                    <a:alpha val="43000"/>
                  </a:srgbClr>
                </a:gs>
              </a:gsLst>
              <a:path path="circle">
                <a:fillToRect l="0" r="100000" t="0" b="100000"/>
              </a:path>
              <a:tileRect r="0" l="-100000" b="0" t="-100000"/>
            </a:gradFill>
          </p:spPr>
        </p:sp>
        <p:sp>
          <p:nvSpPr>
            <p:cNvPr name="TextBox 10" id="10"/>
            <p:cNvSpPr txBox="true"/>
            <p:nvPr/>
          </p:nvSpPr>
          <p:spPr>
            <a:xfrm>
              <a:off x="0" y="-66675"/>
              <a:ext cx="2589112" cy="1422095"/>
            </a:xfrm>
            <a:prstGeom prst="rect">
              <a:avLst/>
            </a:prstGeom>
          </p:spPr>
          <p:txBody>
            <a:bodyPr anchor="ctr" rtlCol="false" tIns="50800" lIns="50800" bIns="50800" rIns="50800"/>
            <a:lstStyle/>
            <a:p>
              <a:pPr algn="ctr">
                <a:lnSpc>
                  <a:spcPts val="3380"/>
                </a:lnSpc>
              </a:pPr>
            </a:p>
          </p:txBody>
        </p:sp>
      </p:grpSp>
      <p:sp>
        <p:nvSpPr>
          <p:cNvPr name="TextBox 11" id="11"/>
          <p:cNvSpPr txBox="true"/>
          <p:nvPr/>
        </p:nvSpPr>
        <p:spPr>
          <a:xfrm rot="0">
            <a:off x="2471633" y="4661508"/>
            <a:ext cx="8840828" cy="4594733"/>
          </a:xfrm>
          <a:prstGeom prst="rect">
            <a:avLst/>
          </a:prstGeom>
        </p:spPr>
        <p:txBody>
          <a:bodyPr anchor="t" rtlCol="false" tIns="0" lIns="0" bIns="0" rIns="0">
            <a:spAutoFit/>
          </a:bodyPr>
          <a:lstStyle/>
          <a:p>
            <a:pPr algn="ctr">
              <a:lnSpc>
                <a:spcPts val="3015"/>
              </a:lnSpc>
            </a:pPr>
            <a:r>
              <a:rPr lang="en-US" sz="2599" b="true">
                <a:solidFill>
                  <a:srgbClr val="000000"/>
                </a:solidFill>
                <a:latin typeface="Poppins Medium"/>
                <a:ea typeface="Poppins Medium"/>
                <a:cs typeface="Poppins Medium"/>
                <a:sym typeface="Poppins Medium"/>
              </a:rPr>
              <a:t>Key indicators displaying a summary of effect on different countries by CPI, EXCHANGE and EXPORTS rate</a:t>
            </a:r>
          </a:p>
          <a:p>
            <a:pPr algn="just">
              <a:lnSpc>
                <a:spcPts val="3015"/>
              </a:lnSpc>
            </a:pPr>
            <a:r>
              <a:rPr lang="en-US" b="true" sz="2599">
                <a:solidFill>
                  <a:srgbClr val="000000"/>
                </a:solidFill>
                <a:latin typeface="Poppins Bold"/>
                <a:ea typeface="Poppins Bold"/>
                <a:cs typeface="Poppins Bold"/>
                <a:sym typeface="Poppins Bold"/>
              </a:rPr>
              <a:t>1.</a:t>
            </a:r>
            <a:r>
              <a:rPr lang="en-US" b="true" sz="2599">
                <a:solidFill>
                  <a:srgbClr val="000000"/>
                </a:solidFill>
                <a:latin typeface="Poppins Medium"/>
                <a:ea typeface="Poppins Medium"/>
                <a:cs typeface="Poppins Medium"/>
                <a:sym typeface="Poppins Medium"/>
              </a:rPr>
              <a:t>  Impact of inflation of different countries.</a:t>
            </a:r>
          </a:p>
          <a:p>
            <a:pPr algn="just">
              <a:lnSpc>
                <a:spcPts val="3015"/>
              </a:lnSpc>
            </a:pPr>
            <a:r>
              <a:rPr lang="en-US" b="true" sz="2599">
                <a:solidFill>
                  <a:srgbClr val="000000"/>
                </a:solidFill>
                <a:latin typeface="Poppins Bold"/>
                <a:ea typeface="Poppins Bold"/>
                <a:cs typeface="Poppins Bold"/>
                <a:sym typeface="Poppins Bold"/>
              </a:rPr>
              <a:t>2.</a:t>
            </a:r>
            <a:r>
              <a:rPr lang="en-US" b="true" sz="2599">
                <a:solidFill>
                  <a:srgbClr val="000000"/>
                </a:solidFill>
                <a:latin typeface="Poppins Medium"/>
                <a:ea typeface="Poppins Medium"/>
                <a:cs typeface="Poppins Medium"/>
                <a:sym typeface="Poppins Medium"/>
              </a:rPr>
              <a:t> Calculation of compound annual growth rate on different countries for different year (1998 to 2018).</a:t>
            </a:r>
          </a:p>
          <a:p>
            <a:pPr algn="just">
              <a:lnSpc>
                <a:spcPts val="3015"/>
              </a:lnSpc>
            </a:pPr>
            <a:r>
              <a:rPr lang="en-US" b="true" sz="2599">
                <a:solidFill>
                  <a:srgbClr val="000000"/>
                </a:solidFill>
                <a:latin typeface="Poppins Bold"/>
                <a:ea typeface="Poppins Bold"/>
                <a:cs typeface="Poppins Bold"/>
                <a:sym typeface="Poppins Bold"/>
              </a:rPr>
              <a:t>3.</a:t>
            </a:r>
            <a:r>
              <a:rPr lang="en-US" b="true" sz="2599">
                <a:solidFill>
                  <a:srgbClr val="000000"/>
                </a:solidFill>
                <a:latin typeface="Poppins Medium"/>
                <a:ea typeface="Poppins Medium"/>
                <a:cs typeface="Poppins Medium"/>
                <a:sym typeface="Poppins Medium"/>
              </a:rPr>
              <a:t> Calculation of year of year growth rate on different countries for different year.</a:t>
            </a:r>
          </a:p>
          <a:p>
            <a:pPr algn="just">
              <a:lnSpc>
                <a:spcPts val="3015"/>
              </a:lnSpc>
            </a:pPr>
            <a:r>
              <a:rPr lang="en-US" b="true" sz="2599">
                <a:solidFill>
                  <a:srgbClr val="000000"/>
                </a:solidFill>
                <a:latin typeface="Poppins Bold"/>
                <a:ea typeface="Poppins Bold"/>
                <a:cs typeface="Poppins Bold"/>
                <a:sym typeface="Poppins Bold"/>
              </a:rPr>
              <a:t>4.</a:t>
            </a:r>
            <a:r>
              <a:rPr lang="en-US" b="true" sz="2599">
                <a:solidFill>
                  <a:srgbClr val="000000"/>
                </a:solidFill>
                <a:latin typeface="Poppins Medium"/>
                <a:ea typeface="Poppins Medium"/>
                <a:cs typeface="Poppins Medium"/>
                <a:sym typeface="Poppins Medium"/>
              </a:rPr>
              <a:t>  Impact of exchange rate on different countries for different year.</a:t>
            </a:r>
          </a:p>
          <a:p>
            <a:pPr algn="just">
              <a:lnSpc>
                <a:spcPts val="3015"/>
              </a:lnSpc>
            </a:pPr>
            <a:r>
              <a:rPr lang="en-US" b="true" sz="2599">
                <a:solidFill>
                  <a:srgbClr val="000000"/>
                </a:solidFill>
                <a:latin typeface="Poppins Bold"/>
                <a:ea typeface="Poppins Bold"/>
                <a:cs typeface="Poppins Bold"/>
                <a:sym typeface="Poppins Bold"/>
              </a:rPr>
              <a:t>5.</a:t>
            </a:r>
            <a:r>
              <a:rPr lang="en-US" b="true" sz="2599">
                <a:solidFill>
                  <a:srgbClr val="000000"/>
                </a:solidFill>
                <a:latin typeface="Poppins Medium"/>
                <a:ea typeface="Poppins Medium"/>
                <a:cs typeface="Poppins Medium"/>
                <a:sym typeface="Poppins Medium"/>
              </a:rPr>
              <a:t> Impact of export rate on different countries for different year.</a:t>
            </a:r>
          </a:p>
        </p:txBody>
      </p:sp>
      <p:sp>
        <p:nvSpPr>
          <p:cNvPr name="TextBox 12" id="12"/>
          <p:cNvSpPr txBox="true"/>
          <p:nvPr/>
        </p:nvSpPr>
        <p:spPr>
          <a:xfrm rot="0">
            <a:off x="2953093" y="1654568"/>
            <a:ext cx="3499489" cy="2379353"/>
          </a:xfrm>
          <a:prstGeom prst="rect">
            <a:avLst/>
          </a:prstGeom>
        </p:spPr>
        <p:txBody>
          <a:bodyPr anchor="t" rtlCol="false" tIns="0" lIns="0" bIns="0" rIns="0">
            <a:spAutoFit/>
          </a:bodyPr>
          <a:lstStyle/>
          <a:p>
            <a:pPr algn="l">
              <a:lnSpc>
                <a:spcPts val="18479"/>
              </a:lnSpc>
              <a:spcBef>
                <a:spcPct val="0"/>
              </a:spcBef>
            </a:pPr>
            <a:r>
              <a:rPr lang="en-US" b="true" sz="13199" spc="-857">
                <a:solidFill>
                  <a:srgbClr val="000000"/>
                </a:solidFill>
                <a:latin typeface="Poppins Medium"/>
                <a:ea typeface="Poppins Medium"/>
                <a:cs typeface="Poppins Medium"/>
                <a:sym typeface="Poppins Medium"/>
              </a:rPr>
              <a:t>KPIs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DAGaaSIBatY</dc:identifier>
  <dcterms:modified xsi:type="dcterms:W3CDTF">2011-08-01T06:04:30Z</dcterms:modified>
  <cp:revision>1</cp:revision>
  <dc:title>Detailed Project Report</dc:title>
</cp:coreProperties>
</file>