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9" r:id="rId1"/>
  </p:sldMasterIdLst>
  <p:notesMasterIdLst>
    <p:notesMasterId r:id="rId24"/>
  </p:notesMasterIdLst>
  <p:sldIdLst>
    <p:sldId id="256" r:id="rId2"/>
    <p:sldId id="274" r:id="rId3"/>
    <p:sldId id="257" r:id="rId4"/>
    <p:sldId id="258" r:id="rId5"/>
    <p:sldId id="259" r:id="rId6"/>
    <p:sldId id="260" r:id="rId7"/>
    <p:sldId id="275" r:id="rId8"/>
    <p:sldId id="276" r:id="rId9"/>
    <p:sldId id="277" r:id="rId10"/>
    <p:sldId id="278" r:id="rId11"/>
    <p:sldId id="279" r:id="rId12"/>
    <p:sldId id="280" r:id="rId13"/>
    <p:sldId id="281" r:id="rId14"/>
    <p:sldId id="282" r:id="rId15"/>
    <p:sldId id="283" r:id="rId16"/>
    <p:sldId id="268" r:id="rId17"/>
    <p:sldId id="269" r:id="rId18"/>
    <p:sldId id="270" r:id="rId19"/>
    <p:sldId id="271" r:id="rId20"/>
    <p:sldId id="272" r:id="rId21"/>
    <p:sldId id="284" r:id="rId22"/>
    <p:sldId id="273" r:id="rId23"/>
  </p:sldIdLst>
  <p:sldSz cx="9144000" cy="5143500" type="screen16x9"/>
  <p:notesSz cx="9144000" cy="5143500"/>
  <p:embeddedFontLst>
    <p:embeddedFont>
      <p:font typeface="Lucida Calligraphy" pitchFamily="66" charset="0"/>
      <p:regular r:id="rId25"/>
    </p:embeddedFont>
    <p:embeddedFont>
      <p:font typeface="Roboto" charset="0"/>
      <p:regular r:id="rId26"/>
      <p:bold r:id="rId27"/>
      <p:italic r:id="rId28"/>
      <p:boldItalic r:id="rId29"/>
    </p:embeddedFont>
    <p:embeddedFont>
      <p:font typeface="Calibri" pitchFamily="34" charset="0"/>
      <p:regular r:id="rId30"/>
      <p:bold r:id="rId31"/>
      <p:italic r:id="rId32"/>
      <p:boldItalic r:id="rId33"/>
    </p:embeddedFont>
    <p:embeddedFont>
      <p:font typeface="Georgia" pitchFamily="18"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3168">
          <p15:clr>
            <a:srgbClr val="000000"/>
          </p15:clr>
        </p15:guide>
        <p15:guide id="2" pos="2448">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snapToGrid="0">
      <p:cViewPr>
        <p:scale>
          <a:sx n="75" d="100"/>
          <a:sy n="75" d="100"/>
        </p:scale>
        <p:origin x="-1236" y="-372"/>
      </p:cViewPr>
      <p:guideLst>
        <p:guide orient="horz" pos="3168"/>
        <p:guide pos="2448"/>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
        <p:cNvGrpSpPr/>
        <p:nvPr/>
      </p:nvGrpSpPr>
      <p:grpSpPr>
        <a:xfrm>
          <a:off x="0" y="0"/>
          <a:ext cx="0" cy="0"/>
          <a:chOff x="0" y="0"/>
          <a:chExt cx="0" cy="0"/>
        </a:xfrm>
      </p:grpSpPr>
      <p:sp>
        <p:nvSpPr>
          <p:cNvPr id="18" name="Google Shape;18;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 name="Google Shape;19;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a6d7b17f3_0_124: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7a6d7b17f3_0_12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a6d7b17f3_0_136: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7a6d7b17f3_0_13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 name="Google Shape;25;p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g7a6d7b17f3_0_12: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 name="Google Shape;31;g7a6d7b17f3_0_1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 name="Google Shape;37;p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7a6d7b17f3_0_19: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 name="Google Shape;43;g7a6d7b17f3_0_1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a6d7b17f3_0_8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g7a6d7b17f3_0_8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7a6d7b17f3_0_100: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g7a6d7b17f3_0_100: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a6d7b17f3_0_108: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g7a6d7b17f3_0_10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a6d7b17f3_0_116: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7a6d7b17f3_0_11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 name="Google Shape;14;p2"/>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noAutofit/>
          </a:bodyPr>
          <a:lstStyle>
            <a:lvl1pPr marR="0" lvl="0" algn="ctr"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1"/>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800" b="0" i="0" u="none" strike="noStrike" cap="none">
                <a:solidFill>
                  <a:srgbClr val="888888"/>
                </a:solidFill>
              </a:defRPr>
            </a:lvl1pPr>
            <a:lvl2pPr marL="0" marR="0" lvl="1" indent="0" algn="r" rtl="0">
              <a:spcBef>
                <a:spcPts val="0"/>
              </a:spcBef>
              <a:buNone/>
              <a:defRPr sz="1800" b="0" i="0" u="none" strike="noStrike" cap="none">
                <a:solidFill>
                  <a:srgbClr val="888888"/>
                </a:solidFill>
              </a:defRPr>
            </a:lvl2pPr>
            <a:lvl3pPr marL="0" marR="0" lvl="2" indent="0" algn="r" rtl="0">
              <a:spcBef>
                <a:spcPts val="0"/>
              </a:spcBef>
              <a:buNone/>
              <a:defRPr sz="1800" b="0" i="0" u="none" strike="noStrike" cap="none">
                <a:solidFill>
                  <a:srgbClr val="888888"/>
                </a:solidFill>
              </a:defRPr>
            </a:lvl3pPr>
            <a:lvl4pPr marL="0" marR="0" lvl="3" indent="0" algn="r" rtl="0">
              <a:spcBef>
                <a:spcPts val="0"/>
              </a:spcBef>
              <a:buNone/>
              <a:defRPr sz="1800" b="0" i="0" u="none" strike="noStrike" cap="none">
                <a:solidFill>
                  <a:srgbClr val="888888"/>
                </a:solidFill>
              </a:defRPr>
            </a:lvl4pPr>
            <a:lvl5pPr marL="0" marR="0" lvl="4" indent="0" algn="r" rtl="0">
              <a:spcBef>
                <a:spcPts val="0"/>
              </a:spcBef>
              <a:buNone/>
              <a:defRPr sz="1800" b="0" i="0" u="none" strike="noStrike" cap="none">
                <a:solidFill>
                  <a:srgbClr val="888888"/>
                </a:solidFill>
              </a:defRPr>
            </a:lvl5pPr>
            <a:lvl6pPr marL="0" marR="0" lvl="5" indent="0" algn="r" rtl="0">
              <a:spcBef>
                <a:spcPts val="0"/>
              </a:spcBef>
              <a:buNone/>
              <a:defRPr sz="1800" b="0" i="0" u="none" strike="noStrike" cap="none">
                <a:solidFill>
                  <a:srgbClr val="888888"/>
                </a:solidFill>
              </a:defRPr>
            </a:lvl6pPr>
            <a:lvl7pPr marL="0" marR="0" lvl="6" indent="0" algn="r" rtl="0">
              <a:spcBef>
                <a:spcPts val="0"/>
              </a:spcBef>
              <a:buNone/>
              <a:defRPr sz="1800" b="0" i="0" u="none" strike="noStrike" cap="none">
                <a:solidFill>
                  <a:srgbClr val="888888"/>
                </a:solidFill>
              </a:defRPr>
            </a:lvl7pPr>
            <a:lvl8pPr marL="0" marR="0" lvl="7" indent="0" algn="r" rtl="0">
              <a:spcBef>
                <a:spcPts val="0"/>
              </a:spcBef>
              <a:buNone/>
              <a:defRPr sz="1800" b="0" i="0" u="none" strike="noStrike" cap="none">
                <a:solidFill>
                  <a:srgbClr val="888888"/>
                </a:solidFill>
              </a:defRPr>
            </a:lvl8pPr>
            <a:lvl9pPr marL="0" marR="0" lvl="8" indent="0" algn="r" rtl="0">
              <a:spcBef>
                <a:spcPts val="0"/>
              </a:spcBef>
              <a:buNone/>
              <a:defRPr sz="1800" b="0" i="0" u="none" strike="noStrike" cap="none">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shrutimehta/zomato-restaurants-data"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developer.foursquare.co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shrutimehta/zomato-restaurants-data"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20"/>
        <p:cNvGrpSpPr/>
        <p:nvPr/>
      </p:nvGrpSpPr>
      <p:grpSpPr>
        <a:xfrm>
          <a:off x="0" y="0"/>
          <a:ext cx="0" cy="0"/>
          <a:chOff x="0" y="0"/>
          <a:chExt cx="0" cy="0"/>
        </a:xfrm>
      </p:grpSpPr>
      <p:sp>
        <p:nvSpPr>
          <p:cNvPr id="21" name="Google Shape;21;p3"/>
          <p:cNvSpPr/>
          <p:nvPr/>
        </p:nvSpPr>
        <p:spPr>
          <a:xfrm>
            <a:off x="0" y="0"/>
            <a:ext cx="9144000" cy="5143500"/>
          </a:xfrm>
          <a:prstGeom prst="rect">
            <a:avLst/>
          </a:prstGeom>
          <a:blipFill rotWithShape="1">
            <a:blip r:embed="rId3">
              <a:alphaModFix/>
              <a:duotone>
                <a:schemeClr val="accent2">
                  <a:shade val="45000"/>
                  <a:satMod val="135000"/>
                </a:schemeClr>
                <a:prstClr val="white"/>
              </a:duotone>
            </a:blip>
            <a:stretch>
              <a:fillRect/>
            </a:stretch>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0" tIns="0" rIns="0" bIns="0" anchor="t" anchorCtr="0">
            <a:noAutofit/>
          </a:bodyPr>
          <a:lstStyle/>
          <a:p>
            <a:pPr marL="0" marR="0" lvl="0" indent="0" algn="l" rtl="0">
              <a:spcBef>
                <a:spcPts val="0"/>
              </a:spcBef>
              <a:spcAft>
                <a:spcPts val="0"/>
              </a:spcAft>
              <a:buNone/>
            </a:pPr>
            <a:endParaRPr sz="1800"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2" name="Google Shape;22;p3"/>
          <p:cNvSpPr txBox="1"/>
          <p:nvPr/>
        </p:nvSpPr>
        <p:spPr>
          <a:xfrm>
            <a:off x="683825" y="1317074"/>
            <a:ext cx="7661389" cy="2750429"/>
          </a:xfrm>
          <a:prstGeom prst="rect">
            <a:avLst/>
          </a:prstGeom>
          <a:noFill/>
          <a:ln>
            <a:noFill/>
          </a:ln>
        </p:spPr>
        <p:txBody>
          <a:bodyPr spcFirstLastPara="1" wrap="square" lIns="0" tIns="0" rIns="0" bIns="0" anchor="t" anchorCtr="0">
            <a:noAutofit/>
          </a:bodyPr>
          <a:lstStyle/>
          <a:p>
            <a:pPr marL="0" marR="0" lvl="0" indent="0" algn="l" rtl="0">
              <a:lnSpc>
                <a:spcPct val="104190"/>
              </a:lnSpc>
              <a:spcBef>
                <a:spcPts val="0"/>
              </a:spcBef>
              <a:spcAft>
                <a:spcPts val="0"/>
              </a:spcAft>
              <a:buNone/>
            </a:pPr>
            <a:r>
              <a:rPr lang="en-US" sz="42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Lucida Calligraphy" pitchFamily="66" charset="0"/>
                <a:ea typeface="Roboto"/>
                <a:cs typeface="Roboto"/>
                <a:sym typeface="Roboto"/>
              </a:rPr>
              <a:t>To Find out best Italian restaurant with help of </a:t>
            </a:r>
            <a:r>
              <a:rPr lang="en-US" sz="4200" b="1" spc="50" dirty="0" err="1"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Lucida Calligraphy" pitchFamily="66" charset="0"/>
                <a:ea typeface="Roboto"/>
                <a:cs typeface="Roboto"/>
                <a:sym typeface="Roboto"/>
              </a:rPr>
              <a:t>Zomato</a:t>
            </a:r>
            <a:r>
              <a:rPr lang="en-US" sz="42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Lucida Calligraphy" pitchFamily="66" charset="0"/>
                <a:ea typeface="Roboto"/>
                <a:cs typeface="Roboto"/>
                <a:sym typeface="Roboto"/>
              </a:rPr>
              <a:t> data in the city </a:t>
            </a:r>
            <a:r>
              <a:rPr lang="en-US" sz="42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Lucida Calligraphy" pitchFamily="66" charset="0"/>
                <a:ea typeface="Roboto"/>
                <a:cs typeface="Roboto"/>
                <a:sym typeface="Roboto"/>
              </a:rPr>
              <a:t>of New Delhi</a:t>
            </a:r>
            <a:endParaRPr b="1" spc="5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Lucida Calligraphy" pitchFamily="66" charset="0"/>
            </a:endParaRPr>
          </a:p>
          <a:p>
            <a:pPr marL="0" marR="0" lvl="0" indent="0" algn="l" rtl="0">
              <a:lnSpc>
                <a:spcPct val="104190"/>
              </a:lnSpc>
              <a:spcBef>
                <a:spcPts val="648"/>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815974" y="490538"/>
            <a:ext cx="7375525" cy="416242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774700" y="223838"/>
            <a:ext cx="7556500" cy="46958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876300" y="495300"/>
            <a:ext cx="7277100" cy="41529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876300" y="357188"/>
            <a:ext cx="7277100" cy="442912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95166" y="262382"/>
            <a:ext cx="7597934" cy="4589018"/>
          </a:xfrm>
        </p:spPr>
        <p:txBody>
          <a:bodyPr/>
          <a:lstStyle/>
          <a:p>
            <a:pPr algn="ctr"/>
            <a:endPar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Lucida Calligraphy" pitchFamily="66" charset="0"/>
            </a:endParaRPr>
          </a:p>
          <a:p>
            <a:pPr algn="ctr"/>
            <a:endPar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Lucida Calligraphy" pitchFamily="66" charset="0"/>
            </a:endParaRPr>
          </a:p>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Lucida Calligraphy" pitchFamily="66" charset="0"/>
              </a:rPr>
              <a:t>Data transformation</a:t>
            </a:r>
          </a:p>
          <a:p>
            <a:endParaRPr lang="en-US" dirty="0" smtClean="0"/>
          </a:p>
          <a:p>
            <a:endParaRPr lang="en-US" dirty="0" smtClean="0"/>
          </a:p>
          <a:p>
            <a:endParaRPr lang="en-US" dirty="0"/>
          </a:p>
        </p:txBody>
      </p:sp>
      <p:pic>
        <p:nvPicPr>
          <p:cNvPr id="7170" name="Picture 2"/>
          <p:cNvPicPr>
            <a:picLocks noChangeAspect="1" noChangeArrowheads="1"/>
          </p:cNvPicPr>
          <p:nvPr/>
        </p:nvPicPr>
        <p:blipFill>
          <a:blip r:embed="rId2"/>
          <a:srcRect/>
          <a:stretch>
            <a:fillRect/>
          </a:stretch>
        </p:blipFill>
        <p:spPr bwMode="auto">
          <a:xfrm>
            <a:off x="609600" y="1727200"/>
            <a:ext cx="7924800" cy="17018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8080534" cy="1121665"/>
          </a:xfrm>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Lucida Calligraphy" pitchFamily="66" charset="0"/>
              </a:rPr>
              <a:t>Creation of Folium map</a:t>
            </a:r>
            <a:r>
              <a:rPr lang="en-US" dirty="0" smtClean="0">
                <a:latin typeface="Lucida Calligraphy" pitchFamily="66" charset="0"/>
              </a:rPr>
              <a:t/>
            </a:r>
            <a:br>
              <a:rPr lang="en-US" dirty="0" smtClean="0">
                <a:latin typeface="Lucida Calligraphy" pitchFamily="66" charset="0"/>
              </a:rPr>
            </a:br>
            <a:r>
              <a:rPr lang="en-US" dirty="0" smtClean="0">
                <a:latin typeface="Lucida Calligraphy" pitchFamily="66" charset="0"/>
              </a:rPr>
              <a:t/>
            </a:r>
            <a:br>
              <a:rPr lang="en-US" dirty="0" smtClean="0">
                <a:latin typeface="Lucida Calligraphy" pitchFamily="66" charset="0"/>
              </a:rPr>
            </a:br>
            <a:r>
              <a:rPr lang="en-US" sz="1400" dirty="0" smtClean="0">
                <a:latin typeface="Lucida Calligraphy" pitchFamily="66" charset="0"/>
              </a:rPr>
              <a:t>Then </a:t>
            </a:r>
            <a:r>
              <a:rPr lang="en-US" sz="1400" dirty="0" smtClean="0">
                <a:latin typeface="Lucida Calligraphy" pitchFamily="66" charset="0"/>
              </a:rPr>
              <a:t>we created a map using the Folium package in Python and all restaurants were colored based on the cluster label</a:t>
            </a:r>
            <a:endParaRPr lang="en-US" dirty="0">
              <a:latin typeface="Lucida Calligraphy" pitchFamily="66" charset="0"/>
            </a:endParaRPr>
          </a:p>
        </p:txBody>
      </p:sp>
      <p:pic>
        <p:nvPicPr>
          <p:cNvPr id="4" name="Picture 3"/>
          <p:cNvPicPr/>
          <p:nvPr/>
        </p:nvPicPr>
        <p:blipFill>
          <a:blip r:embed="rId2"/>
          <a:srcRect/>
          <a:stretch>
            <a:fillRect/>
          </a:stretch>
        </p:blipFill>
        <p:spPr bwMode="auto">
          <a:xfrm>
            <a:off x="532292" y="1511153"/>
            <a:ext cx="7443308" cy="2946548"/>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85"/>
        <p:cNvGrpSpPr/>
        <p:nvPr/>
      </p:nvGrpSpPr>
      <p:grpSpPr>
        <a:xfrm>
          <a:off x="0" y="0"/>
          <a:ext cx="0" cy="0"/>
          <a:chOff x="0" y="0"/>
          <a:chExt cx="0" cy="0"/>
        </a:xfrm>
      </p:grpSpPr>
      <p:sp>
        <p:nvSpPr>
          <p:cNvPr id="86" name="Google Shape;86;p15"/>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Lucida Calligraphy" pitchFamily="66" charset="0"/>
                <a:ea typeface="Roboto"/>
                <a:cs typeface="Roboto"/>
                <a:sym typeface="Roboto"/>
              </a:rPr>
              <a:t>Cluster 1:</a:t>
            </a:r>
            <a:endParaRPr sz="10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Lucida Calligraphy" pitchFamily="66" charset="0"/>
            </a:endParaRPr>
          </a:p>
        </p:txBody>
      </p:sp>
      <p:pic>
        <p:nvPicPr>
          <p:cNvPr id="87" name="Google Shape;87;p15"/>
          <p:cNvPicPr preferRelativeResize="0"/>
          <p:nvPr/>
        </p:nvPicPr>
        <p:blipFill>
          <a:blip r:embed="rId3">
            <a:alphaModFix/>
          </a:blip>
          <a:stretch>
            <a:fillRect/>
          </a:stretch>
        </p:blipFill>
        <p:spPr>
          <a:xfrm>
            <a:off x="0" y="1761575"/>
            <a:ext cx="9144001" cy="2937425"/>
          </a:xfrm>
          <a:prstGeom prst="rect">
            <a:avLst/>
          </a:prstGeom>
          <a:noFill/>
          <a:ln>
            <a:noFill/>
          </a:ln>
        </p:spPr>
      </p:pic>
      <p:sp>
        <p:nvSpPr>
          <p:cNvPr id="88" name="Google Shape;88;p15"/>
          <p:cNvSpPr txBox="1"/>
          <p:nvPr/>
        </p:nvSpPr>
        <p:spPr>
          <a:xfrm>
            <a:off x="419100" y="1143750"/>
            <a:ext cx="8496300" cy="4818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1"/>
                </a:solidFill>
                <a:highlight>
                  <a:srgbClr val="FFFFFF"/>
                </a:highlight>
                <a:latin typeface="Lucida Calligraphy" pitchFamily="66" charset="0"/>
                <a:ea typeface="Georgia"/>
                <a:cs typeface="Georgia"/>
                <a:sym typeface="Georgia"/>
              </a:rPr>
              <a:t>The Indian restaurants are most recommended venues nearby the locations.</a:t>
            </a:r>
            <a:endParaRPr>
              <a:latin typeface="Lucida Calligraphy" pitchFamily="66"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16"/>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Lucida Calligraphy" pitchFamily="66" charset="0"/>
                <a:ea typeface="Roboto"/>
                <a:cs typeface="Roboto"/>
                <a:sym typeface="Roboto"/>
              </a:rPr>
              <a:t>Cluster 2:</a:t>
            </a:r>
            <a:endParaRPr sz="10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Lucida Calligraphy" pitchFamily="66" charset="0"/>
            </a:endParaRPr>
          </a:p>
        </p:txBody>
      </p:sp>
      <p:sp>
        <p:nvSpPr>
          <p:cNvPr id="94" name="Google Shape;94;p16"/>
          <p:cNvSpPr txBox="1"/>
          <p:nvPr/>
        </p:nvSpPr>
        <p:spPr>
          <a:xfrm>
            <a:off x="431800" y="1080250"/>
            <a:ext cx="7467600" cy="5453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1"/>
                </a:solidFill>
                <a:highlight>
                  <a:srgbClr val="FFFFFF"/>
                </a:highlight>
                <a:latin typeface="Lucida Calligraphy" pitchFamily="66" charset="0"/>
                <a:ea typeface="Georgia"/>
                <a:cs typeface="Georgia"/>
                <a:sym typeface="Georgia"/>
              </a:rPr>
              <a:t>It is recommended for the Hotel and Nightclubs venues areas:</a:t>
            </a:r>
            <a:endParaRPr>
              <a:latin typeface="Lucida Calligraphy" pitchFamily="66" charset="0"/>
            </a:endParaRPr>
          </a:p>
        </p:txBody>
      </p:sp>
      <p:pic>
        <p:nvPicPr>
          <p:cNvPr id="95" name="Google Shape;95;p16"/>
          <p:cNvPicPr preferRelativeResize="0"/>
          <p:nvPr/>
        </p:nvPicPr>
        <p:blipFill>
          <a:blip r:embed="rId3">
            <a:alphaModFix/>
          </a:blip>
          <a:stretch>
            <a:fillRect/>
          </a:stretch>
        </p:blipFill>
        <p:spPr>
          <a:xfrm>
            <a:off x="0" y="1739650"/>
            <a:ext cx="9144001" cy="2845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99"/>
        <p:cNvGrpSpPr/>
        <p:nvPr/>
      </p:nvGrpSpPr>
      <p:grpSpPr>
        <a:xfrm>
          <a:off x="0" y="0"/>
          <a:ext cx="0" cy="0"/>
          <a:chOff x="0" y="0"/>
          <a:chExt cx="0" cy="0"/>
        </a:xfrm>
      </p:grpSpPr>
      <p:sp>
        <p:nvSpPr>
          <p:cNvPr id="100" name="Google Shape;100;p17"/>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Lucida Calligraphy" pitchFamily="66" charset="0"/>
                <a:ea typeface="Roboto"/>
                <a:cs typeface="Roboto"/>
                <a:sym typeface="Roboto"/>
              </a:rPr>
              <a:t>Cluster 3:</a:t>
            </a:r>
            <a:endParaRPr sz="10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Lucida Calligraphy" pitchFamily="66" charset="0"/>
            </a:endParaRPr>
          </a:p>
        </p:txBody>
      </p:sp>
      <p:sp>
        <p:nvSpPr>
          <p:cNvPr id="101" name="Google Shape;101;p17"/>
          <p:cNvSpPr txBox="1"/>
          <p:nvPr/>
        </p:nvSpPr>
        <p:spPr>
          <a:xfrm>
            <a:off x="533400" y="1004050"/>
            <a:ext cx="4914900" cy="5453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1"/>
                </a:solidFill>
                <a:highlight>
                  <a:srgbClr val="FFFFFF"/>
                </a:highlight>
                <a:latin typeface="Lucida Calligraphy" pitchFamily="66" charset="0"/>
                <a:ea typeface="Georgia"/>
                <a:cs typeface="Georgia"/>
                <a:sym typeface="Georgia"/>
              </a:rPr>
              <a:t>It seems like pizza </a:t>
            </a:r>
            <a:r>
              <a:rPr lang="en-US" sz="1600" dirty="0" smtClean="0">
                <a:solidFill>
                  <a:schemeClr val="dk1"/>
                </a:solidFill>
                <a:highlight>
                  <a:srgbClr val="FFFFFF"/>
                </a:highlight>
                <a:latin typeface="Lucida Calligraphy" pitchFamily="66" charset="0"/>
                <a:ea typeface="Georgia"/>
                <a:cs typeface="Georgia"/>
                <a:sym typeface="Georgia"/>
              </a:rPr>
              <a:t>place</a:t>
            </a:r>
            <a:endParaRPr>
              <a:latin typeface="Lucida Calligraphy" pitchFamily="66" charset="0"/>
            </a:endParaRPr>
          </a:p>
        </p:txBody>
      </p:sp>
      <p:pic>
        <p:nvPicPr>
          <p:cNvPr id="102" name="Google Shape;102;p17"/>
          <p:cNvPicPr preferRelativeResize="0"/>
          <p:nvPr/>
        </p:nvPicPr>
        <p:blipFill>
          <a:blip r:embed="rId3">
            <a:alphaModFix/>
          </a:blip>
          <a:stretch>
            <a:fillRect/>
          </a:stretch>
        </p:blipFill>
        <p:spPr>
          <a:xfrm>
            <a:off x="0" y="1714250"/>
            <a:ext cx="9144000" cy="2845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7" name="Google Shape;107;p18"/>
          <p:cNvSpPr txBox="1"/>
          <p:nvPr/>
        </p:nvSpPr>
        <p:spPr>
          <a:xfrm>
            <a:off x="397425" y="542250"/>
            <a:ext cx="8031300" cy="41025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Lucida Calligraphy" pitchFamily="66" charset="0"/>
                <a:ea typeface="Roboto"/>
                <a:cs typeface="Roboto"/>
                <a:sym typeface="Roboto"/>
              </a:rPr>
              <a:t>Cluster 4:</a:t>
            </a:r>
            <a:endParaRPr sz="10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Lucida Calligraphy" pitchFamily="66" charset="0"/>
            </a:endParaRPr>
          </a:p>
        </p:txBody>
      </p:sp>
      <p:sp>
        <p:nvSpPr>
          <p:cNvPr id="108" name="Google Shape;108;p18"/>
          <p:cNvSpPr txBox="1"/>
          <p:nvPr/>
        </p:nvSpPr>
        <p:spPr>
          <a:xfrm>
            <a:off x="977900" y="1143750"/>
            <a:ext cx="5308600" cy="5199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1"/>
                </a:solidFill>
                <a:highlight>
                  <a:srgbClr val="FFFFFF"/>
                </a:highlight>
                <a:latin typeface="Lucida Calligraphy" pitchFamily="66" charset="0"/>
                <a:ea typeface="Georgia"/>
                <a:cs typeface="Georgia"/>
                <a:sym typeface="Georgia"/>
              </a:rPr>
              <a:t>It’s most recommended for cafes</a:t>
            </a:r>
            <a:endParaRPr>
              <a:latin typeface="Lucida Calligraphy" pitchFamily="66" charset="0"/>
            </a:endParaRPr>
          </a:p>
        </p:txBody>
      </p:sp>
      <p:pic>
        <p:nvPicPr>
          <p:cNvPr id="109" name="Google Shape;109;p18"/>
          <p:cNvPicPr preferRelativeResize="0"/>
          <p:nvPr/>
        </p:nvPicPr>
        <p:blipFill>
          <a:blip r:embed="rId3">
            <a:alphaModFix/>
          </a:blip>
          <a:stretch>
            <a:fillRect/>
          </a:stretch>
        </p:blipFill>
        <p:spPr>
          <a:xfrm>
            <a:off x="0" y="1676150"/>
            <a:ext cx="9144000" cy="2845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0366" y="342900"/>
            <a:ext cx="8055134" cy="4546600"/>
          </a:xfrm>
          <a:ln>
            <a:noFill/>
          </a:ln>
        </p:spPr>
        <p:style>
          <a:lnRef idx="2">
            <a:schemeClr val="dk1"/>
          </a:lnRef>
          <a:fillRef idx="1">
            <a:schemeClr val="lt1"/>
          </a:fillRef>
          <a:effectRef idx="0">
            <a:schemeClr val="dk1"/>
          </a:effectRef>
          <a:fontRef idx="minor">
            <a:schemeClr val="dk1"/>
          </a:fontRef>
        </p:style>
        <p:txBody>
          <a:bodyPr>
            <a:scene3d>
              <a:camera prst="orthographicFront"/>
              <a:lightRig rig="glow" dir="tl">
                <a:rot lat="0" lon="0" rev="5400000"/>
              </a:lightRig>
            </a:scene3d>
            <a:sp3d contourW="12700">
              <a:bevelT w="25400" h="25400"/>
              <a:contourClr>
                <a:schemeClr val="accent6">
                  <a:shade val="73000"/>
                </a:schemeClr>
              </a:contourClr>
            </a:sp3d>
          </a:bodyPr>
          <a:lstStyle/>
          <a:p>
            <a:endParaRPr lang="en-US"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a:p>
            <a:pPr algn="ctr"/>
            <a:r>
              <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Roboto" charset="0"/>
                <a:ea typeface="Roboto" charset="0"/>
              </a:rPr>
              <a:t>  </a:t>
            </a:r>
            <a:r>
              <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Lucida Calligraphy" pitchFamily="66" charset="0"/>
                <a:ea typeface="Roboto" charset="0"/>
              </a:rPr>
              <a:t>New Delhi Restaurants Map</a:t>
            </a:r>
          </a:p>
          <a:p>
            <a:pPr algn="ctr"/>
            <a:endPar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4" name="Picture 3"/>
          <p:cNvPicPr/>
          <p:nvPr/>
        </p:nvPicPr>
        <p:blipFill>
          <a:blip r:embed="rId2"/>
          <a:srcRect/>
          <a:stretch>
            <a:fillRect/>
          </a:stretch>
        </p:blipFill>
        <p:spPr bwMode="auto">
          <a:xfrm>
            <a:off x="749300" y="1041400"/>
            <a:ext cx="7493000" cy="3721319"/>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13"/>
        <p:cNvGrpSpPr/>
        <p:nvPr/>
      </p:nvGrpSpPr>
      <p:grpSpPr>
        <a:xfrm>
          <a:off x="0" y="0"/>
          <a:ext cx="0" cy="0"/>
          <a:chOff x="0" y="0"/>
          <a:chExt cx="0" cy="0"/>
        </a:xfrm>
      </p:grpSpPr>
      <p:sp>
        <p:nvSpPr>
          <p:cNvPr id="114" name="Google Shape;114;p19"/>
          <p:cNvSpPr txBox="1"/>
          <p:nvPr/>
        </p:nvSpPr>
        <p:spPr>
          <a:xfrm>
            <a:off x="397425" y="542250"/>
            <a:ext cx="8031300" cy="29595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Lucida Calligraphy" pitchFamily="66" charset="0"/>
                <a:ea typeface="Roboto"/>
                <a:cs typeface="Roboto"/>
                <a:sym typeface="Roboto"/>
              </a:rPr>
              <a:t>Cluster 5:</a:t>
            </a:r>
            <a:endParaRPr sz="10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Lucida Calligraphy" pitchFamily="66" charset="0"/>
            </a:endParaRPr>
          </a:p>
        </p:txBody>
      </p:sp>
      <p:sp>
        <p:nvSpPr>
          <p:cNvPr id="115" name="Google Shape;115;p19"/>
          <p:cNvSpPr txBox="1"/>
          <p:nvPr/>
        </p:nvSpPr>
        <p:spPr>
          <a:xfrm>
            <a:off x="482600" y="953250"/>
            <a:ext cx="6299200" cy="5199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1"/>
                </a:solidFill>
                <a:highlight>
                  <a:srgbClr val="FFFFFF"/>
                </a:highlight>
                <a:latin typeface="Lucida Calligraphy" pitchFamily="66" charset="0"/>
                <a:ea typeface="Georgia"/>
                <a:cs typeface="Georgia"/>
                <a:sym typeface="Georgia"/>
              </a:rPr>
              <a:t>Fast food, cafes are the most recommended venues</a:t>
            </a:r>
            <a:endParaRPr>
              <a:latin typeface="Lucida Calligraphy" pitchFamily="66" charset="0"/>
            </a:endParaRPr>
          </a:p>
        </p:txBody>
      </p:sp>
      <p:pic>
        <p:nvPicPr>
          <p:cNvPr id="116" name="Google Shape;116;p19"/>
          <p:cNvPicPr preferRelativeResize="0"/>
          <p:nvPr/>
        </p:nvPicPr>
        <p:blipFill>
          <a:blip r:embed="rId3">
            <a:alphaModFix/>
          </a:blip>
          <a:stretch>
            <a:fillRect/>
          </a:stretch>
        </p:blipFill>
        <p:spPr>
          <a:xfrm>
            <a:off x="0" y="1574550"/>
            <a:ext cx="9144000" cy="2845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435865"/>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Lucida Calligraphy" pitchFamily="66" charset="0"/>
              </a:rPr>
              <a:t>Discussion and Result</a:t>
            </a:r>
            <a:b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Lucida Calligraphy" pitchFamily="66" charset="0"/>
              </a:rPr>
            </a:b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Lucida Calligraphy" pitchFamily="66" charset="0"/>
            </a:endParaRPr>
          </a:p>
        </p:txBody>
      </p:sp>
      <p:sp>
        <p:nvSpPr>
          <p:cNvPr id="3" name="Text Placeholder 2"/>
          <p:cNvSpPr>
            <a:spLocks noGrp="1"/>
          </p:cNvSpPr>
          <p:nvPr>
            <p:ph type="body" idx="1"/>
          </p:nvPr>
        </p:nvSpPr>
        <p:spPr>
          <a:xfrm>
            <a:off x="314166" y="1028700"/>
            <a:ext cx="8423434" cy="3644900"/>
          </a:xfrm>
        </p:spPr>
        <p:txBody>
          <a:bodyPr/>
          <a:lstStyle/>
          <a:p>
            <a:pPr>
              <a:buFont typeface="Arial" pitchFamily="34" charset="0"/>
              <a:buChar char="•"/>
            </a:pPr>
            <a:r>
              <a:rPr lang="en-US" sz="1400" dirty="0" smtClean="0">
                <a:latin typeface="Lucida Calligraphy" pitchFamily="66" charset="0"/>
              </a:rPr>
              <a:t>Based </a:t>
            </a:r>
            <a:r>
              <a:rPr lang="en-US" sz="1400" dirty="0" smtClean="0">
                <a:latin typeface="Lucida Calligraphy" pitchFamily="66" charset="0"/>
              </a:rPr>
              <a:t>on the cluster result below we can see that which cluster is recommended Indian restaurants, night clubs, Hotels, cafe, pizza, and fast food. As per the requirement of different people they can choose to live in the best suitable cluster</a:t>
            </a:r>
            <a:r>
              <a:rPr lang="en-US" sz="1400" dirty="0" smtClean="0">
                <a:latin typeface="Lucida Calligraphy" pitchFamily="66" charset="0"/>
              </a:rPr>
              <a:t>.</a:t>
            </a:r>
          </a:p>
          <a:p>
            <a:endParaRPr lang="en-US" sz="1400" dirty="0" smtClean="0">
              <a:latin typeface="Lucida Calligraphy" pitchFamily="66" charset="0"/>
            </a:endParaRPr>
          </a:p>
          <a:p>
            <a:pPr>
              <a:buFont typeface="Arial" pitchFamily="34" charset="0"/>
              <a:buChar char="•"/>
            </a:pPr>
            <a:r>
              <a:rPr lang="en-US" sz="1400" dirty="0" smtClean="0">
                <a:latin typeface="Lucida Calligraphy" pitchFamily="66" charset="0"/>
              </a:rPr>
              <a:t>As Delhi is one of the business hub in India, people are coming from different region of India as well as different countries. They can utilize the findings from this </a:t>
            </a:r>
            <a:r>
              <a:rPr lang="en-US" sz="1400" dirty="0" smtClean="0">
                <a:latin typeface="Lucida Calligraphy" pitchFamily="66" charset="0"/>
              </a:rPr>
              <a:t>exercise </a:t>
            </a:r>
            <a:r>
              <a:rPr lang="en-US" sz="1400" dirty="0" smtClean="0">
                <a:latin typeface="Lucida Calligraphy" pitchFamily="66" charset="0"/>
              </a:rPr>
              <a:t>and choose the best cluster to live in. This data contains most of the restaurants in Delhi with cuisines, ratings and location this will help all kind of food lovers</a:t>
            </a:r>
            <a:r>
              <a:rPr lang="en-US" sz="1400" dirty="0" smtClean="0">
                <a:latin typeface="Lucida Calligraphy" pitchFamily="66" charset="0"/>
              </a:rPr>
              <a:t>.</a:t>
            </a:r>
          </a:p>
          <a:p>
            <a:pPr>
              <a:buFont typeface="Arial" pitchFamily="34" charset="0"/>
              <a:buChar char="•"/>
            </a:pPr>
            <a:endParaRPr lang="en-US" sz="1400" dirty="0" smtClean="0">
              <a:latin typeface="Lucida Calligraphy" pitchFamily="66" charset="0"/>
            </a:endParaRPr>
          </a:p>
          <a:p>
            <a:pPr>
              <a:buFont typeface="Wingdings" pitchFamily="2" charset="2"/>
              <a:buChar char="v"/>
            </a:pPr>
            <a:r>
              <a:rPr lang="en-US" sz="1400" dirty="0" smtClean="0">
                <a:latin typeface="Lucida Calligraphy" pitchFamily="66" charset="0"/>
              </a:rPr>
              <a:t>Cluster 1: It is most recommended for Indian Restaurants. </a:t>
            </a:r>
          </a:p>
          <a:p>
            <a:pPr>
              <a:buFont typeface="Wingdings" pitchFamily="2" charset="2"/>
              <a:buChar char="v"/>
            </a:pPr>
            <a:r>
              <a:rPr lang="en-US" sz="1400" dirty="0" smtClean="0">
                <a:latin typeface="Lucida Calligraphy" pitchFamily="66" charset="0"/>
              </a:rPr>
              <a:t>Cluster 2: It is most recommended for Hotels and nightclub. </a:t>
            </a:r>
          </a:p>
          <a:p>
            <a:pPr>
              <a:buFont typeface="Wingdings" pitchFamily="2" charset="2"/>
              <a:buChar char="v"/>
            </a:pPr>
            <a:r>
              <a:rPr lang="en-US" sz="1400" dirty="0" smtClean="0">
                <a:latin typeface="Lucida Calligraphy" pitchFamily="66" charset="0"/>
              </a:rPr>
              <a:t>Cluster 3 and Cluster 5: It is most recommended for Fast food. </a:t>
            </a:r>
          </a:p>
          <a:p>
            <a:pPr>
              <a:buFont typeface="Wingdings" pitchFamily="2" charset="2"/>
              <a:buChar char="v"/>
            </a:pPr>
            <a:r>
              <a:rPr lang="en-US" sz="1400" dirty="0" smtClean="0">
                <a:latin typeface="Lucida Calligraphy" pitchFamily="66" charset="0"/>
              </a:rPr>
              <a:t>Cluster 4: It is most recommended for the cafe and pizza.</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1" name="Google Shape;121;p20"/>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Lucida Calligraphy" pitchFamily="66" charset="0"/>
                <a:ea typeface="Roboto"/>
                <a:cs typeface="Roboto"/>
                <a:sym typeface="Roboto"/>
              </a:rPr>
              <a:t>Conclusion</a:t>
            </a:r>
            <a:endParaRPr>
              <a:latin typeface="Lucida Calligraphy" pitchFamily="66" charset="0"/>
            </a:endParaRPr>
          </a:p>
        </p:txBody>
      </p:sp>
      <p:sp>
        <p:nvSpPr>
          <p:cNvPr id="122" name="Google Shape;122;p20"/>
          <p:cNvSpPr txBox="1"/>
          <p:nvPr/>
        </p:nvSpPr>
        <p:spPr>
          <a:xfrm>
            <a:off x="393700" y="1104900"/>
            <a:ext cx="8496300" cy="3822850"/>
          </a:xfrm>
          <a:prstGeom prst="rect">
            <a:avLst/>
          </a:prstGeom>
          <a:noFill/>
          <a:ln>
            <a:noFill/>
          </a:ln>
        </p:spPr>
        <p:txBody>
          <a:bodyPr spcFirstLastPara="1" wrap="square" lIns="91425" tIns="91425" rIns="91425" bIns="91425" anchor="t" anchorCtr="0">
            <a:noAutofit/>
          </a:bodyPr>
          <a:lstStyle/>
          <a:p>
            <a:pPr>
              <a:buFont typeface="Arial" pitchFamily="34" charset="0"/>
              <a:buChar char="•"/>
            </a:pPr>
            <a:r>
              <a:rPr lang="en-US" dirty="0" smtClean="0">
                <a:latin typeface="Lucida Calligraphy" pitchFamily="66" charset="0"/>
              </a:rPr>
              <a:t> In </a:t>
            </a:r>
            <a:r>
              <a:rPr lang="en-US" dirty="0" smtClean="0">
                <a:latin typeface="Lucida Calligraphy" pitchFamily="66" charset="0"/>
              </a:rPr>
              <a:t>conclusion, to end off this project, we had an opportunity on a business problem, and it was tackled in a way that it was similar to how a genuine data scientist would do. We utilized numerous Python libraries to fetch the information, control the content and break down and visualize those datasets. </a:t>
            </a:r>
            <a:endParaRPr lang="en-US" dirty="0" smtClean="0">
              <a:latin typeface="Lucida Calligraphy" pitchFamily="66" charset="0"/>
            </a:endParaRPr>
          </a:p>
          <a:p>
            <a:pPr>
              <a:buFont typeface="Arial" pitchFamily="34" charset="0"/>
              <a:buChar char="•"/>
            </a:pPr>
            <a:endParaRPr lang="en-US" dirty="0" smtClean="0">
              <a:latin typeface="Lucida Calligraphy" pitchFamily="66" charset="0"/>
            </a:endParaRPr>
          </a:p>
          <a:p>
            <a:pPr>
              <a:buFont typeface="Arial" pitchFamily="34" charset="0"/>
              <a:buChar char="•"/>
            </a:pPr>
            <a:r>
              <a:rPr lang="en-US" dirty="0" smtClean="0">
                <a:latin typeface="Lucida Calligraphy" pitchFamily="66" charset="0"/>
              </a:rPr>
              <a:t>We </a:t>
            </a:r>
            <a:r>
              <a:rPr lang="en-US" dirty="0" smtClean="0">
                <a:latin typeface="Lucida Calligraphy" pitchFamily="66" charset="0"/>
              </a:rPr>
              <a:t>have utilized Foursquare API to investigate the settings in locations of restaurants in New Delhi, get a great measure of data from </a:t>
            </a:r>
            <a:r>
              <a:rPr lang="en-US" dirty="0" err="1" smtClean="0">
                <a:latin typeface="Lucida Calligraphy" pitchFamily="66" charset="0"/>
              </a:rPr>
              <a:t>Kaggle</a:t>
            </a:r>
            <a:r>
              <a:rPr lang="en-US" dirty="0" smtClean="0">
                <a:latin typeface="Lucida Calligraphy" pitchFamily="66" charset="0"/>
              </a:rPr>
              <a:t>. We visualized utilizing different plots present in  </a:t>
            </a:r>
            <a:r>
              <a:rPr lang="en-US" dirty="0" err="1" smtClean="0">
                <a:latin typeface="Lucida Calligraphy" pitchFamily="66" charset="0"/>
              </a:rPr>
              <a:t>Matplotlib</a:t>
            </a:r>
            <a:r>
              <a:rPr lang="en-US" dirty="0" smtClean="0">
                <a:latin typeface="Lucida Calligraphy" pitchFamily="66" charset="0"/>
              </a:rPr>
              <a:t> libraries. Similarly, we utilized Folium to picture it on a map</a:t>
            </a:r>
            <a:r>
              <a:rPr lang="en-US" dirty="0" smtClean="0">
                <a:latin typeface="Lucida Calligraphy" pitchFamily="66" charset="0"/>
              </a:rPr>
              <a:t>.</a:t>
            </a:r>
          </a:p>
          <a:p>
            <a:endParaRPr lang="en-US" dirty="0" smtClean="0">
              <a:latin typeface="Lucida Calligraphy" pitchFamily="66" charset="0"/>
            </a:endParaRPr>
          </a:p>
          <a:p>
            <a:pPr lvl="0">
              <a:buFont typeface="Wingdings" pitchFamily="2" charset="2"/>
              <a:buChar char="ü"/>
            </a:pPr>
            <a:r>
              <a:rPr lang="en-US" dirty="0" smtClean="0">
                <a:latin typeface="Lucida Calligraphy" pitchFamily="66" charset="0"/>
              </a:rPr>
              <a:t>Khan Market and Defense Colony are some of the best neighborhoods for Italian </a:t>
            </a:r>
            <a:r>
              <a:rPr lang="en-US" dirty="0" smtClean="0">
                <a:latin typeface="Lucida Calligraphy" pitchFamily="66" charset="0"/>
              </a:rPr>
              <a:t>    cuisine</a:t>
            </a:r>
            <a:r>
              <a:rPr lang="en-US" dirty="0" smtClean="0">
                <a:latin typeface="Lucida Calligraphy" pitchFamily="66" charset="0"/>
              </a:rPr>
              <a:t>.</a:t>
            </a:r>
          </a:p>
          <a:p>
            <a:pPr lvl="0">
              <a:buFont typeface="Wingdings" pitchFamily="2" charset="2"/>
              <a:buChar char="ü"/>
            </a:pPr>
            <a:r>
              <a:rPr lang="en-US" dirty="0" smtClean="0">
                <a:latin typeface="Lucida Calligraphy" pitchFamily="66" charset="0"/>
              </a:rPr>
              <a:t>DLF Place Mall, </a:t>
            </a:r>
            <a:r>
              <a:rPr lang="en-US" dirty="0" err="1" smtClean="0">
                <a:latin typeface="Lucida Calligraphy" pitchFamily="66" charset="0"/>
              </a:rPr>
              <a:t>Saket</a:t>
            </a:r>
            <a:r>
              <a:rPr lang="en-US" dirty="0" smtClean="0">
                <a:latin typeface="Lucida Calligraphy" pitchFamily="66" charset="0"/>
              </a:rPr>
              <a:t> and </a:t>
            </a:r>
            <a:r>
              <a:rPr lang="en-US" dirty="0" err="1" smtClean="0">
                <a:latin typeface="Lucida Calligraphy" pitchFamily="66" charset="0"/>
              </a:rPr>
              <a:t>Kailash</a:t>
            </a:r>
            <a:r>
              <a:rPr lang="en-US" dirty="0" smtClean="0">
                <a:latin typeface="Lucida Calligraphy" pitchFamily="66" charset="0"/>
              </a:rPr>
              <a:t> Colony** places have the best Italian restaurants</a:t>
            </a:r>
          </a:p>
          <a:p>
            <a:pPr lvl="0">
              <a:buFont typeface="Wingdings" pitchFamily="2" charset="2"/>
              <a:buChar char="ü"/>
            </a:pPr>
            <a:r>
              <a:rPr lang="en-US" dirty="0" smtClean="0">
                <a:latin typeface="Lucida Calligraphy" pitchFamily="66" charset="0"/>
              </a:rPr>
              <a:t>Greater </a:t>
            </a:r>
            <a:r>
              <a:rPr lang="en-US" dirty="0" err="1" smtClean="0">
                <a:latin typeface="Lucida Calligraphy" pitchFamily="66" charset="0"/>
              </a:rPr>
              <a:t>kailash</a:t>
            </a:r>
            <a:r>
              <a:rPr lang="en-US" dirty="0" smtClean="0">
                <a:latin typeface="Lucida Calligraphy" pitchFamily="66" charset="0"/>
              </a:rPr>
              <a:t>, </a:t>
            </a:r>
            <a:r>
              <a:rPr lang="en-US" dirty="0" err="1" smtClean="0">
                <a:latin typeface="Lucida Calligraphy" pitchFamily="66" charset="0"/>
              </a:rPr>
              <a:t>Feroze</a:t>
            </a:r>
            <a:r>
              <a:rPr lang="en-US" dirty="0" smtClean="0">
                <a:latin typeface="Lucida Calligraphy" pitchFamily="66" charset="0"/>
              </a:rPr>
              <a:t> shah road, </a:t>
            </a:r>
            <a:r>
              <a:rPr lang="en-US" dirty="0" err="1" smtClean="0">
                <a:latin typeface="Lucida Calligraphy" pitchFamily="66" charset="0"/>
              </a:rPr>
              <a:t>Saket</a:t>
            </a:r>
            <a:r>
              <a:rPr lang="en-US" dirty="0" smtClean="0">
                <a:latin typeface="Lucida Calligraphy" pitchFamily="66" charset="0"/>
              </a:rPr>
              <a:t> have best restaurants in New Delhi.</a:t>
            </a:r>
            <a:endParaRPr lang="en-US" dirty="0">
              <a:latin typeface="Lucida Calligraphy" pitchFamily="66"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26"/>
        <p:cNvGrpSpPr/>
        <p:nvPr/>
      </p:nvGrpSpPr>
      <p:grpSpPr>
        <a:xfrm>
          <a:off x="0" y="0"/>
          <a:ext cx="0" cy="0"/>
          <a:chOff x="0" y="0"/>
          <a:chExt cx="0" cy="0"/>
        </a:xfrm>
      </p:grpSpPr>
      <p:sp>
        <p:nvSpPr>
          <p:cNvPr id="28" name="Google Shape;28;p4"/>
          <p:cNvSpPr txBox="1"/>
          <p:nvPr/>
        </p:nvSpPr>
        <p:spPr>
          <a:xfrm>
            <a:off x="481000" y="241300"/>
            <a:ext cx="8231200" cy="4724400"/>
          </a:xfrm>
          <a:prstGeom prst="rect">
            <a:avLst/>
          </a:prstGeom>
          <a:noFill/>
          <a:ln>
            <a:noFill/>
          </a:ln>
        </p:spPr>
        <p:txBody>
          <a:bodyPr spcFirstLastPara="1" wrap="square" lIns="91425" tIns="91425" rIns="91425" bIns="91425" anchor="t" anchorCtr="0">
            <a:noAutofit/>
          </a:bodyPr>
          <a:lstStyle/>
          <a:p>
            <a:pPr lvl="0" algn="ctr">
              <a:lnSpc>
                <a:spcPct val="158000"/>
              </a:lnSpc>
              <a:spcBef>
                <a:spcPts val="1400"/>
              </a:spcBef>
              <a:buClr>
                <a:schemeClr val="dk1"/>
              </a:buClr>
              <a:buSzPts val="1100"/>
            </a:pPr>
            <a:r>
              <a:rPr lang="en-US" sz="1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Lucida Calligraphy" pitchFamily="66" charset="0"/>
                <a:ea typeface="Roboto"/>
                <a:cs typeface="Roboto"/>
                <a:sym typeface="Roboto"/>
              </a:rPr>
              <a:t>Introduction</a:t>
            </a:r>
            <a:endParaRPr lang="en-US" dirty="0" smtClean="0">
              <a:solidFill>
                <a:schemeClr val="dk1"/>
              </a:solidFill>
              <a:highlight>
                <a:srgbClr val="FFFFFF"/>
              </a:highlight>
              <a:latin typeface="Lucida Calligraphy" pitchFamily="66" charset="0"/>
              <a:ea typeface="Georgia"/>
              <a:cs typeface="Georgia"/>
              <a:sym typeface="Georgia"/>
            </a:endParaRPr>
          </a:p>
          <a:p>
            <a:pPr marL="0" lvl="0" indent="0" algn="l" rtl="0">
              <a:lnSpc>
                <a:spcPct val="158000"/>
              </a:lnSpc>
              <a:spcBef>
                <a:spcPts val="1400"/>
              </a:spcBef>
              <a:spcAft>
                <a:spcPts val="0"/>
              </a:spcAft>
              <a:buClr>
                <a:schemeClr val="dk1"/>
              </a:buClr>
              <a:buSzPts val="1100"/>
              <a:buFont typeface="Arial"/>
              <a:buNone/>
            </a:pPr>
            <a:r>
              <a:rPr lang="en-US" dirty="0" smtClean="0">
                <a:solidFill>
                  <a:schemeClr val="dk1"/>
                </a:solidFill>
                <a:highlight>
                  <a:srgbClr val="FFFFFF"/>
                </a:highlight>
                <a:latin typeface="Lucida Calligraphy" pitchFamily="66" charset="0"/>
                <a:ea typeface="Georgia"/>
                <a:cs typeface="Georgia"/>
                <a:sym typeface="Georgia"/>
              </a:rPr>
              <a:t>New Delhi is the capital city of India. It is a part of the city of Delhi’s 11 districts. The city itself has a population of 11 million. However, the much larger metro area has a population that exceeds 30 million.</a:t>
            </a:r>
          </a:p>
          <a:p>
            <a:pPr marL="0" lvl="0" indent="0" algn="l" rtl="0">
              <a:lnSpc>
                <a:spcPct val="158000"/>
              </a:lnSpc>
              <a:spcBef>
                <a:spcPts val="1400"/>
              </a:spcBef>
              <a:spcAft>
                <a:spcPts val="0"/>
              </a:spcAft>
              <a:buClr>
                <a:schemeClr val="dk1"/>
              </a:buClr>
              <a:buSzPts val="1100"/>
              <a:buFont typeface="Arial"/>
              <a:buNone/>
            </a:pPr>
            <a:r>
              <a:rPr lang="en-US" dirty="0" smtClean="0">
                <a:solidFill>
                  <a:schemeClr val="dk1"/>
                </a:solidFill>
                <a:highlight>
                  <a:srgbClr val="FFFFFF"/>
                </a:highlight>
                <a:latin typeface="Lucida Calligraphy" pitchFamily="66" charset="0"/>
                <a:ea typeface="Georgia"/>
                <a:cs typeface="Georgia"/>
                <a:sym typeface="Georgia"/>
              </a:rPr>
              <a:t>With </a:t>
            </a:r>
            <a:r>
              <a:rPr lang="en-US" dirty="0" smtClean="0">
                <a:solidFill>
                  <a:schemeClr val="dk1"/>
                </a:solidFill>
                <a:highlight>
                  <a:srgbClr val="FFFFFF"/>
                </a:highlight>
                <a:latin typeface="Lucida Calligraphy" pitchFamily="66" charset="0"/>
                <a:ea typeface="Georgia"/>
                <a:cs typeface="Georgia"/>
                <a:sym typeface="Georgia"/>
              </a:rPr>
              <a:t>it’s diverse culture, comes diverse food items. There are many restaurants in New Delhi City, each belonging to different categories like </a:t>
            </a:r>
            <a:r>
              <a:rPr lang="en-US" dirty="0" smtClean="0">
                <a:solidFill>
                  <a:schemeClr val="dk1"/>
                </a:solidFill>
                <a:highlight>
                  <a:srgbClr val="FFFFFF"/>
                </a:highlight>
                <a:latin typeface="Lucida Calligraphy" pitchFamily="66" charset="0"/>
                <a:ea typeface="Georgia"/>
                <a:cs typeface="Georgia"/>
                <a:sym typeface="Georgia"/>
              </a:rPr>
              <a:t>Chinese, Italian, </a:t>
            </a:r>
            <a:r>
              <a:rPr lang="en-US" dirty="0" smtClean="0">
                <a:solidFill>
                  <a:schemeClr val="dk1"/>
                </a:solidFill>
                <a:highlight>
                  <a:srgbClr val="FFFFFF"/>
                </a:highlight>
                <a:latin typeface="Lucida Calligraphy" pitchFamily="66" charset="0"/>
                <a:ea typeface="Georgia"/>
                <a:cs typeface="Georgia"/>
                <a:sym typeface="Georgia"/>
              </a:rPr>
              <a:t>French etc .</a:t>
            </a:r>
            <a:endParaRPr lang="en-US" dirty="0" smtClean="0">
              <a:solidFill>
                <a:schemeClr val="dk1"/>
              </a:solidFill>
              <a:highlight>
                <a:srgbClr val="FFFFFF"/>
              </a:highlight>
              <a:latin typeface="Lucida Calligraphy" pitchFamily="66" charset="0"/>
              <a:ea typeface="Georgia"/>
              <a:cs typeface="Georgia"/>
              <a:sym typeface="Georgia"/>
            </a:endParaRPr>
          </a:p>
          <a:p>
            <a:pPr>
              <a:lnSpc>
                <a:spcPct val="158000"/>
              </a:lnSpc>
              <a:spcBef>
                <a:spcPts val="3200"/>
              </a:spcBef>
            </a:pPr>
            <a:r>
              <a:rPr lang="en-US" dirty="0" smtClean="0">
                <a:solidFill>
                  <a:schemeClr val="dk1"/>
                </a:solidFill>
                <a:highlight>
                  <a:srgbClr val="FFFFFF"/>
                </a:highlight>
                <a:latin typeface="Lucida Calligraphy" pitchFamily="66" charset="0"/>
                <a:ea typeface="Georgia"/>
                <a:cs typeface="Georgia"/>
                <a:sym typeface="Georgia"/>
              </a:rPr>
              <a:t>Many </a:t>
            </a:r>
            <a:r>
              <a:rPr lang="en-US" dirty="0" smtClean="0">
                <a:solidFill>
                  <a:schemeClr val="dk1"/>
                </a:solidFill>
                <a:highlight>
                  <a:srgbClr val="FFFFFF"/>
                </a:highlight>
                <a:latin typeface="Lucida Calligraphy" pitchFamily="66" charset="0"/>
                <a:ea typeface="Georgia"/>
                <a:cs typeface="Georgia"/>
                <a:sym typeface="Georgia"/>
              </a:rPr>
              <a:t>people from different cities and countries are coming to Delhi for business and for tour. </a:t>
            </a:r>
            <a:r>
              <a:rPr lang="en-US" dirty="0" smtClean="0">
                <a:solidFill>
                  <a:schemeClr val="dk1"/>
                </a:solidFill>
                <a:highlight>
                  <a:srgbClr val="FFFFFF"/>
                </a:highlight>
                <a:latin typeface="Lucida Calligraphy" pitchFamily="66" charset="0"/>
                <a:ea typeface="Georgia"/>
                <a:cs typeface="Georgia"/>
                <a:sym typeface="Georgia"/>
              </a:rPr>
              <a:t>This data will help them to find best restaurants of their choice and locality to stay nearby of favorite food restaurants. </a:t>
            </a:r>
          </a:p>
          <a:p>
            <a:pPr>
              <a:lnSpc>
                <a:spcPct val="158000"/>
              </a:lnSpc>
              <a:spcBef>
                <a:spcPts val="3200"/>
              </a:spcBef>
            </a:pPr>
            <a:endParaRPr smtClean="0">
              <a:solidFill>
                <a:schemeClr val="dk1"/>
              </a:solidFill>
              <a:highlight>
                <a:srgbClr val="FFFFFF"/>
              </a:highlight>
              <a:latin typeface="Lucida Calligraphy" pitchFamily="66" charset="0"/>
              <a:ea typeface="Georgia"/>
              <a:cs typeface="Georgia"/>
              <a:sym typeface="Georgia"/>
            </a:endParaRPr>
          </a:p>
          <a:p>
            <a:pPr marL="0" lvl="0" indent="0" algn="l" rtl="0">
              <a:lnSpc>
                <a:spcPct val="158000"/>
              </a:lnSpc>
              <a:spcBef>
                <a:spcPts val="3200"/>
              </a:spcBef>
              <a:spcAft>
                <a:spcPts val="0"/>
              </a:spcAft>
              <a:buClr>
                <a:schemeClr val="dk1"/>
              </a:buClr>
              <a:buSzPts val="1100"/>
              <a:buFont typeface="Arial"/>
              <a:buNone/>
            </a:pPr>
            <a:endParaRPr sz="1600">
              <a:solidFill>
                <a:schemeClr val="dk1"/>
              </a:solidFill>
              <a:highlight>
                <a:srgbClr val="FFFFFF"/>
              </a:highlight>
              <a:latin typeface="Lucida Calligraphy" pitchFamily="66" charset="0"/>
              <a:ea typeface="Georgia"/>
              <a:cs typeface="Georgia"/>
              <a:sym typeface="Georgia"/>
            </a:endParaRPr>
          </a:p>
          <a:p>
            <a:pPr marL="0" lvl="0" indent="0" algn="l" rtl="0">
              <a:spcBef>
                <a:spcPts val="0"/>
              </a:spcBef>
              <a:spcAft>
                <a:spcPts val="0"/>
              </a:spcAft>
              <a:buNone/>
            </a:pPr>
            <a:endParaRPr>
              <a:latin typeface="Lucida Calligraphy" pitchFamily="66" charset="0"/>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32"/>
        <p:cNvGrpSpPr/>
        <p:nvPr/>
      </p:nvGrpSpPr>
      <p:grpSpPr>
        <a:xfrm>
          <a:off x="0" y="0"/>
          <a:ext cx="0" cy="0"/>
          <a:chOff x="0" y="0"/>
          <a:chExt cx="0" cy="0"/>
        </a:xfrm>
      </p:grpSpPr>
      <p:sp>
        <p:nvSpPr>
          <p:cNvPr id="34" name="Google Shape;34;p5"/>
          <p:cNvSpPr txBox="1"/>
          <p:nvPr/>
        </p:nvSpPr>
        <p:spPr>
          <a:xfrm>
            <a:off x="455600" y="457200"/>
            <a:ext cx="8140800" cy="4098775"/>
          </a:xfrm>
          <a:prstGeom prst="rect">
            <a:avLst/>
          </a:prstGeom>
          <a:noFill/>
          <a:ln>
            <a:noFill/>
          </a:ln>
        </p:spPr>
        <p:txBody>
          <a:bodyPr spcFirstLastPara="1" wrap="square" lIns="91425" tIns="91425" rIns="91425" bIns="91425" anchor="t" anchorCtr="0">
            <a:noAutofit/>
          </a:bodyPr>
          <a:lstStyle/>
          <a:p>
            <a:pPr algn="ctr">
              <a:lnSpc>
                <a:spcPct val="158000"/>
              </a:lnSpc>
              <a:spcBef>
                <a:spcPts val="1400"/>
              </a:spcBef>
            </a:pPr>
            <a:r>
              <a:rPr lang="en-US" sz="1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Lucida Calligraphy" pitchFamily="66" charset="0"/>
                <a:ea typeface="Roboto" charset="0"/>
              </a:rPr>
              <a:t>Purpose of the analysis </a:t>
            </a:r>
          </a:p>
          <a:p>
            <a:pPr>
              <a:lnSpc>
                <a:spcPct val="158000"/>
              </a:lnSpc>
              <a:spcBef>
                <a:spcPts val="1400"/>
              </a:spcBef>
            </a:pPr>
            <a:r>
              <a:rPr lang="en-US" dirty="0" smtClean="0">
                <a:latin typeface="Lucida Calligraphy" pitchFamily="66" charset="0"/>
                <a:ea typeface="Roboto" charset="0"/>
              </a:rPr>
              <a:t>This data </a:t>
            </a:r>
            <a:r>
              <a:rPr lang="en-US" dirty="0" smtClean="0">
                <a:latin typeface="Lucida Calligraphy" pitchFamily="66" charset="0"/>
                <a:ea typeface="Roboto" charset="0"/>
              </a:rPr>
              <a:t>analysis </a:t>
            </a:r>
            <a:r>
              <a:rPr lang="en-US" dirty="0" smtClean="0">
                <a:latin typeface="Lucida Calligraphy" pitchFamily="66" charset="0"/>
                <a:ea typeface="Roboto" charset="0"/>
              </a:rPr>
              <a:t>will help </a:t>
            </a:r>
            <a:r>
              <a:rPr lang="en-US" dirty="0" smtClean="0">
                <a:latin typeface="Lucida Calligraphy" pitchFamily="66" charset="0"/>
                <a:ea typeface="Roboto" charset="0"/>
              </a:rPr>
              <a:t>people who are looking and trying to taste different foods in New Delhi. New Delhi is famous for its street food and special kind of local food. It also has many famous and multi-cuisines restaurants</a:t>
            </a:r>
            <a:r>
              <a:rPr lang="en-US" dirty="0" smtClean="0">
                <a:latin typeface="Lucida Calligraphy" pitchFamily="66" charset="0"/>
                <a:ea typeface="Roboto" charset="0"/>
              </a:rPr>
              <a:t>.</a:t>
            </a:r>
          </a:p>
          <a:p>
            <a:pPr>
              <a:lnSpc>
                <a:spcPct val="158000"/>
              </a:lnSpc>
              <a:spcBef>
                <a:spcPts val="1400"/>
              </a:spcBef>
            </a:pPr>
            <a:r>
              <a:rPr lang="en-US" dirty="0" smtClean="0">
                <a:latin typeface="Lucida Calligraphy" pitchFamily="66" charset="0"/>
                <a:ea typeface="Roboto" charset="0"/>
              </a:rPr>
              <a:t>Many people from different cities and countries are coming to Delhi for business and for tour. This data will help them to find best restaurants of their choice and locality to stay nearby of favorite food restaurants. </a:t>
            </a:r>
          </a:p>
          <a:p>
            <a:pPr>
              <a:lnSpc>
                <a:spcPct val="158000"/>
              </a:lnSpc>
              <a:spcBef>
                <a:spcPts val="1400"/>
              </a:spcBef>
            </a:pPr>
            <a:endParaRPr lang="en-US" sz="1600" dirty="0" smtClean="0"/>
          </a:p>
          <a:p>
            <a:pPr marL="0" lvl="0" indent="0" algn="l" rtl="0">
              <a:lnSpc>
                <a:spcPct val="158000"/>
              </a:lnSpc>
              <a:spcBef>
                <a:spcPts val="1400"/>
              </a:spcBef>
              <a:spcAft>
                <a:spcPts val="0"/>
              </a:spcAft>
              <a:buNone/>
            </a:pPr>
            <a:endParaRPr sz="1600">
              <a:solidFill>
                <a:schemeClr val="dk1"/>
              </a:solidFill>
              <a:highlight>
                <a:srgbClr val="FFFFFF"/>
              </a:highlight>
              <a:latin typeface="Georgia"/>
              <a:ea typeface="Georgia"/>
              <a:cs typeface="Georgia"/>
              <a:sym typeface="Georgia"/>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38"/>
        <p:cNvGrpSpPr/>
        <p:nvPr/>
      </p:nvGrpSpPr>
      <p:grpSpPr>
        <a:xfrm>
          <a:off x="0" y="0"/>
          <a:ext cx="0" cy="0"/>
          <a:chOff x="0" y="0"/>
          <a:chExt cx="0" cy="0"/>
        </a:xfrm>
      </p:grpSpPr>
      <p:sp>
        <p:nvSpPr>
          <p:cNvPr id="40" name="Google Shape;40;p6"/>
          <p:cNvSpPr txBox="1"/>
          <p:nvPr/>
        </p:nvSpPr>
        <p:spPr>
          <a:xfrm>
            <a:off x="717300" y="342900"/>
            <a:ext cx="7709400" cy="4351600"/>
          </a:xfrm>
          <a:prstGeom prst="rect">
            <a:avLst/>
          </a:prstGeom>
          <a:noFill/>
          <a:ln>
            <a:noFill/>
          </a:ln>
        </p:spPr>
        <p:txBody>
          <a:bodyPr spcFirstLastPara="1" wrap="square" lIns="91425" tIns="91425" rIns="91425" bIns="91425" anchor="t" anchorCtr="0">
            <a:noAutofit/>
          </a:bodyPr>
          <a:lstStyle/>
          <a:p>
            <a:pPr marL="0" lvl="0" indent="0" algn="ctr" rtl="0">
              <a:lnSpc>
                <a:spcPct val="158000"/>
              </a:lnSpc>
              <a:spcBef>
                <a:spcPts val="1400"/>
              </a:spcBef>
              <a:spcAft>
                <a:spcPts val="0"/>
              </a:spcAft>
              <a:buClr>
                <a:schemeClr val="dk1"/>
              </a:buClr>
              <a:buSzPts val="1100"/>
              <a:buFont typeface="Arial"/>
              <a:buNone/>
            </a:pPr>
            <a:r>
              <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ighlight>
                  <a:srgbClr val="FFFFFF"/>
                </a:highlight>
                <a:latin typeface="Lucida Calligraphy" pitchFamily="66" charset="0"/>
                <a:ea typeface="Georgia"/>
                <a:cs typeface="Georgia"/>
                <a:sym typeface="Georgia"/>
              </a:rPr>
              <a:t>Data References</a:t>
            </a:r>
          </a:p>
          <a:p>
            <a:pPr marL="749300" lvl="0" indent="-317500" algn="l" rtl="0">
              <a:lnSpc>
                <a:spcPct val="158000"/>
              </a:lnSpc>
              <a:spcBef>
                <a:spcPts val="3200"/>
              </a:spcBef>
              <a:spcAft>
                <a:spcPts val="0"/>
              </a:spcAft>
              <a:buClr>
                <a:schemeClr val="dk1"/>
              </a:buClr>
              <a:buSzPts val="1400"/>
              <a:buFont typeface="Georgia"/>
              <a:buChar char="●"/>
            </a:pPr>
            <a:r>
              <a:rPr lang="en-US" dirty="0" smtClean="0">
                <a:solidFill>
                  <a:schemeClr val="dk1"/>
                </a:solidFill>
                <a:highlight>
                  <a:srgbClr val="FFFFFF"/>
                </a:highlight>
                <a:latin typeface="Lucida Calligraphy" pitchFamily="66" charset="0"/>
                <a:ea typeface="Georgia"/>
                <a:cs typeface="Georgia"/>
                <a:sym typeface="Georgia"/>
              </a:rPr>
              <a:t>New </a:t>
            </a:r>
            <a:r>
              <a:rPr lang="en-US" dirty="0">
                <a:solidFill>
                  <a:schemeClr val="dk1"/>
                </a:solidFill>
                <a:highlight>
                  <a:srgbClr val="FFFFFF"/>
                </a:highlight>
                <a:latin typeface="Lucida Calligraphy" pitchFamily="66" charset="0"/>
                <a:ea typeface="Georgia"/>
                <a:cs typeface="Georgia"/>
                <a:sym typeface="Georgia"/>
              </a:rPr>
              <a:t>Delhi Restaurants data that contains list Locality, </a:t>
            </a:r>
            <a:r>
              <a:rPr lang="en-US" dirty="0" smtClean="0">
                <a:solidFill>
                  <a:schemeClr val="dk1"/>
                </a:solidFill>
                <a:highlight>
                  <a:srgbClr val="FFFFFF"/>
                </a:highlight>
                <a:latin typeface="Lucida Calligraphy" pitchFamily="66" charset="0"/>
                <a:ea typeface="Georgia"/>
                <a:cs typeface="Georgia"/>
                <a:sym typeface="Georgia"/>
              </a:rPr>
              <a:t>Restaurant name, Rating </a:t>
            </a:r>
            <a:r>
              <a:rPr lang="en-US" dirty="0">
                <a:solidFill>
                  <a:schemeClr val="dk1"/>
                </a:solidFill>
                <a:highlight>
                  <a:srgbClr val="FFFFFF"/>
                </a:highlight>
                <a:latin typeface="Lucida Calligraphy" pitchFamily="66" charset="0"/>
                <a:ea typeface="Georgia"/>
                <a:cs typeface="Georgia"/>
                <a:sym typeface="Georgia"/>
              </a:rPr>
              <a:t>along with their latitude and longitude.</a:t>
            </a:r>
            <a:endParaRPr>
              <a:solidFill>
                <a:schemeClr val="dk1"/>
              </a:solidFill>
              <a:highlight>
                <a:srgbClr val="FFFFFF"/>
              </a:highlight>
              <a:latin typeface="Lucida Calligraphy" pitchFamily="66" charset="0"/>
              <a:ea typeface="Georgia"/>
              <a:cs typeface="Georgia"/>
              <a:sym typeface="Georgia"/>
            </a:endParaRPr>
          </a:p>
          <a:p>
            <a:pPr marL="749300" lvl="0" indent="-317500" algn="l" rtl="0">
              <a:lnSpc>
                <a:spcPct val="158000"/>
              </a:lnSpc>
              <a:spcBef>
                <a:spcPts val="0"/>
              </a:spcBef>
              <a:spcAft>
                <a:spcPts val="0"/>
              </a:spcAft>
              <a:buClr>
                <a:schemeClr val="dk1"/>
              </a:buClr>
              <a:buSzPts val="1400"/>
              <a:buFont typeface="Georgia"/>
              <a:buChar char="●"/>
            </a:pPr>
            <a:r>
              <a:rPr lang="en-US" dirty="0">
                <a:solidFill>
                  <a:schemeClr val="dk1"/>
                </a:solidFill>
                <a:highlight>
                  <a:srgbClr val="FFFFFF"/>
                </a:highlight>
                <a:latin typeface="Lucida Calligraphy" pitchFamily="66" charset="0"/>
                <a:ea typeface="Georgia"/>
                <a:cs typeface="Georgia"/>
                <a:sym typeface="Georgia"/>
              </a:rPr>
              <a:t>Data source : </a:t>
            </a:r>
            <a:r>
              <a:rPr lang="en-US" dirty="0" err="1">
                <a:solidFill>
                  <a:schemeClr val="hlink"/>
                </a:solidFill>
                <a:highlight>
                  <a:srgbClr val="FFFFFF"/>
                </a:highlight>
                <a:uFill>
                  <a:noFill/>
                </a:uFill>
                <a:latin typeface="Lucida Calligraphy" pitchFamily="66" charset="0"/>
                <a:ea typeface="Georgia"/>
                <a:cs typeface="Georgia"/>
                <a:sym typeface="Georgia"/>
                <a:hlinkClick r:id="rId3"/>
              </a:rPr>
              <a:t>Zomato</a:t>
            </a:r>
            <a:r>
              <a:rPr lang="en-US" dirty="0">
                <a:solidFill>
                  <a:schemeClr val="hlink"/>
                </a:solidFill>
                <a:highlight>
                  <a:srgbClr val="FFFFFF"/>
                </a:highlight>
                <a:uFill>
                  <a:noFill/>
                </a:uFill>
                <a:latin typeface="Lucida Calligraphy" pitchFamily="66" charset="0"/>
                <a:ea typeface="Georgia"/>
                <a:cs typeface="Georgia"/>
                <a:sym typeface="Georgia"/>
                <a:hlinkClick r:id="rId3"/>
              </a:rPr>
              <a:t> </a:t>
            </a:r>
            <a:r>
              <a:rPr lang="en-US" dirty="0" err="1">
                <a:solidFill>
                  <a:schemeClr val="hlink"/>
                </a:solidFill>
                <a:highlight>
                  <a:srgbClr val="FFFFFF"/>
                </a:highlight>
                <a:uFill>
                  <a:noFill/>
                </a:uFill>
                <a:latin typeface="Lucida Calligraphy" pitchFamily="66" charset="0"/>
                <a:ea typeface="Georgia"/>
                <a:cs typeface="Georgia"/>
                <a:sym typeface="Georgia"/>
                <a:hlinkClick r:id="rId3"/>
              </a:rPr>
              <a:t>kaggel</a:t>
            </a:r>
            <a:r>
              <a:rPr lang="en-US" dirty="0">
                <a:solidFill>
                  <a:schemeClr val="hlink"/>
                </a:solidFill>
                <a:highlight>
                  <a:srgbClr val="FFFFFF"/>
                </a:highlight>
                <a:uFill>
                  <a:noFill/>
                </a:uFill>
                <a:latin typeface="Lucida Calligraphy" pitchFamily="66" charset="0"/>
                <a:ea typeface="Georgia"/>
                <a:cs typeface="Georgia"/>
                <a:sym typeface="Georgia"/>
                <a:hlinkClick r:id="rId3"/>
              </a:rPr>
              <a:t> dataset</a:t>
            </a:r>
            <a:endParaRPr>
              <a:solidFill>
                <a:schemeClr val="hlink"/>
              </a:solidFill>
              <a:highlight>
                <a:srgbClr val="FFFFFF"/>
              </a:highlight>
              <a:latin typeface="Lucida Calligraphy" pitchFamily="66" charset="0"/>
              <a:ea typeface="Georgia"/>
              <a:cs typeface="Georgia"/>
              <a:sym typeface="Georgia"/>
            </a:endParaRPr>
          </a:p>
          <a:p>
            <a:pPr marL="749300" lvl="0" indent="-317500" algn="l" rtl="0">
              <a:lnSpc>
                <a:spcPct val="158000"/>
              </a:lnSpc>
              <a:spcBef>
                <a:spcPts val="0"/>
              </a:spcBef>
              <a:spcAft>
                <a:spcPts val="0"/>
              </a:spcAft>
              <a:buClr>
                <a:schemeClr val="dk1"/>
              </a:buClr>
              <a:buSzPts val="1400"/>
              <a:buFont typeface="Georgia"/>
              <a:buChar char="●"/>
            </a:pPr>
            <a:r>
              <a:rPr lang="en-US" dirty="0">
                <a:solidFill>
                  <a:schemeClr val="dk1"/>
                </a:solidFill>
                <a:highlight>
                  <a:srgbClr val="FFFFFF"/>
                </a:highlight>
                <a:latin typeface="Lucida Calligraphy" pitchFamily="66" charset="0"/>
                <a:ea typeface="Georgia"/>
                <a:cs typeface="Georgia"/>
                <a:sym typeface="Georgia"/>
              </a:rPr>
              <a:t>Description : This data set contains the required information. And we will use this data set to explore various locality of </a:t>
            </a:r>
            <a:r>
              <a:rPr lang="en-US" dirty="0" smtClean="0">
                <a:solidFill>
                  <a:schemeClr val="dk1"/>
                </a:solidFill>
                <a:highlight>
                  <a:srgbClr val="FFFFFF"/>
                </a:highlight>
                <a:latin typeface="Lucida Calligraphy" pitchFamily="66" charset="0"/>
                <a:ea typeface="Georgia"/>
                <a:cs typeface="Georgia"/>
                <a:sym typeface="Georgia"/>
              </a:rPr>
              <a:t>New </a:t>
            </a:r>
            <a:r>
              <a:rPr lang="en-US" dirty="0">
                <a:solidFill>
                  <a:schemeClr val="dk1"/>
                </a:solidFill>
                <a:highlight>
                  <a:srgbClr val="FFFFFF"/>
                </a:highlight>
                <a:latin typeface="Lucida Calligraphy" pitchFamily="66" charset="0"/>
                <a:ea typeface="Georgia"/>
                <a:cs typeface="Georgia"/>
                <a:sym typeface="Georgia"/>
              </a:rPr>
              <a:t>D</a:t>
            </a:r>
            <a:r>
              <a:rPr lang="en-US" dirty="0" smtClean="0">
                <a:solidFill>
                  <a:schemeClr val="dk1"/>
                </a:solidFill>
                <a:highlight>
                  <a:srgbClr val="FFFFFF"/>
                </a:highlight>
                <a:latin typeface="Lucida Calligraphy" pitchFamily="66" charset="0"/>
                <a:ea typeface="Georgia"/>
                <a:cs typeface="Georgia"/>
                <a:sym typeface="Georgia"/>
              </a:rPr>
              <a:t>elhi </a:t>
            </a:r>
            <a:r>
              <a:rPr lang="en-US" dirty="0">
                <a:solidFill>
                  <a:schemeClr val="dk1"/>
                </a:solidFill>
                <a:highlight>
                  <a:srgbClr val="FFFFFF"/>
                </a:highlight>
                <a:latin typeface="Lucida Calligraphy" pitchFamily="66" charset="0"/>
                <a:ea typeface="Georgia"/>
                <a:cs typeface="Georgia"/>
                <a:sym typeface="Georgia"/>
              </a:rPr>
              <a:t>city.</a:t>
            </a:r>
            <a:endParaRPr>
              <a:solidFill>
                <a:schemeClr val="dk1"/>
              </a:solidFill>
              <a:highlight>
                <a:srgbClr val="FFFFFF"/>
              </a:highlight>
              <a:latin typeface="Lucida Calligraphy" pitchFamily="66" charset="0"/>
              <a:ea typeface="Georgia"/>
              <a:cs typeface="Georgia"/>
              <a:sym typeface="Georgia"/>
            </a:endParaRPr>
          </a:p>
          <a:p>
            <a:pPr marL="749300" lvl="0" indent="-317500" algn="l" rtl="0">
              <a:lnSpc>
                <a:spcPct val="158000"/>
              </a:lnSpc>
              <a:spcBef>
                <a:spcPts val="0"/>
              </a:spcBef>
              <a:spcAft>
                <a:spcPts val="0"/>
              </a:spcAft>
              <a:buClr>
                <a:schemeClr val="dk1"/>
              </a:buClr>
              <a:buSzPts val="1400"/>
              <a:buFont typeface="Georgia"/>
              <a:buChar char="●"/>
            </a:pPr>
            <a:r>
              <a:rPr lang="en-US" dirty="0">
                <a:solidFill>
                  <a:schemeClr val="dk1"/>
                </a:solidFill>
                <a:highlight>
                  <a:srgbClr val="FFFFFF"/>
                </a:highlight>
                <a:latin typeface="Lucida Calligraphy" pitchFamily="66" charset="0"/>
                <a:ea typeface="Georgia"/>
                <a:cs typeface="Georgia"/>
                <a:sym typeface="Georgia"/>
              </a:rPr>
              <a:t>Nearby places in each locality of </a:t>
            </a:r>
            <a:r>
              <a:rPr lang="en-US" dirty="0">
                <a:solidFill>
                  <a:schemeClr val="dk1"/>
                </a:solidFill>
                <a:highlight>
                  <a:srgbClr val="FFFFFF"/>
                </a:highlight>
                <a:latin typeface="Lucida Calligraphy" pitchFamily="66" charset="0"/>
                <a:ea typeface="Georgia"/>
                <a:cs typeface="Georgia"/>
                <a:sym typeface="Georgia"/>
              </a:rPr>
              <a:t>N</a:t>
            </a:r>
            <a:r>
              <a:rPr lang="en-US" dirty="0" smtClean="0">
                <a:solidFill>
                  <a:schemeClr val="dk1"/>
                </a:solidFill>
                <a:highlight>
                  <a:srgbClr val="FFFFFF"/>
                </a:highlight>
                <a:latin typeface="Lucida Calligraphy" pitchFamily="66" charset="0"/>
                <a:ea typeface="Georgia"/>
                <a:cs typeface="Georgia"/>
                <a:sym typeface="Georgia"/>
              </a:rPr>
              <a:t>ew </a:t>
            </a:r>
            <a:r>
              <a:rPr lang="en-US" dirty="0">
                <a:solidFill>
                  <a:schemeClr val="dk1"/>
                </a:solidFill>
                <a:highlight>
                  <a:srgbClr val="FFFFFF"/>
                </a:highlight>
                <a:latin typeface="Lucida Calligraphy" pitchFamily="66" charset="0"/>
                <a:ea typeface="Georgia"/>
                <a:cs typeface="Georgia"/>
                <a:sym typeface="Georgia"/>
              </a:rPr>
              <a:t>D</a:t>
            </a:r>
            <a:r>
              <a:rPr lang="en-US" dirty="0" smtClean="0">
                <a:solidFill>
                  <a:schemeClr val="dk1"/>
                </a:solidFill>
                <a:highlight>
                  <a:srgbClr val="FFFFFF"/>
                </a:highlight>
                <a:latin typeface="Lucida Calligraphy" pitchFamily="66" charset="0"/>
                <a:ea typeface="Georgia"/>
                <a:cs typeface="Georgia"/>
                <a:sym typeface="Georgia"/>
              </a:rPr>
              <a:t>elhi </a:t>
            </a:r>
            <a:r>
              <a:rPr lang="en-US" dirty="0">
                <a:solidFill>
                  <a:schemeClr val="dk1"/>
                </a:solidFill>
                <a:highlight>
                  <a:srgbClr val="FFFFFF"/>
                </a:highlight>
                <a:latin typeface="Lucida Calligraphy" pitchFamily="66" charset="0"/>
                <a:ea typeface="Georgia"/>
                <a:cs typeface="Georgia"/>
                <a:sym typeface="Georgia"/>
              </a:rPr>
              <a:t>city.</a:t>
            </a:r>
            <a:endParaRPr>
              <a:solidFill>
                <a:schemeClr val="dk1"/>
              </a:solidFill>
              <a:highlight>
                <a:srgbClr val="FFFFFF"/>
              </a:highlight>
              <a:latin typeface="Lucida Calligraphy" pitchFamily="66" charset="0"/>
              <a:ea typeface="Georgia"/>
              <a:cs typeface="Georgia"/>
              <a:sym typeface="Georgia"/>
            </a:endParaRPr>
          </a:p>
          <a:p>
            <a:pPr marL="749300" lvl="0" indent="-317500" algn="l" rtl="0">
              <a:lnSpc>
                <a:spcPct val="158000"/>
              </a:lnSpc>
              <a:spcBef>
                <a:spcPts val="0"/>
              </a:spcBef>
              <a:spcAft>
                <a:spcPts val="0"/>
              </a:spcAft>
              <a:buClr>
                <a:schemeClr val="dk1"/>
              </a:buClr>
              <a:buSzPts val="1400"/>
              <a:buFont typeface="Georgia"/>
              <a:buChar char="●"/>
            </a:pPr>
            <a:r>
              <a:rPr lang="en-US" dirty="0">
                <a:solidFill>
                  <a:schemeClr val="dk1"/>
                </a:solidFill>
                <a:highlight>
                  <a:srgbClr val="FFFFFF"/>
                </a:highlight>
                <a:latin typeface="Lucida Calligraphy" pitchFamily="66" charset="0"/>
                <a:ea typeface="Georgia"/>
                <a:cs typeface="Georgia"/>
                <a:sym typeface="Georgia"/>
              </a:rPr>
              <a:t>Data source : </a:t>
            </a:r>
            <a:r>
              <a:rPr lang="en-US" dirty="0" err="1">
                <a:solidFill>
                  <a:schemeClr val="hlink"/>
                </a:solidFill>
                <a:highlight>
                  <a:srgbClr val="FFFFFF"/>
                </a:highlight>
                <a:uFill>
                  <a:noFill/>
                </a:uFill>
                <a:latin typeface="Lucida Calligraphy" pitchFamily="66" charset="0"/>
                <a:ea typeface="Georgia"/>
                <a:cs typeface="Georgia"/>
                <a:sym typeface="Georgia"/>
                <a:hlinkClick r:id="rId4"/>
              </a:rPr>
              <a:t>Fousquare</a:t>
            </a:r>
            <a:r>
              <a:rPr lang="en-US" dirty="0">
                <a:solidFill>
                  <a:schemeClr val="hlink"/>
                </a:solidFill>
                <a:highlight>
                  <a:srgbClr val="FFFFFF"/>
                </a:highlight>
                <a:uFill>
                  <a:noFill/>
                </a:uFill>
                <a:latin typeface="Lucida Calligraphy" pitchFamily="66" charset="0"/>
                <a:ea typeface="Georgia"/>
                <a:cs typeface="Georgia"/>
                <a:sym typeface="Georgia"/>
                <a:hlinkClick r:id="rId4"/>
              </a:rPr>
              <a:t> API</a:t>
            </a:r>
            <a:endParaRPr>
              <a:solidFill>
                <a:schemeClr val="hlink"/>
              </a:solidFill>
              <a:highlight>
                <a:srgbClr val="FFFFFF"/>
              </a:highlight>
              <a:latin typeface="Lucida Calligraphy" pitchFamily="66" charset="0"/>
              <a:ea typeface="Georgia"/>
              <a:cs typeface="Georgia"/>
              <a:sym typeface="Georgia"/>
            </a:endParaRPr>
          </a:p>
          <a:p>
            <a:pPr marL="749300" lvl="0" indent="-317500" algn="l" rtl="0">
              <a:lnSpc>
                <a:spcPct val="158000"/>
              </a:lnSpc>
              <a:spcBef>
                <a:spcPts val="0"/>
              </a:spcBef>
              <a:spcAft>
                <a:spcPts val="0"/>
              </a:spcAft>
              <a:buClr>
                <a:schemeClr val="dk1"/>
              </a:buClr>
              <a:buSzPts val="1400"/>
              <a:buFont typeface="Georgia"/>
              <a:buChar char="●"/>
            </a:pPr>
            <a:r>
              <a:rPr lang="en-US" dirty="0">
                <a:solidFill>
                  <a:schemeClr val="dk1"/>
                </a:solidFill>
                <a:highlight>
                  <a:srgbClr val="FFFFFF"/>
                </a:highlight>
                <a:latin typeface="Lucida Calligraphy" pitchFamily="66" charset="0"/>
                <a:ea typeface="Georgia"/>
                <a:cs typeface="Georgia"/>
                <a:sym typeface="Georgia"/>
              </a:rPr>
              <a:t>Description : By using </a:t>
            </a:r>
            <a:r>
              <a:rPr lang="en-US" dirty="0" smtClean="0">
                <a:solidFill>
                  <a:schemeClr val="dk1"/>
                </a:solidFill>
                <a:highlight>
                  <a:srgbClr val="FFFFFF"/>
                </a:highlight>
                <a:latin typeface="Lucida Calligraphy" pitchFamily="66" charset="0"/>
                <a:ea typeface="Georgia"/>
                <a:cs typeface="Georgia"/>
                <a:sym typeface="Georgia"/>
              </a:rPr>
              <a:t>this API </a:t>
            </a:r>
            <a:r>
              <a:rPr lang="en-US" dirty="0">
                <a:solidFill>
                  <a:schemeClr val="dk1"/>
                </a:solidFill>
                <a:highlight>
                  <a:srgbClr val="FFFFFF"/>
                </a:highlight>
                <a:latin typeface="Lucida Calligraphy" pitchFamily="66" charset="0"/>
                <a:ea typeface="Georgia"/>
                <a:cs typeface="Georgia"/>
                <a:sym typeface="Georgia"/>
              </a:rPr>
              <a:t>we will get all the venues in each neighborhood.</a:t>
            </a:r>
            <a:endParaRPr>
              <a:solidFill>
                <a:schemeClr val="dk1"/>
              </a:solidFill>
              <a:highlight>
                <a:srgbClr val="FFFFFF"/>
              </a:highlight>
              <a:latin typeface="Lucida Calligraphy" pitchFamily="66" charset="0"/>
              <a:ea typeface="Georgia"/>
              <a:cs typeface="Georgia"/>
              <a:sym typeface="Georgia"/>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44"/>
        <p:cNvGrpSpPr/>
        <p:nvPr/>
      </p:nvGrpSpPr>
      <p:grpSpPr>
        <a:xfrm>
          <a:off x="0" y="0"/>
          <a:ext cx="0" cy="0"/>
          <a:chOff x="0" y="0"/>
          <a:chExt cx="0" cy="0"/>
        </a:xfrm>
      </p:grpSpPr>
      <p:sp>
        <p:nvSpPr>
          <p:cNvPr id="45" name="Google Shape;45;p7"/>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endParaRPr/>
          </a:p>
        </p:txBody>
      </p:sp>
      <p:sp>
        <p:nvSpPr>
          <p:cNvPr id="46" name="Google Shape;46;p7"/>
          <p:cNvSpPr txBox="1"/>
          <p:nvPr/>
        </p:nvSpPr>
        <p:spPr>
          <a:xfrm>
            <a:off x="742700" y="678700"/>
            <a:ext cx="7709400" cy="3596700"/>
          </a:xfrm>
          <a:prstGeom prst="rect">
            <a:avLst/>
          </a:prstGeom>
          <a:noFill/>
          <a:ln>
            <a:noFill/>
          </a:ln>
        </p:spPr>
        <p:txBody>
          <a:bodyPr spcFirstLastPara="1" wrap="square" lIns="91425" tIns="91425" rIns="91425" bIns="91425" anchor="t" anchorCtr="0">
            <a:noAutofit/>
          </a:bodyPr>
          <a:lstStyle/>
          <a:p>
            <a:pPr marL="749300" indent="-330200" algn="ctr">
              <a:lnSpc>
                <a:spcPct val="158000"/>
              </a:lnSpc>
              <a:spcBef>
                <a:spcPts val="1400"/>
              </a:spcBef>
              <a:buClr>
                <a:schemeClr val="dk1"/>
              </a:buClr>
              <a:buSzPts val="1600"/>
            </a:pPr>
            <a:r>
              <a:rPr lang="en-US" sz="1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Lucida Calligraphy" pitchFamily="66" charset="0"/>
                <a:ea typeface="Roboto"/>
                <a:cs typeface="Roboto"/>
                <a:sym typeface="Roboto"/>
              </a:rPr>
              <a:t>Methodology</a:t>
            </a:r>
            <a:endParaRPr lang="en-US" sz="1600" dirty="0" smtClean="0">
              <a:latin typeface="Lucida Calligraphy" pitchFamily="66" charset="0"/>
            </a:endParaRPr>
          </a:p>
          <a:p>
            <a:pPr marL="749300" lvl="0" indent="-330200" algn="l" rtl="0">
              <a:lnSpc>
                <a:spcPct val="158000"/>
              </a:lnSpc>
              <a:spcBef>
                <a:spcPts val="1400"/>
              </a:spcBef>
              <a:spcAft>
                <a:spcPts val="0"/>
              </a:spcAft>
              <a:buClr>
                <a:schemeClr val="dk1"/>
              </a:buClr>
              <a:buSzPts val="1600"/>
              <a:buFont typeface="Georgia"/>
              <a:buChar char="●"/>
            </a:pPr>
            <a:r>
              <a:rPr lang="en-US" dirty="0" smtClean="0">
                <a:solidFill>
                  <a:schemeClr val="dk1"/>
                </a:solidFill>
                <a:highlight>
                  <a:srgbClr val="FFFFFF"/>
                </a:highlight>
                <a:latin typeface="Lucida Calligraphy" pitchFamily="66" charset="0"/>
                <a:ea typeface="Georgia"/>
                <a:cs typeface="Georgia"/>
                <a:sym typeface="Georgia"/>
              </a:rPr>
              <a:t>Collect </a:t>
            </a:r>
            <a:r>
              <a:rPr lang="en-US" dirty="0">
                <a:solidFill>
                  <a:schemeClr val="dk1"/>
                </a:solidFill>
                <a:highlight>
                  <a:srgbClr val="FFFFFF"/>
                </a:highlight>
                <a:latin typeface="Lucida Calligraphy" pitchFamily="66" charset="0"/>
                <a:ea typeface="Georgia"/>
                <a:cs typeface="Georgia"/>
                <a:sym typeface="Georgia"/>
              </a:rPr>
              <a:t>the </a:t>
            </a:r>
            <a:r>
              <a:rPr lang="en-US" dirty="0" smtClean="0">
                <a:solidFill>
                  <a:schemeClr val="dk1"/>
                </a:solidFill>
                <a:highlight>
                  <a:srgbClr val="FFFFFF"/>
                </a:highlight>
                <a:latin typeface="Lucida Calligraphy" pitchFamily="66" charset="0"/>
                <a:ea typeface="Georgia"/>
                <a:cs typeface="Georgia"/>
                <a:sym typeface="Georgia"/>
              </a:rPr>
              <a:t>New </a:t>
            </a:r>
            <a:r>
              <a:rPr lang="en-US" dirty="0">
                <a:solidFill>
                  <a:schemeClr val="dk1"/>
                </a:solidFill>
                <a:highlight>
                  <a:srgbClr val="FFFFFF"/>
                </a:highlight>
                <a:latin typeface="Lucida Calligraphy" pitchFamily="66" charset="0"/>
                <a:ea typeface="Georgia"/>
                <a:cs typeface="Georgia"/>
                <a:sym typeface="Georgia"/>
              </a:rPr>
              <a:t>D</a:t>
            </a:r>
            <a:r>
              <a:rPr lang="en-US" dirty="0" smtClean="0">
                <a:solidFill>
                  <a:schemeClr val="dk1"/>
                </a:solidFill>
                <a:highlight>
                  <a:srgbClr val="FFFFFF"/>
                </a:highlight>
                <a:latin typeface="Lucida Calligraphy" pitchFamily="66" charset="0"/>
                <a:ea typeface="Georgia"/>
                <a:cs typeface="Georgia"/>
                <a:sym typeface="Georgia"/>
              </a:rPr>
              <a:t>elhi </a:t>
            </a:r>
            <a:r>
              <a:rPr lang="en-US" dirty="0">
                <a:solidFill>
                  <a:schemeClr val="dk1"/>
                </a:solidFill>
                <a:highlight>
                  <a:srgbClr val="FFFFFF"/>
                </a:highlight>
                <a:latin typeface="Lucida Calligraphy" pitchFamily="66" charset="0"/>
                <a:ea typeface="Georgia"/>
                <a:cs typeface="Georgia"/>
                <a:sym typeface="Georgia"/>
              </a:rPr>
              <a:t>city data from </a:t>
            </a:r>
            <a:r>
              <a:rPr lang="en-US" dirty="0" err="1">
                <a:solidFill>
                  <a:schemeClr val="hlink"/>
                </a:solidFill>
                <a:highlight>
                  <a:srgbClr val="FFFFFF"/>
                </a:highlight>
                <a:uFill>
                  <a:noFill/>
                </a:uFill>
                <a:latin typeface="Lucida Calligraphy" pitchFamily="66" charset="0"/>
                <a:ea typeface="Georgia"/>
                <a:cs typeface="Georgia"/>
                <a:sym typeface="Georgia"/>
                <a:hlinkClick r:id="rId3"/>
              </a:rPr>
              <a:t>Zomato</a:t>
            </a:r>
            <a:r>
              <a:rPr lang="en-US" dirty="0">
                <a:solidFill>
                  <a:schemeClr val="hlink"/>
                </a:solidFill>
                <a:highlight>
                  <a:srgbClr val="FFFFFF"/>
                </a:highlight>
                <a:uFill>
                  <a:noFill/>
                </a:uFill>
                <a:latin typeface="Lucida Calligraphy" pitchFamily="66" charset="0"/>
                <a:ea typeface="Georgia"/>
                <a:cs typeface="Georgia"/>
                <a:sym typeface="Georgia"/>
                <a:hlinkClick r:id="rId3"/>
              </a:rPr>
              <a:t> </a:t>
            </a:r>
            <a:r>
              <a:rPr lang="en-US" dirty="0" err="1">
                <a:solidFill>
                  <a:schemeClr val="hlink"/>
                </a:solidFill>
                <a:highlight>
                  <a:srgbClr val="FFFFFF"/>
                </a:highlight>
                <a:uFill>
                  <a:noFill/>
                </a:uFill>
                <a:latin typeface="Lucida Calligraphy" pitchFamily="66" charset="0"/>
                <a:ea typeface="Georgia"/>
                <a:cs typeface="Georgia"/>
                <a:sym typeface="Georgia"/>
                <a:hlinkClick r:id="rId3"/>
              </a:rPr>
              <a:t>kaggel</a:t>
            </a:r>
            <a:r>
              <a:rPr lang="en-US" dirty="0">
                <a:solidFill>
                  <a:schemeClr val="hlink"/>
                </a:solidFill>
                <a:highlight>
                  <a:srgbClr val="FFFFFF"/>
                </a:highlight>
                <a:uFill>
                  <a:noFill/>
                </a:uFill>
                <a:latin typeface="Lucida Calligraphy" pitchFamily="66" charset="0"/>
                <a:ea typeface="Georgia"/>
                <a:cs typeface="Georgia"/>
                <a:sym typeface="Georgia"/>
                <a:hlinkClick r:id="rId3"/>
              </a:rPr>
              <a:t> dataset</a:t>
            </a:r>
            <a:endParaRPr>
              <a:solidFill>
                <a:schemeClr val="hlink"/>
              </a:solidFill>
              <a:highlight>
                <a:srgbClr val="FFFFFF"/>
              </a:highlight>
              <a:latin typeface="Lucida Calligraphy" pitchFamily="66" charset="0"/>
              <a:ea typeface="Georgia"/>
              <a:cs typeface="Georgia"/>
              <a:sym typeface="Georgia"/>
            </a:endParaRPr>
          </a:p>
          <a:p>
            <a:pPr marL="749300" lvl="0" indent="-330200" algn="l" rtl="0">
              <a:lnSpc>
                <a:spcPct val="158000"/>
              </a:lnSpc>
              <a:spcBef>
                <a:spcPts val="0"/>
              </a:spcBef>
              <a:spcAft>
                <a:spcPts val="0"/>
              </a:spcAft>
              <a:buClr>
                <a:schemeClr val="dk1"/>
              </a:buClr>
              <a:buSzPts val="1600"/>
              <a:buFont typeface="Georgia"/>
              <a:buChar char="●"/>
            </a:pPr>
            <a:r>
              <a:rPr lang="en-US" dirty="0">
                <a:solidFill>
                  <a:schemeClr val="dk1"/>
                </a:solidFill>
                <a:highlight>
                  <a:srgbClr val="FFFFFF"/>
                </a:highlight>
                <a:latin typeface="Lucida Calligraphy" pitchFamily="66" charset="0"/>
                <a:ea typeface="Georgia"/>
                <a:cs typeface="Georgia"/>
                <a:sym typeface="Georgia"/>
              </a:rPr>
              <a:t>Using </a:t>
            </a:r>
            <a:r>
              <a:rPr lang="en-US" dirty="0" err="1">
                <a:solidFill>
                  <a:schemeClr val="dk1"/>
                </a:solidFill>
                <a:highlight>
                  <a:srgbClr val="FFFFFF"/>
                </a:highlight>
                <a:latin typeface="Lucida Calligraphy" pitchFamily="66" charset="0"/>
                <a:ea typeface="Georgia"/>
                <a:cs typeface="Georgia"/>
                <a:sym typeface="Georgia"/>
              </a:rPr>
              <a:t>FourSquare</a:t>
            </a:r>
            <a:r>
              <a:rPr lang="en-US" dirty="0">
                <a:solidFill>
                  <a:schemeClr val="dk1"/>
                </a:solidFill>
                <a:highlight>
                  <a:srgbClr val="FFFFFF"/>
                </a:highlight>
                <a:latin typeface="Lucida Calligraphy" pitchFamily="66" charset="0"/>
                <a:ea typeface="Georgia"/>
                <a:cs typeface="Georgia"/>
                <a:sym typeface="Georgia"/>
              </a:rPr>
              <a:t> API we will find all venues for each neighborhood.</a:t>
            </a:r>
            <a:endParaRPr>
              <a:solidFill>
                <a:schemeClr val="dk1"/>
              </a:solidFill>
              <a:highlight>
                <a:srgbClr val="FFFFFF"/>
              </a:highlight>
              <a:latin typeface="Lucida Calligraphy" pitchFamily="66" charset="0"/>
              <a:ea typeface="Georgia"/>
              <a:cs typeface="Georgia"/>
              <a:sym typeface="Georgia"/>
            </a:endParaRPr>
          </a:p>
          <a:p>
            <a:pPr marL="749300" lvl="0" indent="-330200" algn="l" rtl="0">
              <a:lnSpc>
                <a:spcPct val="158000"/>
              </a:lnSpc>
              <a:spcBef>
                <a:spcPts val="0"/>
              </a:spcBef>
              <a:spcAft>
                <a:spcPts val="0"/>
              </a:spcAft>
              <a:buClr>
                <a:schemeClr val="dk1"/>
              </a:buClr>
              <a:buSzPts val="1600"/>
              <a:buFont typeface="Georgia"/>
              <a:buChar char="●"/>
            </a:pPr>
            <a:r>
              <a:rPr lang="en-US" dirty="0">
                <a:solidFill>
                  <a:schemeClr val="dk1"/>
                </a:solidFill>
                <a:highlight>
                  <a:srgbClr val="FFFFFF"/>
                </a:highlight>
                <a:latin typeface="Lucida Calligraphy" pitchFamily="66" charset="0"/>
                <a:ea typeface="Georgia"/>
                <a:cs typeface="Georgia"/>
                <a:sym typeface="Georgia"/>
              </a:rPr>
              <a:t>Filter out all venues that are nearby by locality.</a:t>
            </a:r>
            <a:endParaRPr>
              <a:solidFill>
                <a:schemeClr val="dk1"/>
              </a:solidFill>
              <a:highlight>
                <a:srgbClr val="FFFFFF"/>
              </a:highlight>
              <a:latin typeface="Lucida Calligraphy" pitchFamily="66" charset="0"/>
              <a:ea typeface="Georgia"/>
              <a:cs typeface="Georgia"/>
              <a:sym typeface="Georgia"/>
            </a:endParaRPr>
          </a:p>
          <a:p>
            <a:pPr marL="749300" lvl="0" indent="-330200" algn="l" rtl="0">
              <a:lnSpc>
                <a:spcPct val="158000"/>
              </a:lnSpc>
              <a:spcBef>
                <a:spcPts val="0"/>
              </a:spcBef>
              <a:spcAft>
                <a:spcPts val="0"/>
              </a:spcAft>
              <a:buClr>
                <a:schemeClr val="dk1"/>
              </a:buClr>
              <a:buSzPts val="1600"/>
              <a:buFont typeface="Georgia"/>
              <a:buChar char="●"/>
            </a:pPr>
            <a:r>
              <a:rPr lang="en-US" dirty="0">
                <a:solidFill>
                  <a:schemeClr val="dk1"/>
                </a:solidFill>
                <a:highlight>
                  <a:srgbClr val="FFFFFF"/>
                </a:highlight>
                <a:latin typeface="Lucida Calligraphy" pitchFamily="66" charset="0"/>
                <a:ea typeface="Georgia"/>
                <a:cs typeface="Georgia"/>
                <a:sym typeface="Georgia"/>
              </a:rPr>
              <a:t>Using aggregative rating for each </a:t>
            </a:r>
            <a:r>
              <a:rPr lang="en-US" dirty="0" smtClean="0">
                <a:solidFill>
                  <a:schemeClr val="dk1"/>
                </a:solidFill>
                <a:highlight>
                  <a:srgbClr val="FFFFFF"/>
                </a:highlight>
                <a:latin typeface="Lucida Calligraphy" pitchFamily="66" charset="0"/>
                <a:ea typeface="Georgia"/>
                <a:cs typeface="Georgia"/>
                <a:sym typeface="Georgia"/>
              </a:rPr>
              <a:t>restaurant </a:t>
            </a:r>
            <a:r>
              <a:rPr lang="en-US" dirty="0">
                <a:solidFill>
                  <a:schemeClr val="dk1"/>
                </a:solidFill>
                <a:highlight>
                  <a:srgbClr val="FFFFFF"/>
                </a:highlight>
                <a:latin typeface="Lucida Calligraphy" pitchFamily="66" charset="0"/>
                <a:ea typeface="Georgia"/>
                <a:cs typeface="Georgia"/>
                <a:sym typeface="Georgia"/>
              </a:rPr>
              <a:t>to find the best places.</a:t>
            </a:r>
            <a:endParaRPr>
              <a:solidFill>
                <a:schemeClr val="dk1"/>
              </a:solidFill>
              <a:highlight>
                <a:srgbClr val="FFFFFF"/>
              </a:highlight>
              <a:latin typeface="Lucida Calligraphy" pitchFamily="66" charset="0"/>
              <a:ea typeface="Georgia"/>
              <a:cs typeface="Georgia"/>
              <a:sym typeface="Georgia"/>
            </a:endParaRPr>
          </a:p>
          <a:p>
            <a:pPr marL="749300" lvl="0" indent="-330200" algn="l" rtl="0">
              <a:lnSpc>
                <a:spcPct val="158000"/>
              </a:lnSpc>
              <a:spcBef>
                <a:spcPts val="0"/>
              </a:spcBef>
              <a:spcAft>
                <a:spcPts val="0"/>
              </a:spcAft>
              <a:buClr>
                <a:schemeClr val="dk1"/>
              </a:buClr>
              <a:buSzPts val="1600"/>
              <a:buFont typeface="Georgia"/>
              <a:buChar char="●"/>
            </a:pPr>
            <a:r>
              <a:rPr lang="en-US" dirty="0">
                <a:solidFill>
                  <a:schemeClr val="dk1"/>
                </a:solidFill>
                <a:highlight>
                  <a:srgbClr val="FFFFFF"/>
                </a:highlight>
                <a:latin typeface="Lucida Calligraphy" pitchFamily="66" charset="0"/>
                <a:ea typeface="Georgia"/>
                <a:cs typeface="Georgia"/>
                <a:sym typeface="Georgia"/>
              </a:rPr>
              <a:t>Visualize the Ranking of neighborhoods using folium library(python)</a:t>
            </a:r>
            <a:endParaRPr>
              <a:solidFill>
                <a:schemeClr val="dk1"/>
              </a:solidFill>
              <a:highlight>
                <a:srgbClr val="FFFFFF"/>
              </a:highlight>
              <a:latin typeface="Lucida Calligraphy" pitchFamily="66" charset="0"/>
              <a:ea typeface="Georgia"/>
              <a:cs typeface="Georgia"/>
              <a:sym typeface="Georgia"/>
            </a:endParaRPr>
          </a:p>
          <a:p>
            <a:pPr marL="0" lvl="0" indent="0" algn="l" rtl="0">
              <a:spcBef>
                <a:spcPts val="0"/>
              </a:spcBef>
              <a:spcAft>
                <a:spcPts val="0"/>
              </a:spcAft>
              <a:buNone/>
            </a:pPr>
            <a:endParaRPr>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410465"/>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Lucida Calligraphy" pitchFamily="66" charset="0"/>
              </a:rPr>
              <a:t>Data Extraction and cleaning</a:t>
            </a:r>
            <a:endParaRPr lang="en-US" dirty="0">
              <a:latin typeface="Lucida Calligraphy" pitchFamily="66" charset="0"/>
            </a:endParaRPr>
          </a:p>
        </p:txBody>
      </p:sp>
      <p:sp>
        <p:nvSpPr>
          <p:cNvPr id="3" name="Text Placeholder 2"/>
          <p:cNvSpPr>
            <a:spLocks noGrp="1"/>
          </p:cNvSpPr>
          <p:nvPr>
            <p:ph type="body" idx="1"/>
          </p:nvPr>
        </p:nvSpPr>
        <p:spPr>
          <a:xfrm>
            <a:off x="390366" y="1054100"/>
            <a:ext cx="7559834" cy="3683000"/>
          </a:xfrm>
        </p:spPr>
        <p:txBody>
          <a:bodyPr/>
          <a:lstStyle/>
          <a:p>
            <a:r>
              <a:rPr lang="en-US" sz="1400" dirty="0" smtClean="0">
                <a:latin typeface="Lucida Calligraphy" pitchFamily="66" charset="0"/>
              </a:rPr>
              <a:t>After </a:t>
            </a:r>
            <a:r>
              <a:rPr lang="en-US" sz="1400" dirty="0" smtClean="0">
                <a:latin typeface="Lucida Calligraphy" pitchFamily="66" charset="0"/>
              </a:rPr>
              <a:t>understood a business problem and collected the data required </a:t>
            </a:r>
            <a:r>
              <a:rPr lang="en-US" sz="1400" dirty="0" smtClean="0">
                <a:latin typeface="Lucida Calligraphy" pitchFamily="66" charset="0"/>
              </a:rPr>
              <a:t>to</a:t>
            </a:r>
          </a:p>
          <a:p>
            <a:r>
              <a:rPr lang="en-US" sz="1400" dirty="0" smtClean="0">
                <a:latin typeface="Lucida Calligraphy" pitchFamily="66" charset="0"/>
              </a:rPr>
              <a:t>start the </a:t>
            </a:r>
            <a:r>
              <a:rPr lang="en-US" sz="1400" dirty="0" smtClean="0">
                <a:latin typeface="Lucida Calligraphy" pitchFamily="66" charset="0"/>
              </a:rPr>
              <a:t>analysis process using panda’s data frames cleaning plays a </a:t>
            </a:r>
            <a:endParaRPr lang="en-US" sz="1400" dirty="0" smtClean="0">
              <a:latin typeface="Lucida Calligraphy" pitchFamily="66" charset="0"/>
            </a:endParaRPr>
          </a:p>
          <a:p>
            <a:r>
              <a:rPr lang="en-US" sz="1400" dirty="0" smtClean="0">
                <a:latin typeface="Lucida Calligraphy" pitchFamily="66" charset="0"/>
              </a:rPr>
              <a:t>crucial role, the </a:t>
            </a:r>
            <a:r>
              <a:rPr lang="en-US" sz="1400" dirty="0" smtClean="0">
                <a:latin typeface="Lucida Calligraphy" pitchFamily="66" charset="0"/>
              </a:rPr>
              <a:t>data being acquired from </a:t>
            </a:r>
            <a:r>
              <a:rPr lang="en-US" sz="1400" dirty="0" err="1" smtClean="0">
                <a:latin typeface="Lucida Calligraphy" pitchFamily="66" charset="0"/>
              </a:rPr>
              <a:t>kaggle</a:t>
            </a:r>
            <a:r>
              <a:rPr lang="en-US" sz="1400" dirty="0" smtClean="0">
                <a:latin typeface="Lucida Calligraphy" pitchFamily="66" charset="0"/>
              </a:rPr>
              <a:t> dataset it is cleaned.</a:t>
            </a:r>
          </a:p>
          <a:p>
            <a:endParaRPr lang="en-US" dirty="0"/>
          </a:p>
        </p:txBody>
      </p:sp>
      <p:pic>
        <p:nvPicPr>
          <p:cNvPr id="1027" name="Picture 3"/>
          <p:cNvPicPr>
            <a:picLocks noChangeAspect="1" noChangeArrowheads="1"/>
          </p:cNvPicPr>
          <p:nvPr/>
        </p:nvPicPr>
        <p:blipFill>
          <a:blip r:embed="rId2"/>
          <a:srcRect/>
          <a:stretch>
            <a:fillRect/>
          </a:stretch>
        </p:blipFill>
        <p:spPr bwMode="auto">
          <a:xfrm>
            <a:off x="463550" y="2352675"/>
            <a:ext cx="6819900" cy="165735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8067834" cy="1235965"/>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Lucida Calligraphy" pitchFamily="66" charset="0"/>
              </a:rPr>
              <a:t>Exploratory Data </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Lucida Calligraphy" pitchFamily="66" charset="0"/>
              </a:rPr>
              <a:t>Analysis:</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Lucida Calligraphy" pitchFamily="66" charset="0"/>
              </a:rPr>
              <a:t/>
            </a:r>
            <a:b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Lucida Calligraphy" pitchFamily="66" charset="0"/>
              </a:rPr>
            </a:b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Lucida Calligraphy" pitchFamily="66" charset="0"/>
              </a:rPr>
              <a:t/>
            </a:r>
            <a:b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Lucida Calligraphy" pitchFamily="66" charset="0"/>
              </a:rPr>
            </a:br>
            <a:r>
              <a:rPr lang="en-US" sz="1400" dirty="0" smtClean="0">
                <a:latin typeface="Lucida Calligraphy" pitchFamily="66" charset="0"/>
              </a:rPr>
              <a:t>Creation of a </a:t>
            </a:r>
            <a:r>
              <a:rPr lang="en-US" sz="1400" dirty="0" smtClean="0">
                <a:latin typeface="Lucida Calligraphy" pitchFamily="66" charset="0"/>
              </a:rPr>
              <a:t>map using Folium and displaying all the restaurants located </a:t>
            </a:r>
            <a:r>
              <a:rPr lang="en-US" sz="1400" dirty="0" smtClean="0">
                <a:latin typeface="Lucida Calligraphy" pitchFamily="66" charset="0"/>
              </a:rPr>
              <a:t>in different </a:t>
            </a:r>
            <a:r>
              <a:rPr lang="en-US" sz="1400" dirty="0" smtClean="0">
                <a:latin typeface="Lucida Calligraphy" pitchFamily="66" charset="0"/>
              </a:rPr>
              <a:t>areas of New Delhi</a:t>
            </a:r>
            <a:r>
              <a:rPr lang="en-US" sz="1400" dirty="0" smtClean="0">
                <a:latin typeface="Lucida Calligraphy" pitchFamily="66" charset="0"/>
              </a:rPr>
              <a:t>. Used Foursquare </a:t>
            </a:r>
            <a:r>
              <a:rPr lang="en-US" sz="1400" dirty="0" smtClean="0">
                <a:latin typeface="Lucida Calligraphy" pitchFamily="66" charset="0"/>
              </a:rPr>
              <a:t>API to get a list of all the </a:t>
            </a:r>
            <a:r>
              <a:rPr lang="en-US" sz="1400" dirty="0" smtClean="0">
                <a:latin typeface="Lucida Calligraphy" pitchFamily="66" charset="0"/>
              </a:rPr>
              <a:t>locations </a:t>
            </a:r>
            <a:br>
              <a:rPr lang="en-US" sz="1400" dirty="0" smtClean="0">
                <a:latin typeface="Lucida Calligraphy" pitchFamily="66" charset="0"/>
              </a:rPr>
            </a:br>
            <a:r>
              <a:rPr lang="en-US" sz="1400" dirty="0" smtClean="0">
                <a:latin typeface="Lucida Calligraphy" pitchFamily="66" charset="0"/>
              </a:rPr>
              <a:t>of </a:t>
            </a:r>
            <a:r>
              <a:rPr lang="en-US" sz="1400" dirty="0" smtClean="0">
                <a:latin typeface="Lucida Calligraphy" pitchFamily="66" charset="0"/>
              </a:rPr>
              <a:t>restaurants in New Delhi </a:t>
            </a:r>
            <a:r>
              <a:rPr lang="en-US" sz="1400" dirty="0" smtClean="0">
                <a:latin typeface="Lucida Calligraphy" pitchFamily="66" charset="0"/>
              </a:rPr>
              <a:t>includes </a:t>
            </a:r>
            <a:r>
              <a:rPr lang="en-US" sz="1400" dirty="0" smtClean="0">
                <a:latin typeface="Lucida Calligraphy" pitchFamily="66" charset="0"/>
              </a:rPr>
              <a:t>cafe shops, Pizza cafes and all other types of Restaurants.</a:t>
            </a:r>
            <a:r>
              <a:rPr lang="en-US" dirty="0" smtClean="0"/>
              <a:t/>
            </a:r>
            <a:br>
              <a:rPr lang="en-US" dirty="0" smtClean="0"/>
            </a:br>
            <a:endParaRPr lang="en-US" dirty="0"/>
          </a:p>
        </p:txBody>
      </p:sp>
      <p:pic>
        <p:nvPicPr>
          <p:cNvPr id="4" name="Picture 3"/>
          <p:cNvPicPr/>
          <p:nvPr/>
        </p:nvPicPr>
        <p:blipFill>
          <a:blip r:embed="rId2"/>
          <a:srcRect/>
          <a:stretch>
            <a:fillRect/>
          </a:stretch>
        </p:blipFill>
        <p:spPr bwMode="auto">
          <a:xfrm>
            <a:off x="431800" y="1968500"/>
            <a:ext cx="8166100" cy="29591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952500" y="461963"/>
            <a:ext cx="7124700" cy="421957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Theme Office">
  <a:themeElements>
    <a:clrScheme name="Standard">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792</Words>
  <PresentationFormat>On-screen Show (16:9)</PresentationFormat>
  <Paragraphs>62</Paragraphs>
  <Slides>22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Lucida Calligraphy</vt:lpstr>
      <vt:lpstr>Roboto</vt:lpstr>
      <vt:lpstr>Calibri</vt:lpstr>
      <vt:lpstr>Georgia</vt:lpstr>
      <vt:lpstr>Wingdings</vt:lpstr>
      <vt:lpstr>Theme Office</vt:lpstr>
      <vt:lpstr>Slide 1</vt:lpstr>
      <vt:lpstr>Slide 2</vt:lpstr>
      <vt:lpstr>Slide 3</vt:lpstr>
      <vt:lpstr>Slide 4</vt:lpstr>
      <vt:lpstr>Slide 5</vt:lpstr>
      <vt:lpstr>Slide 6</vt:lpstr>
      <vt:lpstr>Data Extraction and cleaning</vt:lpstr>
      <vt:lpstr>Exploratory Data Analysis:  Creation of a map using Folium and displaying all the restaurants located in different areas of New Delhi. Used Foursquare API to get a list of all the locations  of restaurants in New Delhi includes cafe shops, Pizza cafes and all other types of Restaurants. </vt:lpstr>
      <vt:lpstr>Slide 9</vt:lpstr>
      <vt:lpstr>Slide 10</vt:lpstr>
      <vt:lpstr>Slide 11</vt:lpstr>
      <vt:lpstr>Slide 12</vt:lpstr>
      <vt:lpstr>Slide 13</vt:lpstr>
      <vt:lpstr>Slide 14</vt:lpstr>
      <vt:lpstr>Creation of Folium map  Then we created a map using the Folium package in Python and all restaurants were colored based on the cluster label</vt:lpstr>
      <vt:lpstr>Slide 16</vt:lpstr>
      <vt:lpstr>Slide 17</vt:lpstr>
      <vt:lpstr>Slide 18</vt:lpstr>
      <vt:lpstr>Slide 19</vt:lpstr>
      <vt:lpstr>Slide 20</vt:lpstr>
      <vt:lpstr>Discussion and Result </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29</cp:revision>
  <dcterms:modified xsi:type="dcterms:W3CDTF">2021-07-25T09:27:55Z</dcterms:modified>
</cp:coreProperties>
</file>